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20DA"/>
    <a:srgbClr val="271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7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8.wmf"/><Relationship Id="rId18" Type="http://schemas.openxmlformats.org/officeDocument/2006/relationships/image" Target="../media/image33.wmf"/><Relationship Id="rId3" Type="http://schemas.openxmlformats.org/officeDocument/2006/relationships/image" Target="../media/image18.wmf"/><Relationship Id="rId21" Type="http://schemas.openxmlformats.org/officeDocument/2006/relationships/image" Target="../media/image36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17" Type="http://schemas.openxmlformats.org/officeDocument/2006/relationships/image" Target="../media/image32.wmf"/><Relationship Id="rId2" Type="http://schemas.openxmlformats.org/officeDocument/2006/relationships/image" Target="../media/image17.wmf"/><Relationship Id="rId16" Type="http://schemas.openxmlformats.org/officeDocument/2006/relationships/image" Target="../media/image31.wmf"/><Relationship Id="rId20" Type="http://schemas.openxmlformats.org/officeDocument/2006/relationships/image" Target="../media/image35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5" Type="http://schemas.openxmlformats.org/officeDocument/2006/relationships/image" Target="../media/image30.wmf"/><Relationship Id="rId10" Type="http://schemas.openxmlformats.org/officeDocument/2006/relationships/image" Target="../media/image25.wmf"/><Relationship Id="rId19" Type="http://schemas.openxmlformats.org/officeDocument/2006/relationships/image" Target="../media/image34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Relationship Id="rId14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11" Type="http://schemas.openxmlformats.org/officeDocument/2006/relationships/image" Target="../media/image47.wmf"/><Relationship Id="rId5" Type="http://schemas.openxmlformats.org/officeDocument/2006/relationships/image" Target="../media/image41.w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7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0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1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4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3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2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7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6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9F7DB-6B41-4B29-95B0-982C6A923C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5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8.bin"/><Relationship Id="rId18" Type="http://schemas.openxmlformats.org/officeDocument/2006/relationships/oleObject" Target="../embeddings/oleObject21.bin"/><Relationship Id="rId26" Type="http://schemas.openxmlformats.org/officeDocument/2006/relationships/oleObject" Target="../embeddings/oleObject25.bin"/><Relationship Id="rId39" Type="http://schemas.openxmlformats.org/officeDocument/2006/relationships/image" Target="../media/image32.wmf"/><Relationship Id="rId3" Type="http://schemas.openxmlformats.org/officeDocument/2006/relationships/oleObject" Target="../embeddings/oleObject13.bin"/><Relationship Id="rId21" Type="http://schemas.openxmlformats.org/officeDocument/2006/relationships/image" Target="../media/image24.wmf"/><Relationship Id="rId34" Type="http://schemas.openxmlformats.org/officeDocument/2006/relationships/oleObject" Target="../embeddings/oleObject30.bin"/><Relationship Id="rId42" Type="http://schemas.openxmlformats.org/officeDocument/2006/relationships/oleObject" Target="../embeddings/oleObject34.bin"/><Relationship Id="rId47" Type="http://schemas.openxmlformats.org/officeDocument/2006/relationships/image" Target="../media/image36.wmf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0.bin"/><Relationship Id="rId25" Type="http://schemas.openxmlformats.org/officeDocument/2006/relationships/image" Target="../media/image26.wmf"/><Relationship Id="rId33" Type="http://schemas.openxmlformats.org/officeDocument/2006/relationships/oleObject" Target="../embeddings/oleObject29.bin"/><Relationship Id="rId38" Type="http://schemas.openxmlformats.org/officeDocument/2006/relationships/oleObject" Target="../embeddings/oleObject32.bin"/><Relationship Id="rId46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20" Type="http://schemas.openxmlformats.org/officeDocument/2006/relationships/oleObject" Target="../embeddings/oleObject22.bin"/><Relationship Id="rId29" Type="http://schemas.openxmlformats.org/officeDocument/2006/relationships/image" Target="../media/image28.wmf"/><Relationship Id="rId41" Type="http://schemas.openxmlformats.org/officeDocument/2006/relationships/image" Target="../media/image3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7.bin"/><Relationship Id="rId24" Type="http://schemas.openxmlformats.org/officeDocument/2006/relationships/oleObject" Target="../embeddings/oleObject24.bin"/><Relationship Id="rId32" Type="http://schemas.openxmlformats.org/officeDocument/2006/relationships/image" Target="../media/image29.wmf"/><Relationship Id="rId37" Type="http://schemas.openxmlformats.org/officeDocument/2006/relationships/image" Target="../media/image31.wmf"/><Relationship Id="rId40" Type="http://schemas.openxmlformats.org/officeDocument/2006/relationships/oleObject" Target="../embeddings/oleObject33.bin"/><Relationship Id="rId45" Type="http://schemas.openxmlformats.org/officeDocument/2006/relationships/image" Target="../media/image35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image" Target="../media/image25.wmf"/><Relationship Id="rId28" Type="http://schemas.openxmlformats.org/officeDocument/2006/relationships/oleObject" Target="../embeddings/oleObject26.bin"/><Relationship Id="rId36" Type="http://schemas.openxmlformats.org/officeDocument/2006/relationships/oleObject" Target="../embeddings/oleObject31.bin"/><Relationship Id="rId10" Type="http://schemas.openxmlformats.org/officeDocument/2006/relationships/image" Target="../media/image19.wmf"/><Relationship Id="rId19" Type="http://schemas.openxmlformats.org/officeDocument/2006/relationships/image" Target="../media/image23.wmf"/><Relationship Id="rId31" Type="http://schemas.openxmlformats.org/officeDocument/2006/relationships/oleObject" Target="../embeddings/oleObject28.bin"/><Relationship Id="rId44" Type="http://schemas.openxmlformats.org/officeDocument/2006/relationships/oleObject" Target="../embeddings/oleObject35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1.wmf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27.wmf"/><Relationship Id="rId30" Type="http://schemas.openxmlformats.org/officeDocument/2006/relationships/oleObject" Target="../embeddings/oleObject27.bin"/><Relationship Id="rId35" Type="http://schemas.openxmlformats.org/officeDocument/2006/relationships/image" Target="../media/image30.wmf"/><Relationship Id="rId43" Type="http://schemas.openxmlformats.org/officeDocument/2006/relationships/image" Target="../media/image3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37.bin"/><Relationship Id="rId21" Type="http://schemas.openxmlformats.org/officeDocument/2006/relationships/oleObject" Target="../embeddings/oleObject46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1.bin"/><Relationship Id="rId24" Type="http://schemas.openxmlformats.org/officeDocument/2006/relationships/image" Target="../media/image47.wmf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7.bin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2.wmf"/><Relationship Id="rId22" Type="http://schemas.openxmlformats.org/officeDocument/2006/relationships/image" Target="../media/image4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3355848" y="923544"/>
            <a:ext cx="0" cy="250545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112264" y="3429000"/>
            <a:ext cx="1243583" cy="106070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364991" y="3433586"/>
            <a:ext cx="4137660" cy="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55847" y="3429000"/>
            <a:ext cx="1060705" cy="841248"/>
          </a:xfrm>
          <a:prstGeom prst="straightConnector1">
            <a:avLst/>
          </a:prstGeom>
          <a:ln w="38100">
            <a:solidFill>
              <a:srgbClr val="2717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355847" y="1033272"/>
            <a:ext cx="4617721" cy="23957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677410" y="1256719"/>
            <a:ext cx="960119" cy="493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416552" y="1892808"/>
            <a:ext cx="1901952" cy="2377440"/>
          </a:xfrm>
          <a:prstGeom prst="straightConnector1">
            <a:avLst/>
          </a:prstGeom>
          <a:ln w="38100">
            <a:solidFill>
              <a:srgbClr val="E820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833872" y="987551"/>
            <a:ext cx="969264" cy="181051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300216" y="1060738"/>
            <a:ext cx="228601" cy="832069"/>
          </a:xfrm>
          <a:prstGeom prst="straightConnector1">
            <a:avLst/>
          </a:prstGeom>
          <a:ln w="38100">
            <a:solidFill>
              <a:srgbClr val="E820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378496" y="1060737"/>
            <a:ext cx="3150321" cy="2354531"/>
          </a:xfrm>
          <a:prstGeom prst="straightConnector1">
            <a:avLst/>
          </a:prstGeom>
          <a:ln w="38100">
            <a:solidFill>
              <a:srgbClr val="2717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16552" y="1060738"/>
            <a:ext cx="2112265" cy="32095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364993" y="1892808"/>
            <a:ext cx="2926079" cy="1545370"/>
          </a:xfrm>
          <a:prstGeom prst="straightConnector1">
            <a:avLst/>
          </a:prstGeom>
          <a:ln w="38100">
            <a:solidFill>
              <a:srgbClr val="E820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952744" y="722376"/>
            <a:ext cx="576073" cy="338361"/>
          </a:xfrm>
          <a:prstGeom prst="straightConnector1">
            <a:avLst/>
          </a:prstGeom>
          <a:ln w="38100">
            <a:solidFill>
              <a:srgbClr val="E820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157771"/>
              </p:ext>
            </p:extLst>
          </p:nvPr>
        </p:nvGraphicFramePr>
        <p:xfrm>
          <a:off x="4644563" y="1795081"/>
          <a:ext cx="327382" cy="536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" name="Equation" r:id="rId3" imgW="139680" imgH="228600" progId="Equation.DSMT4">
                  <p:embed/>
                </p:oleObj>
              </mc:Choice>
              <mc:Fallback>
                <p:oleObj name="Equation" r:id="rId3" imgW="139680" imgH="228600" progId="Equation.DSMT4">
                  <p:embed/>
                  <p:pic>
                    <p:nvPicPr>
                      <p:cNvPr id="40" name="Object 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4563" y="1795081"/>
                        <a:ext cx="327382" cy="5366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100989"/>
              </p:ext>
            </p:extLst>
          </p:nvPr>
        </p:nvGraphicFramePr>
        <p:xfrm>
          <a:off x="3544314" y="3691064"/>
          <a:ext cx="2984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" name="Equation" r:id="rId5" imgW="126720" imgH="228600" progId="Equation.DSMT4">
                  <p:embed/>
                </p:oleObj>
              </mc:Choice>
              <mc:Fallback>
                <p:oleObj name="Equation" r:id="rId5" imgW="126720" imgH="228600" progId="Equation.DSMT4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44314" y="3691064"/>
                        <a:ext cx="298450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968088"/>
              </p:ext>
            </p:extLst>
          </p:nvPr>
        </p:nvGraphicFramePr>
        <p:xfrm>
          <a:off x="4877244" y="2596925"/>
          <a:ext cx="3587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77244" y="2596925"/>
                        <a:ext cx="358775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848390"/>
              </p:ext>
            </p:extLst>
          </p:nvPr>
        </p:nvGraphicFramePr>
        <p:xfrm>
          <a:off x="5378225" y="1754785"/>
          <a:ext cx="3286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" name="Equation" r:id="rId9" imgW="139680" imgH="228600" progId="Equation.DSMT4">
                  <p:embed/>
                </p:oleObj>
              </mc:Choice>
              <mc:Fallback>
                <p:oleObj name="Equation" r:id="rId9" imgW="139680" imgH="228600" progId="Equation.DSMT4">
                  <p:embed/>
                  <p:pic>
                    <p:nvPicPr>
                      <p:cNvPr id="43" name="Object 4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78225" y="1754785"/>
                        <a:ext cx="328613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421133"/>
              </p:ext>
            </p:extLst>
          </p:nvPr>
        </p:nvGraphicFramePr>
        <p:xfrm>
          <a:off x="5465095" y="2841109"/>
          <a:ext cx="2984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" name="Equation" r:id="rId11" imgW="126720" imgH="164880" progId="Equation.DSMT4">
                  <p:embed/>
                </p:oleObj>
              </mc:Choice>
              <mc:Fallback>
                <p:oleObj name="Equation" r:id="rId11" imgW="126720" imgH="164880" progId="Equation.DSMT4">
                  <p:embed/>
                  <p:pic>
                    <p:nvPicPr>
                      <p:cNvPr id="44" name="Object 4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65095" y="2841109"/>
                        <a:ext cx="29845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700506"/>
              </p:ext>
            </p:extLst>
          </p:nvPr>
        </p:nvGraphicFramePr>
        <p:xfrm>
          <a:off x="6404514" y="1213920"/>
          <a:ext cx="3571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" name="Equation" r:id="rId13" imgW="152280" imgH="228600" progId="Equation.DSMT4">
                  <p:embed/>
                </p:oleObj>
              </mc:Choice>
              <mc:Fallback>
                <p:oleObj name="Equation" r:id="rId13" imgW="152280" imgH="228600" progId="Equation.DSMT4">
                  <p:embed/>
                  <p:pic>
                    <p:nvPicPr>
                      <p:cNvPr id="45" name="Object 4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04514" y="1213920"/>
                        <a:ext cx="357188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535223"/>
              </p:ext>
            </p:extLst>
          </p:nvPr>
        </p:nvGraphicFramePr>
        <p:xfrm>
          <a:off x="6812280" y="1562566"/>
          <a:ext cx="11938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" name="Equation" r:id="rId15" imgW="507960" imgH="253800" progId="Equation.DSMT4">
                  <p:embed/>
                </p:oleObj>
              </mc:Choice>
              <mc:Fallback>
                <p:oleObj name="Equation" r:id="rId15" imgW="507960" imgH="253800" progId="Equation.DSMT4">
                  <p:embed/>
                  <p:pic>
                    <p:nvPicPr>
                      <p:cNvPr id="45" name="Object 4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12280" y="1562566"/>
                        <a:ext cx="1193800" cy="59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326095"/>
              </p:ext>
            </p:extLst>
          </p:nvPr>
        </p:nvGraphicFramePr>
        <p:xfrm>
          <a:off x="6157754" y="396414"/>
          <a:ext cx="3215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" name="Equation" r:id="rId17" imgW="152280" imgH="253800" progId="Equation.DSMT4">
                  <p:embed/>
                </p:oleObj>
              </mc:Choice>
              <mc:Fallback>
                <p:oleObj name="Equation" r:id="rId17" imgW="152280" imgH="253800" progId="Equation.DSMT4">
                  <p:embed/>
                  <p:pic>
                    <p:nvPicPr>
                      <p:cNvPr id="46" name="Object 4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57754" y="396414"/>
                        <a:ext cx="321500" cy="595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218085"/>
              </p:ext>
            </p:extLst>
          </p:nvPr>
        </p:nvGraphicFramePr>
        <p:xfrm>
          <a:off x="7455581" y="3277329"/>
          <a:ext cx="32702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" name="Equation" r:id="rId19" imgW="139680" imgH="164880" progId="Equation.DSMT4">
                  <p:embed/>
                </p:oleObj>
              </mc:Choice>
              <mc:Fallback>
                <p:oleObj name="Equation" r:id="rId19" imgW="139680" imgH="164880" progId="Equation.DSMT4">
                  <p:embed/>
                  <p:pic>
                    <p:nvPicPr>
                      <p:cNvPr id="46" name="Object 4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455581" y="3277329"/>
                        <a:ext cx="327025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852552"/>
              </p:ext>
            </p:extLst>
          </p:nvPr>
        </p:nvGraphicFramePr>
        <p:xfrm>
          <a:off x="1984502" y="4447858"/>
          <a:ext cx="296863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" name="Equation" r:id="rId21" imgW="126720" imgH="139680" progId="Equation.DSMT4">
                  <p:embed/>
                </p:oleObj>
              </mc:Choice>
              <mc:Fallback>
                <p:oleObj name="Equation" r:id="rId21" imgW="126720" imgH="139680" progId="Equation.DSMT4">
                  <p:embed/>
                  <p:pic>
                    <p:nvPicPr>
                      <p:cNvPr id="56" name="Object 5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84502" y="4447858"/>
                        <a:ext cx="296863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355165"/>
              </p:ext>
            </p:extLst>
          </p:nvPr>
        </p:nvGraphicFramePr>
        <p:xfrm>
          <a:off x="3207415" y="599342"/>
          <a:ext cx="2968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" name="Equation" r:id="rId23" imgW="126720" imgH="126720" progId="Equation.DSMT4">
                  <p:embed/>
                </p:oleObj>
              </mc:Choice>
              <mc:Fallback>
                <p:oleObj name="Equation" r:id="rId23" imgW="126720" imgH="126720" progId="Equation.DSMT4">
                  <p:embed/>
                  <p:pic>
                    <p:nvPicPr>
                      <p:cNvPr id="56" name="Object 5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207415" y="599342"/>
                        <a:ext cx="296863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708708"/>
              </p:ext>
            </p:extLst>
          </p:nvPr>
        </p:nvGraphicFramePr>
        <p:xfrm>
          <a:off x="2986291" y="3193698"/>
          <a:ext cx="3571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" name="Equation" r:id="rId25" imgW="152280" imgH="177480" progId="Equation.DSMT4">
                  <p:embed/>
                </p:oleObj>
              </mc:Choice>
              <mc:Fallback>
                <p:oleObj name="Equation" r:id="rId25" imgW="152280" imgH="177480" progId="Equation.DSMT4">
                  <p:embed/>
                  <p:pic>
                    <p:nvPicPr>
                      <p:cNvPr id="56" name="Object 5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986291" y="3193698"/>
                        <a:ext cx="357187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75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479" y="0"/>
            <a:ext cx="7415041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05740" y="726948"/>
            <a:ext cx="4306824" cy="5404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E820DA"/>
                </a:solidFill>
              </a:rPr>
              <a:t>”Magnetization” Area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355848" y="1106424"/>
            <a:ext cx="5696712" cy="49286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29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204" y="267348"/>
            <a:ext cx="6858532" cy="62926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003" y="1013989"/>
            <a:ext cx="4466575" cy="418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6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090666" y="488160"/>
            <a:ext cx="5225185" cy="381376"/>
            <a:chOff x="5512524" y="463680"/>
            <a:chExt cx="4683755" cy="381376"/>
          </a:xfrm>
        </p:grpSpPr>
        <p:sp>
          <p:nvSpPr>
            <p:cNvPr id="7" name="Flowchart: Card 6"/>
            <p:cNvSpPr/>
            <p:nvPr/>
          </p:nvSpPr>
          <p:spPr>
            <a:xfrm>
              <a:off x="5512524" y="528588"/>
              <a:ext cx="4683755" cy="316468"/>
            </a:xfrm>
            <a:prstGeom prst="flowChartPunchedCar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14384" y="463680"/>
              <a:ext cx="4581895" cy="381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Cycle over transversal velocity        with the step         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16403" y="906134"/>
            <a:ext cx="5220143" cy="369332"/>
            <a:chOff x="5512525" y="458394"/>
            <a:chExt cx="5220143" cy="369332"/>
          </a:xfrm>
        </p:grpSpPr>
        <p:sp>
          <p:nvSpPr>
            <p:cNvPr id="11" name="Flowchart: Card 10"/>
            <p:cNvSpPr/>
            <p:nvPr/>
          </p:nvSpPr>
          <p:spPr>
            <a:xfrm>
              <a:off x="5512525" y="528588"/>
              <a:ext cx="5220143" cy="294669"/>
            </a:xfrm>
            <a:prstGeom prst="flowChartPunchedCar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05203" y="458394"/>
              <a:ext cx="4542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Cycle over impact parameter      with the step 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12523" y="1418850"/>
            <a:ext cx="5207728" cy="369332"/>
            <a:chOff x="5512525" y="491989"/>
            <a:chExt cx="5207728" cy="369332"/>
          </a:xfrm>
        </p:grpSpPr>
        <p:sp>
          <p:nvSpPr>
            <p:cNvPr id="14" name="Flowchart: Card 13"/>
            <p:cNvSpPr/>
            <p:nvPr/>
          </p:nvSpPr>
          <p:spPr>
            <a:xfrm>
              <a:off x="5512525" y="528588"/>
              <a:ext cx="5207728" cy="296135"/>
            </a:xfrm>
            <a:prstGeom prst="flowChartPunchedCar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4694" y="491989"/>
              <a:ext cx="5069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Cycle over longitudinal velocity       with the step       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89715" y="78377"/>
            <a:ext cx="5007205" cy="395151"/>
            <a:chOff x="4789715" y="78377"/>
            <a:chExt cx="5007205" cy="395151"/>
          </a:xfrm>
        </p:grpSpPr>
        <p:sp>
          <p:nvSpPr>
            <p:cNvPr id="6" name="TextBox 5"/>
            <p:cNvSpPr txBox="1"/>
            <p:nvPr/>
          </p:nvSpPr>
          <p:spPr>
            <a:xfrm>
              <a:off x="4789715" y="78377"/>
              <a:ext cx="50072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For each ion with velocity         cycles over electrons</a:t>
              </a:r>
            </a:p>
          </p:txBody>
        </p:sp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2945359"/>
                </p:ext>
              </p:extLst>
            </p:nvPr>
          </p:nvGraphicFramePr>
          <p:xfrm>
            <a:off x="7424057" y="78377"/>
            <a:ext cx="263434" cy="395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" name="Equation" r:id="rId3" imgW="152280" imgH="228600" progId="Equation.DSMT4">
                    <p:embed/>
                  </p:oleObj>
                </mc:Choice>
                <mc:Fallback>
                  <p:oleObj name="Equation" r:id="rId3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424057" y="78377"/>
                          <a:ext cx="263434" cy="39515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24"/>
          <p:cNvGrpSpPr/>
          <p:nvPr/>
        </p:nvGrpSpPr>
        <p:grpSpPr>
          <a:xfrm>
            <a:off x="5725926" y="1856796"/>
            <a:ext cx="4102718" cy="369332"/>
            <a:chOff x="5512523" y="1946923"/>
            <a:chExt cx="3613932" cy="369332"/>
          </a:xfrm>
        </p:grpSpPr>
        <p:sp>
          <p:nvSpPr>
            <p:cNvPr id="17" name="Flowchart: Card 16"/>
            <p:cNvSpPr/>
            <p:nvPr/>
          </p:nvSpPr>
          <p:spPr>
            <a:xfrm>
              <a:off x="5512523" y="1983522"/>
              <a:ext cx="3613932" cy="296135"/>
            </a:xfrm>
            <a:prstGeom prst="flowChartPunchedCar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830623" y="1946923"/>
              <a:ext cx="3136782" cy="369332"/>
              <a:chOff x="5751445" y="1943813"/>
              <a:chExt cx="3136782" cy="36933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5751445" y="1943813"/>
                <a:ext cx="2803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Cycle over time      with the step</a:t>
                </a:r>
              </a:p>
            </p:txBody>
          </p:sp>
          <p:graphicFrame>
            <p:nvGraphicFramePr>
              <p:cNvPr id="23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89817487"/>
                  </p:ext>
                </p:extLst>
              </p:nvPr>
            </p:nvGraphicFramePr>
            <p:xfrm>
              <a:off x="8472302" y="1977902"/>
              <a:ext cx="415925" cy="285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80" name="Equation" r:id="rId5" imgW="241200" imgH="164880" progId="Equation.DSMT4">
                      <p:embed/>
                    </p:oleObj>
                  </mc:Choice>
                  <mc:Fallback>
                    <p:oleObj name="Equation" r:id="rId5" imgW="241200" imgH="164880" progId="Equation.DSMT4">
                      <p:embed/>
                      <p:pic>
                        <p:nvPicPr>
                          <p:cNvPr id="21" name="Object 20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8472302" y="1977902"/>
                            <a:ext cx="415925" cy="2857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8" name="Group 37"/>
          <p:cNvGrpSpPr/>
          <p:nvPr/>
        </p:nvGrpSpPr>
        <p:grpSpPr>
          <a:xfrm>
            <a:off x="6013878" y="2267378"/>
            <a:ext cx="5740146" cy="2105517"/>
            <a:chOff x="4495800" y="2599904"/>
            <a:chExt cx="6119587" cy="2105517"/>
          </a:xfrm>
        </p:grpSpPr>
        <p:sp>
          <p:nvSpPr>
            <p:cNvPr id="19" name="Flowchart: Process 18"/>
            <p:cNvSpPr/>
            <p:nvPr/>
          </p:nvSpPr>
          <p:spPr>
            <a:xfrm>
              <a:off x="4530638" y="2599904"/>
              <a:ext cx="5731947" cy="210493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495800" y="2658706"/>
              <a:ext cx="6119587" cy="2046715"/>
              <a:chOff x="4938799" y="2862893"/>
              <a:chExt cx="6119587" cy="2046715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4938799" y="2862893"/>
                <a:ext cx="611958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“Pull” electron with step               in the magnetic field;</a:t>
                </a:r>
              </a:p>
              <a:p>
                <a:r>
                  <a:rPr lang="en-US" dirty="0"/>
                  <a:t>“Pull” ion with step               in the drift gap;</a:t>
                </a:r>
              </a:p>
              <a:p>
                <a:r>
                  <a:rPr lang="en-US" dirty="0"/>
                  <a:t>“Pull” electron with step          in the interaction area;</a:t>
                </a:r>
              </a:p>
              <a:p>
                <a:r>
                  <a:rPr lang="en-US" dirty="0"/>
                  <a:t>“Pull” ion with step          in the interaction area;</a:t>
                </a:r>
              </a:p>
              <a:p>
                <a:r>
                  <a:rPr lang="en-US" dirty="0"/>
                  <a:t>“Pull” electron with step               in the magnetic field;</a:t>
                </a:r>
              </a:p>
              <a:p>
                <a:r>
                  <a:rPr lang="en-US" dirty="0"/>
                  <a:t>“Pull” ion with step               in the drift gap;</a:t>
                </a:r>
              </a:p>
              <a:p>
                <a:r>
                  <a:rPr lang="en-US" dirty="0"/>
                  <a:t>Change in the ion momentum          for this step over     ;</a:t>
                </a: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6955168" y="2894267"/>
                <a:ext cx="3530075" cy="2015341"/>
                <a:chOff x="6955168" y="2894267"/>
                <a:chExt cx="3530075" cy="2015341"/>
              </a:xfrm>
            </p:grpSpPr>
            <p:graphicFrame>
              <p:nvGraphicFramePr>
                <p:cNvPr id="27" name="Object 2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22858570"/>
                    </p:ext>
                  </p:extLst>
                </p:nvPr>
              </p:nvGraphicFramePr>
              <p:xfrm>
                <a:off x="7501257" y="2894267"/>
                <a:ext cx="722313" cy="3063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81" name="Equation" r:id="rId7" imgW="419040" imgH="177480" progId="Equation.DSMT4">
                        <p:embed/>
                      </p:oleObj>
                    </mc:Choice>
                    <mc:Fallback>
                      <p:oleObj name="Equation" r:id="rId7" imgW="419040" imgH="177480" progId="Equation.DSMT4">
                        <p:embed/>
                        <p:pic>
                          <p:nvPicPr>
                            <p:cNvPr id="23" name="Object 22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01257" y="2894267"/>
                              <a:ext cx="722313" cy="30638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" name="Object 2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604930579"/>
                    </p:ext>
                  </p:extLst>
                </p:nvPr>
              </p:nvGraphicFramePr>
              <p:xfrm>
                <a:off x="6967730" y="3186315"/>
                <a:ext cx="722312" cy="3063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82" name="Equation" r:id="rId9" imgW="419040" imgH="177480" progId="Equation.DSMT4">
                        <p:embed/>
                      </p:oleObj>
                    </mc:Choice>
                    <mc:Fallback>
                      <p:oleObj name="Equation" r:id="rId9" imgW="419040" imgH="177480" progId="Equation.DSMT4">
                        <p:embed/>
                        <p:pic>
                          <p:nvPicPr>
                            <p:cNvPr id="27" name="Object 26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967730" y="3186315"/>
                              <a:ext cx="722312" cy="30638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" name="Object 2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39258114"/>
                    </p:ext>
                  </p:extLst>
                </p:nvPr>
              </p:nvGraphicFramePr>
              <p:xfrm>
                <a:off x="7496393" y="3460513"/>
                <a:ext cx="415925" cy="2841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83" name="Equation" r:id="rId11" imgW="241200" imgH="164880" progId="Equation.DSMT4">
                        <p:embed/>
                      </p:oleObj>
                    </mc:Choice>
                    <mc:Fallback>
                      <p:oleObj name="Equation" r:id="rId11" imgW="241200" imgH="164880" progId="Equation.DSMT4">
                        <p:embed/>
                        <p:pic>
                          <p:nvPicPr>
                            <p:cNvPr id="27" name="Object 26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496393" y="3460513"/>
                              <a:ext cx="415925" cy="28416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" name="Object 2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53490349"/>
                    </p:ext>
                  </p:extLst>
                </p:nvPr>
              </p:nvGraphicFramePr>
              <p:xfrm>
                <a:off x="6982581" y="3731360"/>
                <a:ext cx="415925" cy="2841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84" name="Equation" r:id="rId13" imgW="241200" imgH="164880" progId="Equation.DSMT4">
                        <p:embed/>
                      </p:oleObj>
                    </mc:Choice>
                    <mc:Fallback>
                      <p:oleObj name="Equation" r:id="rId13" imgW="241200" imgH="164880" progId="Equation.DSMT4">
                        <p:embed/>
                        <p:pic>
                          <p:nvPicPr>
                            <p:cNvPr id="29" name="Object 28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982581" y="3731360"/>
                              <a:ext cx="415925" cy="28416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2" name="Object 3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01542894"/>
                    </p:ext>
                  </p:extLst>
                </p:nvPr>
              </p:nvGraphicFramePr>
              <p:xfrm>
                <a:off x="7473096" y="3992051"/>
                <a:ext cx="722312" cy="3063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85" name="Equation" r:id="rId15" imgW="419040" imgH="177480" progId="Equation.DSMT4">
                        <p:embed/>
                      </p:oleObj>
                    </mc:Choice>
                    <mc:Fallback>
                      <p:oleObj name="Equation" r:id="rId15" imgW="419040" imgH="177480" progId="Equation.DSMT4">
                        <p:embed/>
                        <p:pic>
                          <p:nvPicPr>
                            <p:cNvPr id="27" name="Object 26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473096" y="3992051"/>
                              <a:ext cx="722312" cy="30638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3" name="Object 3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99357358"/>
                    </p:ext>
                  </p:extLst>
                </p:nvPr>
              </p:nvGraphicFramePr>
              <p:xfrm>
                <a:off x="6955168" y="4262620"/>
                <a:ext cx="722312" cy="3063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86" name="Equation" r:id="rId17" imgW="419040" imgH="177480" progId="Equation.DSMT4">
                        <p:embed/>
                      </p:oleObj>
                    </mc:Choice>
                    <mc:Fallback>
                      <p:oleObj name="Equation" r:id="rId17" imgW="419040" imgH="177480" progId="Equation.DSMT4">
                        <p:embed/>
                        <p:pic>
                          <p:nvPicPr>
                            <p:cNvPr id="27" name="Object 26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955168" y="4262620"/>
                              <a:ext cx="722312" cy="30638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4" name="Object 3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44870294"/>
                    </p:ext>
                  </p:extLst>
                </p:nvPr>
              </p:nvGraphicFramePr>
              <p:xfrm>
                <a:off x="10244917" y="4523878"/>
                <a:ext cx="240326" cy="2841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87" name="Equation" r:id="rId18" imgW="139680" imgH="164880" progId="Equation.DSMT4">
                        <p:embed/>
                      </p:oleObj>
                    </mc:Choice>
                    <mc:Fallback>
                      <p:oleObj name="Equation" r:id="rId18" imgW="139680" imgH="164880" progId="Equation.DSMT4">
                        <p:embed/>
                        <p:pic>
                          <p:nvPicPr>
                            <p:cNvPr id="30" name="Object 29"/>
                            <p:cNvPicPr/>
                            <p:nvPr/>
                          </p:nvPicPr>
                          <p:blipFill>
                            <a:blip r:embed="rId1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0244917" y="4523878"/>
                              <a:ext cx="240326" cy="2841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5" name="Object 3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0276971"/>
                    </p:ext>
                  </p:extLst>
                </p:nvPr>
              </p:nvGraphicFramePr>
              <p:xfrm>
                <a:off x="8015608" y="4515908"/>
                <a:ext cx="415925" cy="393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88" name="Equation" r:id="rId20" imgW="241200" imgH="228600" progId="Equation.DSMT4">
                        <p:embed/>
                      </p:oleObj>
                    </mc:Choice>
                    <mc:Fallback>
                      <p:oleObj name="Equation" r:id="rId20" imgW="241200" imgH="228600" progId="Equation.DSMT4">
                        <p:embed/>
                        <p:pic>
                          <p:nvPicPr>
                            <p:cNvPr id="30" name="Object 29"/>
                            <p:cNvPicPr/>
                            <p:nvPr/>
                          </p:nvPicPr>
                          <p:blipFill>
                            <a:blip r:embed="rId2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015608" y="4515908"/>
                              <a:ext cx="415925" cy="3937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564846"/>
              </p:ext>
            </p:extLst>
          </p:nvPr>
        </p:nvGraphicFramePr>
        <p:xfrm>
          <a:off x="8492690" y="959917"/>
          <a:ext cx="263525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" name="Equation" r:id="rId22" imgW="152280" imgH="164880" progId="Equation.DSMT4">
                  <p:embed/>
                </p:oleObj>
              </mc:Choice>
              <mc:Fallback>
                <p:oleObj name="Equation" r:id="rId22" imgW="152280" imgH="164880" progId="Equation.DSMT4">
                  <p:embed/>
                  <p:pic>
                    <p:nvPicPr>
                      <p:cNvPr id="40" name="Object 39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492690" y="959917"/>
                        <a:ext cx="263525" cy="284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344929"/>
              </p:ext>
            </p:extLst>
          </p:nvPr>
        </p:nvGraphicFramePr>
        <p:xfrm>
          <a:off x="8116029" y="490876"/>
          <a:ext cx="3063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0" name="Equation" r:id="rId24" imgW="177480" imgH="228600" progId="Equation.DSMT4">
                  <p:embed/>
                </p:oleObj>
              </mc:Choice>
              <mc:Fallback>
                <p:oleObj name="Equation" r:id="rId24" imgW="177480" imgH="228600" progId="Equation.DSMT4">
                  <p:embed/>
                  <p:pic>
                    <p:nvPicPr>
                      <p:cNvPr id="40" name="Object 39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116029" y="490876"/>
                        <a:ext cx="306387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5709081" y="4587605"/>
            <a:ext cx="5874109" cy="427526"/>
            <a:chOff x="5433134" y="5349929"/>
            <a:chExt cx="5874109" cy="427526"/>
          </a:xfrm>
        </p:grpSpPr>
        <p:sp>
          <p:nvSpPr>
            <p:cNvPr id="39" name="TextBox 38"/>
            <p:cNvSpPr txBox="1"/>
            <p:nvPr/>
          </p:nvSpPr>
          <p:spPr>
            <a:xfrm>
              <a:off x="5433134" y="5362113"/>
              <a:ext cx="58741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Increment of the ion momentum          for this step over       ;</a:t>
              </a:r>
            </a:p>
          </p:txBody>
        </p:sp>
        <p:graphicFrame>
          <p:nvGraphicFramePr>
            <p:cNvPr id="4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5278183"/>
                </p:ext>
              </p:extLst>
            </p:nvPr>
          </p:nvGraphicFramePr>
          <p:xfrm>
            <a:off x="8609109" y="5349929"/>
            <a:ext cx="4159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1" name="Equation" r:id="rId26" imgW="241200" imgH="228600" progId="Equation.DSMT4">
                    <p:embed/>
                  </p:oleObj>
                </mc:Choice>
                <mc:Fallback>
                  <p:oleObj name="Equation" r:id="rId26" imgW="241200" imgH="228600" progId="Equation.DSMT4">
                    <p:embed/>
                    <p:pic>
                      <p:nvPicPr>
                        <p:cNvPr id="40" name="Object 3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8609109" y="5349929"/>
                          <a:ext cx="415925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6120840"/>
                </p:ext>
              </p:extLst>
            </p:nvPr>
          </p:nvGraphicFramePr>
          <p:xfrm>
            <a:off x="10761458" y="5361530"/>
            <a:ext cx="261938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2" name="Equation" r:id="rId28" imgW="152280" imgH="241200" progId="Equation.DSMT4">
                    <p:embed/>
                  </p:oleObj>
                </mc:Choice>
                <mc:Fallback>
                  <p:oleObj name="Equation" r:id="rId28" imgW="152280" imgH="241200" progId="Equation.DSMT4">
                    <p:embed/>
                    <p:pic>
                      <p:nvPicPr>
                        <p:cNvPr id="42" name="Object 41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10761458" y="5361530"/>
                          <a:ext cx="261938" cy="415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Group 51"/>
          <p:cNvGrpSpPr/>
          <p:nvPr/>
        </p:nvGrpSpPr>
        <p:grpSpPr>
          <a:xfrm>
            <a:off x="5212504" y="5204015"/>
            <a:ext cx="5874109" cy="393700"/>
            <a:chOff x="5433134" y="5349929"/>
            <a:chExt cx="5874109" cy="393700"/>
          </a:xfrm>
        </p:grpSpPr>
        <p:sp>
          <p:nvSpPr>
            <p:cNvPr id="53" name="TextBox 52"/>
            <p:cNvSpPr txBox="1"/>
            <p:nvPr/>
          </p:nvSpPr>
          <p:spPr>
            <a:xfrm>
              <a:off x="5433134" y="5362113"/>
              <a:ext cx="58741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Increment of the ion momentum          for this step over       ;</a:t>
              </a:r>
            </a:p>
          </p:txBody>
        </p:sp>
        <p:graphicFrame>
          <p:nvGraphicFramePr>
            <p:cNvPr id="54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2942885"/>
                </p:ext>
              </p:extLst>
            </p:nvPr>
          </p:nvGraphicFramePr>
          <p:xfrm>
            <a:off x="8609109" y="5349929"/>
            <a:ext cx="4159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3" name="Equation" r:id="rId30" imgW="241200" imgH="228600" progId="Equation.DSMT4">
                    <p:embed/>
                  </p:oleObj>
                </mc:Choice>
                <mc:Fallback>
                  <p:oleObj name="Equation" r:id="rId30" imgW="241200" imgH="228600" progId="Equation.DSMT4">
                    <p:embed/>
                    <p:pic>
                      <p:nvPicPr>
                        <p:cNvPr id="43" name="Object 42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8609109" y="5349929"/>
                          <a:ext cx="415925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9236119"/>
                </p:ext>
              </p:extLst>
            </p:nvPr>
          </p:nvGraphicFramePr>
          <p:xfrm>
            <a:off x="10760235" y="5427000"/>
            <a:ext cx="261938" cy="284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4" name="Equation" r:id="rId31" imgW="152280" imgH="164880" progId="Equation.DSMT4">
                    <p:embed/>
                  </p:oleObj>
                </mc:Choice>
                <mc:Fallback>
                  <p:oleObj name="Equation" r:id="rId31" imgW="152280" imgH="164880" progId="Equation.DSMT4">
                    <p:embed/>
                    <p:pic>
                      <p:nvPicPr>
                        <p:cNvPr id="44" name="Object 43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10760235" y="5427000"/>
                          <a:ext cx="261938" cy="284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" name="Group 55"/>
          <p:cNvGrpSpPr/>
          <p:nvPr/>
        </p:nvGrpSpPr>
        <p:grpSpPr>
          <a:xfrm>
            <a:off x="4968168" y="5761281"/>
            <a:ext cx="5874109" cy="417430"/>
            <a:chOff x="5433134" y="5349929"/>
            <a:chExt cx="5874109" cy="417430"/>
          </a:xfrm>
        </p:grpSpPr>
        <p:sp>
          <p:nvSpPr>
            <p:cNvPr id="57" name="TextBox 56"/>
            <p:cNvSpPr txBox="1"/>
            <p:nvPr/>
          </p:nvSpPr>
          <p:spPr>
            <a:xfrm>
              <a:off x="5433134" y="5362113"/>
              <a:ext cx="58741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Increment of the ion momentum          for this step over       ;</a:t>
              </a:r>
            </a:p>
          </p:txBody>
        </p:sp>
        <p:graphicFrame>
          <p:nvGraphicFramePr>
            <p:cNvPr id="58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2942885"/>
                </p:ext>
              </p:extLst>
            </p:nvPr>
          </p:nvGraphicFramePr>
          <p:xfrm>
            <a:off x="8609109" y="5349929"/>
            <a:ext cx="4159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5" name="Equation" r:id="rId33" imgW="241200" imgH="228600" progId="Equation.DSMT4">
                    <p:embed/>
                  </p:oleObj>
                </mc:Choice>
                <mc:Fallback>
                  <p:oleObj name="Equation" r:id="rId33" imgW="241200" imgH="228600" progId="Equation.DSMT4">
                    <p:embed/>
                    <p:pic>
                      <p:nvPicPr>
                        <p:cNvPr id="43" name="Object 42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8609109" y="5349929"/>
                          <a:ext cx="415925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3742002"/>
                </p:ext>
              </p:extLst>
            </p:nvPr>
          </p:nvGraphicFramePr>
          <p:xfrm>
            <a:off x="10696712" y="5373659"/>
            <a:ext cx="3048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6" name="Equation" r:id="rId34" imgW="177480" imgH="228600" progId="Equation.DSMT4">
                    <p:embed/>
                  </p:oleObj>
                </mc:Choice>
                <mc:Fallback>
                  <p:oleObj name="Equation" r:id="rId34" imgW="177480" imgH="228600" progId="Equation.DSMT4">
                    <p:embed/>
                    <p:pic>
                      <p:nvPicPr>
                        <p:cNvPr id="44" name="Object 43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10696712" y="5373659"/>
                          <a:ext cx="3048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30064"/>
              </p:ext>
            </p:extLst>
          </p:nvPr>
        </p:nvGraphicFramePr>
        <p:xfrm>
          <a:off x="9749919" y="488020"/>
          <a:ext cx="5032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" name="Equation" r:id="rId36" imgW="291960" imgH="228600" progId="Equation.DSMT4">
                  <p:embed/>
                </p:oleObj>
              </mc:Choice>
              <mc:Fallback>
                <p:oleObj name="Equation" r:id="rId36" imgW="291960" imgH="228600" progId="Equation.DSMT4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9749919" y="488020"/>
                        <a:ext cx="503238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133860"/>
              </p:ext>
            </p:extLst>
          </p:nvPr>
        </p:nvGraphicFramePr>
        <p:xfrm>
          <a:off x="10006566" y="938858"/>
          <a:ext cx="4175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" name="Equation" r:id="rId38" imgW="241200" imgH="203040" progId="Equation.DSMT4">
                  <p:embed/>
                </p:oleObj>
              </mc:Choice>
              <mc:Fallback>
                <p:oleObj name="Equation" r:id="rId38" imgW="241200" imgH="203040" progId="Equation.DSMT4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0006566" y="938858"/>
                        <a:ext cx="417513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918440"/>
              </p:ext>
            </p:extLst>
          </p:nvPr>
        </p:nvGraphicFramePr>
        <p:xfrm>
          <a:off x="8583542" y="1392669"/>
          <a:ext cx="26352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9" name="Equation" r:id="rId40" imgW="152280" imgH="241200" progId="Equation.DSMT4">
                  <p:embed/>
                </p:oleObj>
              </mc:Choice>
              <mc:Fallback>
                <p:oleObj name="Equation" r:id="rId40" imgW="152280" imgH="241200" progId="Equation.DSMT4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8583542" y="1392669"/>
                        <a:ext cx="263525" cy="41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876524"/>
              </p:ext>
            </p:extLst>
          </p:nvPr>
        </p:nvGraphicFramePr>
        <p:xfrm>
          <a:off x="10191921" y="1392669"/>
          <a:ext cx="439737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0" name="Equation" r:id="rId42" imgW="253800" imgH="241200" progId="Equation.DSMT4">
                  <p:embed/>
                </p:oleObj>
              </mc:Choice>
              <mc:Fallback>
                <p:oleObj name="Equation" r:id="rId42" imgW="253800" imgH="241200" progId="Equation.DSMT4">
                  <p:embed/>
                  <p:pic>
                    <p:nvPicPr>
                      <p:cNvPr id="49" name="Object 48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0191921" y="1392669"/>
                        <a:ext cx="439737" cy="41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129263"/>
              </p:ext>
            </p:extLst>
          </p:nvPr>
        </p:nvGraphicFramePr>
        <p:xfrm>
          <a:off x="7666092" y="1871854"/>
          <a:ext cx="27463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1" name="Equation" r:id="rId44" imgW="139680" imgH="164880" progId="Equation.DSMT4">
                  <p:embed/>
                </p:oleObj>
              </mc:Choice>
              <mc:Fallback>
                <p:oleObj name="Equation" r:id="rId44" imgW="139680" imgH="16488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7666092" y="1871854"/>
                        <a:ext cx="274638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/>
          <p:cNvCxnSpPr>
            <a:stCxn id="17" idx="1"/>
          </p:cNvCxnSpPr>
          <p:nvPr/>
        </p:nvCxnSpPr>
        <p:spPr>
          <a:xfrm flipH="1">
            <a:off x="5564692" y="2041463"/>
            <a:ext cx="161234" cy="60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5575759" y="2044509"/>
            <a:ext cx="8794" cy="23907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5584553" y="4435282"/>
            <a:ext cx="606736" cy="20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5235240" y="1618063"/>
            <a:ext cx="277283" cy="1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5260821" y="5061560"/>
            <a:ext cx="930468" cy="36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4876800" y="1130099"/>
            <a:ext cx="439603" cy="95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4486347" y="716013"/>
            <a:ext cx="606736" cy="20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851523" y="5657798"/>
            <a:ext cx="1339766" cy="35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4198087" y="278076"/>
            <a:ext cx="16098" cy="6497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4486347" y="711304"/>
            <a:ext cx="11638" cy="54836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848575" y="1123664"/>
            <a:ext cx="45302" cy="45341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5227754" y="1618064"/>
            <a:ext cx="12358" cy="34434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4459126" y="6194928"/>
            <a:ext cx="1699096" cy="9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4662261" y="6222665"/>
            <a:ext cx="2277215" cy="460375"/>
            <a:chOff x="5433134" y="5316591"/>
            <a:chExt cx="2277215" cy="460375"/>
          </a:xfrm>
        </p:grpSpPr>
        <p:sp>
          <p:nvSpPr>
            <p:cNvPr id="88" name="TextBox 87"/>
            <p:cNvSpPr txBox="1"/>
            <p:nvPr/>
          </p:nvSpPr>
          <p:spPr>
            <a:xfrm>
              <a:off x="5433134" y="5362113"/>
              <a:ext cx="22610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Friction force </a:t>
              </a:r>
            </a:p>
          </p:txBody>
        </p:sp>
        <p:graphicFrame>
          <p:nvGraphicFramePr>
            <p:cNvPr id="89" name="Object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0235805"/>
                </p:ext>
              </p:extLst>
            </p:nvPr>
          </p:nvGraphicFramePr>
          <p:xfrm>
            <a:off x="6768962" y="5316591"/>
            <a:ext cx="941387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2" name="Equation" r:id="rId46" imgW="545760" imgH="266400" progId="Equation.DSMT4">
                    <p:embed/>
                  </p:oleObj>
                </mc:Choice>
                <mc:Fallback>
                  <p:oleObj name="Equation" r:id="rId46" imgW="545760" imgH="266400" progId="Equation.DSMT4">
                    <p:embed/>
                    <p:pic>
                      <p:nvPicPr>
                        <p:cNvPr id="58" name="Object 57"/>
                        <p:cNvPicPr/>
                        <p:nvPr/>
                      </p:nvPicPr>
                      <p:blipFill>
                        <a:blip r:embed="rId47"/>
                        <a:stretch>
                          <a:fillRect/>
                        </a:stretch>
                      </p:blipFill>
                      <p:spPr>
                        <a:xfrm>
                          <a:off x="6768962" y="5316591"/>
                          <a:ext cx="941387" cy="460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91" name="Straight Connector 90"/>
          <p:cNvCxnSpPr/>
          <p:nvPr/>
        </p:nvCxnSpPr>
        <p:spPr>
          <a:xfrm flipH="1" flipV="1">
            <a:off x="4198087" y="6759090"/>
            <a:ext cx="1912282" cy="16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4211912" y="299224"/>
            <a:ext cx="5778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94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5C4A3FC-7C8D-46BA-B7FF-560FC6E34638}"/>
              </a:ext>
            </a:extLst>
          </p:cNvPr>
          <p:cNvGrpSpPr/>
          <p:nvPr/>
        </p:nvGrpSpPr>
        <p:grpSpPr>
          <a:xfrm>
            <a:off x="1588262" y="871508"/>
            <a:ext cx="8423414" cy="5247236"/>
            <a:chOff x="1588262" y="871508"/>
            <a:chExt cx="8423414" cy="524723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1461298-B428-4AC8-B2B9-308947AED538}"/>
                </a:ext>
              </a:extLst>
            </p:cNvPr>
            <p:cNvGrpSpPr/>
            <p:nvPr/>
          </p:nvGrpSpPr>
          <p:grpSpPr>
            <a:xfrm>
              <a:off x="2091736" y="1791340"/>
              <a:ext cx="7530730" cy="681038"/>
              <a:chOff x="4789715" y="-62680"/>
              <a:chExt cx="7530730" cy="681038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4851CCF-110C-432C-97C2-BEAD2375F5C5}"/>
                  </a:ext>
                </a:extLst>
              </p:cNvPr>
              <p:cNvSpPr txBox="1"/>
              <p:nvPr/>
            </p:nvSpPr>
            <p:spPr>
              <a:xfrm>
                <a:off x="4789715" y="78377"/>
                <a:ext cx="753073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Loop for value                                      in range                          with                  steps  </a:t>
                </a:r>
              </a:p>
            </p:txBody>
          </p:sp>
          <p:graphicFrame>
            <p:nvGraphicFramePr>
              <p:cNvPr id="82" name="Object 81">
                <a:extLst>
                  <a:ext uri="{FF2B5EF4-FFF2-40B4-BE49-F238E27FC236}">
                    <a16:creationId xmlns:a16="http://schemas.microsoft.com/office/drawing/2014/main" id="{F06BBD13-94CE-4DBD-8F41-0F06AB6F747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95772052"/>
                  </p:ext>
                </p:extLst>
              </p:nvPr>
            </p:nvGraphicFramePr>
            <p:xfrm>
              <a:off x="6220250" y="-62680"/>
              <a:ext cx="1931987" cy="6810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61" name="Equation" r:id="rId3" imgW="1117440" imgH="393480" progId="Equation.DSMT4">
                      <p:embed/>
                    </p:oleObj>
                  </mc:Choice>
                  <mc:Fallback>
                    <p:oleObj name="Equation" r:id="rId3" imgW="1117440" imgH="393480" progId="Equation.DSMT4">
                      <p:embed/>
                      <p:pic>
                        <p:nvPicPr>
                          <p:cNvPr id="13" name="Object 12">
                            <a:extLst>
                              <a:ext uri="{FF2B5EF4-FFF2-40B4-BE49-F238E27FC236}">
                                <a16:creationId xmlns:a16="http://schemas.microsoft.com/office/drawing/2014/main" id="{099E243C-1F21-4408-9C60-4C220182492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6220250" y="-62680"/>
                            <a:ext cx="1931987" cy="6810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9" name="Object 78">
              <a:extLst>
                <a:ext uri="{FF2B5EF4-FFF2-40B4-BE49-F238E27FC236}">
                  <a16:creationId xmlns:a16="http://schemas.microsoft.com/office/drawing/2014/main" id="{6E3284EA-F6B7-47B7-9A25-F3B26314BAC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214628"/>
                </p:ext>
              </p:extLst>
            </p:nvPr>
          </p:nvGraphicFramePr>
          <p:xfrm>
            <a:off x="6347281" y="1946212"/>
            <a:ext cx="1247775" cy="306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2" name="Equation" r:id="rId5" imgW="723600" imgH="177480" progId="Equation.DSMT4">
                    <p:embed/>
                  </p:oleObj>
                </mc:Choice>
                <mc:Fallback>
                  <p:oleObj name="Equation" r:id="rId5" imgW="723600" imgH="177480" progId="Equation.DSMT4">
                    <p:embed/>
                    <p:pic>
                      <p:nvPicPr>
                        <p:cNvPr id="69" name="Object 68">
                          <a:extLst>
                            <a:ext uri="{FF2B5EF4-FFF2-40B4-BE49-F238E27FC236}">
                              <a16:creationId xmlns:a16="http://schemas.microsoft.com/office/drawing/2014/main" id="{2C8CA670-137A-4BEE-B97C-888ACD59183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347281" y="1946212"/>
                          <a:ext cx="1247775" cy="3063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Object 79">
              <a:extLst>
                <a:ext uri="{FF2B5EF4-FFF2-40B4-BE49-F238E27FC236}">
                  <a16:creationId xmlns:a16="http://schemas.microsoft.com/office/drawing/2014/main" id="{2F107422-5EB3-4CEF-99DA-C09875CFC40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4238754"/>
                </p:ext>
              </p:extLst>
            </p:nvPr>
          </p:nvGraphicFramePr>
          <p:xfrm>
            <a:off x="8046401" y="1946212"/>
            <a:ext cx="919162" cy="306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3" name="Equation" r:id="rId7" imgW="533160" imgH="177480" progId="Equation.DSMT4">
                    <p:embed/>
                  </p:oleObj>
                </mc:Choice>
                <mc:Fallback>
                  <p:oleObj name="Equation" r:id="rId7" imgW="533160" imgH="177480" progId="Equation.DSMT4">
                    <p:embed/>
                    <p:pic>
                      <p:nvPicPr>
                        <p:cNvPr id="70" name="Object 69">
                          <a:extLst>
                            <a:ext uri="{FF2B5EF4-FFF2-40B4-BE49-F238E27FC236}">
                              <a16:creationId xmlns:a16="http://schemas.microsoft.com/office/drawing/2014/main" id="{372D09C3-76E9-4AC7-AFC6-249B5395122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046401" y="1946212"/>
                          <a:ext cx="919162" cy="3063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806358E-D24E-4A60-8BBE-0F0F32575425}"/>
                </a:ext>
              </a:extLst>
            </p:cNvPr>
            <p:cNvSpPr/>
            <p:nvPr/>
          </p:nvSpPr>
          <p:spPr>
            <a:xfrm>
              <a:off x="2118134" y="1735866"/>
              <a:ext cx="7385132" cy="76991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D1CB728-8502-43A9-9CD0-ED7E0F346767}"/>
                </a:ext>
              </a:extLst>
            </p:cNvPr>
            <p:cNvSpPr txBox="1"/>
            <p:nvPr/>
          </p:nvSpPr>
          <p:spPr>
            <a:xfrm>
              <a:off x="2296817" y="2649017"/>
              <a:ext cx="76814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Solution of the cubic equation for value                          for selected values of </a:t>
              </a:r>
            </a:p>
          </p:txBody>
        </p:sp>
        <p:graphicFrame>
          <p:nvGraphicFramePr>
            <p:cNvPr id="46" name="Object 45">
              <a:extLst>
                <a:ext uri="{FF2B5EF4-FFF2-40B4-BE49-F238E27FC236}">
                  <a16:creationId xmlns:a16="http://schemas.microsoft.com/office/drawing/2014/main" id="{410E8D12-B3DE-4AD1-B654-1E7CD1F9842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1137912"/>
                </p:ext>
              </p:extLst>
            </p:nvPr>
          </p:nvGraphicFramePr>
          <p:xfrm>
            <a:off x="9421126" y="2691187"/>
            <a:ext cx="590550" cy="328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4" name="Equation" r:id="rId9" imgW="342720" imgH="190440" progId="Equation.DSMT4">
                    <p:embed/>
                  </p:oleObj>
                </mc:Choice>
                <mc:Fallback>
                  <p:oleObj name="Equation" r:id="rId9" imgW="342720" imgH="190440" progId="Equation.DSMT4">
                    <p:embed/>
                    <p:pic>
                      <p:nvPicPr>
                        <p:cNvPr id="60" name="Object 5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421126" y="2691187"/>
                          <a:ext cx="590550" cy="328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Object 84">
              <a:extLst>
                <a:ext uri="{FF2B5EF4-FFF2-40B4-BE49-F238E27FC236}">
                  <a16:creationId xmlns:a16="http://schemas.microsoft.com/office/drawing/2014/main" id="{895FBD1F-3F4B-4653-B1E6-F1E9E4F71BB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2929757"/>
                </p:ext>
              </p:extLst>
            </p:nvPr>
          </p:nvGraphicFramePr>
          <p:xfrm>
            <a:off x="6087415" y="2636359"/>
            <a:ext cx="1241425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5" name="Equation" r:id="rId11" imgW="723600" imgH="241200" progId="Equation.DSMT4">
                    <p:embed/>
                  </p:oleObj>
                </mc:Choice>
                <mc:Fallback>
                  <p:oleObj name="Equation" r:id="rId11" imgW="723600" imgH="241200" progId="Equation.DSMT4">
                    <p:embed/>
                    <p:pic>
                      <p:nvPicPr>
                        <p:cNvPr id="45" name="Object 44">
                          <a:extLst>
                            <a:ext uri="{FF2B5EF4-FFF2-40B4-BE49-F238E27FC236}">
                              <a16:creationId xmlns:a16="http://schemas.microsoft.com/office/drawing/2014/main" id="{DD8C9306-A0F9-41AD-9BCA-663A30552DC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087415" y="2636359"/>
                          <a:ext cx="1241425" cy="415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99E9BD2-BAF2-4B6B-86F2-4706F8F13BA9}"/>
                </a:ext>
              </a:extLst>
            </p:cNvPr>
            <p:cNvSpPr/>
            <p:nvPr/>
          </p:nvSpPr>
          <p:spPr>
            <a:xfrm>
              <a:off x="2296817" y="2593111"/>
              <a:ext cx="7681453" cy="4718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A1F8529-B477-436D-B001-4B30C392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6838" y="2128813"/>
              <a:ext cx="161234" cy="60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D0E4444-1055-4929-94E3-E29065B97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1351" y="2128815"/>
              <a:ext cx="34715" cy="38972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3B79DF5-4C43-4199-A7AF-BC549DE07771}"/>
                </a:ext>
              </a:extLst>
            </p:cNvPr>
            <p:cNvCxnSpPr/>
            <p:nvPr/>
          </p:nvCxnSpPr>
          <p:spPr>
            <a:xfrm flipH="1">
              <a:off x="1928188" y="6026043"/>
              <a:ext cx="277283" cy="1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60EBF90-1EB2-4DA1-AC9B-A61A7792E6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1011" y="1263192"/>
              <a:ext cx="3528" cy="48555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D83C9E4-E488-4FD3-B3B7-03CD78AFB5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8262" y="6118743"/>
              <a:ext cx="60192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CC329EE-BDF2-4428-A60A-E580A5C37E28}"/>
                </a:ext>
              </a:extLst>
            </p:cNvPr>
            <p:cNvGrpSpPr/>
            <p:nvPr/>
          </p:nvGrpSpPr>
          <p:grpSpPr>
            <a:xfrm>
              <a:off x="1967230" y="871508"/>
              <a:ext cx="7529739" cy="790883"/>
              <a:chOff x="1609011" y="136217"/>
              <a:chExt cx="7529739" cy="790883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07E7F227-0EE3-4C0C-8102-BD637C8B829F}"/>
                  </a:ext>
                </a:extLst>
              </p:cNvPr>
              <p:cNvGrpSpPr/>
              <p:nvPr/>
            </p:nvGrpSpPr>
            <p:grpSpPr>
              <a:xfrm>
                <a:off x="1609011" y="136525"/>
                <a:ext cx="7529739" cy="790575"/>
                <a:chOff x="1647530" y="-80960"/>
                <a:chExt cx="7529739" cy="790575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043C2479-82DD-4BE6-B71C-57795C528028}"/>
                    </a:ext>
                  </a:extLst>
                </p:cNvPr>
                <p:cNvGrpSpPr/>
                <p:nvPr/>
              </p:nvGrpSpPr>
              <p:grpSpPr>
                <a:xfrm>
                  <a:off x="1647530" y="-80960"/>
                  <a:ext cx="7529739" cy="790575"/>
                  <a:chOff x="4789714" y="-108514"/>
                  <a:chExt cx="7529739" cy="790575"/>
                </a:xfrm>
              </p:grpSpPr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7844C074-6EB0-4548-BBB6-C785DA9BB5BF}"/>
                      </a:ext>
                    </a:extLst>
                  </p:cNvPr>
                  <p:cNvSpPr txBox="1"/>
                  <p:nvPr/>
                </p:nvSpPr>
                <p:spPr>
                  <a:xfrm>
                    <a:off x="4789714" y="78377"/>
                    <a:ext cx="752973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Loop for value                                           in range                      with                  steps  </a:t>
                    </a:r>
                  </a:p>
                </p:txBody>
              </p:sp>
              <p:graphicFrame>
                <p:nvGraphicFramePr>
                  <p:cNvPr id="13" name="Object 12">
                    <a:extLst>
                      <a:ext uri="{FF2B5EF4-FFF2-40B4-BE49-F238E27FC236}">
                        <a16:creationId xmlns:a16="http://schemas.microsoft.com/office/drawing/2014/main" id="{099E243C-1F21-4408-9C60-4C220182492C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905871021"/>
                      </p:ext>
                    </p:extLst>
                  </p:nvPr>
                </p:nvGraphicFramePr>
                <p:xfrm>
                  <a:off x="6231878" y="-108514"/>
                  <a:ext cx="2173288" cy="79057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366" name="Equation" r:id="rId13" imgW="1257120" imgH="457200" progId="Equation.DSMT4">
                          <p:embed/>
                        </p:oleObj>
                      </mc:Choice>
                      <mc:Fallback>
                        <p:oleObj name="Equation" r:id="rId13" imgW="1257120" imgH="457200" progId="Equation.DSMT4">
                          <p:embed/>
                          <p:pic>
                            <p:nvPicPr>
                              <p:cNvPr id="21" name="Object 20"/>
                              <p:cNvPicPr/>
                              <p:nvPr/>
                            </p:nvPicPr>
                            <p:blipFill>
                              <a:blip r:embed="rId1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231878" y="-108514"/>
                                <a:ext cx="2173288" cy="79057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69" name="Object 68">
                  <a:extLst>
                    <a:ext uri="{FF2B5EF4-FFF2-40B4-BE49-F238E27FC236}">
                      <a16:creationId xmlns:a16="http://schemas.microsoft.com/office/drawing/2014/main" id="{2C8CA670-137A-4BEE-B97C-888ACD59183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15112793"/>
                    </p:ext>
                  </p:extLst>
                </p:nvPr>
              </p:nvGraphicFramePr>
              <p:xfrm>
                <a:off x="6094103" y="145081"/>
                <a:ext cx="1093787" cy="3063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67" name="Equation" r:id="rId15" imgW="634680" imgH="177480" progId="Equation.DSMT4">
                        <p:embed/>
                      </p:oleObj>
                    </mc:Choice>
                    <mc:Fallback>
                      <p:oleObj name="Equation" r:id="rId15" imgW="634680" imgH="177480" progId="Equation.DSMT4">
                        <p:embed/>
                        <p:pic>
                          <p:nvPicPr>
                            <p:cNvPr id="33" name="Object 32">
                              <a:extLst>
                                <a:ext uri="{FF2B5EF4-FFF2-40B4-BE49-F238E27FC236}">
                                  <a16:creationId xmlns:a16="http://schemas.microsoft.com/office/drawing/2014/main" id="{5E583790-2809-418D-88C8-4D96C3C07CD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94103" y="145081"/>
                              <a:ext cx="1093787" cy="30638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0" name="Object 69">
                  <a:extLst>
                    <a:ext uri="{FF2B5EF4-FFF2-40B4-BE49-F238E27FC236}">
                      <a16:creationId xmlns:a16="http://schemas.microsoft.com/office/drawing/2014/main" id="{372D09C3-76E9-4AC7-AFC6-249B5395122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48110207"/>
                    </p:ext>
                  </p:extLst>
                </p:nvPr>
              </p:nvGraphicFramePr>
              <p:xfrm>
                <a:off x="7614069" y="128590"/>
                <a:ext cx="962025" cy="3063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68" name="Equation" r:id="rId17" imgW="558720" imgH="177480" progId="Equation.DSMT4">
                        <p:embed/>
                      </p:oleObj>
                    </mc:Choice>
                    <mc:Fallback>
                      <p:oleObj name="Equation" r:id="rId17" imgW="558720" imgH="177480" progId="Equation.DSMT4">
                        <p:embed/>
                        <p:pic>
                          <p:nvPicPr>
                            <p:cNvPr id="33" name="Object 32">
                              <a:extLst>
                                <a:ext uri="{FF2B5EF4-FFF2-40B4-BE49-F238E27FC236}">
                                  <a16:creationId xmlns:a16="http://schemas.microsoft.com/office/drawing/2014/main" id="{5E583790-2809-418D-88C8-4D96C3C07CD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614069" y="128590"/>
                              <a:ext cx="962025" cy="30638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1D17A4F-DA57-48E6-B04C-F3F596C2ADF0}"/>
                  </a:ext>
                </a:extLst>
              </p:cNvPr>
              <p:cNvSpPr/>
              <p:nvPr/>
            </p:nvSpPr>
            <p:spPr>
              <a:xfrm>
                <a:off x="1609011" y="136217"/>
                <a:ext cx="7484007" cy="76991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8528C13-05AF-48EA-BF60-D12C25C1F8B9}"/>
                </a:ext>
              </a:extLst>
            </p:cNvPr>
            <p:cNvSpPr txBox="1"/>
            <p:nvPr/>
          </p:nvSpPr>
          <p:spPr>
            <a:xfrm>
              <a:off x="2296817" y="3225270"/>
              <a:ext cx="768145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Calculation of the initial parameters                                                                             </a:t>
              </a:r>
            </a:p>
            <a:p>
              <a:r>
                <a:rPr lang="en-US" dirty="0"/>
                <a:t>for found value of                       </a:t>
              </a:r>
            </a:p>
          </p:txBody>
        </p:sp>
        <p:graphicFrame>
          <p:nvGraphicFramePr>
            <p:cNvPr id="91" name="Object 90">
              <a:extLst>
                <a:ext uri="{FF2B5EF4-FFF2-40B4-BE49-F238E27FC236}">
                  <a16:creationId xmlns:a16="http://schemas.microsoft.com/office/drawing/2014/main" id="{1FA9EC91-F4AB-436C-9069-8EAFFBEF14C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3049965"/>
                </p:ext>
              </p:extLst>
            </p:nvPr>
          </p:nvGraphicFramePr>
          <p:xfrm>
            <a:off x="3968616" y="3557550"/>
            <a:ext cx="606985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9" name="Equation" r:id="rId19" imgW="139680" imgH="164880" progId="Equation.DSMT4">
                    <p:embed/>
                  </p:oleObj>
                </mc:Choice>
                <mc:Fallback>
                  <p:oleObj name="Equation" r:id="rId19" imgW="139680" imgH="164880" progId="Equation.DSMT4">
                    <p:embed/>
                    <p:pic>
                      <p:nvPicPr>
                        <p:cNvPr id="46" name="Object 45">
                          <a:extLst>
                            <a:ext uri="{FF2B5EF4-FFF2-40B4-BE49-F238E27FC236}">
                              <a16:creationId xmlns:a16="http://schemas.microsoft.com/office/drawing/2014/main" id="{410E8D12-B3DE-4AD1-B654-1E7CD1F9842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968616" y="3557550"/>
                          <a:ext cx="606985" cy="285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Object 91">
              <a:extLst>
                <a:ext uri="{FF2B5EF4-FFF2-40B4-BE49-F238E27FC236}">
                  <a16:creationId xmlns:a16="http://schemas.microsoft.com/office/drawing/2014/main" id="{3A072DA4-BB7A-49C3-AFE6-7D7ADD5699E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0376559"/>
                </p:ext>
              </p:extLst>
            </p:nvPr>
          </p:nvGraphicFramePr>
          <p:xfrm>
            <a:off x="5752413" y="3245042"/>
            <a:ext cx="3963988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0" name="Equation" r:id="rId21" imgW="2311200" imgH="241200" progId="Equation.DSMT4">
                    <p:embed/>
                  </p:oleObj>
                </mc:Choice>
                <mc:Fallback>
                  <p:oleObj name="Equation" r:id="rId21" imgW="2311200" imgH="241200" progId="Equation.DSMT4">
                    <p:embed/>
                    <p:pic>
                      <p:nvPicPr>
                        <p:cNvPr id="85" name="Object 84">
                          <a:extLst>
                            <a:ext uri="{FF2B5EF4-FFF2-40B4-BE49-F238E27FC236}">
                              <a16:creationId xmlns:a16="http://schemas.microsoft.com/office/drawing/2014/main" id="{895FBD1F-3F4B-4653-B1E6-F1E9E4F71BB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5752413" y="3245042"/>
                          <a:ext cx="3963988" cy="415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017FE3E-4BD0-4A78-9496-6A23DACECB42}"/>
                </a:ext>
              </a:extLst>
            </p:cNvPr>
            <p:cNvSpPr/>
            <p:nvPr/>
          </p:nvSpPr>
          <p:spPr>
            <a:xfrm>
              <a:off x="2296817" y="3169364"/>
              <a:ext cx="7681453" cy="7022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D11108D-640A-4503-8D82-9AC7A0263AD9}"/>
                </a:ext>
              </a:extLst>
            </p:cNvPr>
            <p:cNvGrpSpPr/>
            <p:nvPr/>
          </p:nvGrpSpPr>
          <p:grpSpPr>
            <a:xfrm>
              <a:off x="2296817" y="4000582"/>
              <a:ext cx="6378792" cy="392113"/>
              <a:chOff x="1963930" y="3220837"/>
              <a:chExt cx="6378792" cy="392113"/>
            </a:xfrm>
          </p:grpSpPr>
          <p:graphicFrame>
            <p:nvGraphicFramePr>
              <p:cNvPr id="49" name="Object 48">
                <a:extLst>
                  <a:ext uri="{FF2B5EF4-FFF2-40B4-BE49-F238E27FC236}">
                    <a16:creationId xmlns:a16="http://schemas.microsoft.com/office/drawing/2014/main" id="{21F5BD1C-1326-4D8D-8F42-A21211FEEA9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7247382"/>
                  </p:ext>
                </p:extLst>
              </p:nvPr>
            </p:nvGraphicFramePr>
            <p:xfrm>
              <a:off x="6915943" y="3220837"/>
              <a:ext cx="1319213" cy="3921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71" name="Equation" r:id="rId23" imgW="761760" imgH="228600" progId="Equation.DSMT4">
                      <p:embed/>
                    </p:oleObj>
                  </mc:Choice>
                  <mc:Fallback>
                    <p:oleObj name="Equation" r:id="rId23" imgW="761760" imgH="228600" progId="Equation.DSMT4">
                      <p:embed/>
                      <p:pic>
                        <p:nvPicPr>
                          <p:cNvPr id="50" name="Object 49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6915943" y="3220837"/>
                            <a:ext cx="1319213" cy="3921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74AFD7B-9A9A-4781-855D-F1BFBF689657}"/>
                  </a:ext>
                </a:extLst>
              </p:cNvPr>
              <p:cNvSpPr txBox="1"/>
              <p:nvPr/>
            </p:nvSpPr>
            <p:spPr>
              <a:xfrm>
                <a:off x="1963930" y="3230338"/>
                <a:ext cx="63787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Preparation of data for a loop along each track with 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FA5EE24-1F60-4331-9222-7464F8841C7F}"/>
                  </a:ext>
                </a:extLst>
              </p:cNvPr>
              <p:cNvSpPr/>
              <p:nvPr/>
            </p:nvSpPr>
            <p:spPr>
              <a:xfrm>
                <a:off x="1963930" y="3230338"/>
                <a:ext cx="6271226" cy="3826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FD2EEC6-A3B1-4335-B689-ABAB62607405}"/>
                </a:ext>
              </a:extLst>
            </p:cNvPr>
            <p:cNvGrpSpPr/>
            <p:nvPr/>
          </p:nvGrpSpPr>
          <p:grpSpPr>
            <a:xfrm>
              <a:off x="2545680" y="4501044"/>
              <a:ext cx="3160514" cy="410921"/>
              <a:chOff x="2184484" y="3580522"/>
              <a:chExt cx="3160514" cy="410921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3CCE7C9-2A0D-4D72-BA6F-DC6EDA317347}"/>
                  </a:ext>
                </a:extLst>
              </p:cNvPr>
              <p:cNvSpPr txBox="1"/>
              <p:nvPr/>
            </p:nvSpPr>
            <p:spPr>
              <a:xfrm>
                <a:off x="2184484" y="3580522"/>
                <a:ext cx="316051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“Pull” each track for approach-1 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9D681D5-8E0C-4631-8A76-2825AA6DD89A}"/>
                  </a:ext>
                </a:extLst>
              </p:cNvPr>
              <p:cNvSpPr/>
              <p:nvPr/>
            </p:nvSpPr>
            <p:spPr>
              <a:xfrm>
                <a:off x="2225998" y="3608831"/>
                <a:ext cx="3119000" cy="3826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CDDB6DB-9BC5-4162-A46A-CE0679EEF8AD}"/>
                </a:ext>
              </a:extLst>
            </p:cNvPr>
            <p:cNvGrpSpPr/>
            <p:nvPr/>
          </p:nvGrpSpPr>
          <p:grpSpPr>
            <a:xfrm>
              <a:off x="2524097" y="4998514"/>
              <a:ext cx="3182097" cy="396259"/>
              <a:chOff x="2184484" y="3553595"/>
              <a:chExt cx="3182097" cy="396259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BF13EB8-461E-400B-AC22-FA40C59E48BF}"/>
                  </a:ext>
                </a:extLst>
              </p:cNvPr>
              <p:cNvSpPr txBox="1"/>
              <p:nvPr/>
            </p:nvSpPr>
            <p:spPr>
              <a:xfrm>
                <a:off x="2184484" y="3580522"/>
                <a:ext cx="316051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“Pull” each track for approach-2 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E3D8C6D5-FC19-483E-B53E-BBD7A31DADCF}"/>
                  </a:ext>
                </a:extLst>
              </p:cNvPr>
              <p:cNvSpPr/>
              <p:nvPr/>
            </p:nvSpPr>
            <p:spPr>
              <a:xfrm>
                <a:off x="2247581" y="3553595"/>
                <a:ext cx="3119000" cy="3826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6A97AB8-EE16-46D4-BA4E-CA3463D16E72}"/>
                </a:ext>
              </a:extLst>
            </p:cNvPr>
            <p:cNvGrpSpPr/>
            <p:nvPr/>
          </p:nvGrpSpPr>
          <p:grpSpPr>
            <a:xfrm>
              <a:off x="2118134" y="5546405"/>
              <a:ext cx="7079595" cy="382612"/>
              <a:chOff x="2119277" y="5072126"/>
              <a:chExt cx="7079595" cy="382612"/>
            </a:xfrm>
          </p:grpSpPr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91E68C0-1A02-42FF-A45B-B83B27FE2F5B}"/>
                  </a:ext>
                </a:extLst>
              </p:cNvPr>
              <p:cNvSpPr txBox="1"/>
              <p:nvPr/>
            </p:nvSpPr>
            <p:spPr>
              <a:xfrm>
                <a:off x="2119278" y="5078766"/>
                <a:ext cx="707959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Writing of the results to output files for later visualization and processing </a:t>
                </a: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37C456D1-A5DA-4AA7-BF64-3FCB8217F409}"/>
                  </a:ext>
                </a:extLst>
              </p:cNvPr>
              <p:cNvSpPr/>
              <p:nvPr/>
            </p:nvSpPr>
            <p:spPr>
              <a:xfrm>
                <a:off x="2119277" y="5072126"/>
                <a:ext cx="6917526" cy="3826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0D49516-563C-4365-9F6A-93F5B3D81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9462" y="1263192"/>
              <a:ext cx="367768" cy="3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03F1299-93A0-4E8A-91A6-2FEAB55928EC}"/>
                </a:ext>
              </a:extLst>
            </p:cNvPr>
            <p:cNvSpPr txBox="1"/>
            <p:nvPr/>
          </p:nvSpPr>
          <p:spPr>
            <a:xfrm>
              <a:off x="6213410" y="4771132"/>
              <a:ext cx="2490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See further </a:t>
              </a:r>
            </a:p>
          </p:txBody>
        </p:sp>
        <p:sp>
          <p:nvSpPr>
            <p:cNvPr id="125" name="Right Brace 124">
              <a:extLst>
                <a:ext uri="{FF2B5EF4-FFF2-40B4-BE49-F238E27FC236}">
                  <a16:creationId xmlns:a16="http://schemas.microsoft.com/office/drawing/2014/main" id="{556DB916-9D73-4F27-96E7-406C4A091B38}"/>
                </a:ext>
              </a:extLst>
            </p:cNvPr>
            <p:cNvSpPr/>
            <p:nvPr/>
          </p:nvSpPr>
          <p:spPr>
            <a:xfrm>
              <a:off x="5881322" y="4565599"/>
              <a:ext cx="326388" cy="75748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F38652F-AB4F-461C-8689-A011714A4F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8552" y="4463902"/>
              <a:ext cx="16363" cy="10053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9DFAF79-A365-4018-BA4D-2E60065BB2A5}"/>
                </a:ext>
              </a:extLst>
            </p:cNvPr>
            <p:cNvCxnSpPr/>
            <p:nvPr/>
          </p:nvCxnSpPr>
          <p:spPr>
            <a:xfrm flipH="1">
              <a:off x="2464915" y="4463394"/>
              <a:ext cx="277283" cy="1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973DA30-C339-4496-A62F-E49366F7FBD1}"/>
                </a:ext>
              </a:extLst>
            </p:cNvPr>
            <p:cNvCxnSpPr/>
            <p:nvPr/>
          </p:nvCxnSpPr>
          <p:spPr>
            <a:xfrm flipH="1">
              <a:off x="2448552" y="5469279"/>
              <a:ext cx="277283" cy="1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8846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70E296-F348-427A-AA78-5CE8B1778939}"/>
              </a:ext>
            </a:extLst>
          </p:cNvPr>
          <p:cNvSpPr txBox="1"/>
          <p:nvPr/>
        </p:nvSpPr>
        <p:spPr>
          <a:xfrm>
            <a:off x="712535" y="120430"/>
            <a:ext cx="49444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“Pull” each track for approach-1 (Larmor rotation):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F1165A-15A3-475B-98BF-5F5831F6A876}"/>
              </a:ext>
            </a:extLst>
          </p:cNvPr>
          <p:cNvSpPr txBox="1"/>
          <p:nvPr/>
        </p:nvSpPr>
        <p:spPr>
          <a:xfrm>
            <a:off x="5656973" y="122896"/>
            <a:ext cx="62829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“Pull” each track for approach-2 (“guiding center” system; gcs):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EE353B6-AAD5-406D-B731-30A03FD56415}"/>
              </a:ext>
            </a:extLst>
          </p:cNvPr>
          <p:cNvGrpSpPr/>
          <p:nvPr/>
        </p:nvGrpSpPr>
        <p:grpSpPr>
          <a:xfrm>
            <a:off x="217231" y="478718"/>
            <a:ext cx="5376541" cy="2655673"/>
            <a:chOff x="126333" y="953636"/>
            <a:chExt cx="5376541" cy="2655673"/>
          </a:xfrm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8EDA70D8-07F6-46B3-861B-A29EC8F45534}"/>
                </a:ext>
              </a:extLst>
            </p:cNvPr>
            <p:cNvSpPr/>
            <p:nvPr/>
          </p:nvSpPr>
          <p:spPr>
            <a:xfrm>
              <a:off x="126333" y="953636"/>
              <a:ext cx="5376541" cy="2655673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CCF1CA-E5B5-474F-881A-230B1EE83059}"/>
                </a:ext>
              </a:extLst>
            </p:cNvPr>
            <p:cNvGrpSpPr/>
            <p:nvPr/>
          </p:nvGrpSpPr>
          <p:grpSpPr>
            <a:xfrm>
              <a:off x="208726" y="962830"/>
              <a:ext cx="5254483" cy="2585323"/>
              <a:chOff x="3790429" y="711512"/>
              <a:chExt cx="5601821" cy="209970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5560C1-4098-4265-83FA-DF068F3A97C0}"/>
                  </a:ext>
                </a:extLst>
              </p:cNvPr>
              <p:cNvSpPr txBox="1"/>
              <p:nvPr/>
            </p:nvSpPr>
            <p:spPr>
              <a:xfrm>
                <a:off x="3790429" y="711512"/>
                <a:ext cx="5601821" cy="2099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                              For each time step:</a:t>
                </a:r>
              </a:p>
              <a:p>
                <a:r>
                  <a:rPr lang="en-US" dirty="0"/>
                  <a:t>“Pull” electron with the time step         in the magnetic field;</a:t>
                </a:r>
              </a:p>
              <a:p>
                <a:r>
                  <a:rPr lang="en-US" dirty="0"/>
                  <a:t>“Pull” ion with the time step         in the drift gap;</a:t>
                </a:r>
              </a:p>
              <a:p>
                <a:r>
                  <a:rPr lang="en-US" dirty="0"/>
                  <a:t>Calculation of distance between electron and ion;</a:t>
                </a:r>
              </a:p>
              <a:p>
                <a:r>
                  <a:rPr lang="en-US" dirty="0"/>
                  <a:t>Calculation of the changing of momenta for ion and electron for the time step        ;</a:t>
                </a:r>
              </a:p>
              <a:p>
                <a:r>
                  <a:rPr lang="en-US" dirty="0"/>
                  <a:t>Change in the ion and electron momenta  for this time step.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0EC1A6E-7F2E-4E2C-BB07-EFF49BA97098}"/>
                  </a:ext>
                </a:extLst>
              </p:cNvPr>
              <p:cNvGrpSpPr/>
              <p:nvPr/>
            </p:nvGrpSpPr>
            <p:grpSpPr>
              <a:xfrm>
                <a:off x="6454246" y="925056"/>
                <a:ext cx="1200612" cy="1375668"/>
                <a:chOff x="6454246" y="925056"/>
                <a:chExt cx="1200612" cy="1375668"/>
              </a:xfrm>
            </p:grpSpPr>
            <p:graphicFrame>
              <p:nvGraphicFramePr>
                <p:cNvPr id="9" name="Object 8">
                  <a:extLst>
                    <a:ext uri="{FF2B5EF4-FFF2-40B4-BE49-F238E27FC236}">
                      <a16:creationId xmlns:a16="http://schemas.microsoft.com/office/drawing/2014/main" id="{512CDA0E-6C4C-4CF3-847B-EED67632099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34142624"/>
                    </p:ext>
                  </p:extLst>
                </p:nvPr>
              </p:nvGraphicFramePr>
              <p:xfrm>
                <a:off x="6732340" y="1399689"/>
                <a:ext cx="416340" cy="24809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89" name="Equation" r:id="rId3" imgW="241200" imgH="164880" progId="Equation.DSMT4">
                        <p:embed/>
                      </p:oleObj>
                    </mc:Choice>
                    <mc:Fallback>
                      <p:oleObj name="Equation" r:id="rId3" imgW="241200" imgH="164880" progId="Equation.DSMT4">
                        <p:embed/>
                        <p:pic>
                          <p:nvPicPr>
                            <p:cNvPr id="27" name="Object 26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732340" y="1399689"/>
                              <a:ext cx="416340" cy="24809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" name="Object 9">
                  <a:extLst>
                    <a:ext uri="{FF2B5EF4-FFF2-40B4-BE49-F238E27FC236}">
                      <a16:creationId xmlns:a16="http://schemas.microsoft.com/office/drawing/2014/main" id="{4242D80A-E46A-4E6B-BCA2-20D3F9A37E0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41752758"/>
                    </p:ext>
                  </p:extLst>
                </p:nvPr>
              </p:nvGraphicFramePr>
              <p:xfrm>
                <a:off x="7240210" y="925056"/>
                <a:ext cx="414648" cy="2841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90" name="Equation" r:id="rId5" imgW="241200" imgH="164880" progId="Equation.DSMT4">
                        <p:embed/>
                      </p:oleObj>
                    </mc:Choice>
                    <mc:Fallback>
                      <p:oleObj name="Equation" r:id="rId5" imgW="241200" imgH="164880" progId="Equation.DSMT4">
                        <p:embed/>
                        <p:pic>
                          <p:nvPicPr>
                            <p:cNvPr id="28" name="Object 27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240210" y="925056"/>
                              <a:ext cx="414648" cy="28416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" name="Object 12">
                  <a:extLst>
                    <a:ext uri="{FF2B5EF4-FFF2-40B4-BE49-F238E27FC236}">
                      <a16:creationId xmlns:a16="http://schemas.microsoft.com/office/drawing/2014/main" id="{4C969482-EF8C-41AD-B4FD-7571907FAA99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26712269"/>
                    </p:ext>
                  </p:extLst>
                </p:nvPr>
              </p:nvGraphicFramePr>
              <p:xfrm>
                <a:off x="6454246" y="2016561"/>
                <a:ext cx="414647" cy="2841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91" name="Equation" r:id="rId7" imgW="241200" imgH="164880" progId="Equation.DSMT4">
                        <p:embed/>
                      </p:oleObj>
                    </mc:Choice>
                    <mc:Fallback>
                      <p:oleObj name="Equation" r:id="rId7" imgW="241200" imgH="164880" progId="Equation.DSMT4">
                        <p:embed/>
                        <p:pic>
                          <p:nvPicPr>
                            <p:cNvPr id="32" name="Object 31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454246" y="2016561"/>
                              <a:ext cx="414647" cy="2841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A6E6B28-D9DB-4FBA-966B-17A31880526E}"/>
              </a:ext>
            </a:extLst>
          </p:cNvPr>
          <p:cNvGrpSpPr/>
          <p:nvPr/>
        </p:nvGrpSpPr>
        <p:grpSpPr>
          <a:xfrm>
            <a:off x="5946708" y="512634"/>
            <a:ext cx="5376541" cy="2862322"/>
            <a:chOff x="126333" y="953636"/>
            <a:chExt cx="5376541" cy="2862322"/>
          </a:xfrm>
        </p:grpSpPr>
        <p:sp>
          <p:nvSpPr>
            <p:cNvPr id="32" name="Flowchart: Process 31">
              <a:extLst>
                <a:ext uri="{FF2B5EF4-FFF2-40B4-BE49-F238E27FC236}">
                  <a16:creationId xmlns:a16="http://schemas.microsoft.com/office/drawing/2014/main" id="{B6B4C185-D9B4-4C62-ABF3-C1FBEB9E7463}"/>
                </a:ext>
              </a:extLst>
            </p:cNvPr>
            <p:cNvSpPr/>
            <p:nvPr/>
          </p:nvSpPr>
          <p:spPr>
            <a:xfrm>
              <a:off x="126333" y="953636"/>
              <a:ext cx="5376541" cy="2655673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4887D5F-F355-4AD8-ABD7-1E6BA455D787}"/>
                </a:ext>
              </a:extLst>
            </p:cNvPr>
            <p:cNvGrpSpPr/>
            <p:nvPr/>
          </p:nvGrpSpPr>
          <p:grpSpPr>
            <a:xfrm>
              <a:off x="187361" y="953636"/>
              <a:ext cx="5254483" cy="2862322"/>
              <a:chOff x="3767652" y="704045"/>
              <a:chExt cx="5601821" cy="2324678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9DE73E1-2FC5-4694-83EA-935D377FEE77}"/>
                  </a:ext>
                </a:extLst>
              </p:cNvPr>
              <p:cNvSpPr txBox="1"/>
              <p:nvPr/>
            </p:nvSpPr>
            <p:spPr>
              <a:xfrm>
                <a:off x="3767652" y="704045"/>
                <a:ext cx="5601821" cy="2324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                              For each time step:</a:t>
                </a:r>
              </a:p>
              <a:p>
                <a:r>
                  <a:rPr lang="en-US" dirty="0"/>
                  <a:t>“Pull” electron with the time step                 in the gcs;</a:t>
                </a:r>
              </a:p>
              <a:p>
                <a:r>
                  <a:rPr lang="en-US" dirty="0"/>
                  <a:t>“Pull” ion with the time step                in the drift gap;</a:t>
                </a:r>
              </a:p>
              <a:p>
                <a:r>
                  <a:rPr lang="en-US" dirty="0"/>
                  <a:t>Calculation of the changing of momenta for ion and electron for the time step            in the gcs;</a:t>
                </a:r>
              </a:p>
              <a:p>
                <a:r>
                  <a:rPr lang="en-US" dirty="0"/>
                  <a:t>Change in the ion and electron momenta for this time step;</a:t>
                </a:r>
              </a:p>
              <a:p>
                <a:r>
                  <a:rPr lang="en-US" dirty="0"/>
                  <a:t>“Pull” electron with the time step                 in the gcs;</a:t>
                </a:r>
              </a:p>
              <a:p>
                <a:r>
                  <a:rPr lang="en-US" dirty="0"/>
                  <a:t>“Pull” ion with the time step                 in the drift gap.</a:t>
                </a:r>
              </a:p>
              <a:p>
                <a:endParaRPr lang="en-US" dirty="0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9635FD26-44AF-483D-BB61-B463E6CFE4E4}"/>
                  </a:ext>
                </a:extLst>
              </p:cNvPr>
              <p:cNvGrpSpPr/>
              <p:nvPr/>
            </p:nvGrpSpPr>
            <p:grpSpPr>
              <a:xfrm>
                <a:off x="6467179" y="917589"/>
                <a:ext cx="1524827" cy="929730"/>
                <a:chOff x="6467179" y="917589"/>
                <a:chExt cx="1524827" cy="929730"/>
              </a:xfrm>
            </p:grpSpPr>
            <p:graphicFrame>
              <p:nvGraphicFramePr>
                <p:cNvPr id="36" name="Object 35">
                  <a:extLst>
                    <a:ext uri="{FF2B5EF4-FFF2-40B4-BE49-F238E27FC236}">
                      <a16:creationId xmlns:a16="http://schemas.microsoft.com/office/drawing/2014/main" id="{D3843BB1-4C84-4A4C-82CA-34C908E8294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08722221"/>
                    </p:ext>
                  </p:extLst>
                </p:nvPr>
              </p:nvGraphicFramePr>
              <p:xfrm>
                <a:off x="6759659" y="1183524"/>
                <a:ext cx="722672" cy="26817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92" name="Equation" r:id="rId9" imgW="419040" imgH="177480" progId="Equation.DSMT4">
                        <p:embed/>
                      </p:oleObj>
                    </mc:Choice>
                    <mc:Fallback>
                      <p:oleObj name="Equation" r:id="rId9" imgW="419040" imgH="177480" progId="Equation.DSMT4">
                        <p:embed/>
                        <p:pic>
                          <p:nvPicPr>
                            <p:cNvPr id="9" name="Object 8">
                              <a:extLst>
                                <a:ext uri="{FF2B5EF4-FFF2-40B4-BE49-F238E27FC236}">
                                  <a16:creationId xmlns:a16="http://schemas.microsoft.com/office/drawing/2014/main" id="{512CDA0E-6C4C-4CF3-847B-EED676320993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759659" y="1183524"/>
                              <a:ext cx="722672" cy="26817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7" name="Object 36">
                  <a:extLst>
                    <a:ext uri="{FF2B5EF4-FFF2-40B4-BE49-F238E27FC236}">
                      <a16:creationId xmlns:a16="http://schemas.microsoft.com/office/drawing/2014/main" id="{CDBABE97-50BD-420C-A3E0-D82A9929683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82187056"/>
                    </p:ext>
                  </p:extLst>
                </p:nvPr>
              </p:nvGraphicFramePr>
              <p:xfrm>
                <a:off x="7272719" y="917589"/>
                <a:ext cx="719287" cy="3055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93" name="Equation" r:id="rId11" imgW="419040" imgH="177480" progId="Equation.DSMT4">
                        <p:embed/>
                      </p:oleObj>
                    </mc:Choice>
                    <mc:Fallback>
                      <p:oleObj name="Equation" r:id="rId11" imgW="419040" imgH="177480" progId="Equation.DSMT4">
                        <p:embed/>
                        <p:pic>
                          <p:nvPicPr>
                            <p:cNvPr id="10" name="Object 9">
                              <a:extLst>
                                <a:ext uri="{FF2B5EF4-FFF2-40B4-BE49-F238E27FC236}">
                                  <a16:creationId xmlns:a16="http://schemas.microsoft.com/office/drawing/2014/main" id="{4242D80A-E46A-4E6B-BCA2-20D3F9A37E06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272719" y="917589"/>
                              <a:ext cx="719287" cy="30556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8" name="Object 37">
                  <a:extLst>
                    <a:ext uri="{FF2B5EF4-FFF2-40B4-BE49-F238E27FC236}">
                      <a16:creationId xmlns:a16="http://schemas.microsoft.com/office/drawing/2014/main" id="{98BC38E8-0BAA-4211-A772-56C6BD08EB0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63028012"/>
                    </p:ext>
                  </p:extLst>
                </p:nvPr>
              </p:nvGraphicFramePr>
              <p:xfrm>
                <a:off x="6467179" y="1563156"/>
                <a:ext cx="414647" cy="2841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94" name="Equation" r:id="rId13" imgW="241200" imgH="164880" progId="Equation.DSMT4">
                        <p:embed/>
                      </p:oleObj>
                    </mc:Choice>
                    <mc:Fallback>
                      <p:oleObj name="Equation" r:id="rId13" imgW="241200" imgH="164880" progId="Equation.DSMT4">
                        <p:embed/>
                        <p:pic>
                          <p:nvPicPr>
                            <p:cNvPr id="13" name="Object 12">
                              <a:extLst>
                                <a:ext uri="{FF2B5EF4-FFF2-40B4-BE49-F238E27FC236}">
                                  <a16:creationId xmlns:a16="http://schemas.microsoft.com/office/drawing/2014/main" id="{4C969482-EF8C-41AD-B4FD-7571907FAA99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467179" y="1563156"/>
                              <a:ext cx="414647" cy="2841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27C34878-1310-4808-A0FD-0C9F3449B8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698130"/>
              </p:ext>
            </p:extLst>
          </p:nvPr>
        </p:nvGraphicFramePr>
        <p:xfrm>
          <a:off x="8772501" y="2690254"/>
          <a:ext cx="67468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" name="Equation" r:id="rId15" imgW="419040" imgH="177480" progId="Equation.DSMT4">
                  <p:embed/>
                </p:oleObj>
              </mc:Choice>
              <mc:Fallback>
                <p:oleObj name="Equation" r:id="rId15" imgW="419040" imgH="17748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CDBABE97-50BD-420C-A3E0-D82A992968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772501" y="2690254"/>
                        <a:ext cx="674688" cy="376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D842BF90-105B-4233-9FBC-A5133358ED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660250"/>
              </p:ext>
            </p:extLst>
          </p:nvPr>
        </p:nvGraphicFramePr>
        <p:xfrm>
          <a:off x="9233082" y="2399968"/>
          <a:ext cx="67468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Equation" r:id="rId17" imgW="419040" imgH="177480" progId="Equation.DSMT4">
                  <p:embed/>
                </p:oleObj>
              </mc:Choice>
              <mc:Fallback>
                <p:oleObj name="Equation" r:id="rId17" imgW="419040" imgH="177480" progId="Equation.DSMT4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27C34878-1310-4808-A0FD-0C9F3449B8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233082" y="2399968"/>
                        <a:ext cx="674688" cy="376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5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</TotalTime>
  <Words>398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Yuriy I. Eidelman x6321 13091V</dc:creator>
  <cp:lastModifiedBy>Yuriy I. Eidelman x6321 13091V</cp:lastModifiedBy>
  <cp:revision>42</cp:revision>
  <dcterms:created xsi:type="dcterms:W3CDTF">2017-08-08T16:04:29Z</dcterms:created>
  <dcterms:modified xsi:type="dcterms:W3CDTF">2017-10-04T22:16:00Z</dcterms:modified>
</cp:coreProperties>
</file>