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00"/>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4" autoAdjust="0"/>
    <p:restoredTop sz="96291"/>
  </p:normalViewPr>
  <p:slideViewPr>
    <p:cSldViewPr snapToGrid="0">
      <p:cViewPr>
        <p:scale>
          <a:sx n="80" d="100"/>
          <a:sy n="80" d="100"/>
        </p:scale>
        <p:origin x="504" y="1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102081-1606-45AA-8714-53A662499D45}" type="datetimeFigureOut">
              <a:rPr lang="en-AU" smtClean="0"/>
              <a:t>5/07/2015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164007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102081-1606-45AA-8714-53A662499D45}" type="datetimeFigureOut">
              <a:rPr lang="en-AU" smtClean="0"/>
              <a:t>5/07/2015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30017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102081-1606-45AA-8714-53A662499D45}" type="datetimeFigureOut">
              <a:rPr lang="en-AU" smtClean="0"/>
              <a:t>5/07/2015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333753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102081-1606-45AA-8714-53A662499D45}" type="datetimeFigureOut">
              <a:rPr lang="en-AU" smtClean="0"/>
              <a:t>5/07/2015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283899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02081-1606-45AA-8714-53A662499D45}" type="datetimeFigureOut">
              <a:rPr lang="en-AU" smtClean="0"/>
              <a:t>5/07/2015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421448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102081-1606-45AA-8714-53A662499D45}" type="datetimeFigureOut">
              <a:rPr lang="en-AU" smtClean="0"/>
              <a:t>5/07/2015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110644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102081-1606-45AA-8714-53A662499D45}" type="datetimeFigureOut">
              <a:rPr lang="en-AU" smtClean="0"/>
              <a:t>5/07/2015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335366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102081-1606-45AA-8714-53A662499D45}" type="datetimeFigureOut">
              <a:rPr lang="en-AU" smtClean="0"/>
              <a:t>5/07/2015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235898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02081-1606-45AA-8714-53A662499D45}" type="datetimeFigureOut">
              <a:rPr lang="en-AU" smtClean="0"/>
              <a:t>5/07/2015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68554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02081-1606-45AA-8714-53A662499D45}" type="datetimeFigureOut">
              <a:rPr lang="en-AU" smtClean="0"/>
              <a:t>5/07/2015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301016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02081-1606-45AA-8714-53A662499D45}" type="datetimeFigureOut">
              <a:rPr lang="en-AU" smtClean="0"/>
              <a:t>5/07/2015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EEF408-0A8B-43B5-9A01-BB55C31A40CB}" type="slidenum">
              <a:rPr lang="en-AU" smtClean="0"/>
              <a:t>‹#›</a:t>
            </a:fld>
            <a:endParaRPr lang="en-AU"/>
          </a:p>
        </p:txBody>
      </p:sp>
    </p:spTree>
    <p:extLst>
      <p:ext uri="{BB962C8B-B14F-4D97-AF65-F5344CB8AC3E}">
        <p14:creationId xmlns:p14="http://schemas.microsoft.com/office/powerpoint/2010/main" val="1335277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02081-1606-45AA-8714-53A662499D45}" type="datetimeFigureOut">
              <a:rPr lang="en-AU" smtClean="0"/>
              <a:t>5/07/2015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F408-0A8B-43B5-9A01-BB55C31A40CB}" type="slidenum">
              <a:rPr lang="en-AU" smtClean="0"/>
              <a:t>‹#›</a:t>
            </a:fld>
            <a:endParaRPr lang="en-AU"/>
          </a:p>
        </p:txBody>
      </p:sp>
    </p:spTree>
    <p:extLst>
      <p:ext uri="{BB962C8B-B14F-4D97-AF65-F5344CB8AC3E}">
        <p14:creationId xmlns:p14="http://schemas.microsoft.com/office/powerpoint/2010/main" val="37299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genergy.com.au/solar-calculators/solar-system-output-calculator"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363" y="340242"/>
            <a:ext cx="11227981" cy="72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800" dirty="0" smtClean="0">
                <a:ln w="0"/>
                <a:solidFill>
                  <a:schemeClr val="tx1"/>
                </a:solidFill>
              </a:rPr>
              <a:t>Assumptions</a:t>
            </a:r>
            <a:endParaRPr lang="en-AU" sz="2800" dirty="0">
              <a:ln w="0"/>
              <a:solidFill>
                <a:schemeClr val="tx1"/>
              </a:solidFill>
            </a:endParaRPr>
          </a:p>
        </p:txBody>
      </p:sp>
      <p:sp>
        <p:nvSpPr>
          <p:cNvPr id="5" name="Rectangle 4"/>
          <p:cNvSpPr/>
          <p:nvPr/>
        </p:nvSpPr>
        <p:spPr>
          <a:xfrm>
            <a:off x="687571" y="1325525"/>
            <a:ext cx="5046921" cy="517451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AU" dirty="0" smtClean="0"/>
              <a:t>Potential Power Generated from Solar</a:t>
            </a:r>
            <a:endParaRPr lang="en-AU" dirty="0"/>
          </a:p>
        </p:txBody>
      </p:sp>
      <p:sp>
        <p:nvSpPr>
          <p:cNvPr id="6" name="Rectangle 5"/>
          <p:cNvSpPr/>
          <p:nvPr/>
        </p:nvSpPr>
        <p:spPr>
          <a:xfrm>
            <a:off x="6549656" y="1197935"/>
            <a:ext cx="5046921" cy="517451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AU" dirty="0" smtClean="0"/>
              <a:t>Residential Power Consumption</a:t>
            </a:r>
            <a:endParaRPr lang="en-AU" dirty="0"/>
          </a:p>
        </p:txBody>
      </p:sp>
      <p:sp>
        <p:nvSpPr>
          <p:cNvPr id="7" name="Rectangle 6"/>
          <p:cNvSpPr/>
          <p:nvPr/>
        </p:nvSpPr>
        <p:spPr>
          <a:xfrm>
            <a:off x="999460" y="1800447"/>
            <a:ext cx="4423145" cy="124755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AU" sz="1100" dirty="0" smtClean="0"/>
              <a:t>Solar Exposure</a:t>
            </a:r>
          </a:p>
          <a:p>
            <a:pPr marL="285750" indent="-285750">
              <a:buFont typeface="Arial" panose="020B0604020202020204" pitchFamily="34" charset="0"/>
              <a:buChar char="•"/>
            </a:pPr>
            <a:r>
              <a:rPr lang="en-AU" sz="1100" dirty="0" smtClean="0"/>
              <a:t>The total amount of solar radiation that reaches the earth surface in a day.</a:t>
            </a:r>
          </a:p>
          <a:p>
            <a:pPr marL="285750" indent="-285750">
              <a:buFont typeface="Arial" panose="020B0604020202020204" pitchFamily="34" charset="0"/>
              <a:buChar char="•"/>
            </a:pPr>
            <a:r>
              <a:rPr lang="en-AU" sz="1100" dirty="0" smtClean="0"/>
              <a:t>Source: Bureau of Meteorology</a:t>
            </a:r>
          </a:p>
          <a:p>
            <a:pPr marL="285750" indent="-285750">
              <a:buFont typeface="Arial" panose="020B0604020202020204" pitchFamily="34" charset="0"/>
              <a:buChar char="•"/>
            </a:pPr>
            <a:r>
              <a:rPr lang="en-AU" sz="1100" dirty="0" smtClean="0"/>
              <a:t>Units: MJ / m2</a:t>
            </a:r>
            <a:endParaRPr lang="en-AU" sz="1100" dirty="0"/>
          </a:p>
        </p:txBody>
      </p:sp>
      <p:sp>
        <p:nvSpPr>
          <p:cNvPr id="8" name="Rectangle 7"/>
          <p:cNvSpPr/>
          <p:nvPr/>
        </p:nvSpPr>
        <p:spPr>
          <a:xfrm>
            <a:off x="999460" y="3289005"/>
            <a:ext cx="4423145" cy="1247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9" name="Rectangle 8"/>
          <p:cNvSpPr/>
          <p:nvPr/>
        </p:nvSpPr>
        <p:spPr>
          <a:xfrm>
            <a:off x="999460" y="4841358"/>
            <a:ext cx="4423145" cy="1247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712464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4" name="Rectangle 3"/>
          <p:cNvSpPr/>
          <p:nvPr/>
        </p:nvSpPr>
        <p:spPr>
          <a:xfrm>
            <a:off x="2754990" y="154454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smtClean="0">
                <a:solidFill>
                  <a:schemeClr val="bg1"/>
                </a:solidFill>
              </a:rPr>
              <a:t>Rated Power per m</a:t>
            </a:r>
            <a:r>
              <a:rPr lang="en-AU" sz="1400" baseline="30000" dirty="0" smtClean="0">
                <a:solidFill>
                  <a:schemeClr val="bg1"/>
                </a:solidFill>
              </a:rPr>
              <a:t>2</a:t>
            </a:r>
            <a:endParaRPr lang="en-AU" sz="1400" baseline="30000" dirty="0">
              <a:solidFill>
                <a:schemeClr val="bg1"/>
              </a:solidFill>
            </a:endParaRPr>
          </a:p>
        </p:txBody>
      </p:sp>
      <p:sp>
        <p:nvSpPr>
          <p:cNvPr id="5" name="Rectangle 4"/>
          <p:cNvSpPr/>
          <p:nvPr/>
        </p:nvSpPr>
        <p:spPr>
          <a:xfrm>
            <a:off x="7621122" y="154454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smtClean="0">
                <a:solidFill>
                  <a:schemeClr val="bg1"/>
                </a:solidFill>
              </a:rPr>
              <a:t>Peak Sunshine Hours per day</a:t>
            </a:r>
            <a:endParaRPr lang="en-AU" sz="1400" dirty="0">
              <a:solidFill>
                <a:schemeClr val="bg1"/>
              </a:solidFill>
            </a:endParaRPr>
          </a:p>
        </p:txBody>
      </p:sp>
      <p:sp>
        <p:nvSpPr>
          <p:cNvPr id="6" name="Rectangle 5"/>
          <p:cNvSpPr/>
          <p:nvPr/>
        </p:nvSpPr>
        <p:spPr>
          <a:xfrm>
            <a:off x="5188056" y="154454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smtClean="0">
                <a:solidFill>
                  <a:schemeClr val="bg1"/>
                </a:solidFill>
              </a:rPr>
              <a:t>Panel output </a:t>
            </a:r>
            <a:r>
              <a:rPr lang="en-AU" sz="1400" dirty="0" err="1" smtClean="0">
                <a:solidFill>
                  <a:schemeClr val="bg1"/>
                </a:solidFill>
              </a:rPr>
              <a:t>Derate</a:t>
            </a:r>
            <a:r>
              <a:rPr lang="en-AU" sz="1400" dirty="0" smtClean="0">
                <a:solidFill>
                  <a:schemeClr val="bg1"/>
                </a:solidFill>
              </a:rPr>
              <a:t> Factor</a:t>
            </a:r>
            <a:endParaRPr lang="en-AU" sz="1400" dirty="0">
              <a:solidFill>
                <a:schemeClr val="bg1"/>
              </a:solidFill>
            </a:endParaRPr>
          </a:p>
        </p:txBody>
      </p:sp>
      <p:sp>
        <p:nvSpPr>
          <p:cNvPr id="7" name="Rectangle 6"/>
          <p:cNvSpPr/>
          <p:nvPr/>
        </p:nvSpPr>
        <p:spPr>
          <a:xfrm>
            <a:off x="10054191" y="154454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smtClean="0">
                <a:solidFill>
                  <a:schemeClr val="bg1"/>
                </a:solidFill>
              </a:rPr>
              <a:t>Usable Roof Area per suburb</a:t>
            </a:r>
            <a:endParaRPr lang="en-AU" sz="1400" dirty="0">
              <a:solidFill>
                <a:schemeClr val="bg1"/>
              </a:solidFill>
            </a:endParaRPr>
          </a:p>
        </p:txBody>
      </p:sp>
      <p:sp>
        <p:nvSpPr>
          <p:cNvPr id="8" name="Rectangle 7"/>
          <p:cNvSpPr/>
          <p:nvPr/>
        </p:nvSpPr>
        <p:spPr>
          <a:xfrm>
            <a:off x="321924" y="154454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1400" dirty="0" smtClean="0">
                <a:solidFill>
                  <a:schemeClr val="bg1"/>
                </a:solidFill>
              </a:rPr>
              <a:t>Potential Solar power generated per suburb</a:t>
            </a:r>
            <a:endParaRPr lang="en-AU" sz="1400" baseline="30000" dirty="0">
              <a:solidFill>
                <a:schemeClr val="bg1"/>
              </a:solidFill>
            </a:endParaRPr>
          </a:p>
        </p:txBody>
      </p:sp>
      <p:sp>
        <p:nvSpPr>
          <p:cNvPr id="9" name="Rectangle 8"/>
          <p:cNvSpPr/>
          <p:nvPr/>
        </p:nvSpPr>
        <p:spPr>
          <a:xfrm>
            <a:off x="2186995" y="1544544"/>
            <a:ext cx="408238"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solidFill>
                  <a:schemeClr val="bg1"/>
                </a:solidFill>
              </a:rPr>
              <a:t>=</a:t>
            </a:r>
            <a:endParaRPr lang="en-AU" sz="2000" baseline="30000" dirty="0">
              <a:solidFill>
                <a:schemeClr val="bg1"/>
              </a:solidFill>
            </a:endParaRPr>
          </a:p>
        </p:txBody>
      </p:sp>
      <p:sp>
        <p:nvSpPr>
          <p:cNvPr id="10" name="Rectangle 9"/>
          <p:cNvSpPr/>
          <p:nvPr/>
        </p:nvSpPr>
        <p:spPr>
          <a:xfrm>
            <a:off x="4620061" y="1544544"/>
            <a:ext cx="408238"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solidFill>
                  <a:schemeClr val="bg1"/>
                </a:solidFill>
              </a:rPr>
              <a:t>x</a:t>
            </a:r>
            <a:endParaRPr lang="en-AU" sz="2000" baseline="30000" dirty="0">
              <a:solidFill>
                <a:schemeClr val="bg1"/>
              </a:solidFill>
            </a:endParaRPr>
          </a:p>
        </p:txBody>
      </p:sp>
      <p:sp>
        <p:nvSpPr>
          <p:cNvPr id="11" name="Rectangle 10"/>
          <p:cNvSpPr/>
          <p:nvPr/>
        </p:nvSpPr>
        <p:spPr>
          <a:xfrm>
            <a:off x="7053127" y="1544544"/>
            <a:ext cx="408238"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solidFill>
                  <a:schemeClr val="bg1"/>
                </a:solidFill>
              </a:rPr>
              <a:t>x</a:t>
            </a:r>
            <a:endParaRPr lang="en-AU" sz="2000" baseline="30000" dirty="0">
              <a:solidFill>
                <a:schemeClr val="bg1"/>
              </a:solidFill>
            </a:endParaRPr>
          </a:p>
        </p:txBody>
      </p:sp>
      <p:sp>
        <p:nvSpPr>
          <p:cNvPr id="12" name="Rectangle 11"/>
          <p:cNvSpPr/>
          <p:nvPr/>
        </p:nvSpPr>
        <p:spPr>
          <a:xfrm>
            <a:off x="9486193" y="1544544"/>
            <a:ext cx="408238" cy="6733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solidFill>
                  <a:schemeClr val="bg1"/>
                </a:solidFill>
              </a:rPr>
              <a:t>x</a:t>
            </a:r>
            <a:endParaRPr lang="en-AU" sz="2000" baseline="30000" dirty="0">
              <a:solidFill>
                <a:schemeClr val="bg1"/>
              </a:solidFill>
            </a:endParaRPr>
          </a:p>
        </p:txBody>
      </p:sp>
      <p:sp>
        <p:nvSpPr>
          <p:cNvPr id="14" name="Rectangle 13"/>
          <p:cNvSpPr/>
          <p:nvPr/>
        </p:nvSpPr>
        <p:spPr>
          <a:xfrm>
            <a:off x="321924" y="2753584"/>
            <a:ext cx="1705314" cy="673395"/>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AU" sz="1000" dirty="0" smtClean="0">
                <a:solidFill>
                  <a:schemeClr val="bg1"/>
                </a:solidFill>
              </a:rPr>
              <a:t>The maximum power output of a solar panel per square meter.</a:t>
            </a:r>
          </a:p>
          <a:p>
            <a:pPr algn="ctr"/>
            <a:r>
              <a:rPr lang="en-AU" sz="1000" b="1" dirty="0" smtClean="0">
                <a:solidFill>
                  <a:schemeClr val="bg1"/>
                </a:solidFill>
              </a:rPr>
              <a:t>150 W/m</a:t>
            </a:r>
            <a:r>
              <a:rPr lang="en-AU" sz="1000" b="1" baseline="30000" dirty="0" smtClean="0">
                <a:solidFill>
                  <a:schemeClr val="bg1"/>
                </a:solidFill>
              </a:rPr>
              <a:t>2</a:t>
            </a:r>
            <a:endParaRPr lang="en-AU" sz="1000" b="1" dirty="0">
              <a:solidFill>
                <a:schemeClr val="bg1"/>
              </a:solidFill>
            </a:endParaRPr>
          </a:p>
        </p:txBody>
      </p:sp>
      <p:sp>
        <p:nvSpPr>
          <p:cNvPr id="15" name="Rectangle 14"/>
          <p:cNvSpPr/>
          <p:nvPr/>
        </p:nvSpPr>
        <p:spPr>
          <a:xfrm>
            <a:off x="2193887" y="2753584"/>
            <a:ext cx="3021068" cy="1298080"/>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AU" sz="1000" dirty="0" smtClean="0">
                <a:solidFill>
                  <a:schemeClr val="bg1"/>
                </a:solidFill>
              </a:rPr>
              <a:t>The ratio that converts the maximum power out to the actual power output per square meter of a solar panel.</a:t>
            </a:r>
          </a:p>
          <a:p>
            <a:pPr algn="ctr"/>
            <a:r>
              <a:rPr lang="en-AU" sz="1000" b="1" dirty="0" smtClean="0">
                <a:solidFill>
                  <a:schemeClr val="bg1"/>
                </a:solidFill>
              </a:rPr>
              <a:t>0.85</a:t>
            </a:r>
          </a:p>
          <a:p>
            <a:r>
              <a:rPr lang="en-AU" sz="1000" b="1" dirty="0" smtClean="0">
                <a:solidFill>
                  <a:schemeClr val="bg1"/>
                </a:solidFill>
              </a:rPr>
              <a:t>Factors considered:</a:t>
            </a:r>
          </a:p>
          <a:p>
            <a:pPr marL="171450" indent="-171450">
              <a:buFont typeface="Arial" panose="020B0604020202020204" pitchFamily="34" charset="0"/>
              <a:buChar char="•"/>
            </a:pPr>
            <a:r>
              <a:rPr lang="en-AU" sz="1000" dirty="0" smtClean="0">
                <a:solidFill>
                  <a:schemeClr val="bg1"/>
                </a:solidFill>
              </a:rPr>
              <a:t>Manufacturer’s tolerance</a:t>
            </a:r>
          </a:p>
          <a:p>
            <a:pPr marL="171450" indent="-171450">
              <a:buFont typeface="Arial" panose="020B0604020202020204" pitchFamily="34" charset="0"/>
              <a:buChar char="•"/>
            </a:pPr>
            <a:r>
              <a:rPr lang="en-AU" sz="1000" dirty="0" smtClean="0">
                <a:solidFill>
                  <a:schemeClr val="bg1"/>
                </a:solidFill>
              </a:rPr>
              <a:t>Operating temperature of the solar panel</a:t>
            </a:r>
          </a:p>
          <a:p>
            <a:pPr marL="171450" indent="-171450">
              <a:buFont typeface="Arial" panose="020B0604020202020204" pitchFamily="34" charset="0"/>
              <a:buChar char="•"/>
            </a:pPr>
            <a:r>
              <a:rPr lang="en-AU" sz="1000" dirty="0" smtClean="0">
                <a:solidFill>
                  <a:schemeClr val="bg1"/>
                </a:solidFill>
              </a:rPr>
              <a:t>Dust</a:t>
            </a:r>
          </a:p>
          <a:p>
            <a:pPr marL="171450" indent="-171450">
              <a:buFont typeface="Arial" panose="020B0604020202020204" pitchFamily="34" charset="0"/>
              <a:buChar char="•"/>
            </a:pPr>
            <a:endParaRPr lang="en-AU" sz="1000" dirty="0" smtClean="0">
              <a:solidFill>
                <a:schemeClr val="bg1"/>
              </a:solidFill>
            </a:endParaRPr>
          </a:p>
        </p:txBody>
      </p:sp>
      <p:sp>
        <p:nvSpPr>
          <p:cNvPr id="16" name="Rectangle 15"/>
          <p:cNvSpPr/>
          <p:nvPr/>
        </p:nvSpPr>
        <p:spPr>
          <a:xfrm>
            <a:off x="5950831" y="2782654"/>
            <a:ext cx="3021068" cy="1618260"/>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AU" sz="1000" dirty="0">
                <a:solidFill>
                  <a:schemeClr val="bg1"/>
                </a:solidFill>
              </a:rPr>
              <a:t>Peak sunshine hours is the equivalent number of hours at 1000W/m2 of </a:t>
            </a:r>
            <a:r>
              <a:rPr lang="en-AU" sz="1000" dirty="0" smtClean="0">
                <a:solidFill>
                  <a:schemeClr val="bg1"/>
                </a:solidFill>
              </a:rPr>
              <a:t>the power of the sun </a:t>
            </a:r>
            <a:r>
              <a:rPr lang="en-AU" sz="1000" dirty="0">
                <a:solidFill>
                  <a:schemeClr val="bg1"/>
                </a:solidFill>
              </a:rPr>
              <a:t>it would take to reach a particular </a:t>
            </a:r>
            <a:r>
              <a:rPr lang="en-AU" sz="1000" dirty="0" smtClean="0">
                <a:solidFill>
                  <a:schemeClr val="bg1"/>
                </a:solidFill>
              </a:rPr>
              <a:t>level.</a:t>
            </a:r>
          </a:p>
          <a:p>
            <a:pPr algn="ctr"/>
            <a:r>
              <a:rPr lang="en-AU" sz="1000" b="1" dirty="0" smtClean="0">
                <a:solidFill>
                  <a:schemeClr val="bg1"/>
                </a:solidFill>
              </a:rPr>
              <a:t>Average Solar Exposure per day / 3.6 = Peak Sunshine Hours</a:t>
            </a:r>
          </a:p>
          <a:p>
            <a:endParaRPr lang="en-AU" sz="1000" b="1" dirty="0">
              <a:solidFill>
                <a:schemeClr val="bg1"/>
              </a:solidFill>
            </a:endParaRPr>
          </a:p>
          <a:p>
            <a:r>
              <a:rPr lang="en-AU" sz="1000" b="1" dirty="0" smtClean="0">
                <a:solidFill>
                  <a:schemeClr val="bg1"/>
                </a:solidFill>
              </a:rPr>
              <a:t>Data Sources</a:t>
            </a:r>
          </a:p>
          <a:p>
            <a:pPr marL="171450" indent="-171450">
              <a:buFont typeface="Arial" panose="020B0604020202020204" pitchFamily="34" charset="0"/>
              <a:buChar char="•"/>
            </a:pPr>
            <a:r>
              <a:rPr lang="en-AU" sz="1000" dirty="0" smtClean="0">
                <a:solidFill>
                  <a:schemeClr val="bg1"/>
                </a:solidFill>
              </a:rPr>
              <a:t>Bureau of Meteorology – average solar exposure per day per month in WA</a:t>
            </a:r>
          </a:p>
          <a:p>
            <a:pPr marL="171450" indent="-171450">
              <a:buFont typeface="Arial" panose="020B0604020202020204" pitchFamily="34" charset="0"/>
              <a:buChar char="•"/>
            </a:pPr>
            <a:endParaRPr lang="en-AU" sz="1000" dirty="0" smtClean="0">
              <a:solidFill>
                <a:schemeClr val="bg1"/>
              </a:solidFill>
            </a:endParaRPr>
          </a:p>
        </p:txBody>
      </p:sp>
      <p:sp>
        <p:nvSpPr>
          <p:cNvPr id="20" name="Rectangle 19"/>
          <p:cNvSpPr/>
          <p:nvPr/>
        </p:nvSpPr>
        <p:spPr>
          <a:xfrm>
            <a:off x="9112245" y="2007590"/>
            <a:ext cx="3021068" cy="2344670"/>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AU" sz="1000" dirty="0" smtClean="0">
                <a:solidFill>
                  <a:schemeClr val="bg1"/>
                </a:solidFill>
              </a:rPr>
              <a:t>The total roof area available for solar panel installation.</a:t>
            </a:r>
          </a:p>
          <a:p>
            <a:r>
              <a:rPr lang="en-AU" sz="1000" b="1" dirty="0" smtClean="0">
                <a:solidFill>
                  <a:schemeClr val="bg1"/>
                </a:solidFill>
              </a:rPr>
              <a:t>Total building footprint area x usable area factor = Total usable roof area</a:t>
            </a:r>
          </a:p>
          <a:p>
            <a:endParaRPr lang="en-AU" sz="1000" b="1" dirty="0" smtClean="0">
              <a:solidFill>
                <a:schemeClr val="bg1"/>
              </a:solidFill>
            </a:endParaRPr>
          </a:p>
          <a:p>
            <a:r>
              <a:rPr lang="en-AU" sz="1000" b="1" dirty="0" smtClean="0">
                <a:solidFill>
                  <a:schemeClr val="bg1"/>
                </a:solidFill>
              </a:rPr>
              <a:t>Usable area factor = 15%</a:t>
            </a:r>
          </a:p>
          <a:p>
            <a:endParaRPr lang="en-AU" sz="1000" b="1" dirty="0">
              <a:solidFill>
                <a:schemeClr val="bg1"/>
              </a:solidFill>
            </a:endParaRPr>
          </a:p>
          <a:p>
            <a:r>
              <a:rPr lang="en-AU" sz="1000" b="1" dirty="0" smtClean="0">
                <a:solidFill>
                  <a:schemeClr val="bg1"/>
                </a:solidFill>
              </a:rPr>
              <a:t>Factors considered</a:t>
            </a:r>
          </a:p>
          <a:p>
            <a:pPr marL="171450" indent="-171450">
              <a:buFont typeface="Arial" panose="020B0604020202020204" pitchFamily="34" charset="0"/>
              <a:buChar char="•"/>
            </a:pPr>
            <a:r>
              <a:rPr lang="en-AU" sz="1000" dirty="0" smtClean="0">
                <a:solidFill>
                  <a:schemeClr val="bg1"/>
                </a:solidFill>
              </a:rPr>
              <a:t>Average roof pitch </a:t>
            </a:r>
          </a:p>
          <a:p>
            <a:pPr marL="171450" indent="-171450">
              <a:buFont typeface="Arial" panose="020B0604020202020204" pitchFamily="34" charset="0"/>
              <a:buChar char="•"/>
            </a:pPr>
            <a:r>
              <a:rPr lang="en-AU" sz="1000" dirty="0" smtClean="0">
                <a:solidFill>
                  <a:schemeClr val="bg1"/>
                </a:solidFill>
              </a:rPr>
              <a:t>Roof orientation</a:t>
            </a:r>
          </a:p>
          <a:p>
            <a:pPr marL="171450" indent="-171450">
              <a:buFont typeface="Arial" panose="020B0604020202020204" pitchFamily="34" charset="0"/>
              <a:buChar char="•"/>
            </a:pPr>
            <a:r>
              <a:rPr lang="en-AU" sz="1000" dirty="0" smtClean="0">
                <a:solidFill>
                  <a:schemeClr val="bg1"/>
                </a:solidFill>
              </a:rPr>
              <a:t>Shading</a:t>
            </a:r>
          </a:p>
          <a:p>
            <a:pPr marL="171450" indent="-171450">
              <a:buFont typeface="Arial" panose="020B0604020202020204" pitchFamily="34" charset="0"/>
              <a:buChar char="•"/>
            </a:pPr>
            <a:endParaRPr lang="en-AU" sz="1000" dirty="0">
              <a:solidFill>
                <a:schemeClr val="bg1"/>
              </a:solidFill>
            </a:endParaRPr>
          </a:p>
          <a:p>
            <a:r>
              <a:rPr lang="en-AU" sz="1000" b="1" dirty="0" smtClean="0">
                <a:solidFill>
                  <a:schemeClr val="bg1"/>
                </a:solidFill>
              </a:rPr>
              <a:t>Data Sources</a:t>
            </a:r>
          </a:p>
          <a:p>
            <a:pPr marL="171450" indent="-171450">
              <a:buFont typeface="Arial" panose="020B0604020202020204" pitchFamily="34" charset="0"/>
              <a:buChar char="•"/>
            </a:pPr>
            <a:r>
              <a:rPr lang="en-AU" sz="1000" dirty="0" err="1">
                <a:solidFill>
                  <a:schemeClr val="bg1"/>
                </a:solidFill>
              </a:rPr>
              <a:t>Landgate's</a:t>
            </a:r>
            <a:r>
              <a:rPr lang="en-AU" sz="1000" dirty="0">
                <a:solidFill>
                  <a:schemeClr val="bg1"/>
                </a:solidFill>
              </a:rPr>
              <a:t> SLIP </a:t>
            </a:r>
            <a:r>
              <a:rPr lang="en-AU" sz="1000" dirty="0" err="1">
                <a:solidFill>
                  <a:schemeClr val="bg1"/>
                </a:solidFill>
              </a:rPr>
              <a:t>Resedential</a:t>
            </a:r>
            <a:r>
              <a:rPr lang="en-AU" sz="1000" dirty="0">
                <a:solidFill>
                  <a:schemeClr val="bg1"/>
                </a:solidFill>
              </a:rPr>
              <a:t> Building Polygon Data</a:t>
            </a:r>
            <a:endParaRPr lang="en-AU" sz="1000" b="1" dirty="0" smtClean="0">
              <a:solidFill>
                <a:schemeClr val="bg1"/>
              </a:solidFill>
            </a:endParaRPr>
          </a:p>
          <a:p>
            <a:pPr marL="171450" indent="-171450">
              <a:buFont typeface="Arial" panose="020B0604020202020204" pitchFamily="34" charset="0"/>
              <a:buChar char="•"/>
            </a:pPr>
            <a:endParaRPr lang="en-AU" sz="1000" dirty="0" smtClean="0">
              <a:solidFill>
                <a:schemeClr val="bg1"/>
              </a:solidFill>
            </a:endParaRPr>
          </a:p>
          <a:p>
            <a:pPr marL="171450" indent="-171450">
              <a:buFont typeface="Arial" panose="020B0604020202020204" pitchFamily="34" charset="0"/>
              <a:buChar char="•"/>
            </a:pPr>
            <a:endParaRPr lang="en-AU" sz="1000" dirty="0" smtClean="0">
              <a:solidFill>
                <a:schemeClr val="bg1"/>
              </a:solidFill>
            </a:endParaRPr>
          </a:p>
        </p:txBody>
      </p:sp>
      <p:pic>
        <p:nvPicPr>
          <p:cNvPr id="21" name="Picture 20"/>
          <p:cNvPicPr>
            <a:picLocks noChangeAspect="1"/>
          </p:cNvPicPr>
          <p:nvPr/>
        </p:nvPicPr>
        <p:blipFill>
          <a:blip r:embed="rId2"/>
          <a:stretch>
            <a:fillRect/>
          </a:stretch>
        </p:blipFill>
        <p:spPr>
          <a:xfrm>
            <a:off x="938438" y="4400914"/>
            <a:ext cx="2177599" cy="2784136"/>
          </a:xfrm>
          <a:prstGeom prst="rect">
            <a:avLst/>
          </a:prstGeom>
        </p:spPr>
      </p:pic>
      <p:sp>
        <p:nvSpPr>
          <p:cNvPr id="22" name="Rectangle 21"/>
          <p:cNvSpPr/>
          <p:nvPr/>
        </p:nvSpPr>
        <p:spPr>
          <a:xfrm>
            <a:off x="3230436" y="5381765"/>
            <a:ext cx="6096000" cy="1569660"/>
          </a:xfrm>
          <a:prstGeom prst="rect">
            <a:avLst/>
          </a:prstGeom>
        </p:spPr>
        <p:txBody>
          <a:bodyPr>
            <a:spAutoFit/>
          </a:bodyPr>
          <a:lstStyle/>
          <a:p>
            <a:r>
              <a:rPr lang="en-AU" dirty="0" smtClean="0">
                <a:solidFill>
                  <a:schemeClr val="bg1"/>
                </a:solidFill>
                <a:hlinkClick r:id="rId3"/>
              </a:rPr>
              <a:t>https://www.lgenergy.com.au/solar-calculators/solar-system-output-calculator</a:t>
            </a:r>
            <a:endParaRPr lang="en-AU" dirty="0" smtClean="0">
              <a:solidFill>
                <a:schemeClr val="bg1"/>
              </a:solidFill>
            </a:endParaRPr>
          </a:p>
          <a:p>
            <a:endParaRPr lang="en-AU" dirty="0" smtClean="0">
              <a:solidFill>
                <a:schemeClr val="bg1"/>
              </a:solidFill>
            </a:endParaRPr>
          </a:p>
          <a:p>
            <a:r>
              <a:rPr lang="en-AU" sz="1400" dirty="0" smtClean="0">
                <a:solidFill>
                  <a:schemeClr val="bg1"/>
                </a:solidFill>
              </a:rPr>
              <a:t>The estimates used above were justified using the LG Solar system calculator. This calculator provides the daily energy generated for different sized LG solar energy solar panels.</a:t>
            </a:r>
            <a:endParaRPr lang="en-AU" sz="1400" dirty="0">
              <a:solidFill>
                <a:schemeClr val="bg1"/>
              </a:solidFill>
            </a:endParaRPr>
          </a:p>
        </p:txBody>
      </p:sp>
      <p:pic>
        <p:nvPicPr>
          <p:cNvPr id="23" name="Picture 22"/>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21924" y="347010"/>
            <a:ext cx="1022909" cy="1022909"/>
          </a:xfrm>
          <a:prstGeom prst="rect">
            <a:avLst/>
          </a:prstGeom>
        </p:spPr>
      </p:pic>
    </p:spTree>
    <p:extLst>
      <p:ext uri="{BB962C8B-B14F-4D97-AF65-F5344CB8AC3E}">
        <p14:creationId xmlns:p14="http://schemas.microsoft.com/office/powerpoint/2010/main" val="952601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1"/>
          <p:cNvGrpSpPr/>
          <p:nvPr/>
        </p:nvGrpSpPr>
        <p:grpSpPr>
          <a:xfrm>
            <a:off x="1968715" y="851935"/>
            <a:ext cx="8254571" cy="1219200"/>
            <a:chOff x="2559089" y="609888"/>
            <a:chExt cx="8254571" cy="1219200"/>
          </a:xfrm>
        </p:grpSpPr>
        <p:sp>
          <p:nvSpPr>
            <p:cNvPr id="16" name="Rectangle 15"/>
            <p:cNvSpPr/>
            <p:nvPr/>
          </p:nvSpPr>
          <p:spPr>
            <a:xfrm>
              <a:off x="2559089" y="609888"/>
              <a:ext cx="2444116"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smtClean="0">
                  <a:solidFill>
                    <a:schemeClr val="bg1"/>
                  </a:solidFill>
                </a:rPr>
                <a:t>A</a:t>
              </a:r>
              <a:r>
                <a:rPr lang="en-AU" sz="2000" dirty="0" smtClean="0">
                  <a:solidFill>
                    <a:schemeClr val="bg1"/>
                  </a:solidFill>
                </a:rPr>
                <a:t> </a:t>
              </a:r>
              <a:r>
                <a:rPr lang="en-AU" sz="2000" dirty="0" smtClean="0">
                  <a:solidFill>
                    <a:schemeClr val="bg1"/>
                  </a:solidFill>
                </a:rPr>
                <a:t>  </a:t>
              </a:r>
              <a:r>
                <a:rPr lang="en-AU" sz="2000" dirty="0" err="1" smtClean="0">
                  <a:solidFill>
                    <a:schemeClr val="bg1"/>
                  </a:solidFill>
                </a:rPr>
                <a:t>MWh</a:t>
              </a:r>
              <a:r>
                <a:rPr lang="en-AU" sz="2000" dirty="0" smtClean="0">
                  <a:solidFill>
                    <a:schemeClr val="bg1"/>
                  </a:solidFill>
                </a:rPr>
                <a:t> </a:t>
              </a:r>
              <a:r>
                <a:rPr lang="en-AU" sz="2000" dirty="0" smtClean="0">
                  <a:solidFill>
                    <a:schemeClr val="bg1"/>
                  </a:solidFill>
                </a:rPr>
                <a:t>/ m</a:t>
              </a:r>
              <a:r>
                <a:rPr lang="en-AU" sz="2000" baseline="30000" dirty="0" smtClean="0">
                  <a:solidFill>
                    <a:schemeClr val="bg1"/>
                  </a:solidFill>
                </a:rPr>
                <a:t>2</a:t>
              </a:r>
              <a:r>
                <a:rPr lang="en-AU" sz="2000" dirty="0" smtClean="0">
                  <a:solidFill>
                    <a:schemeClr val="bg1"/>
                  </a:solidFill>
                </a:rPr>
                <a:t> / day</a:t>
              </a:r>
            </a:p>
            <a:p>
              <a:pPr algn="ctr"/>
              <a:r>
                <a:rPr lang="en-AU" sz="1400" dirty="0" smtClean="0">
                  <a:solidFill>
                    <a:schemeClr val="bg1"/>
                  </a:solidFill>
                </a:rPr>
                <a:t>Solar energy generated per square meter of solar panels per day</a:t>
              </a:r>
            </a:p>
          </p:txBody>
        </p:sp>
        <p:sp>
          <p:nvSpPr>
            <p:cNvPr id="17" name="Rectangle 16"/>
            <p:cNvSpPr/>
            <p:nvPr/>
          </p:nvSpPr>
          <p:spPr>
            <a:xfrm>
              <a:off x="5464316" y="609888"/>
              <a:ext cx="2444116"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B</a:t>
              </a:r>
              <a:r>
                <a:rPr lang="en-AU" sz="2000" dirty="0" smtClean="0">
                  <a:solidFill>
                    <a:schemeClr val="bg1"/>
                  </a:solidFill>
                </a:rPr>
                <a:t> m</a:t>
              </a:r>
              <a:r>
                <a:rPr lang="en-AU" sz="2000" baseline="30000" dirty="0" smtClean="0">
                  <a:solidFill>
                    <a:schemeClr val="bg1"/>
                  </a:solidFill>
                </a:rPr>
                <a:t>2</a:t>
              </a:r>
            </a:p>
            <a:p>
              <a:pPr algn="ctr"/>
              <a:r>
                <a:rPr lang="en-AU" sz="1400" dirty="0" smtClean="0">
                  <a:solidFill>
                    <a:schemeClr val="bg1"/>
                  </a:solidFill>
                </a:rPr>
                <a:t>Usable roof area solar panels can be installed on</a:t>
              </a:r>
            </a:p>
          </p:txBody>
        </p:sp>
        <p:sp>
          <p:nvSpPr>
            <p:cNvPr id="18" name="Rectangle 17"/>
            <p:cNvSpPr/>
            <p:nvPr/>
          </p:nvSpPr>
          <p:spPr>
            <a:xfrm>
              <a:off x="8369544" y="609888"/>
              <a:ext cx="2444116"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smtClean="0">
                  <a:solidFill>
                    <a:srgbClr val="FFD900"/>
                  </a:solidFill>
                </a:rPr>
                <a:t>C  </a:t>
              </a:r>
              <a:r>
                <a:rPr lang="en-AU" sz="2000" dirty="0" smtClean="0">
                  <a:solidFill>
                    <a:srgbClr val="FFD900"/>
                  </a:solidFill>
                </a:rPr>
                <a:t> </a:t>
              </a:r>
              <a:r>
                <a:rPr lang="en-AU" sz="2000" dirty="0" smtClean="0">
                  <a:solidFill>
                    <a:srgbClr val="FFD900"/>
                  </a:solidFill>
                </a:rPr>
                <a:t>MWh / day</a:t>
              </a:r>
            </a:p>
            <a:p>
              <a:pPr algn="ctr"/>
              <a:r>
                <a:rPr lang="en-AU" sz="1400" dirty="0" smtClean="0">
                  <a:solidFill>
                    <a:srgbClr val="FFD900"/>
                  </a:solidFill>
                </a:rPr>
                <a:t>Usable roof area solar panels can be installed on</a:t>
              </a:r>
            </a:p>
          </p:txBody>
        </p:sp>
        <p:sp>
          <p:nvSpPr>
            <p:cNvPr id="19" name="Rectangle 18"/>
            <p:cNvSpPr/>
            <p:nvPr/>
          </p:nvSpPr>
          <p:spPr>
            <a:xfrm>
              <a:off x="4901802" y="770021"/>
              <a:ext cx="770021" cy="904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chemeClr val="bg1"/>
                  </a:solidFill>
                </a:rPr>
                <a:t>x</a:t>
              </a:r>
              <a:endParaRPr lang="en-AU" sz="3200" dirty="0">
                <a:solidFill>
                  <a:schemeClr val="bg1"/>
                </a:solidFill>
              </a:endParaRPr>
            </a:p>
          </p:txBody>
        </p:sp>
        <p:sp>
          <p:nvSpPr>
            <p:cNvPr id="22" name="Rectangle 21"/>
            <p:cNvSpPr/>
            <p:nvPr/>
          </p:nvSpPr>
          <p:spPr>
            <a:xfrm>
              <a:off x="7753528" y="770021"/>
              <a:ext cx="770021" cy="904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chemeClr val="bg1"/>
                  </a:solidFill>
                </a:rPr>
                <a:t>=</a:t>
              </a:r>
              <a:endParaRPr lang="en-AU" sz="3200" dirty="0">
                <a:solidFill>
                  <a:schemeClr val="bg1"/>
                </a:solidFill>
              </a:endParaRPr>
            </a:p>
          </p:txBody>
        </p:sp>
      </p:grpSp>
      <p:grpSp>
        <p:nvGrpSpPr>
          <p:cNvPr id="3" name="Group 2"/>
          <p:cNvGrpSpPr/>
          <p:nvPr/>
        </p:nvGrpSpPr>
        <p:grpSpPr>
          <a:xfrm>
            <a:off x="677307" y="2852836"/>
            <a:ext cx="10837387" cy="3490402"/>
            <a:chOff x="573116" y="3125551"/>
            <a:chExt cx="10837387" cy="3490402"/>
          </a:xfrm>
        </p:grpSpPr>
        <p:sp>
          <p:nvSpPr>
            <p:cNvPr id="23" name="Rectangle 22"/>
            <p:cNvSpPr/>
            <p:nvPr/>
          </p:nvSpPr>
          <p:spPr>
            <a:xfrm>
              <a:off x="573116" y="3125551"/>
              <a:ext cx="5313149" cy="3490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A = K x D x </a:t>
              </a:r>
              <a:r>
                <a:rPr lang="en-AU" sz="3200" dirty="0" smtClean="0">
                  <a:solidFill>
                    <a:schemeClr val="bg1"/>
                  </a:solidFill>
                </a:rPr>
                <a:t>PSH</a:t>
              </a:r>
              <a:endParaRPr lang="en-AU" sz="1600" dirty="0" smtClean="0">
                <a:solidFill>
                  <a:schemeClr val="bg1"/>
                </a:solidFill>
              </a:endParaRPr>
            </a:p>
            <a:p>
              <a:pPr algn="ctr"/>
              <a:endParaRPr lang="en-AU" sz="1600" dirty="0">
                <a:solidFill>
                  <a:schemeClr val="bg1"/>
                </a:solidFill>
              </a:endParaRPr>
            </a:p>
            <a:p>
              <a:r>
                <a:rPr lang="en-AU" sz="1600" dirty="0" smtClean="0">
                  <a:solidFill>
                    <a:schemeClr val="bg1"/>
                  </a:solidFill>
                </a:rPr>
                <a:t>K </a:t>
              </a:r>
              <a:r>
                <a:rPr lang="en-AU" sz="1600" dirty="0" smtClean="0">
                  <a:solidFill>
                    <a:schemeClr val="bg1"/>
                  </a:solidFill>
                </a:rPr>
                <a:t>= average rated power per square meter  = 150 W / m</a:t>
              </a:r>
              <a:r>
                <a:rPr lang="en-AU" sz="1600" baseline="30000" dirty="0" smtClean="0">
                  <a:solidFill>
                    <a:schemeClr val="bg1"/>
                  </a:solidFill>
                </a:rPr>
                <a:t>2</a:t>
              </a:r>
            </a:p>
            <a:p>
              <a:r>
                <a:rPr lang="en-AU" sz="1100" dirty="0" smtClean="0">
                  <a:solidFill>
                    <a:schemeClr val="bg1"/>
                  </a:solidFill>
                </a:rPr>
                <a:t>This is the maximum power output per square meter of solar panels</a:t>
              </a:r>
            </a:p>
            <a:p>
              <a:endParaRPr lang="en-AU" sz="1100" dirty="0" smtClean="0">
                <a:solidFill>
                  <a:schemeClr val="bg1"/>
                </a:solidFill>
              </a:endParaRPr>
            </a:p>
            <a:p>
              <a:r>
                <a:rPr lang="en-AU" sz="1600" dirty="0" smtClean="0">
                  <a:solidFill>
                    <a:schemeClr val="bg1"/>
                  </a:solidFill>
                </a:rPr>
                <a:t>D = </a:t>
              </a:r>
              <a:r>
                <a:rPr lang="en-AU" sz="1600" dirty="0" err="1" smtClean="0">
                  <a:solidFill>
                    <a:schemeClr val="bg1"/>
                  </a:solidFill>
                </a:rPr>
                <a:t>derated</a:t>
              </a:r>
              <a:r>
                <a:rPr lang="en-AU" sz="1600" dirty="0" smtClean="0">
                  <a:solidFill>
                    <a:schemeClr val="bg1"/>
                  </a:solidFill>
                </a:rPr>
                <a:t> rated power output factor = 0.85</a:t>
              </a:r>
            </a:p>
            <a:p>
              <a:endParaRPr lang="en-AU" sz="1100" dirty="0">
                <a:solidFill>
                  <a:schemeClr val="bg1"/>
                </a:solidFill>
              </a:endParaRPr>
            </a:p>
            <a:p>
              <a:r>
                <a:rPr lang="en-AU" sz="1100" dirty="0" smtClean="0">
                  <a:solidFill>
                    <a:schemeClr val="bg1"/>
                  </a:solidFill>
                </a:rPr>
                <a:t>Factors considered include:</a:t>
              </a:r>
            </a:p>
            <a:p>
              <a:pPr marL="171450" indent="-171450">
                <a:buFont typeface="Arial" panose="020B0604020202020204" pitchFamily="34" charset="0"/>
                <a:buChar char="•"/>
              </a:pPr>
              <a:r>
                <a:rPr lang="en-AU" sz="1100" dirty="0" smtClean="0">
                  <a:solidFill>
                    <a:schemeClr val="bg1"/>
                  </a:solidFill>
                </a:rPr>
                <a:t>Manufacturer’s tolerance</a:t>
              </a:r>
            </a:p>
            <a:p>
              <a:pPr marL="171450" indent="-171450">
                <a:buFont typeface="Arial" panose="020B0604020202020204" pitchFamily="34" charset="0"/>
                <a:buChar char="•"/>
              </a:pPr>
              <a:r>
                <a:rPr lang="en-AU" sz="1100" dirty="0" smtClean="0">
                  <a:solidFill>
                    <a:schemeClr val="bg1"/>
                  </a:solidFill>
                </a:rPr>
                <a:t>Operating temperature of the solar panel</a:t>
              </a:r>
            </a:p>
            <a:p>
              <a:pPr marL="171450" indent="-171450">
                <a:buFont typeface="Arial" panose="020B0604020202020204" pitchFamily="34" charset="0"/>
                <a:buChar char="•"/>
              </a:pPr>
              <a:r>
                <a:rPr lang="en-AU" sz="1100" dirty="0" smtClean="0">
                  <a:solidFill>
                    <a:schemeClr val="bg1"/>
                  </a:solidFill>
                </a:rPr>
                <a:t>Dust</a:t>
              </a:r>
            </a:p>
            <a:p>
              <a:endParaRPr lang="en-AU" sz="1100" dirty="0" smtClean="0">
                <a:solidFill>
                  <a:schemeClr val="bg1"/>
                </a:solidFill>
              </a:endParaRPr>
            </a:p>
            <a:p>
              <a:r>
                <a:rPr lang="en-AU" sz="1600" dirty="0" smtClean="0">
                  <a:solidFill>
                    <a:schemeClr val="bg1"/>
                  </a:solidFill>
                </a:rPr>
                <a:t>PSH = Peak Sunshine Hours</a:t>
              </a:r>
            </a:p>
            <a:p>
              <a:r>
                <a:rPr lang="en-AU" sz="1100" dirty="0" smtClean="0">
                  <a:solidFill>
                    <a:schemeClr val="bg1"/>
                  </a:solidFill>
                </a:rPr>
                <a:t>Peak sunshine hours is the equivalent number of hours at 1000W/m2 of the power of the sun it would take to reach a particular level</a:t>
              </a:r>
              <a:r>
                <a:rPr lang="en-AU" sz="1100" dirty="0" smtClean="0">
                  <a:solidFill>
                    <a:schemeClr val="bg1"/>
                  </a:solidFill>
                </a:rPr>
                <a:t>. Average </a:t>
              </a:r>
              <a:r>
                <a:rPr lang="en-AU" sz="1100" dirty="0" smtClean="0">
                  <a:solidFill>
                    <a:schemeClr val="bg1"/>
                  </a:solidFill>
                </a:rPr>
                <a:t>Solar Energy per day was obtained from the Bureau of Meteorology</a:t>
              </a:r>
              <a:r>
                <a:rPr lang="en-AU" sz="1100" dirty="0" smtClean="0">
                  <a:solidFill>
                    <a:schemeClr val="bg1"/>
                  </a:solidFill>
                </a:rPr>
                <a:t>.</a:t>
              </a:r>
              <a:endParaRPr lang="en-AU" sz="1100" dirty="0" smtClean="0">
                <a:solidFill>
                  <a:schemeClr val="bg1"/>
                </a:solidFill>
              </a:endParaRPr>
            </a:p>
          </p:txBody>
        </p:sp>
        <p:sp>
          <p:nvSpPr>
            <p:cNvPr id="24" name="Rectangle 23"/>
            <p:cNvSpPr/>
            <p:nvPr/>
          </p:nvSpPr>
          <p:spPr>
            <a:xfrm>
              <a:off x="6097354" y="3125551"/>
              <a:ext cx="5313149" cy="311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B = BF x </a:t>
              </a:r>
              <a:r>
                <a:rPr lang="en-AU" sz="3200" dirty="0" smtClean="0">
                  <a:solidFill>
                    <a:schemeClr val="bg1"/>
                  </a:solidFill>
                </a:rPr>
                <a:t>UA</a:t>
              </a:r>
              <a:endParaRPr lang="en-AU" sz="1600" dirty="0" smtClean="0">
                <a:solidFill>
                  <a:schemeClr val="bg1"/>
                </a:solidFill>
              </a:endParaRPr>
            </a:p>
            <a:p>
              <a:pPr algn="ctr"/>
              <a:endParaRPr lang="en-AU" sz="1600" dirty="0">
                <a:solidFill>
                  <a:schemeClr val="bg1"/>
                </a:solidFill>
              </a:endParaRPr>
            </a:p>
            <a:p>
              <a:r>
                <a:rPr lang="en-AU" sz="1600" dirty="0" smtClean="0">
                  <a:solidFill>
                    <a:schemeClr val="bg1"/>
                  </a:solidFill>
                </a:rPr>
                <a:t>BF </a:t>
              </a:r>
              <a:r>
                <a:rPr lang="en-AU" sz="1600" dirty="0" smtClean="0">
                  <a:solidFill>
                    <a:schemeClr val="bg1"/>
                  </a:solidFill>
                </a:rPr>
                <a:t>= Total building footprint area per suburb</a:t>
              </a:r>
              <a:endParaRPr lang="en-AU" sz="1600" baseline="30000" dirty="0" smtClean="0">
                <a:solidFill>
                  <a:schemeClr val="bg1"/>
                </a:solidFill>
              </a:endParaRPr>
            </a:p>
            <a:p>
              <a:r>
                <a:rPr lang="en-AU" sz="1100" dirty="0" smtClean="0">
                  <a:solidFill>
                    <a:schemeClr val="bg1"/>
                  </a:solidFill>
                </a:rPr>
                <a:t>The total building footprint area per suburb was calculated using building footprint data from </a:t>
              </a:r>
              <a:r>
                <a:rPr lang="en-AU" sz="1100" dirty="0" err="1" smtClean="0">
                  <a:solidFill>
                    <a:schemeClr val="bg1"/>
                  </a:solidFill>
                </a:rPr>
                <a:t>Landgate’s</a:t>
              </a:r>
              <a:r>
                <a:rPr lang="en-AU" sz="1100" dirty="0" smtClean="0">
                  <a:solidFill>
                    <a:schemeClr val="bg1"/>
                  </a:solidFill>
                </a:rPr>
                <a:t> SLIP </a:t>
              </a:r>
              <a:r>
                <a:rPr lang="en-AU" sz="1100" dirty="0" smtClean="0">
                  <a:solidFill>
                    <a:schemeClr val="bg1"/>
                  </a:solidFill>
                </a:rPr>
                <a:t>information and suburb boundary information. </a:t>
              </a:r>
              <a:r>
                <a:rPr lang="en-AU" sz="1100" dirty="0" smtClean="0">
                  <a:solidFill>
                    <a:schemeClr val="bg1"/>
                  </a:solidFill>
                </a:rPr>
                <a:t>Building footprint polygons were exported, classified by </a:t>
              </a:r>
              <a:r>
                <a:rPr lang="en-AU" sz="1100" dirty="0" smtClean="0">
                  <a:solidFill>
                    <a:schemeClr val="bg1"/>
                  </a:solidFill>
                </a:rPr>
                <a:t>suburb </a:t>
              </a:r>
              <a:r>
                <a:rPr lang="en-AU" sz="1100" dirty="0" smtClean="0">
                  <a:solidFill>
                    <a:schemeClr val="bg1"/>
                  </a:solidFill>
                </a:rPr>
                <a:t>and the areas of these polygons were summed for each suburb.</a:t>
              </a:r>
            </a:p>
            <a:p>
              <a:endParaRPr lang="en-AU" sz="1100" dirty="0" smtClean="0">
                <a:solidFill>
                  <a:schemeClr val="bg1"/>
                </a:solidFill>
              </a:endParaRPr>
            </a:p>
            <a:p>
              <a:r>
                <a:rPr lang="en-AU" sz="1600" dirty="0" smtClean="0">
                  <a:solidFill>
                    <a:schemeClr val="bg1"/>
                  </a:solidFill>
                </a:rPr>
                <a:t>UA = Usable roof area factor = 0.15</a:t>
              </a:r>
            </a:p>
            <a:p>
              <a:r>
                <a:rPr lang="en-AU" sz="1100" dirty="0" smtClean="0">
                  <a:solidFill>
                    <a:schemeClr val="bg1"/>
                  </a:solidFill>
                </a:rPr>
                <a:t>Only a proportion of a building’s footprint area is usable for solar panels. This factor has been estimated based on the following factors:</a:t>
              </a:r>
            </a:p>
            <a:p>
              <a:pPr marL="171450" indent="-171450">
                <a:buFont typeface="Arial" panose="020B0604020202020204" pitchFamily="34" charset="0"/>
                <a:buChar char="•"/>
              </a:pPr>
              <a:r>
                <a:rPr lang="en-AU" sz="1100" dirty="0" smtClean="0">
                  <a:solidFill>
                    <a:schemeClr val="bg1"/>
                  </a:solidFill>
                </a:rPr>
                <a:t>Roof orientation: North facing roofs are optimal for solar panels, East and West facing roofs can only operate at a maximum of 85% of rated power output, and South facing roofs shouldn’t be used.</a:t>
              </a:r>
            </a:p>
            <a:p>
              <a:pPr marL="171450" indent="-171450">
                <a:buFont typeface="Arial" panose="020B0604020202020204" pitchFamily="34" charset="0"/>
                <a:buChar char="•"/>
              </a:pPr>
              <a:r>
                <a:rPr lang="en-AU" sz="1100" dirty="0" smtClean="0">
                  <a:solidFill>
                    <a:schemeClr val="bg1"/>
                  </a:solidFill>
                </a:rPr>
                <a:t>Dust: the accumulation of dust on solar panels will reduce the operating efficiency of the panel</a:t>
              </a:r>
            </a:p>
            <a:p>
              <a:pPr marL="171450" indent="-171450">
                <a:buFont typeface="Arial" panose="020B0604020202020204" pitchFamily="34" charset="0"/>
                <a:buChar char="•"/>
              </a:pPr>
              <a:r>
                <a:rPr lang="en-AU" sz="1100" dirty="0" smtClean="0">
                  <a:solidFill>
                    <a:schemeClr val="bg1"/>
                  </a:solidFill>
                </a:rPr>
                <a:t>Shade</a:t>
              </a:r>
            </a:p>
            <a:p>
              <a:endParaRPr lang="en-AU" sz="1100" dirty="0" smtClean="0">
                <a:solidFill>
                  <a:schemeClr val="bg1"/>
                </a:solidFill>
              </a:endParaRPr>
            </a:p>
            <a:p>
              <a:endParaRPr lang="en-AU" sz="1100" dirty="0" smtClean="0">
                <a:solidFill>
                  <a:schemeClr val="bg1"/>
                </a:solidFill>
              </a:endParaRPr>
            </a:p>
          </p:txBody>
        </p:sp>
      </p:grpSp>
    </p:spTree>
    <p:extLst>
      <p:ext uri="{BB962C8B-B14F-4D97-AF65-F5344CB8AC3E}">
        <p14:creationId xmlns:p14="http://schemas.microsoft.com/office/powerpoint/2010/main" val="136269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3" name="Rectangle 22"/>
          <p:cNvSpPr/>
          <p:nvPr/>
        </p:nvSpPr>
        <p:spPr>
          <a:xfrm>
            <a:off x="573116" y="2852836"/>
            <a:ext cx="5313149" cy="311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E</a:t>
            </a:r>
            <a:endParaRPr lang="en-AU" sz="3200" dirty="0" smtClean="0">
              <a:solidFill>
                <a:schemeClr val="bg1"/>
              </a:solidFill>
            </a:endParaRPr>
          </a:p>
          <a:p>
            <a:pPr algn="ctr"/>
            <a:r>
              <a:rPr lang="en-AU" sz="1600" dirty="0" smtClean="0">
                <a:solidFill>
                  <a:schemeClr val="bg1"/>
                </a:solidFill>
              </a:rPr>
              <a:t> </a:t>
            </a:r>
            <a:endParaRPr lang="en-AU" sz="1600" dirty="0">
              <a:solidFill>
                <a:schemeClr val="bg1"/>
              </a:solidFill>
            </a:endParaRPr>
          </a:p>
          <a:p>
            <a:r>
              <a:rPr lang="en-AU" sz="1600" dirty="0" smtClean="0">
                <a:solidFill>
                  <a:schemeClr val="bg1"/>
                </a:solidFill>
              </a:rPr>
              <a:t>Synergy data covering average household energy consumption by suburb</a:t>
            </a:r>
            <a:endParaRPr lang="en-AU" sz="1600" dirty="0" smtClean="0">
              <a:solidFill>
                <a:schemeClr val="bg1"/>
              </a:solidFill>
            </a:endParaRPr>
          </a:p>
        </p:txBody>
      </p:sp>
      <p:sp>
        <p:nvSpPr>
          <p:cNvPr id="24" name="Rectangle 23"/>
          <p:cNvSpPr/>
          <p:nvPr/>
        </p:nvSpPr>
        <p:spPr>
          <a:xfrm>
            <a:off x="6308444" y="2852836"/>
            <a:ext cx="5313149" cy="311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F</a:t>
            </a:r>
            <a:r>
              <a:rPr lang="en-AU" sz="3200" dirty="0" smtClean="0">
                <a:solidFill>
                  <a:schemeClr val="bg1"/>
                </a:solidFill>
              </a:rPr>
              <a:t> </a:t>
            </a:r>
            <a:r>
              <a:rPr lang="en-AU" sz="3200" dirty="0" smtClean="0">
                <a:solidFill>
                  <a:schemeClr val="bg1"/>
                </a:solidFill>
              </a:rPr>
              <a:t>= </a:t>
            </a:r>
            <a:r>
              <a:rPr lang="en-AU" sz="3200" dirty="0" smtClean="0">
                <a:solidFill>
                  <a:schemeClr val="bg1"/>
                </a:solidFill>
              </a:rPr>
              <a:t>NR + AD</a:t>
            </a:r>
          </a:p>
          <a:p>
            <a:pPr algn="ctr"/>
            <a:r>
              <a:rPr lang="en-AU" sz="1600" dirty="0" smtClean="0">
                <a:solidFill>
                  <a:schemeClr val="bg1"/>
                </a:solidFill>
              </a:rPr>
              <a:t> </a:t>
            </a:r>
            <a:endParaRPr lang="en-AU" sz="1600" dirty="0" smtClean="0">
              <a:solidFill>
                <a:schemeClr val="bg1"/>
              </a:solidFill>
            </a:endParaRPr>
          </a:p>
          <a:p>
            <a:r>
              <a:rPr lang="en-AU" sz="1600" dirty="0" smtClean="0">
                <a:solidFill>
                  <a:schemeClr val="bg1"/>
                </a:solidFill>
              </a:rPr>
              <a:t>NR =  Number of residential buildings by building footprint</a:t>
            </a:r>
          </a:p>
          <a:p>
            <a:r>
              <a:rPr lang="en-AU" sz="1100" dirty="0">
                <a:solidFill>
                  <a:schemeClr val="bg1"/>
                </a:solidFill>
              </a:rPr>
              <a:t>The </a:t>
            </a:r>
            <a:r>
              <a:rPr lang="en-AU" sz="1100" dirty="0" smtClean="0">
                <a:solidFill>
                  <a:schemeClr val="bg1"/>
                </a:solidFill>
              </a:rPr>
              <a:t>number of residential buildings was </a:t>
            </a:r>
            <a:r>
              <a:rPr lang="en-AU" sz="1100" dirty="0">
                <a:solidFill>
                  <a:schemeClr val="bg1"/>
                </a:solidFill>
              </a:rPr>
              <a:t>calculated using building footprint data from </a:t>
            </a:r>
            <a:r>
              <a:rPr lang="en-AU" sz="1100" dirty="0" err="1">
                <a:solidFill>
                  <a:schemeClr val="bg1"/>
                </a:solidFill>
              </a:rPr>
              <a:t>Landgate’s</a:t>
            </a:r>
            <a:r>
              <a:rPr lang="en-AU" sz="1100" dirty="0">
                <a:solidFill>
                  <a:schemeClr val="bg1"/>
                </a:solidFill>
              </a:rPr>
              <a:t> SLIP information and suburb boundary information. Building footprint polygons were exported</a:t>
            </a:r>
            <a:r>
              <a:rPr lang="en-AU" sz="1100" dirty="0" smtClean="0">
                <a:solidFill>
                  <a:schemeClr val="bg1"/>
                </a:solidFill>
              </a:rPr>
              <a:t>, intersected with boundary information and counted.</a:t>
            </a:r>
          </a:p>
          <a:p>
            <a:endParaRPr lang="en-AU" sz="1100" dirty="0">
              <a:solidFill>
                <a:schemeClr val="bg1"/>
              </a:solidFill>
            </a:endParaRPr>
          </a:p>
          <a:p>
            <a:r>
              <a:rPr lang="en-AU" sz="1600" dirty="0" smtClean="0">
                <a:solidFill>
                  <a:schemeClr val="bg1"/>
                </a:solidFill>
              </a:rPr>
              <a:t>AD = Apartment Density Correction</a:t>
            </a:r>
          </a:p>
          <a:p>
            <a:r>
              <a:rPr lang="en-AU" sz="1100" dirty="0" smtClean="0">
                <a:solidFill>
                  <a:schemeClr val="bg1"/>
                </a:solidFill>
              </a:rPr>
              <a:t>The apartment density correction was calculated using building height data. For buildings taller than 13 metres, we used average apartment size to correct for the number of apartments likely to be missing from our initial calculations.</a:t>
            </a:r>
          </a:p>
          <a:p>
            <a:r>
              <a:rPr lang="en-AU" sz="1100" dirty="0" smtClean="0">
                <a:solidFill>
                  <a:schemeClr val="bg1"/>
                </a:solidFill>
              </a:rPr>
              <a:t>Assumptions:</a:t>
            </a:r>
          </a:p>
          <a:p>
            <a:pPr marL="171450" indent="-171450">
              <a:buFont typeface="Arial" charset="0"/>
              <a:buChar char="•"/>
            </a:pPr>
            <a:r>
              <a:rPr lang="en-AU" sz="1100" dirty="0" smtClean="0">
                <a:solidFill>
                  <a:schemeClr val="bg1"/>
                </a:solidFill>
              </a:rPr>
              <a:t>Average storey height = 3.1m</a:t>
            </a:r>
          </a:p>
          <a:p>
            <a:pPr marL="171450" indent="-171450">
              <a:buFont typeface="Arial" charset="0"/>
              <a:buChar char="•"/>
            </a:pPr>
            <a:r>
              <a:rPr lang="en-AU" sz="1100" dirty="0" smtClean="0">
                <a:solidFill>
                  <a:schemeClr val="bg1"/>
                </a:solidFill>
              </a:rPr>
              <a:t>Average apartment size = 90</a:t>
            </a:r>
            <a:r>
              <a:rPr lang="en-AU" sz="1100" dirty="0">
                <a:solidFill>
                  <a:schemeClr val="bg1"/>
                </a:solidFill>
              </a:rPr>
              <a:t> m</a:t>
            </a:r>
            <a:r>
              <a:rPr lang="en-AU" sz="1100" baseline="30000" dirty="0">
                <a:solidFill>
                  <a:schemeClr val="bg1"/>
                </a:solidFill>
              </a:rPr>
              <a:t>2</a:t>
            </a:r>
            <a:endParaRPr lang="en-AU" sz="1100" dirty="0" smtClean="0">
              <a:solidFill>
                <a:schemeClr val="bg1"/>
              </a:solidFill>
            </a:endParaRPr>
          </a:p>
          <a:p>
            <a:endParaRPr lang="en-AU" sz="1100" dirty="0">
              <a:solidFill>
                <a:schemeClr val="bg1"/>
              </a:solidFill>
            </a:endParaRPr>
          </a:p>
        </p:txBody>
      </p:sp>
      <p:grpSp>
        <p:nvGrpSpPr>
          <p:cNvPr id="25" name="Group 24"/>
          <p:cNvGrpSpPr/>
          <p:nvPr/>
        </p:nvGrpSpPr>
        <p:grpSpPr>
          <a:xfrm>
            <a:off x="1770096" y="851935"/>
            <a:ext cx="8651808" cy="1219200"/>
            <a:chOff x="2396542" y="609888"/>
            <a:chExt cx="8651808" cy="1219200"/>
          </a:xfrm>
        </p:grpSpPr>
        <p:sp>
          <p:nvSpPr>
            <p:cNvPr id="26" name="Rectangle 25"/>
            <p:cNvSpPr/>
            <p:nvPr/>
          </p:nvSpPr>
          <p:spPr>
            <a:xfrm>
              <a:off x="2396542" y="609888"/>
              <a:ext cx="268852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E</a:t>
              </a:r>
              <a:r>
                <a:rPr lang="en-AU" sz="2000" dirty="0" smtClean="0">
                  <a:solidFill>
                    <a:schemeClr val="bg1"/>
                  </a:solidFill>
                </a:rPr>
                <a:t>   </a:t>
              </a:r>
              <a:r>
                <a:rPr lang="en-AU" sz="2000" dirty="0" err="1" smtClean="0">
                  <a:solidFill>
                    <a:schemeClr val="bg1"/>
                  </a:solidFill>
                </a:rPr>
                <a:t>MWh</a:t>
              </a:r>
              <a:r>
                <a:rPr lang="en-AU" sz="2000" dirty="0" smtClean="0">
                  <a:solidFill>
                    <a:schemeClr val="bg1"/>
                  </a:solidFill>
                </a:rPr>
                <a:t> </a:t>
              </a:r>
              <a:r>
                <a:rPr lang="en-AU" sz="2000" dirty="0" smtClean="0">
                  <a:solidFill>
                    <a:schemeClr val="bg1"/>
                  </a:solidFill>
                </a:rPr>
                <a:t>/ </a:t>
              </a:r>
              <a:r>
                <a:rPr lang="en-AU" sz="2000" dirty="0" smtClean="0">
                  <a:solidFill>
                    <a:schemeClr val="bg1"/>
                  </a:solidFill>
                </a:rPr>
                <a:t>day / house</a:t>
              </a:r>
              <a:endParaRPr lang="en-AU" sz="2000" dirty="0" smtClean="0">
                <a:solidFill>
                  <a:schemeClr val="bg1"/>
                </a:solidFill>
              </a:endParaRPr>
            </a:p>
            <a:p>
              <a:pPr algn="ctr"/>
              <a:r>
                <a:rPr lang="en-AU" sz="1400" dirty="0" smtClean="0">
                  <a:solidFill>
                    <a:schemeClr val="bg1"/>
                  </a:solidFill>
                </a:rPr>
                <a:t>Average household consumption by suburb</a:t>
              </a:r>
              <a:endParaRPr lang="en-AU" sz="1400" dirty="0" smtClean="0">
                <a:solidFill>
                  <a:schemeClr val="bg1"/>
                </a:solidFill>
              </a:endParaRPr>
            </a:p>
          </p:txBody>
        </p:sp>
        <p:sp>
          <p:nvSpPr>
            <p:cNvPr id="27" name="Rectangle 26"/>
            <p:cNvSpPr/>
            <p:nvPr/>
          </p:nvSpPr>
          <p:spPr>
            <a:xfrm>
              <a:off x="5622595" y="609888"/>
              <a:ext cx="2444116"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chemeClr val="bg1"/>
                  </a:solidFill>
                </a:rPr>
                <a:t>F</a:t>
              </a:r>
              <a:endParaRPr lang="en-AU" sz="2000" baseline="30000" dirty="0" smtClean="0">
                <a:solidFill>
                  <a:schemeClr val="bg1"/>
                </a:solidFill>
              </a:endParaRPr>
            </a:p>
            <a:p>
              <a:pPr algn="ctr"/>
              <a:r>
                <a:rPr lang="en-AU" sz="1400" dirty="0" smtClean="0">
                  <a:solidFill>
                    <a:schemeClr val="bg1"/>
                  </a:solidFill>
                </a:rPr>
                <a:t>Number of households by suburb</a:t>
              </a:r>
              <a:endParaRPr lang="en-AU" sz="1400" dirty="0" smtClean="0">
                <a:solidFill>
                  <a:schemeClr val="bg1"/>
                </a:solidFill>
              </a:endParaRPr>
            </a:p>
          </p:txBody>
        </p:sp>
        <p:sp>
          <p:nvSpPr>
            <p:cNvPr id="28" name="Rectangle 27"/>
            <p:cNvSpPr/>
            <p:nvPr/>
          </p:nvSpPr>
          <p:spPr>
            <a:xfrm>
              <a:off x="8604234" y="609888"/>
              <a:ext cx="2444116"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3200" dirty="0">
                  <a:solidFill>
                    <a:srgbClr val="FFD900"/>
                  </a:solidFill>
                </a:rPr>
                <a:t>D</a:t>
              </a:r>
              <a:r>
                <a:rPr lang="en-AU" sz="2000" dirty="0" smtClean="0">
                  <a:solidFill>
                    <a:srgbClr val="FFD900"/>
                  </a:solidFill>
                </a:rPr>
                <a:t>   </a:t>
              </a:r>
              <a:r>
                <a:rPr lang="en-AU" sz="2000" dirty="0" err="1" smtClean="0">
                  <a:solidFill>
                    <a:srgbClr val="FFD900"/>
                  </a:solidFill>
                </a:rPr>
                <a:t>MWh</a:t>
              </a:r>
              <a:r>
                <a:rPr lang="en-AU" sz="2000" dirty="0" smtClean="0">
                  <a:solidFill>
                    <a:srgbClr val="FFD900"/>
                  </a:solidFill>
                </a:rPr>
                <a:t> </a:t>
              </a:r>
              <a:r>
                <a:rPr lang="en-AU" sz="2000" dirty="0" smtClean="0">
                  <a:solidFill>
                    <a:srgbClr val="FFD900"/>
                  </a:solidFill>
                </a:rPr>
                <a:t>/ day</a:t>
              </a:r>
            </a:p>
            <a:p>
              <a:pPr algn="ctr"/>
              <a:r>
                <a:rPr lang="en-AU" sz="1400" dirty="0" smtClean="0">
                  <a:solidFill>
                    <a:srgbClr val="FFD900"/>
                  </a:solidFill>
                </a:rPr>
                <a:t>Total energy consumption by suburb</a:t>
              </a:r>
              <a:endParaRPr lang="en-AU" sz="1400" dirty="0" smtClean="0">
                <a:solidFill>
                  <a:srgbClr val="FFD900"/>
                </a:solidFill>
              </a:endParaRPr>
            </a:p>
          </p:txBody>
        </p:sp>
        <p:sp>
          <p:nvSpPr>
            <p:cNvPr id="29" name="Rectangle 28"/>
            <p:cNvSpPr/>
            <p:nvPr/>
          </p:nvSpPr>
          <p:spPr>
            <a:xfrm>
              <a:off x="4968822" y="770021"/>
              <a:ext cx="770021" cy="904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chemeClr val="bg1"/>
                  </a:solidFill>
                </a:rPr>
                <a:t>x</a:t>
              </a:r>
              <a:endParaRPr lang="en-AU" sz="3200" dirty="0">
                <a:solidFill>
                  <a:schemeClr val="bg1"/>
                </a:solidFill>
              </a:endParaRPr>
            </a:p>
          </p:txBody>
        </p:sp>
        <p:sp>
          <p:nvSpPr>
            <p:cNvPr id="30" name="Rectangle 29"/>
            <p:cNvSpPr/>
            <p:nvPr/>
          </p:nvSpPr>
          <p:spPr>
            <a:xfrm>
              <a:off x="7950463" y="770021"/>
              <a:ext cx="770021" cy="904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solidFill>
                    <a:schemeClr val="bg1"/>
                  </a:solidFill>
                </a:rPr>
                <a:t>=</a:t>
              </a:r>
              <a:endParaRPr lang="en-AU" sz="3200" dirty="0">
                <a:solidFill>
                  <a:schemeClr val="bg1"/>
                </a:solidFill>
              </a:endParaRPr>
            </a:p>
          </p:txBody>
        </p:sp>
      </p:grpSp>
    </p:spTree>
    <p:extLst>
      <p:ext uri="{BB962C8B-B14F-4D97-AF65-F5344CB8AC3E}">
        <p14:creationId xmlns:p14="http://schemas.microsoft.com/office/powerpoint/2010/main" val="424238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672</Words>
  <Application>Microsoft Macintosh PowerPoint</Application>
  <PresentationFormat>Widescreen</PresentationFormat>
  <Paragraphs>97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Errol Lee</dc:creator>
  <cp:lastModifiedBy>Microsoft account</cp:lastModifiedBy>
  <cp:revision>12</cp:revision>
  <dcterms:created xsi:type="dcterms:W3CDTF">2015-07-05T05:28:54Z</dcterms:created>
  <dcterms:modified xsi:type="dcterms:W3CDTF">2015-07-05T07:45:07Z</dcterms:modified>
</cp:coreProperties>
</file>