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在此键入引文。”"/>
          <p:cNvSpPr txBox="1"/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pi.example.com/v1/zoos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rap2.taobao.org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STful API 与接口管理"/>
          <p:cNvSpPr txBox="1"/>
          <p:nvPr>
            <p:ph type="ctrTitle"/>
          </p:nvPr>
        </p:nvSpPr>
        <p:spPr>
          <a:xfrm>
            <a:off x="1270000" y="3633440"/>
            <a:ext cx="10464800" cy="1522760"/>
          </a:xfrm>
          <a:prstGeom prst="rect">
            <a:avLst/>
          </a:prstGeom>
        </p:spPr>
        <p:txBody>
          <a:bodyPr/>
          <a:lstStyle>
            <a:lvl1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RESTful API 与接口管理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STful误区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RESTful误区</a:t>
            </a:r>
          </a:p>
        </p:txBody>
      </p:sp>
      <p:sp>
        <p:nvSpPr>
          <p:cNvPr id="155" name="URI包含动词…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URI包含动词</a:t>
            </a:r>
          </a:p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“资源”表示实体，应该是名词。URI不应该包含动词，动词应该放在HTTP协议中。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STful误区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RESTful误区</a:t>
            </a:r>
          </a:p>
        </p:txBody>
      </p:sp>
      <p:sp>
        <p:nvSpPr>
          <p:cNvPr id="158" name="名词往往与数据库表名对应，名词复数…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 marL="0" indent="0" defTabSz="572516">
              <a:spcBef>
                <a:spcPts val="2900"/>
              </a:spcBef>
              <a:buSzTx/>
              <a:buNone/>
              <a:defRPr sz="3724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名词往往与数据库表名对应，名词复数</a:t>
            </a:r>
          </a:p>
          <a:p>
            <a:pPr marL="387791" indent="-387791" defTabSz="572516">
              <a:spcBef>
                <a:spcPts val="2900"/>
              </a:spcBef>
              <a:buBlip>
                <a:blip r:embed="rId2"/>
              </a:buBlip>
              <a:defRPr sz="3136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GET（SELECT）：从服务器取出资源（一项或多项）</a:t>
            </a:r>
          </a:p>
          <a:p>
            <a:pPr marL="387791" indent="-387791" defTabSz="572516">
              <a:spcBef>
                <a:spcPts val="2900"/>
              </a:spcBef>
              <a:buBlip>
                <a:blip r:embed="rId2"/>
              </a:buBlip>
              <a:defRPr sz="3136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POST（CREATE）：在服务器新建一个资源</a:t>
            </a:r>
          </a:p>
          <a:p>
            <a:pPr marL="387791" indent="-387791" defTabSz="572516">
              <a:spcBef>
                <a:spcPts val="2900"/>
              </a:spcBef>
              <a:buBlip>
                <a:blip r:embed="rId2"/>
              </a:buBlip>
              <a:defRPr sz="3136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PUT（UPDATE）：在服务器更新资源（客户端提供改变完整资源）</a:t>
            </a:r>
          </a:p>
          <a:p>
            <a:pPr marL="387791" indent="-387791" defTabSz="572516">
              <a:spcBef>
                <a:spcPts val="2900"/>
              </a:spcBef>
              <a:buBlip>
                <a:blip r:embed="rId2"/>
              </a:buBlip>
              <a:defRPr sz="3136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PATCH（UPDATE）：在服务器更新资源（客户端提供改变的属性）</a:t>
            </a:r>
          </a:p>
          <a:p>
            <a:pPr marL="387791" indent="-387791" defTabSz="572516">
              <a:spcBef>
                <a:spcPts val="2900"/>
              </a:spcBef>
              <a:buBlip>
                <a:blip r:embed="rId2"/>
              </a:buBlip>
              <a:defRPr sz="3136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DELETE（DELETE）：从服务器删除资源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STful API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RESTful API</a:t>
            </a:r>
          </a:p>
        </p:txBody>
      </p:sp>
      <p:sp>
        <p:nvSpPr>
          <p:cNvPr id="161" name="有一个提供动物园（zoo）的信息，包含各种动物的信息，它的路径应该设计成：…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有一个提供动物园（zoo）的信息，包含各种动物的信息，它的路径应该设计成：</a:t>
            </a:r>
          </a:p>
          <a:p>
            <a:pPr marL="0" indent="0">
              <a:buSzTx/>
              <a:buNone/>
              <a:defRPr sz="3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https://api.example.com/v1/zoos</a:t>
            </a:r>
            <a:r>
              <a:t>  //动物园资源</a:t>
            </a:r>
          </a:p>
          <a:p>
            <a:pPr marL="0" indent="0">
              <a:buSzTx/>
              <a:buNone/>
              <a:defRPr sz="3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POST  /zoos：新建一个动物园</a:t>
            </a:r>
          </a:p>
          <a:p>
            <a:pPr marL="0" indent="0">
              <a:buSzTx/>
              <a:buNone/>
              <a:defRPr sz="3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GET  /zoos/id：获取某个指定动物园的信息</a:t>
            </a:r>
          </a:p>
          <a:p>
            <a:pPr marL="0" indent="0">
              <a:buSzTx/>
              <a:buNone/>
              <a:defRPr sz="3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PUT  /zoos/id：更新某个指定某个动物园的信息</a:t>
            </a:r>
          </a:p>
          <a:p>
            <a:pPr marL="0" indent="0">
              <a:buSzTx/>
              <a:buNone/>
              <a:defRPr sz="3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DELETE  /zoos/id：删除某个动物园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过滤信息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过滤信息</a:t>
            </a:r>
          </a:p>
        </p:txBody>
      </p:sp>
      <p:sp>
        <p:nvSpPr>
          <p:cNvPr id="164" name="?limit=10：指定返回记录的数量…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 marL="445168" indent="-445168" defTabSz="457200">
              <a:lnSpc>
                <a:spcPct val="120000"/>
              </a:lnSpc>
              <a:spcBef>
                <a:spcPts val="0"/>
              </a:spcBef>
              <a:buBlip>
                <a:blip r:embed="rId2"/>
              </a:buBlip>
              <a:defRPr sz="36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?limit=10：指定返回记录的数量</a:t>
            </a:r>
          </a:p>
          <a:p>
            <a:pPr marL="445168" indent="-445168" defTabSz="457200">
              <a:lnSpc>
                <a:spcPct val="120000"/>
              </a:lnSpc>
              <a:spcBef>
                <a:spcPts val="0"/>
              </a:spcBef>
              <a:buBlip>
                <a:blip r:embed="rId2"/>
              </a:buBlip>
              <a:defRPr sz="36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?offset=10：指定返回记录的开始位置。</a:t>
            </a:r>
          </a:p>
          <a:p>
            <a:pPr marL="445168" indent="-445168" defTabSz="457200">
              <a:lnSpc>
                <a:spcPct val="120000"/>
              </a:lnSpc>
              <a:spcBef>
                <a:spcPts val="0"/>
              </a:spcBef>
              <a:buBlip>
                <a:blip r:embed="rId2"/>
              </a:buBlip>
              <a:defRPr sz="36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?page=2&amp;per_page=100：指定第几页，以及每页的记录数。</a:t>
            </a:r>
          </a:p>
          <a:p>
            <a:pPr marL="445168" indent="-445168" defTabSz="457200">
              <a:lnSpc>
                <a:spcPct val="120000"/>
              </a:lnSpc>
              <a:spcBef>
                <a:spcPts val="0"/>
              </a:spcBef>
              <a:buBlip>
                <a:blip r:embed="rId2"/>
              </a:buBlip>
              <a:defRPr sz="36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?sortby=name&amp;order=asc：指定返回结果按照哪个属性排序，以及排序顺序。</a:t>
            </a:r>
          </a:p>
          <a:p>
            <a:pPr marL="445168" indent="-445168" defTabSz="457200">
              <a:lnSpc>
                <a:spcPct val="120000"/>
              </a:lnSpc>
              <a:spcBef>
                <a:spcPts val="0"/>
              </a:spcBef>
              <a:buBlip>
                <a:blip r:embed="rId2"/>
              </a:buBlip>
              <a:defRPr sz="36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?animal_type_id=1：指定筛选条件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STful与其他架构的区别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RESTful与其他架构的区别</a:t>
            </a:r>
          </a:p>
        </p:txBody>
      </p:sp>
      <p:sp>
        <p:nvSpPr>
          <p:cNvPr id="167" name="SOAP WebService…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 marL="593557" indent="-593557" defTabSz="457200">
              <a:spcBef>
                <a:spcPts val="0"/>
              </a:spcBef>
              <a:buBlip>
                <a:blip r:embed="rId2"/>
              </a:buBlip>
              <a:defRPr sz="48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 marL="593557" indent="-593557" defTabSz="457200">
              <a:spcBef>
                <a:spcPts val="0"/>
              </a:spcBef>
              <a:buBlip>
                <a:blip r:embed="rId2"/>
              </a:buBlip>
              <a:defRPr sz="48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SOAP WebService</a:t>
            </a:r>
          </a:p>
          <a:p>
            <a:pPr marL="593557" indent="-593557" defTabSz="457200">
              <a:spcBef>
                <a:spcPts val="0"/>
              </a:spcBef>
              <a:buBlip>
                <a:blip r:embed="rId2"/>
              </a:buBlip>
              <a:defRPr sz="48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 marL="593557" indent="-593557" defTabSz="457200">
              <a:spcBef>
                <a:spcPts val="0"/>
              </a:spcBef>
              <a:buBlip>
                <a:blip r:embed="rId2"/>
              </a:buBlip>
              <a:defRPr sz="48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JSON_RPC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OAP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SOAP</a:t>
            </a:r>
          </a:p>
        </p:txBody>
      </p:sp>
      <p:sp>
        <p:nvSpPr>
          <p:cNvPr id="170" name="SOAP（Simple Object Access Protocal）：简单对象访问协议。SOAP是交换数据的一种协议规范，是一种轻量级、简单的、基于XML的协议，它被设计成WEB上交换结构化的和固化的信息。…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SOAP（Simple Object Access Protocal）：简单对象访问协议。SOAP是交换数据的一种协议规范，是一种轻量级、简单的、基于XML的协议，它被设计成WEB上交换结构化的和固化的信息。</a:t>
            </a:r>
          </a:p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效率和易用性</a:t>
            </a:r>
          </a:p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SOAP由于各种需求不断扩充其本身协议的内容，导致SOAP处理方面的性能有所下降，同时易用性方面以及学习成本上也有所增加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JSON-RPC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JSON-RPC</a:t>
            </a:r>
          </a:p>
        </p:txBody>
      </p:sp>
      <p:sp>
        <p:nvSpPr>
          <p:cNvPr id="173" name="RPC（Remote Procedure Call）：远程过程调用，是一种通过从远程计算机上请求服务，而不需要了解底层网络技术的协议。…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RPC（Remote Procedure Call）：远程过程调用，是一种通过从远程计算机上请求服务，而不需要了解底层网络技术的协议。</a:t>
            </a:r>
          </a:p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简单说，通过一定协议和方法使得调用远程计算机上的服务，就像调用本地服务一样。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PC基本思想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RPC基本思想</a:t>
            </a:r>
          </a:p>
        </p:txBody>
      </p:sp>
      <p:sp>
        <p:nvSpPr>
          <p:cNvPr id="176" name="RPC的思想是把本地函数映射到API，也就是说一个API对应一个函数。RPC中的主体是动作，表示我要做什么。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RPC的思想是把本地函数映射到API，也就是说一个API对应一个函数。RPC中的主体是动作，表示我要做什么。</a:t>
            </a:r>
          </a:p>
        </p:txBody>
      </p:sp>
      <p:pic>
        <p:nvPicPr>
          <p:cNvPr id="177" name="客户端.png" descr="客户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305" y="5592712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服务器.png" descr="服务器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0679" y="5592712"/>
            <a:ext cx="20193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getAllUsers"/>
          <p:cNvSpPr txBox="1"/>
          <p:nvPr/>
        </p:nvSpPr>
        <p:spPr>
          <a:xfrm>
            <a:off x="1825792" y="4787900"/>
            <a:ext cx="225262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getAllUsers</a:t>
            </a:r>
          </a:p>
        </p:txBody>
      </p:sp>
      <p:sp>
        <p:nvSpPr>
          <p:cNvPr id="180" name="getAllUsers"/>
          <p:cNvSpPr txBox="1"/>
          <p:nvPr/>
        </p:nvSpPr>
        <p:spPr>
          <a:xfrm>
            <a:off x="8414017" y="4787900"/>
            <a:ext cx="225262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getAllUsers</a:t>
            </a:r>
          </a:p>
        </p:txBody>
      </p:sp>
      <p:sp>
        <p:nvSpPr>
          <p:cNvPr id="181" name="箭头"/>
          <p:cNvSpPr/>
          <p:nvPr/>
        </p:nvSpPr>
        <p:spPr>
          <a:xfrm>
            <a:off x="3941514" y="5770512"/>
            <a:ext cx="4412556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2" name="约定协议"/>
          <p:cNvSpPr txBox="1"/>
          <p:nvPr/>
        </p:nvSpPr>
        <p:spPr>
          <a:xfrm>
            <a:off x="5409555" y="47879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约定协议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应用场景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应用场景</a:t>
            </a:r>
          </a:p>
        </p:txBody>
      </p:sp>
      <p:sp>
        <p:nvSpPr>
          <p:cNvPr id="185" name="RESTful适合于简单的资源类服务，不适于要求复杂的操作的业务场景。尤其，是需要对多个不同类的资源进行操作。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RESTful适合于简单的资源类服务，不适于要求复杂的操作的业务场景。尤其，是需要对多个不同类的资源进行操作。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接口管理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接口管理</a:t>
            </a:r>
          </a:p>
        </p:txBody>
      </p:sp>
      <p:sp>
        <p:nvSpPr>
          <p:cNvPr id="188" name="正文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  <p:pic>
        <p:nvPicPr>
          <p:cNvPr id="189" name="人.png" descr="人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7128" y="49276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人.png" descr="人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8528" y="4927600"/>
            <a:ext cx="1625601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前端"/>
          <p:cNvSpPr txBox="1"/>
          <p:nvPr/>
        </p:nvSpPr>
        <p:spPr>
          <a:xfrm>
            <a:off x="2885578" y="368935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前端</a:t>
            </a:r>
          </a:p>
        </p:txBody>
      </p:sp>
      <p:sp>
        <p:nvSpPr>
          <p:cNvPr id="192" name="后端"/>
          <p:cNvSpPr txBox="1"/>
          <p:nvPr/>
        </p:nvSpPr>
        <p:spPr>
          <a:xfrm>
            <a:off x="9006978" y="368935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后端</a:t>
            </a:r>
          </a:p>
        </p:txBody>
      </p:sp>
      <p:sp>
        <p:nvSpPr>
          <p:cNvPr id="193" name="API Doc"/>
          <p:cNvSpPr txBox="1"/>
          <p:nvPr/>
        </p:nvSpPr>
        <p:spPr>
          <a:xfrm>
            <a:off x="5587665" y="4961408"/>
            <a:ext cx="182947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API Doc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内容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内容</a:t>
            </a:r>
          </a:p>
        </p:txBody>
      </p:sp>
      <p:sp>
        <p:nvSpPr>
          <p:cNvPr id="122" name="RESTful是什么…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RESTful是什么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为什么要使用RESTful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如何实现符合RESTful规范的API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RESTful与其他架构的区别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接口管理工具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接口管理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接口管理</a:t>
            </a:r>
          </a:p>
        </p:txBody>
      </p:sp>
      <p:sp>
        <p:nvSpPr>
          <p:cNvPr id="196" name="前后端分离的开发模式，接口是前后端唯一协议…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前后端分离的开发模式，接口是前后端唯一协议</a:t>
            </a:r>
          </a:p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前端完全独立部署</a:t>
            </a:r>
          </a:p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JSON数据接口</a:t>
            </a:r>
          </a:p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Node端接口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档更新不及时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文档更新不及时</a:t>
            </a:r>
          </a:p>
        </p:txBody>
      </p:sp>
      <p:sp>
        <p:nvSpPr>
          <p:cNvPr id="199" name="接口文档变了，忘记实现…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接口文档变了，忘记实现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实现变了，接口文档忘记更新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维护困难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Mock方案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AP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RAP</a:t>
            </a:r>
          </a:p>
        </p:txBody>
      </p:sp>
      <p:sp>
        <p:nvSpPr>
          <p:cNvPr id="202" name="RAP是可视化接口管理工具，通过分析接口结构，动态生成模拟数据，校验真实接口正确性，围绕接口定义，通过一系列自动化工具提升协作效率。…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RAP是可视化接口管理工具，通过分析接口结构，动态生成模拟数据，校验真实接口正确性，围绕接口定义，通过一系列自动化工具提升协作效率。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 u="sng">
                <a:hlinkClick r:id="rId3" invalidUrl="" action="" tgtFrame="" tooltip="" history="1" highlightClick="0" endSnd="0"/>
              </a:rPr>
              <a:t>http://rap2.taobao.org/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RAP让接口文档成为开发流程中的强依赖。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STful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RESTful</a:t>
            </a:r>
          </a:p>
        </p:txBody>
      </p:sp>
      <p:sp>
        <p:nvSpPr>
          <p:cNvPr id="125" name="REST（Representational State Transfer）：表现层状态转化，是一种面向资源的软件风格架构。…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REST（Representational State Transfer）：表现层状态转化，是一种面向资源的软件风格架构。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网络上的所有事物都可以被抽象为资源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每一个资源都有唯一的资源标识URI，对资源的操作不会改变这些标识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所有操作都是无状态的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资源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资源</a:t>
            </a:r>
          </a:p>
        </p:txBody>
      </p:sp>
      <p:sp>
        <p:nvSpPr>
          <p:cNvPr id="128" name="所谓资源：网络上的一个实体，或者说网络上的具体信息。"/>
          <p:cNvSpPr txBox="1"/>
          <p:nvPr>
            <p:ph type="body" idx="1"/>
          </p:nvPr>
        </p:nvSpPr>
        <p:spPr>
          <a:xfrm>
            <a:off x="1104900" y="2129308"/>
            <a:ext cx="10464800" cy="658718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所谓资源：网络上的一个实体，或者说网络上的具体信息。</a:t>
            </a:r>
          </a:p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  <p:pic>
        <p:nvPicPr>
          <p:cNvPr id="129" name="音乐.png" descr="音乐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4096" y="4768205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文本.png" descr="文本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2511" y="4768205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视频.png" descr="视频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89826" y="4768205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图片.png" descr="图片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54398" y="4768205"/>
            <a:ext cx="1625601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表现层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表现层</a:t>
            </a:r>
          </a:p>
        </p:txBody>
      </p:sp>
      <p:sp>
        <p:nvSpPr>
          <p:cNvPr id="135" name="“资源”是一种信息实体，可以有多种表现形式。“资源”具体呈现出来的形式，叫做它的“表现层”。…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“资源”是一种信息实体，可以有多种表现形式。“资源”具体呈现出来的形式，叫做它的“表现层”。</a:t>
            </a:r>
          </a:p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文本：txt、html、xml、json、二进制</a:t>
            </a:r>
          </a:p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图像：PNG、JPG</a:t>
            </a:r>
          </a:p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URI只代表资源的实体，不代表它的形式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状态转化"/>
          <p:cNvSpPr txBox="1"/>
          <p:nvPr>
            <p:ph type="title"/>
          </p:nvPr>
        </p:nvSpPr>
        <p:spPr>
          <a:xfrm>
            <a:off x="1409700" y="6604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状态转化</a:t>
            </a:r>
          </a:p>
        </p:txBody>
      </p:sp>
      <p:sp>
        <p:nvSpPr>
          <p:cNvPr id="138" name="访问一个网站，就代表客户端和服务器端一个互动，在这个过程中，势必涉及到数据和状态的变化。HTTP通信协议，是一个无状态的协议。意味着，所有的状态都保存在服务器端。"/>
          <p:cNvSpPr txBox="1"/>
          <p:nvPr>
            <p:ph type="body" idx="1"/>
          </p:nvPr>
        </p:nvSpPr>
        <p:spPr>
          <a:xfrm>
            <a:off x="1409700" y="2175817"/>
            <a:ext cx="10464800" cy="658718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访问一个网站，就代表客户端和服务器端一个互动，在这个过程中，势必涉及到数据和状态的变化。HTTP通信协议，是一个无状态的协议。意味着，所有的状态都保存在服务器端。</a:t>
            </a:r>
          </a:p>
        </p:txBody>
      </p:sp>
      <p:pic>
        <p:nvPicPr>
          <p:cNvPr id="139" name="客户端.png" descr="客户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8908" y="5117157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客户端 (1).png" descr="客户端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38908" y="7187058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服务器.png" descr="服务器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0245" y="6071889"/>
            <a:ext cx="20193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双箭头"/>
          <p:cNvSpPr/>
          <p:nvPr/>
        </p:nvSpPr>
        <p:spPr>
          <a:xfrm>
            <a:off x="4413250" y="6007100"/>
            <a:ext cx="3968254" cy="2321670"/>
          </a:xfrm>
          <a:prstGeom prst="leftRightArrow">
            <a:avLst>
              <a:gd name="adj1" fmla="val 32000"/>
              <a:gd name="adj2" fmla="val 29574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3" name="状态转换"/>
          <p:cNvSpPr txBox="1"/>
          <p:nvPr/>
        </p:nvSpPr>
        <p:spPr>
          <a:xfrm>
            <a:off x="5530850" y="52578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状态转换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HTTP动词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HTTP动词</a:t>
            </a:r>
          </a:p>
        </p:txBody>
      </p:sp>
      <p:sp>
        <p:nvSpPr>
          <p:cNvPr id="146" name="GET：获取资源…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GET：获取资源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POST：新建资源或更新资源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PUT：更新资源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DELETE：删除资源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ST原则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REST原则</a:t>
            </a:r>
          </a:p>
        </p:txBody>
      </p:sp>
      <p:sp>
        <p:nvSpPr>
          <p:cNvPr id="149" name="每一个URI代表一种资源…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每一个URI代表一种资源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客户端和服务器之间传递这种资源的某种表现层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客户端通过四个HTTP动词对服务器进行操作，实现表现层状态转化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STful特点"/>
          <p:cNvSpPr txBox="1"/>
          <p:nvPr>
            <p:ph type="title"/>
          </p:nvPr>
        </p:nvSpPr>
        <p:spPr>
          <a:xfrm>
            <a:off x="1270000" y="635000"/>
            <a:ext cx="10464800" cy="131296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RESTful特点</a:t>
            </a:r>
          </a:p>
        </p:txBody>
      </p:sp>
      <p:sp>
        <p:nvSpPr>
          <p:cNvPr id="152" name="充分利用HTTP协议带来的各种功能…"/>
          <p:cNvSpPr txBox="1"/>
          <p:nvPr>
            <p:ph type="body" idx="1"/>
          </p:nvPr>
        </p:nvSpPr>
        <p:spPr>
          <a:xfrm>
            <a:off x="1270000" y="2074217"/>
            <a:ext cx="10464800" cy="6587183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充分利用HTTP协议带来的各种功能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软件架构更加清晰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可维护性更好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降低开发的复杂性</a:t>
            </a:r>
          </a:p>
          <a:p>
            <a:pPr>
              <a:buBlip>
                <a:blip r:embed="rId2"/>
              </a:buBlip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提供系统的可伸缩性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