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0" r:id="rId6"/>
    <p:sldId id="261" r:id="rId7"/>
    <p:sldId id="263" r:id="rId8"/>
    <p:sldId id="264" r:id="rId9"/>
    <p:sldId id="265" r:id="rId10"/>
    <p:sldId id="259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610E2-FF56-9221-6298-F2E3D5F4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12D57-406B-E0B5-75AA-0C55D9E8D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EE84D-20DB-A81F-9B2C-CFAA8E81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B2552-85A8-D0B0-799E-9C93FC9F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B4B62-EB36-82AC-B606-411A553D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0B7E8-1A64-9760-1162-43C756AC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9772C5-F2B2-2C8C-4BF9-D49C6149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25EE9-8E32-855D-BD2F-13205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78247-D304-BDC3-A382-D4FBD3E3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ADECA-591E-1124-E592-033DD46E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94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B4AEDE-E0FA-9760-232D-6A1641C4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FCF64-8B25-39BE-2C5E-8615FF47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17F33-310D-871D-A81E-15FB4EAB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C30C-243D-DED0-4EAF-3F0748F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1FA2B-9292-AA26-80AD-76E01481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8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C8198-A5DB-8957-8175-2E6686D7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8E563-3E4B-599F-2ADB-3961CFC6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B1274-0B94-22D7-B36B-2B02084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CC9EC-5771-030A-3D8D-9FFDD663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8A9E-9E85-231C-2749-B099B16F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808B0-F912-D293-9FA6-3643CF82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F3C310-7A77-4DDB-58DD-038C26B9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35A69-2E44-D630-5ACE-EE9955E5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D2CDD-5D3B-3E60-2B58-BDA21066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7CB86-B0E6-7F6D-ADD3-689F5B5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85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A4CE-5D0E-80CA-0274-D4E86789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1EF0C-362E-2D02-2656-BFA795A8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5A6C1-D562-195E-15BD-12EDC8AA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7F222-2451-1651-A236-C4ACD5B5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E8704-7BDD-0952-9262-2C10CECD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FEEFAB-ADE2-90D5-A604-545BE243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6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FED6-5C05-CE1A-BA84-894A817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BC229-EAA6-286E-72FF-B1DBEEBD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C8988-5615-07A0-FE7A-AA3542611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B0AF8E-BA23-10D7-AB4D-8B3769D01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B0D421-49B3-B10F-8FF3-E765E0497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F98F6C-8D98-328B-F476-4098C05D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F7E0F8-BE05-8FDC-4EDF-9CE00E6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E8794F-443A-E801-DDF2-8C108779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66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5AF07-2AC2-2E92-524B-8B0E157E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B0EAA7-5C12-A4DE-1FA7-BB0ABF91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105992-45B7-C9A2-E2B3-4158344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7586C2-D5F4-F430-0E3B-5DEE083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7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E4C9F7-AD1F-E2B3-955F-2C2D89EB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9CF0F-FEE5-D79E-61E2-6828D31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E8B314-65B1-EDD7-DCFC-91A06177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05B93-4D48-EA7F-7505-AE43A7F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F826D-E693-8E66-6F74-1CA48729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7CFDD5-2BD7-CF0F-D166-9ADA3D5B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3E6E2-5597-8FBD-1745-13BE3CC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5E3D7F-2E9B-6886-E3FB-586DCD6E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053DF-B930-9DCC-7ED6-7D68E8DF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9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7B988-A065-A9EC-C6E3-23AB6742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71F10A-EDC9-1945-B7C0-E576A9AE3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DEF993-CAAA-CFDC-D674-845B0E72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C396E-1594-C22C-0F05-DD947429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E3582-3AF8-6920-F3AB-4315A278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53EC9-8635-F23C-F8D0-2EB1DE6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4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09C265-2340-817C-DF62-7C5A09F8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9408F-BEB9-7B57-8FC1-C767FE40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5EF29-4592-31B0-B607-C812A69DF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075E-FC97-4013-9AE4-91DA7893417C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64B31-5DF6-8BA8-AD64-277D3B4C5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AFE07-40A4-FA4C-CA3E-81D9064D1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F29-05B5-4FE3-BDFB-3F02622CE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4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0E3B-57EA-F3D0-BCB0-9876017C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3366"/>
            <a:ext cx="9144000" cy="2387600"/>
          </a:xfrm>
        </p:spPr>
        <p:txBody>
          <a:bodyPr>
            <a:normAutofit/>
          </a:bodyPr>
          <a:lstStyle/>
          <a:p>
            <a:r>
              <a:rPr lang="es-ES" sz="8800" b="1" dirty="0"/>
              <a:t>CERVEZAS</a:t>
            </a:r>
          </a:p>
        </p:txBody>
      </p:sp>
    </p:spTree>
    <p:extLst>
      <p:ext uri="{BB962C8B-B14F-4D97-AF65-F5344CB8AC3E}">
        <p14:creationId xmlns:p14="http://schemas.microsoft.com/office/powerpoint/2010/main" val="34362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BAE0BF1-A2AC-BF0A-FA18-99029A82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4" y="2012998"/>
            <a:ext cx="6758337" cy="39648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8805F5-8758-8FFB-E636-B50F65E1EBA6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IBU SIN ATÍPICOS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2C6F2E0-8664-2A4C-F6C2-FBD11E8FA5D3}"/>
              </a:ext>
            </a:extLst>
          </p:cNvPr>
          <p:cNvCxnSpPr>
            <a:cxnSpLocks/>
          </p:cNvCxnSpPr>
          <p:nvPr/>
        </p:nvCxnSpPr>
        <p:spPr>
          <a:xfrm flipH="1">
            <a:off x="6647417" y="1955491"/>
            <a:ext cx="239151" cy="32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033E595-96FA-D6AF-4E4D-3B7C0E16479B}"/>
              </a:ext>
            </a:extLst>
          </p:cNvPr>
          <p:cNvCxnSpPr>
            <a:cxnSpLocks/>
          </p:cNvCxnSpPr>
          <p:nvPr/>
        </p:nvCxnSpPr>
        <p:spPr>
          <a:xfrm flipH="1">
            <a:off x="5025405" y="2907207"/>
            <a:ext cx="239151" cy="3235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23D1B72-2F8A-17C1-D35B-6DC822759239}"/>
              </a:ext>
            </a:extLst>
          </p:cNvPr>
          <p:cNvCxnSpPr>
            <a:cxnSpLocks/>
          </p:cNvCxnSpPr>
          <p:nvPr/>
        </p:nvCxnSpPr>
        <p:spPr>
          <a:xfrm flipH="1">
            <a:off x="3564486" y="4049232"/>
            <a:ext cx="239151" cy="3235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FF66F-29DB-DCC1-899D-F7C1D52D74C9}"/>
              </a:ext>
            </a:extLst>
          </p:cNvPr>
          <p:cNvSpPr txBox="1"/>
          <p:nvPr/>
        </p:nvSpPr>
        <p:spPr>
          <a:xfrm>
            <a:off x="7329055" y="2012999"/>
            <a:ext cx="402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nuestros 3 tipos tenemos valores por encima, por debajo y en la media.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7504F4-346C-D8B9-C70C-500C280B63E6}"/>
              </a:ext>
            </a:extLst>
          </p:cNvPr>
          <p:cNvSpPr txBox="1"/>
          <p:nvPr/>
        </p:nvSpPr>
        <p:spPr>
          <a:xfrm>
            <a:off x="7181491" y="3140612"/>
            <a:ext cx="431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ver que los tipos más fabricados de cerveza son: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Uno con valores altos en los dos índices IPA</a:t>
            </a:r>
          </a:p>
          <a:p>
            <a:pPr marL="342900" indent="-342900">
              <a:buAutoNum type="arabicPeriod"/>
            </a:pPr>
            <a:r>
              <a:rPr lang="es-ES" dirty="0"/>
              <a:t>Uno con valores medios en los dos índices ALE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Uno con valores bajos en los dos índices LAGER</a:t>
            </a:r>
          </a:p>
        </p:txBody>
      </p:sp>
    </p:spTree>
    <p:extLst>
      <p:ext uri="{BB962C8B-B14F-4D97-AF65-F5344CB8AC3E}">
        <p14:creationId xmlns:p14="http://schemas.microsoft.com/office/powerpoint/2010/main" val="9787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AAEB15-0332-6589-4DB8-707B56E6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7" y="2392061"/>
            <a:ext cx="6308772" cy="36325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8805F5-8758-8FFB-E636-B50F65E1EBA6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ABV SIN ATÍPICOS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2C6F2E0-8664-2A4C-F6C2-FBD11E8FA5D3}"/>
              </a:ext>
            </a:extLst>
          </p:cNvPr>
          <p:cNvCxnSpPr>
            <a:cxnSpLocks/>
          </p:cNvCxnSpPr>
          <p:nvPr/>
        </p:nvCxnSpPr>
        <p:spPr>
          <a:xfrm flipH="1">
            <a:off x="5444569" y="2748035"/>
            <a:ext cx="239151" cy="32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033E595-96FA-D6AF-4E4D-3B7C0E16479B}"/>
              </a:ext>
            </a:extLst>
          </p:cNvPr>
          <p:cNvCxnSpPr>
            <a:cxnSpLocks/>
          </p:cNvCxnSpPr>
          <p:nvPr/>
        </p:nvCxnSpPr>
        <p:spPr>
          <a:xfrm flipH="1">
            <a:off x="5016860" y="3605791"/>
            <a:ext cx="239151" cy="3235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23D1B72-2F8A-17C1-D35B-6DC822759239}"/>
              </a:ext>
            </a:extLst>
          </p:cNvPr>
          <p:cNvCxnSpPr>
            <a:cxnSpLocks/>
          </p:cNvCxnSpPr>
          <p:nvPr/>
        </p:nvCxnSpPr>
        <p:spPr>
          <a:xfrm flipH="1">
            <a:off x="4505769" y="4280595"/>
            <a:ext cx="239151" cy="3235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FF66F-29DB-DCC1-899D-F7C1D52D74C9}"/>
              </a:ext>
            </a:extLst>
          </p:cNvPr>
          <p:cNvSpPr txBox="1"/>
          <p:nvPr/>
        </p:nvSpPr>
        <p:spPr>
          <a:xfrm>
            <a:off x="6927925" y="2012999"/>
            <a:ext cx="44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nuestros 3 tipos tenemos valores por encima, por debajo y en la media.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7504F4-346C-D8B9-C70C-500C280B63E6}"/>
              </a:ext>
            </a:extLst>
          </p:cNvPr>
          <p:cNvSpPr txBox="1"/>
          <p:nvPr/>
        </p:nvSpPr>
        <p:spPr>
          <a:xfrm>
            <a:off x="7132319" y="3288212"/>
            <a:ext cx="4513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ver que los tipos más fabricados de cerveza son: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Uno con valores altos en los dos índices IPA</a:t>
            </a:r>
          </a:p>
          <a:p>
            <a:pPr marL="342900" indent="-342900">
              <a:buAutoNum type="arabicPeriod"/>
            </a:pPr>
            <a:r>
              <a:rPr lang="es-ES" dirty="0"/>
              <a:t>Uno con valores medios en los dos índices ALE</a:t>
            </a: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Uno con valores bajos en los dos índices LAGER</a:t>
            </a:r>
          </a:p>
        </p:txBody>
      </p:sp>
    </p:spTree>
    <p:extLst>
      <p:ext uri="{BB962C8B-B14F-4D97-AF65-F5344CB8AC3E}">
        <p14:creationId xmlns:p14="http://schemas.microsoft.com/office/powerpoint/2010/main" val="15432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CC0D1C9-BAFE-0DC5-EA7B-1E29AB0B94AE}"/>
              </a:ext>
            </a:extLst>
          </p:cNvPr>
          <p:cNvSpPr txBox="1"/>
          <p:nvPr/>
        </p:nvSpPr>
        <p:spPr>
          <a:xfrm>
            <a:off x="5180719" y="4693849"/>
            <a:ext cx="217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América</a:t>
            </a:r>
          </a:p>
          <a:p>
            <a:pPr marL="285750" indent="-285750">
              <a:buFontTx/>
              <a:buChar char="-"/>
            </a:pPr>
            <a:r>
              <a:rPr lang="es-ES" dirty="0"/>
              <a:t>ABV: 4,4</a:t>
            </a:r>
          </a:p>
          <a:p>
            <a:pPr marL="285750" indent="-285750">
              <a:buFontTx/>
              <a:buChar char="-"/>
            </a:pPr>
            <a:r>
              <a:rPr lang="es-ES" dirty="0"/>
              <a:t>IBU: 12</a:t>
            </a:r>
          </a:p>
          <a:p>
            <a:pPr marL="285750" indent="-285750">
              <a:buFontTx/>
              <a:buChar char="-"/>
            </a:pPr>
            <a:r>
              <a:rPr lang="es-ES" dirty="0"/>
              <a:t>12M de hl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72B258-75B1-0163-C63E-C5B4257956CA}"/>
              </a:ext>
            </a:extLst>
          </p:cNvPr>
          <p:cNvSpPr txBox="1"/>
          <p:nvPr/>
        </p:nvSpPr>
        <p:spPr>
          <a:xfrm>
            <a:off x="8717207" y="4693849"/>
            <a:ext cx="217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Europa</a:t>
            </a:r>
          </a:p>
          <a:p>
            <a:pPr marL="285750" indent="-285750">
              <a:buFontTx/>
              <a:buChar char="-"/>
            </a:pPr>
            <a:r>
              <a:rPr lang="es-ES" dirty="0"/>
              <a:t>ABV: 5</a:t>
            </a:r>
          </a:p>
          <a:p>
            <a:pPr marL="285750" indent="-285750">
              <a:buFontTx/>
              <a:buChar char="-"/>
            </a:pPr>
            <a:r>
              <a:rPr lang="es-ES" dirty="0"/>
              <a:t>IBU: 19</a:t>
            </a:r>
          </a:p>
          <a:p>
            <a:pPr marL="285750" indent="-285750">
              <a:buFontTx/>
              <a:buChar char="-"/>
            </a:pPr>
            <a:r>
              <a:rPr lang="es-ES" dirty="0"/>
              <a:t>181M hl (todo el grupo Heineken)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895DE4-11E6-6519-8BD5-5136ED7653E6}"/>
              </a:ext>
            </a:extLst>
          </p:cNvPr>
          <p:cNvSpPr txBox="1"/>
          <p:nvPr/>
        </p:nvSpPr>
        <p:spPr>
          <a:xfrm>
            <a:off x="1369473" y="4957409"/>
            <a:ext cx="217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Asia</a:t>
            </a:r>
          </a:p>
          <a:p>
            <a:pPr marL="285750" indent="-285750">
              <a:buFontTx/>
              <a:buChar char="-"/>
            </a:pPr>
            <a:r>
              <a:rPr lang="es-ES" dirty="0"/>
              <a:t>ABV: 4</a:t>
            </a:r>
          </a:p>
          <a:p>
            <a:pPr marL="285750" indent="-285750">
              <a:buFontTx/>
              <a:buChar char="-"/>
            </a:pPr>
            <a:r>
              <a:rPr lang="es-ES" dirty="0"/>
              <a:t>IBU: 10</a:t>
            </a:r>
          </a:p>
          <a:p>
            <a:pPr marL="285750" indent="-285750">
              <a:buFontTx/>
              <a:buChar char="-"/>
            </a:pPr>
            <a:r>
              <a:rPr lang="es-ES" dirty="0"/>
              <a:t>100M de hl</a:t>
            </a:r>
          </a:p>
        </p:txBody>
      </p:sp>
      <p:pic>
        <p:nvPicPr>
          <p:cNvPr id="2" name="Picture 2" descr="SNOW, la cerveza líder en China, llega a España">
            <a:extLst>
              <a:ext uri="{FF2B5EF4-FFF2-40B4-BE49-F238E27FC236}">
                <a16:creationId xmlns:a16="http://schemas.microsoft.com/office/drawing/2014/main" id="{0ADC1D18-0033-3A2C-134C-15DDD24A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23" y="1900591"/>
            <a:ext cx="1947911" cy="27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odelo Especial">
            <a:extLst>
              <a:ext uri="{FF2B5EF4-FFF2-40B4-BE49-F238E27FC236}">
                <a16:creationId xmlns:a16="http://schemas.microsoft.com/office/drawing/2014/main" id="{9522315B-5104-2DF0-A57E-39400B69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12" y="1900591"/>
            <a:ext cx="2058289" cy="26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F4F7557-AE46-163C-3197-5B1D7FB1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638" y="1900591"/>
            <a:ext cx="1888939" cy="27144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19DD0AF-1CD8-FB1E-61BE-07E151ABD4BC}"/>
              </a:ext>
            </a:extLst>
          </p:cNvPr>
          <p:cNvSpPr txBox="1"/>
          <p:nvPr/>
        </p:nvSpPr>
        <p:spPr>
          <a:xfrm>
            <a:off x="2992532" y="495317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VENTAS</a:t>
            </a:r>
          </a:p>
        </p:txBody>
      </p:sp>
    </p:spTree>
    <p:extLst>
      <p:ext uri="{BB962C8B-B14F-4D97-AF65-F5344CB8AC3E}">
        <p14:creationId xmlns:p14="http://schemas.microsoft.com/office/powerpoint/2010/main" val="44870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24B3AE-1146-8B0A-83C3-C2458747BEF3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5BC238-3208-0F97-9D0A-F903CC6EBDAE}"/>
              </a:ext>
            </a:extLst>
          </p:cNvPr>
          <p:cNvSpPr txBox="1"/>
          <p:nvPr/>
        </p:nvSpPr>
        <p:spPr>
          <a:xfrm>
            <a:off x="1477108" y="2349305"/>
            <a:ext cx="8929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No podemos inferir que los valores de ABV o IBU influyan en la producción de tipos de cerveza</a:t>
            </a:r>
          </a:p>
          <a:p>
            <a:pPr marL="285750" indent="-285750">
              <a:buFontTx/>
              <a:buChar char="-"/>
            </a:pPr>
            <a:r>
              <a:rPr lang="es-ES" dirty="0"/>
              <a:t>Las Lager son el tipo de cerveza más vendido y uno de los que se fabrican más tipos</a:t>
            </a:r>
          </a:p>
          <a:p>
            <a:r>
              <a:rPr lang="es-ES" dirty="0"/>
              <a:t>Por búsquedas externas podemos indicar:</a:t>
            </a:r>
          </a:p>
          <a:p>
            <a:pPr marL="285750" indent="-285750">
              <a:buFontTx/>
              <a:buChar char="-"/>
            </a:pPr>
            <a:r>
              <a:rPr lang="es-ES" dirty="0"/>
              <a:t>Las Lager son más baratas de producir y más consumibles.</a:t>
            </a:r>
          </a:p>
          <a:p>
            <a:pPr marL="285750" indent="-285750">
              <a:buFontTx/>
              <a:buChar char="-"/>
            </a:pPr>
            <a:r>
              <a:rPr lang="es-ES" dirty="0"/>
              <a:t>Las IPA, debido a su alta fermentación, permiten más matices, por lo que son susceptibles de fabricar más variantes.</a:t>
            </a:r>
          </a:p>
          <a:p>
            <a:pPr marL="285750" indent="-285750">
              <a:buFontTx/>
              <a:buChar char="-"/>
            </a:pPr>
            <a:r>
              <a:rPr lang="es-ES" dirty="0"/>
              <a:t>Las Ale permiten el reclamo de “la ley de pureza”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88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C59F68-C30B-87B1-BCC0-0AA59A02C893}"/>
              </a:ext>
            </a:extLst>
          </p:cNvPr>
          <p:cNvSpPr txBox="1"/>
          <p:nvPr/>
        </p:nvSpPr>
        <p:spPr>
          <a:xfrm>
            <a:off x="3127716" y="633046"/>
            <a:ext cx="6550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Gracias por vuestra atención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459877-C33A-1AAD-5878-C804AB50981C}"/>
              </a:ext>
            </a:extLst>
          </p:cNvPr>
          <p:cNvSpPr txBox="1"/>
          <p:nvPr/>
        </p:nvSpPr>
        <p:spPr>
          <a:xfrm rot="20124893">
            <a:off x="858129" y="3924886"/>
            <a:ext cx="212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SALUD!!!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2245A2-C6E3-E5AC-99E7-13DB8EBE92C9}"/>
              </a:ext>
            </a:extLst>
          </p:cNvPr>
          <p:cNvSpPr txBox="1"/>
          <p:nvPr/>
        </p:nvSpPr>
        <p:spPr>
          <a:xfrm rot="1225383">
            <a:off x="3633664" y="3570414"/>
            <a:ext cx="23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s-ES" sz="4000" b="0" i="0" dirty="0">
                <a:solidFill>
                  <a:srgbClr val="7030A0"/>
                </a:solidFill>
                <a:effectLst/>
                <a:latin typeface="Google Sans"/>
              </a:rPr>
              <a:t>干杯 </a:t>
            </a:r>
            <a:r>
              <a:rPr lang="es-ES" sz="4000" dirty="0">
                <a:solidFill>
                  <a:srgbClr val="7030A0"/>
                </a:solidFill>
              </a:rPr>
              <a:t>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D73345-7B37-F7F5-31C5-749B2C9DD858}"/>
              </a:ext>
            </a:extLst>
          </p:cNvPr>
          <p:cNvSpPr txBox="1"/>
          <p:nvPr/>
        </p:nvSpPr>
        <p:spPr>
          <a:xfrm rot="21449636">
            <a:off x="6318249" y="3075056"/>
            <a:ext cx="23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70C0"/>
                </a:solidFill>
              </a:rPr>
              <a:t>PROST!!!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F54F76-CFB3-5680-60A1-1F93B75A634A}"/>
              </a:ext>
            </a:extLst>
          </p:cNvPr>
          <p:cNvSpPr txBox="1"/>
          <p:nvPr/>
        </p:nvSpPr>
        <p:spPr>
          <a:xfrm rot="18948898">
            <a:off x="4998032" y="4885744"/>
            <a:ext cx="23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B050"/>
                </a:solidFill>
              </a:rPr>
              <a:t>CHEERS!!!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A86DFC-88A5-31F7-BCB3-D0C0CD1BE218}"/>
              </a:ext>
            </a:extLst>
          </p:cNvPr>
          <p:cNvSpPr txBox="1"/>
          <p:nvPr/>
        </p:nvSpPr>
        <p:spPr>
          <a:xfrm rot="21277473">
            <a:off x="2326987" y="4738067"/>
            <a:ext cx="23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70C0"/>
                </a:solidFill>
              </a:rPr>
              <a:t>KIPPIS!!!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9C4B24-E27A-9618-8080-6CB31451B25B}"/>
              </a:ext>
            </a:extLst>
          </p:cNvPr>
          <p:cNvSpPr txBox="1"/>
          <p:nvPr/>
        </p:nvSpPr>
        <p:spPr>
          <a:xfrm rot="1225383">
            <a:off x="7395717" y="4813496"/>
            <a:ext cx="194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s-ES" sz="4000" b="0" i="0" dirty="0">
                <a:solidFill>
                  <a:srgbClr val="FF0000"/>
                </a:solidFill>
                <a:effectLst/>
                <a:latin typeface="platform"/>
              </a:rPr>
              <a:t>乾杯 </a:t>
            </a:r>
            <a:r>
              <a:rPr lang="es-ES" sz="4000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EB7CFE-8ADD-B728-2850-C0A63291B4F9}"/>
              </a:ext>
            </a:extLst>
          </p:cNvPr>
          <p:cNvSpPr txBox="1"/>
          <p:nvPr/>
        </p:nvSpPr>
        <p:spPr>
          <a:xfrm rot="19308527">
            <a:off x="9058738" y="3678655"/>
            <a:ext cx="23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7030A0"/>
                </a:solidFill>
              </a:rPr>
              <a:t>SALUTE!!!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88C646-D218-7C99-860B-550DB17D96C7}"/>
              </a:ext>
            </a:extLst>
          </p:cNvPr>
          <p:cNvSpPr txBox="1"/>
          <p:nvPr/>
        </p:nvSpPr>
        <p:spPr>
          <a:xfrm rot="626092">
            <a:off x="510022" y="5619977"/>
            <a:ext cx="326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0" i="0" dirty="0" err="1">
                <a:solidFill>
                  <a:srgbClr val="00B050"/>
                </a:solidFill>
                <a:effectLst/>
                <a:latin typeface="platform"/>
              </a:rPr>
              <a:t>nazdravlje</a:t>
            </a:r>
            <a:r>
              <a:rPr lang="es-ES" sz="4000" dirty="0">
                <a:solidFill>
                  <a:srgbClr val="00B05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506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62A89F7-8BE1-B38F-B5D1-D1F9AA3B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6" y="1646826"/>
            <a:ext cx="10629900" cy="48101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EA0B7A-5FBB-0825-DD40-4E1CE0D412FC}"/>
              </a:ext>
            </a:extLst>
          </p:cNvPr>
          <p:cNvSpPr txBox="1"/>
          <p:nvPr/>
        </p:nvSpPr>
        <p:spPr>
          <a:xfrm>
            <a:off x="1280160" y="520505"/>
            <a:ext cx="967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CUANTOS TIPOS DE CERVEZAS TENEMOS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ADEC95-4031-D7A1-59FF-CEEE980566EA}"/>
              </a:ext>
            </a:extLst>
          </p:cNvPr>
          <p:cNvSpPr txBox="1"/>
          <p:nvPr/>
        </p:nvSpPr>
        <p:spPr>
          <a:xfrm>
            <a:off x="7061982" y="1786597"/>
            <a:ext cx="441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1860C8-1D25-E988-052C-5815C5388207}"/>
              </a:ext>
            </a:extLst>
          </p:cNvPr>
          <p:cNvSpPr/>
          <p:nvPr/>
        </p:nvSpPr>
        <p:spPr>
          <a:xfrm rot="5400000">
            <a:off x="5254769" y="-3617595"/>
            <a:ext cx="1189050" cy="1145471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E7B17A4-CBA5-00F9-C860-0B572A904392}"/>
              </a:ext>
            </a:extLst>
          </p:cNvPr>
          <p:cNvSpPr/>
          <p:nvPr/>
        </p:nvSpPr>
        <p:spPr>
          <a:xfrm rot="5400000">
            <a:off x="1201182" y="5504177"/>
            <a:ext cx="443322" cy="1025611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8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8E46CE-0809-B70A-C084-614FC574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56" y="811476"/>
            <a:ext cx="2174483" cy="27935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2B29ED-3491-945D-1818-206D8251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89" y="900532"/>
            <a:ext cx="2058289" cy="27044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F0F24F-E85F-FDFD-D423-67ECD6ED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00" y="735139"/>
            <a:ext cx="1803812" cy="294622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C0D1C9-BAFE-0DC5-EA7B-1E29AB0B94AE}"/>
              </a:ext>
            </a:extLst>
          </p:cNvPr>
          <p:cNvSpPr txBox="1"/>
          <p:nvPr/>
        </p:nvSpPr>
        <p:spPr>
          <a:xfrm>
            <a:off x="5122623" y="3944536"/>
            <a:ext cx="217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IPA (</a:t>
            </a:r>
            <a:r>
              <a:rPr lang="es-ES" dirty="0" err="1"/>
              <a:t>s.XVIII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Alta fermentación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Alto lúpulo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Alto alcohol</a:t>
            </a:r>
          </a:p>
          <a:p>
            <a:pPr marL="285750" indent="-285750">
              <a:buFontTx/>
              <a:buChar char="-"/>
            </a:pPr>
            <a:r>
              <a:rPr lang="es-ES" dirty="0"/>
              <a:t>“cerveza india”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72B258-75B1-0163-C63E-C5B4257956CA}"/>
              </a:ext>
            </a:extLst>
          </p:cNvPr>
          <p:cNvSpPr txBox="1"/>
          <p:nvPr/>
        </p:nvSpPr>
        <p:spPr>
          <a:xfrm>
            <a:off x="8732889" y="3944536"/>
            <a:ext cx="2174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LAGER (</a:t>
            </a:r>
            <a:r>
              <a:rPr lang="es-ES" dirty="0" err="1"/>
              <a:t>s.XIX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/>
              <a:t>Baja fermentación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Bajo Lúpulo</a:t>
            </a:r>
          </a:p>
          <a:p>
            <a:pPr marL="285750" indent="-285750">
              <a:buFontTx/>
              <a:buChar char="-"/>
            </a:pPr>
            <a:r>
              <a:rPr lang="es-ES" dirty="0"/>
              <a:t>Bajo alcohol</a:t>
            </a:r>
          </a:p>
          <a:p>
            <a:pPr marL="285750" indent="-285750">
              <a:buFontTx/>
              <a:buChar char="-"/>
            </a:pPr>
            <a:r>
              <a:rPr lang="es-ES" dirty="0"/>
              <a:t>“cerveza del día a día”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895DE4-11E6-6519-8BD5-5136ED7653E6}"/>
              </a:ext>
            </a:extLst>
          </p:cNvPr>
          <p:cNvSpPr txBox="1"/>
          <p:nvPr/>
        </p:nvSpPr>
        <p:spPr>
          <a:xfrm>
            <a:off x="1369473" y="3944536"/>
            <a:ext cx="2174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ALE (</a:t>
            </a:r>
            <a:r>
              <a:rPr lang="es-ES" dirty="0" err="1"/>
              <a:t>s.XVI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Alta fermentación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Bajo lúpulo</a:t>
            </a:r>
          </a:p>
          <a:p>
            <a:pPr marL="285750" indent="-285750">
              <a:buFontTx/>
              <a:buChar char="-"/>
            </a:pPr>
            <a:r>
              <a:rPr lang="es-ES" dirty="0"/>
              <a:t>Alto alcohol</a:t>
            </a:r>
          </a:p>
          <a:p>
            <a:pPr marL="285750" indent="-285750">
              <a:buFontTx/>
              <a:buChar char="-"/>
            </a:pPr>
            <a:r>
              <a:rPr lang="es-ES" dirty="0"/>
              <a:t>“ley de pureza de 1516”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8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1BE11FE-52F5-86A5-0F66-4AD2A7A9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9" y="2280455"/>
            <a:ext cx="7008500" cy="30888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IBU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2F72C91-1CB6-8ED0-EDA1-ED081FB8C6BB}"/>
              </a:ext>
            </a:extLst>
          </p:cNvPr>
          <p:cNvCxnSpPr>
            <a:cxnSpLocks/>
          </p:cNvCxnSpPr>
          <p:nvPr/>
        </p:nvCxnSpPr>
        <p:spPr>
          <a:xfrm flipH="1">
            <a:off x="4270147" y="2377803"/>
            <a:ext cx="239151" cy="32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B4C775-569F-F418-2C51-96523D435139}"/>
              </a:ext>
            </a:extLst>
          </p:cNvPr>
          <p:cNvCxnSpPr>
            <a:cxnSpLocks/>
          </p:cNvCxnSpPr>
          <p:nvPr/>
        </p:nvCxnSpPr>
        <p:spPr>
          <a:xfrm flipH="1">
            <a:off x="3155484" y="2953276"/>
            <a:ext cx="239151" cy="32355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8DFA988-FDFE-0732-0D8C-978EC873672F}"/>
              </a:ext>
            </a:extLst>
          </p:cNvPr>
          <p:cNvCxnSpPr>
            <a:cxnSpLocks/>
          </p:cNvCxnSpPr>
          <p:nvPr/>
        </p:nvCxnSpPr>
        <p:spPr>
          <a:xfrm flipH="1">
            <a:off x="2292311" y="3663120"/>
            <a:ext cx="239151" cy="3235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9437EE-B4E8-093B-C58F-5607CEBAE111}"/>
              </a:ext>
            </a:extLst>
          </p:cNvPr>
          <p:cNvSpPr txBox="1"/>
          <p:nvPr/>
        </p:nvSpPr>
        <p:spPr>
          <a:xfrm>
            <a:off x="7491778" y="4153835"/>
            <a:ext cx="429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Barleywine</a:t>
            </a:r>
            <a:r>
              <a:rPr lang="es-ES" dirty="0"/>
              <a:t> = vino de cebada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F2F7EB-0950-6746-21BC-D00A91575146}"/>
              </a:ext>
            </a:extLst>
          </p:cNvPr>
          <p:cNvSpPr txBox="1"/>
          <p:nvPr/>
        </p:nvSpPr>
        <p:spPr>
          <a:xfrm>
            <a:off x="7596554" y="1786003"/>
            <a:ext cx="379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Mide el grado de “</a:t>
            </a:r>
            <a:r>
              <a:rPr lang="es-ES" b="1" dirty="0" err="1"/>
              <a:t>lupulización</a:t>
            </a:r>
            <a:r>
              <a:rPr lang="es-ES" b="1" dirty="0"/>
              <a:t>” de la cerveza que provoca en gran medida el amargor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881D-73B5-8811-EFF2-4CF738C2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93" y="2439621"/>
            <a:ext cx="2027569" cy="13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5.400+ Cara Pensativa Ilustraciones de Stock, gráficos ...">
            <a:extLst>
              <a:ext uri="{FF2B5EF4-FFF2-40B4-BE49-F238E27FC236}">
                <a16:creationId xmlns:a16="http://schemas.microsoft.com/office/drawing/2014/main" id="{D556DDCA-8CF1-9176-5DFA-AE23B785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12" y="4099283"/>
            <a:ext cx="533693" cy="53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0D665F2-8212-8B62-6A6F-4CB496CA1579}"/>
              </a:ext>
            </a:extLst>
          </p:cNvPr>
          <p:cNvSpPr txBox="1"/>
          <p:nvPr/>
        </p:nvSpPr>
        <p:spPr>
          <a:xfrm>
            <a:off x="7548571" y="4907678"/>
            <a:ext cx="363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nuestros 3 tipos tenemos valores por encima, por debajo y en la media</a:t>
            </a:r>
          </a:p>
        </p:txBody>
      </p:sp>
    </p:spTree>
    <p:extLst>
      <p:ext uri="{BB962C8B-B14F-4D97-AF65-F5344CB8AC3E}">
        <p14:creationId xmlns:p14="http://schemas.microsoft.com/office/powerpoint/2010/main" val="411589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IBU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A6E15B-AA8B-AB37-99B3-0D31767EBF0B}"/>
              </a:ext>
            </a:extLst>
          </p:cNvPr>
          <p:cNvSpPr txBox="1"/>
          <p:nvPr/>
        </p:nvSpPr>
        <p:spPr>
          <a:xfrm>
            <a:off x="7118632" y="2053883"/>
            <a:ext cx="426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Valores atípicos superiores (</a:t>
            </a:r>
            <a:r>
              <a:rPr lang="es-ES" dirty="0" err="1"/>
              <a:t>ibu</a:t>
            </a:r>
            <a:r>
              <a:rPr lang="es-ES" dirty="0"/>
              <a:t>&gt;110):</a:t>
            </a:r>
          </a:p>
          <a:p>
            <a:pPr marL="285750" indent="-285750">
              <a:buFontTx/>
              <a:buChar char="-"/>
            </a:pPr>
            <a:r>
              <a:rPr lang="es-ES" dirty="0"/>
              <a:t>Dominan las IPA, ya que su principal característica es el elevado contenido en lúpulos</a:t>
            </a:r>
          </a:p>
        </p:txBody>
      </p:sp>
      <p:pic>
        <p:nvPicPr>
          <p:cNvPr id="2050" name="Picture 2" descr="Mikkeller 1000 IBU - The Barley Blog The Barley Blog">
            <a:extLst>
              <a:ext uri="{FF2B5EF4-FFF2-40B4-BE49-F238E27FC236}">
                <a16:creationId xmlns:a16="http://schemas.microsoft.com/office/drawing/2014/main" id="{F260CA26-B357-6C79-DA5B-0BC853E3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31" y="3290054"/>
            <a:ext cx="2080201" cy="278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107239-BA0D-8040-80CC-29138D94DEB2}"/>
              </a:ext>
            </a:extLst>
          </p:cNvPr>
          <p:cNvSpPr txBox="1"/>
          <p:nvPr/>
        </p:nvSpPr>
        <p:spPr>
          <a:xfrm>
            <a:off x="9366770" y="3742006"/>
            <a:ext cx="234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reclamo comercial, las papilas gustativas solo pueden saborear valores en torno a 100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794879-36A6-8587-E941-D375DBF4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5" y="2555309"/>
            <a:ext cx="6204300" cy="35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1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IBU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A5DAD9-B045-6AD3-674F-62BB44A83DC7}"/>
              </a:ext>
            </a:extLst>
          </p:cNvPr>
          <p:cNvSpPr txBox="1"/>
          <p:nvPr/>
        </p:nvSpPr>
        <p:spPr>
          <a:xfrm>
            <a:off x="6876788" y="3252452"/>
            <a:ext cx="4848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Valores atípicos inferiores (</a:t>
            </a:r>
            <a:r>
              <a:rPr lang="es-ES" dirty="0" err="1"/>
              <a:t>ibu</a:t>
            </a:r>
            <a:r>
              <a:rPr lang="es-ES" dirty="0"/>
              <a:t>&lt;2):</a:t>
            </a:r>
          </a:p>
          <a:p>
            <a:pPr marL="285750" indent="-285750">
              <a:buFontTx/>
              <a:buChar char="-"/>
            </a:pPr>
            <a:r>
              <a:rPr lang="es-ES" dirty="0"/>
              <a:t>Principalmente bebidas que no son cerveza, por lo que no tienen lúpulo</a:t>
            </a:r>
          </a:p>
          <a:p>
            <a:pPr marL="285750" indent="-285750">
              <a:buFontTx/>
              <a:buChar char="-"/>
            </a:pPr>
            <a:r>
              <a:rPr lang="es-ES" dirty="0"/>
              <a:t>Mead = Hidromiel</a:t>
            </a:r>
          </a:p>
          <a:p>
            <a:pPr marL="285750" indent="-285750">
              <a:buFontTx/>
              <a:buChar char="-"/>
            </a:pPr>
            <a:r>
              <a:rPr lang="es-ES" dirty="0"/>
              <a:t>Podemos encontrar algunas Lager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773864-836C-F34E-F679-8C61327E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57" y="2645907"/>
            <a:ext cx="6024294" cy="35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F2EA4DD-EA0C-276C-7C13-EF78716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5" y="2175386"/>
            <a:ext cx="6113942" cy="35088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ABV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9437EE-B4E8-093B-C58F-5607CEBAE111}"/>
              </a:ext>
            </a:extLst>
          </p:cNvPr>
          <p:cNvSpPr txBox="1"/>
          <p:nvPr/>
        </p:nvSpPr>
        <p:spPr>
          <a:xfrm>
            <a:off x="8064759" y="3753286"/>
            <a:ext cx="29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Barleywine</a:t>
            </a:r>
            <a:r>
              <a:rPr lang="es-ES" dirty="0"/>
              <a:t> = vino de cebada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F2F7EB-0950-6746-21BC-D00A91575146}"/>
              </a:ext>
            </a:extLst>
          </p:cNvPr>
          <p:cNvSpPr txBox="1"/>
          <p:nvPr/>
        </p:nvSpPr>
        <p:spPr>
          <a:xfrm>
            <a:off x="7384012" y="2277069"/>
            <a:ext cx="234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 corresponde con el contenido alcohólico (Alcohol </a:t>
            </a:r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Volume</a:t>
            </a:r>
            <a:r>
              <a:rPr lang="es-ES" b="1" dirty="0"/>
              <a:t>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0D665F2-8212-8B62-6A6F-4CB496CA1579}"/>
              </a:ext>
            </a:extLst>
          </p:cNvPr>
          <p:cNvSpPr txBox="1"/>
          <p:nvPr/>
        </p:nvSpPr>
        <p:spPr>
          <a:xfrm>
            <a:off x="7723163" y="4675505"/>
            <a:ext cx="344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nuestros 3 tipos tenemos valores por encima, por debajo y en la media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2F72C91-1CB6-8ED0-EDA1-ED081FB8C6BB}"/>
              </a:ext>
            </a:extLst>
          </p:cNvPr>
          <p:cNvCxnSpPr>
            <a:cxnSpLocks/>
          </p:cNvCxnSpPr>
          <p:nvPr/>
        </p:nvCxnSpPr>
        <p:spPr>
          <a:xfrm flipH="1">
            <a:off x="4464495" y="2738734"/>
            <a:ext cx="239151" cy="32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B4C775-569F-F418-2C51-96523D435139}"/>
              </a:ext>
            </a:extLst>
          </p:cNvPr>
          <p:cNvCxnSpPr>
            <a:cxnSpLocks/>
          </p:cNvCxnSpPr>
          <p:nvPr/>
        </p:nvCxnSpPr>
        <p:spPr>
          <a:xfrm flipH="1">
            <a:off x="4225344" y="3472153"/>
            <a:ext cx="239151" cy="32355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8DFA988-FDFE-0732-0D8C-978EC873672F}"/>
              </a:ext>
            </a:extLst>
          </p:cNvPr>
          <p:cNvCxnSpPr>
            <a:cxnSpLocks/>
          </p:cNvCxnSpPr>
          <p:nvPr/>
        </p:nvCxnSpPr>
        <p:spPr>
          <a:xfrm flipH="1">
            <a:off x="3887195" y="4351948"/>
            <a:ext cx="239151" cy="3235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8E64376-192C-5545-BA6D-4CBB7D13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901" y="879229"/>
            <a:ext cx="1680847" cy="23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ABV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A6E15B-AA8B-AB37-99B3-0D31767EBF0B}"/>
              </a:ext>
            </a:extLst>
          </p:cNvPr>
          <p:cNvSpPr txBox="1"/>
          <p:nvPr/>
        </p:nvSpPr>
        <p:spPr>
          <a:xfrm>
            <a:off x="7051965" y="1801000"/>
            <a:ext cx="437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Valores atípicos superiores (</a:t>
            </a:r>
            <a:r>
              <a:rPr lang="es-ES" dirty="0" err="1"/>
              <a:t>abv</a:t>
            </a:r>
            <a:r>
              <a:rPr lang="es-ES" dirty="0"/>
              <a:t>&gt;11,2):</a:t>
            </a:r>
          </a:p>
          <a:p>
            <a:pPr marL="285750" indent="-285750">
              <a:buFontTx/>
              <a:buChar char="-"/>
            </a:pPr>
            <a:r>
              <a:rPr lang="es-ES" dirty="0"/>
              <a:t>Dominan las IPA, ya que su principal característica es el elevado contenido en lúpulos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107239-BA0D-8040-80CC-29138D94DEB2}"/>
              </a:ext>
            </a:extLst>
          </p:cNvPr>
          <p:cNvSpPr txBox="1"/>
          <p:nvPr/>
        </p:nvSpPr>
        <p:spPr>
          <a:xfrm>
            <a:off x="9286111" y="3101564"/>
            <a:ext cx="2300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reclamo comercial,  las cervezas con contenido alcohólico superior a 13 son difíciles de encontrar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9C8E6A-FFCC-EACE-A531-DE7FFC3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47" y="3101564"/>
            <a:ext cx="1875793" cy="29614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5DF948B-031E-7A43-4B25-6AA90A4F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422" y="5243937"/>
            <a:ext cx="1076325" cy="923925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F42D5C5-F785-0DBB-A1CC-5BB82903E155}"/>
              </a:ext>
            </a:extLst>
          </p:cNvPr>
          <p:cNvSpPr/>
          <p:nvPr/>
        </p:nvSpPr>
        <p:spPr>
          <a:xfrm>
            <a:off x="8438320" y="5498402"/>
            <a:ext cx="1240252" cy="4149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CDDA9F-880C-CD16-CB53-DE15B879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41" y="2447791"/>
            <a:ext cx="6292995" cy="34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2591FF-6099-E797-3DCA-8ADDEDBA8128}"/>
              </a:ext>
            </a:extLst>
          </p:cNvPr>
          <p:cNvSpPr txBox="1"/>
          <p:nvPr/>
        </p:nvSpPr>
        <p:spPr>
          <a:xfrm>
            <a:off x="3127716" y="633046"/>
            <a:ext cx="6550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ABV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A5DAD9-B045-6AD3-674F-62BB44A83DC7}"/>
              </a:ext>
            </a:extLst>
          </p:cNvPr>
          <p:cNvSpPr txBox="1"/>
          <p:nvPr/>
        </p:nvSpPr>
        <p:spPr>
          <a:xfrm>
            <a:off x="7586678" y="1912167"/>
            <a:ext cx="4371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Valores atípicos inferiores (</a:t>
            </a:r>
            <a:r>
              <a:rPr lang="es-ES" dirty="0" err="1"/>
              <a:t>abv</a:t>
            </a:r>
            <a:r>
              <a:rPr lang="es-ES" dirty="0"/>
              <a:t>&lt;1,2):</a:t>
            </a:r>
          </a:p>
          <a:p>
            <a:pPr marL="285750" indent="-285750">
              <a:buFontTx/>
              <a:buChar char="-"/>
            </a:pPr>
            <a:r>
              <a:rPr lang="es-ES" dirty="0"/>
              <a:t>Principalmente Lager, ya que de este tipo son las llamadas cervezas “light” y la mayoría de las “sin” o “0.0”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574995-CAB0-186C-8707-AD47E5BD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597" y="3283621"/>
            <a:ext cx="2647950" cy="2886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627363-B188-E454-B5A4-C87F5BD5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6" y="2462778"/>
            <a:ext cx="6585693" cy="3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3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537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platform</vt:lpstr>
      <vt:lpstr>Tema de Office</vt:lpstr>
      <vt:lpstr>CERVEZAS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CERVEZAS</dc:title>
  <dc:creator>Benjamin</dc:creator>
  <cp:lastModifiedBy>Benjamin</cp:lastModifiedBy>
  <cp:revision>9</cp:revision>
  <dcterms:created xsi:type="dcterms:W3CDTF">2024-05-05T08:17:52Z</dcterms:created>
  <dcterms:modified xsi:type="dcterms:W3CDTF">2024-05-15T08:04:48Z</dcterms:modified>
</cp:coreProperties>
</file>