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Playfair Display Medium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Fira Code"/>
      <p:regular r:id="rId31"/>
      <p:bold r:id="rId32"/>
    </p:embeddedFont>
    <p:embeddedFont>
      <p:font typeface="Playfair Display SemiBold"/>
      <p:regular r:id="rId33"/>
      <p:bold r:id="rId34"/>
      <p:italic r:id="rId35"/>
      <p:boldItalic r:id="rId36"/>
    </p:embeddedFont>
    <p:embeddedFont>
      <p:font typeface="Playfair Display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Medium-bold.fntdata"/><Relationship Id="rId23" Type="http://schemas.openxmlformats.org/officeDocument/2006/relationships/font" Target="fonts/PlayfairDisplay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Medium-boldItalic.fntdata"/><Relationship Id="rId25" Type="http://schemas.openxmlformats.org/officeDocument/2006/relationships/font" Target="fonts/PlayfairDisplayMedium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FiraCode-bold.fntdata"/><Relationship Id="rId13" Type="http://schemas.openxmlformats.org/officeDocument/2006/relationships/slide" Target="slides/slide8.xml"/><Relationship Id="rId35" Type="http://schemas.openxmlformats.org/officeDocument/2006/relationships/font" Target="fonts/PlayfairDisplaySemiBold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SemiBold-bold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Black-bold.fntdata"/><Relationship Id="rId14" Type="http://schemas.openxmlformats.org/officeDocument/2006/relationships/slide" Target="slides/slide9.xml"/><Relationship Id="rId36" Type="http://schemas.openxmlformats.org/officeDocument/2006/relationships/font" Target="fonts/PlayfairDisplay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layfairDisplayBlac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91821d0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c91821d069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91821d0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c91821d069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8fb2065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c8fb20659e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8fb20659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Listar membros</a:t>
            </a:r>
            <a:endParaRPr/>
          </a:p>
        </p:txBody>
      </p:sp>
      <p:sp>
        <p:nvSpPr>
          <p:cNvPr id="331" name="Google Shape;331;g2c8fb20659e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8fb20659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Listar membros por id</a:t>
            </a:r>
            <a:endParaRPr/>
          </a:p>
        </p:txBody>
      </p:sp>
      <p:sp>
        <p:nvSpPr>
          <p:cNvPr id="350" name="Google Shape;350;g2c8fb20659e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8fb20659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Listar membros por id</a:t>
            </a:r>
            <a:endParaRPr/>
          </a:p>
        </p:txBody>
      </p:sp>
      <p:sp>
        <p:nvSpPr>
          <p:cNvPr id="369" name="Google Shape;369;g2c8fb20659e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8fb20659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Listar membros por id</a:t>
            </a:r>
            <a:endParaRPr/>
          </a:p>
        </p:txBody>
      </p:sp>
      <p:sp>
        <p:nvSpPr>
          <p:cNvPr id="389" name="Google Shape;389;g2c8fb20659e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901581f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c901581f4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Tá horrivel n sei kkkkkkkkkkkk</a:t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fb2065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c8fb20659e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fb2065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8fb20659e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fb20659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c8fb20659e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8fb20659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c8fb20659e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91821d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c91821d0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91821d0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c91821d06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91821d0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c91821d06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1592375" y="2557063"/>
            <a:ext cx="14861100" cy="4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Sistema de Gerenciamento de Biblioteca: com fastAPI, </a:t>
            </a:r>
            <a:endParaRPr sz="7836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Docker e Kubernetes</a:t>
            </a:r>
            <a:endParaRPr sz="7836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15892570" y="1678999"/>
            <a:ext cx="406852" cy="408676"/>
            <a:chOff x="1813" y="0"/>
            <a:chExt cx="809173" cy="812800"/>
          </a:xfrm>
        </p:grpSpPr>
        <p:sp>
          <p:nvSpPr>
            <p:cNvPr id="93" name="Google Shape;93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16453618" y="1678999"/>
            <a:ext cx="406852" cy="408676"/>
            <a:chOff x="1813" y="0"/>
            <a:chExt cx="809173" cy="812800"/>
          </a:xfrm>
        </p:grpSpPr>
        <p:sp>
          <p:nvSpPr>
            <p:cNvPr id="96" name="Google Shape;96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1686400" y="7072550"/>
            <a:ext cx="85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EQUIPE: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BRUNA FLÁVIA ALVES OLIVEIRA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LILIA SUYANE DA SILVA MORAIS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MARIA ADRIANA DA SILVA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MARIA RAYANE PEREIRA OLIVEIRA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144000" y="689546"/>
            <a:ext cx="3085741" cy="3230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2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74" name="Google Shape;274;p22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2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Kubernetes</a:t>
            </a:r>
            <a:endParaRPr sz="8000"/>
          </a:p>
        </p:txBody>
      </p:sp>
      <p:cxnSp>
        <p:nvCxnSpPr>
          <p:cNvPr id="278" name="Google Shape;278;p22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2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280" name="Google Shape;280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2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283" name="Google Shape;283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286" name="Google Shape;286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831" y="4153963"/>
            <a:ext cx="12502336" cy="19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3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94" name="Google Shape;294;p2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3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Kubernetes</a:t>
            </a:r>
            <a:endParaRPr sz="8000"/>
          </a:p>
        </p:txBody>
      </p:sp>
      <p:cxnSp>
        <p:nvCxnSpPr>
          <p:cNvPr id="298" name="Google Shape;298;p23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9" name="Google Shape;299;p23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300" name="Google Shape;300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3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303" name="Google Shape;303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306" name="Google Shape;306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649" y="3254663"/>
            <a:ext cx="9118800" cy="48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4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14" name="Google Shape;314;p24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4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Consultas</a:t>
            </a:r>
            <a:endParaRPr sz="8000"/>
          </a:p>
        </p:txBody>
      </p:sp>
      <p:cxnSp>
        <p:nvCxnSpPr>
          <p:cNvPr id="318" name="Google Shape;318;p24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9" name="Google Shape;319;p24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320" name="Google Shape;320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4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323" name="Google Shape;323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326" name="Google Shape;326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77" y="2298702"/>
            <a:ext cx="10414926" cy="67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5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34" name="Google Shape;334;p25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5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Consultas</a:t>
            </a:r>
            <a:endParaRPr sz="8000"/>
          </a:p>
        </p:txBody>
      </p:sp>
      <p:cxnSp>
        <p:nvCxnSpPr>
          <p:cNvPr id="337" name="Google Shape;337;p25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8" name="Google Shape;338;p25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339" name="Google Shape;339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25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342" name="Google Shape;342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345" name="Google Shape;345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7" name="Google Shape;3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950" y="2205175"/>
            <a:ext cx="11004897" cy="69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6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53" name="Google Shape;353;p26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Consultas</a:t>
            </a:r>
            <a:endParaRPr sz="8000"/>
          </a:p>
        </p:txBody>
      </p:sp>
      <p:cxnSp>
        <p:nvCxnSpPr>
          <p:cNvPr id="356" name="Google Shape;356;p26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7" name="Google Shape;357;p26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358" name="Google Shape;358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26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361" name="Google Shape;361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26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364" name="Google Shape;364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12" y="2298700"/>
            <a:ext cx="11387874" cy="67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7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72" name="Google Shape;372;p27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Consultas</a:t>
            </a:r>
            <a:endParaRPr sz="8000"/>
          </a:p>
        </p:txBody>
      </p:sp>
      <p:cxnSp>
        <p:nvCxnSpPr>
          <p:cNvPr id="375" name="Google Shape;375;p27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6" name="Google Shape;376;p27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377" name="Google Shape;377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7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380" name="Google Shape;380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27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383" name="Google Shape;383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025" y="2395075"/>
            <a:ext cx="11759224" cy="36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029" y="6057375"/>
            <a:ext cx="11759226" cy="2790825"/>
          </a:xfrm>
          <a:prstGeom prst="rect">
            <a:avLst/>
          </a:prstGeom>
          <a:solidFill>
            <a:srgbClr val="F3F6FA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8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92" name="Google Shape;392;p28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28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Consultas</a:t>
            </a:r>
            <a:endParaRPr sz="8000"/>
          </a:p>
        </p:txBody>
      </p:sp>
      <p:cxnSp>
        <p:nvCxnSpPr>
          <p:cNvPr id="395" name="Google Shape;395;p28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28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397" name="Google Shape;397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8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400" name="Google Shape;400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8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403" name="Google Shape;403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" name="Google Shape;4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25" y="2223875"/>
            <a:ext cx="11739801" cy="689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9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411" name="Google Shape;411;p29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29"/>
          <p:cNvSpPr txBox="1"/>
          <p:nvPr/>
        </p:nvSpPr>
        <p:spPr>
          <a:xfrm>
            <a:off x="1881775" y="4072038"/>
            <a:ext cx="148611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OBRIGADA PELA ATENÇÃO!</a:t>
            </a:r>
            <a:endParaRPr sz="7836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cxnSp>
        <p:nvCxnSpPr>
          <p:cNvPr id="414" name="Google Shape;414;p29"/>
          <p:cNvCxnSpPr/>
          <p:nvPr/>
        </p:nvCxnSpPr>
        <p:spPr>
          <a:xfrm>
            <a:off x="1592374" y="1883323"/>
            <a:ext cx="133545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5" name="Google Shape;415;p29"/>
          <p:cNvGrpSpPr/>
          <p:nvPr/>
        </p:nvGrpSpPr>
        <p:grpSpPr>
          <a:xfrm>
            <a:off x="15328896" y="1678999"/>
            <a:ext cx="406852" cy="408676"/>
            <a:chOff x="1813" y="0"/>
            <a:chExt cx="809173" cy="812800"/>
          </a:xfrm>
        </p:grpSpPr>
        <p:sp>
          <p:nvSpPr>
            <p:cNvPr id="416" name="Google Shape;416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9"/>
          <p:cNvGrpSpPr/>
          <p:nvPr/>
        </p:nvGrpSpPr>
        <p:grpSpPr>
          <a:xfrm>
            <a:off x="15892570" y="1678999"/>
            <a:ext cx="406852" cy="408676"/>
            <a:chOff x="1813" y="0"/>
            <a:chExt cx="809173" cy="812800"/>
          </a:xfrm>
        </p:grpSpPr>
        <p:sp>
          <p:nvSpPr>
            <p:cNvPr id="419" name="Google Shape;419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9"/>
          <p:cNvGrpSpPr/>
          <p:nvPr/>
        </p:nvGrpSpPr>
        <p:grpSpPr>
          <a:xfrm>
            <a:off x="16453618" y="1678999"/>
            <a:ext cx="406852" cy="408676"/>
            <a:chOff x="1813" y="0"/>
            <a:chExt cx="809173" cy="812800"/>
          </a:xfrm>
        </p:grpSpPr>
        <p:sp>
          <p:nvSpPr>
            <p:cNvPr id="422" name="Google Shape;422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9"/>
          <p:cNvSpPr txBox="1"/>
          <p:nvPr/>
        </p:nvSpPr>
        <p:spPr>
          <a:xfrm>
            <a:off x="1686400" y="7072550"/>
            <a:ext cx="85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EQUIPE: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BRUNA FLÁVIA ALVES OLIVEIRA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LILIA SUYANE DA SILVA MORAIS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MARIA ADRIANA DA SILVA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Fira Code"/>
                <a:ea typeface="Fira Code"/>
                <a:cs typeface="Fira Code"/>
                <a:sym typeface="Fira Code"/>
              </a:rPr>
              <a:t>MARIA RAYANE PEREIRA OLIVEIRA</a:t>
            </a:r>
            <a:endParaRPr sz="18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>
            <a:off x="5156025" y="548646"/>
            <a:ext cx="8115354" cy="8930628"/>
            <a:chOff x="0" y="-38100"/>
            <a:chExt cx="2137363" cy="2352084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2137363" cy="2313984"/>
            </a:xfrm>
            <a:custGeom>
              <a:rect b="b" l="l" r="r" t="t"/>
              <a:pathLst>
                <a:path extrusionOk="0" h="2313984" w="2137363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5156025" y="2335725"/>
            <a:ext cx="7756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Sistema de Gerenciamento de Biblioteca Distribuído é uma aplicação web desenvolvida em </a:t>
            </a:r>
            <a:r>
              <a:rPr b="1" lang="en-US" sz="2800">
                <a:solidFill>
                  <a:srgbClr val="F3F6F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</a:t>
            </a: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, utilizando o framework </a:t>
            </a:r>
            <a:r>
              <a:rPr b="1" lang="en-US" sz="2800">
                <a:solidFill>
                  <a:srgbClr val="F3F6F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FastAPI</a:t>
            </a: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, além disso, a aplicação foi conteinerizada com </a:t>
            </a:r>
            <a:r>
              <a:rPr b="1" lang="en-US" sz="2800">
                <a:solidFill>
                  <a:srgbClr val="F3F6F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Docker </a:t>
            </a: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para garantir a portabilidade e isolamento dos componentes, na qual foram divididos em dois: aplicação e banco de dados.</a:t>
            </a:r>
            <a:endParaRPr sz="2800">
              <a:solidFill>
                <a:srgbClr val="F3F6FA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O Kubernetes foi u</a:t>
            </a: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sado </a:t>
            </a:r>
            <a:r>
              <a:rPr lang="en-US" sz="2800">
                <a:solidFill>
                  <a:srgbClr val="F3F6FA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para realizar o gerenciamento dos mesmos.</a:t>
            </a:r>
            <a:endParaRPr sz="3100">
              <a:solidFill>
                <a:srgbClr val="F3F6FA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2505552" y="1139485"/>
            <a:ext cx="406852" cy="408676"/>
            <a:chOff x="1813" y="0"/>
            <a:chExt cx="809173" cy="812800"/>
          </a:xfrm>
        </p:grpSpPr>
        <p:sp>
          <p:nvSpPr>
            <p:cNvPr id="109" name="Google Shape;109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3069227" y="1139485"/>
            <a:ext cx="406852" cy="408676"/>
            <a:chOff x="1813" y="0"/>
            <a:chExt cx="809173" cy="812800"/>
          </a:xfrm>
        </p:grpSpPr>
        <p:sp>
          <p:nvSpPr>
            <p:cNvPr id="112" name="Google Shape;112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13630274" y="1139485"/>
            <a:ext cx="406852" cy="408676"/>
            <a:chOff x="1813" y="0"/>
            <a:chExt cx="809173" cy="812800"/>
          </a:xfrm>
        </p:grpSpPr>
        <p:sp>
          <p:nvSpPr>
            <p:cNvPr id="115" name="Google Shape;115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4390252" y="8611148"/>
            <a:ext cx="406852" cy="408676"/>
            <a:chOff x="1813" y="0"/>
            <a:chExt cx="809173" cy="812800"/>
          </a:xfrm>
        </p:grpSpPr>
        <p:sp>
          <p:nvSpPr>
            <p:cNvPr id="118" name="Google Shape;118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4953927" y="8611148"/>
            <a:ext cx="406852" cy="408676"/>
            <a:chOff x="1813" y="0"/>
            <a:chExt cx="809173" cy="812800"/>
          </a:xfrm>
        </p:grpSpPr>
        <p:sp>
          <p:nvSpPr>
            <p:cNvPr id="121" name="Google Shape;121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5514974" y="8611148"/>
            <a:ext cx="406852" cy="408676"/>
            <a:chOff x="1813" y="0"/>
            <a:chExt cx="809173" cy="812800"/>
          </a:xfrm>
        </p:grpSpPr>
        <p:sp>
          <p:nvSpPr>
            <p:cNvPr id="124" name="Google Shape;124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5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5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Rotas</a:t>
            </a:r>
            <a:endParaRPr sz="8000"/>
          </a:p>
        </p:txBody>
      </p:sp>
      <p:cxnSp>
        <p:nvCxnSpPr>
          <p:cNvPr id="135" name="Google Shape;135;p15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p15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137" name="Google Shape;137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140" name="Google Shape;140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143" name="Google Shape;143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1413543" y="2677178"/>
            <a:ext cx="153216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0B132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Implementamos rotas para tabelas de um banco de dados para realizar operações de manipulação de dados.</a:t>
            </a:r>
            <a:endParaRPr sz="2899">
              <a:solidFill>
                <a:srgbClr val="0B132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99">
              <a:solidFill>
                <a:srgbClr val="0B1320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79" y="4416675"/>
            <a:ext cx="10788075" cy="3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6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52" name="Google Shape;152;p16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6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Funcionalidades</a:t>
            </a:r>
            <a:endParaRPr sz="8000"/>
          </a:p>
        </p:txBody>
      </p:sp>
      <p:cxnSp>
        <p:nvCxnSpPr>
          <p:cNvPr id="156" name="Google Shape;156;p16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7" name="Google Shape;157;p16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158" name="Google Shape;158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161" name="Google Shape;161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164" name="Google Shape;164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75" y="2862750"/>
            <a:ext cx="14470374" cy="583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7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72" name="Google Shape;172;p17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Funcionalidades</a:t>
            </a:r>
            <a:endParaRPr sz="8000"/>
          </a:p>
        </p:txBody>
      </p:sp>
      <p:cxnSp>
        <p:nvCxnSpPr>
          <p:cNvPr id="176" name="Google Shape;176;p17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" name="Google Shape;177;p17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178" name="Google Shape;178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181" name="Google Shape;181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184" name="Google Shape;184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25" y="2673925"/>
            <a:ext cx="13952924" cy="62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8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92" name="Google Shape;192;p18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8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Docker</a:t>
            </a:r>
            <a:endParaRPr sz="8000"/>
          </a:p>
        </p:txBody>
      </p:sp>
      <p:cxnSp>
        <p:nvCxnSpPr>
          <p:cNvPr id="196" name="Google Shape;196;p18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" name="Google Shape;197;p18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198" name="Google Shape;198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8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201" name="Google Shape;201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204" name="Google Shape;204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8"/>
          <p:cNvSpPr txBox="1"/>
          <p:nvPr/>
        </p:nvSpPr>
        <p:spPr>
          <a:xfrm>
            <a:off x="1396300" y="2751900"/>
            <a:ext cx="1167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Containerização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Foi escolhido </a:t>
            </a: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pensando</a:t>
            </a: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na expansão do projeto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Rápido, usa pouca memória e tem maior portabilidade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Docker Hub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175" y="4864550"/>
            <a:ext cx="4214925" cy="42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9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13" name="Google Shape;213;p19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19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Docker</a:t>
            </a:r>
            <a:endParaRPr sz="8000"/>
          </a:p>
        </p:txBody>
      </p:sp>
      <p:cxnSp>
        <p:nvCxnSpPr>
          <p:cNvPr id="217" name="Google Shape;217;p19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8" name="Google Shape;218;p19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219" name="Google Shape;219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222" name="Google Shape;222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225" name="Google Shape;225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00" y="2598700"/>
            <a:ext cx="10624649" cy="62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0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33" name="Google Shape;233;p20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0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Docker Hub</a:t>
            </a:r>
            <a:endParaRPr sz="8000"/>
          </a:p>
        </p:txBody>
      </p:sp>
      <p:cxnSp>
        <p:nvCxnSpPr>
          <p:cNvPr id="237" name="Google Shape;237;p20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8" name="Google Shape;238;p20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239" name="Google Shape;239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0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242" name="Google Shape;242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245" name="Google Shape;245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948813"/>
            <a:ext cx="1299210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1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53" name="Google Shape;253;p21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9144000" y="689546"/>
            <a:ext cx="30858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271260" y="1067200"/>
            <a:ext cx="877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Kubernetes</a:t>
            </a:r>
            <a:endParaRPr sz="8000"/>
          </a:p>
        </p:txBody>
      </p:sp>
      <p:cxnSp>
        <p:nvCxnSpPr>
          <p:cNvPr id="257" name="Google Shape;257;p21"/>
          <p:cNvCxnSpPr/>
          <p:nvPr/>
        </p:nvCxnSpPr>
        <p:spPr>
          <a:xfrm>
            <a:off x="10176985" y="1810503"/>
            <a:ext cx="5181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" name="Google Shape;258;p21"/>
          <p:cNvGrpSpPr/>
          <p:nvPr/>
        </p:nvGrpSpPr>
        <p:grpSpPr>
          <a:xfrm>
            <a:off x="15827848" y="1630197"/>
            <a:ext cx="380311" cy="360639"/>
            <a:chOff x="1813" y="0"/>
            <a:chExt cx="809173" cy="812800"/>
          </a:xfrm>
        </p:grpSpPr>
        <p:sp>
          <p:nvSpPr>
            <p:cNvPr id="259" name="Google Shape;259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21"/>
          <p:cNvGrpSpPr/>
          <p:nvPr/>
        </p:nvGrpSpPr>
        <p:grpSpPr>
          <a:xfrm>
            <a:off x="16354700" y="1630197"/>
            <a:ext cx="380311" cy="360639"/>
            <a:chOff x="1813" y="0"/>
            <a:chExt cx="809173" cy="812800"/>
          </a:xfrm>
        </p:grpSpPr>
        <p:sp>
          <p:nvSpPr>
            <p:cNvPr id="262" name="Google Shape;262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16879097" y="1630197"/>
            <a:ext cx="380311" cy="360639"/>
            <a:chOff x="1813" y="0"/>
            <a:chExt cx="809173" cy="812800"/>
          </a:xfrm>
        </p:grpSpPr>
        <p:sp>
          <p:nvSpPr>
            <p:cNvPr id="265" name="Google Shape;265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1"/>
          <p:cNvSpPr txBox="1"/>
          <p:nvPr/>
        </p:nvSpPr>
        <p:spPr>
          <a:xfrm>
            <a:off x="1396300" y="2751900"/>
            <a:ext cx="11673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Orquestração de containers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Docker Swarm: não escala automaticamente, mais difícil a criação de clusters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Medium"/>
              <a:buChar char="-"/>
            </a:pPr>
            <a:r>
              <a:rPr lang="en-US" sz="32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Modularizamos a aplicação e o banco de dados</a:t>
            </a:r>
            <a:endParaRPr sz="32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19249" r="19249" t="0"/>
          <a:stretch/>
        </p:blipFill>
        <p:spPr>
          <a:xfrm>
            <a:off x="12831000" y="5132725"/>
            <a:ext cx="4534474" cy="4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