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533"/>
    <a:srgbClr val="0064A0"/>
    <a:srgbClr val="288ABA"/>
    <a:srgbClr val="771D82"/>
    <a:srgbClr val="131D82"/>
    <a:srgbClr val="8CBE42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0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Interfata </a:t>
            </a:r>
            <a:r>
              <a:rPr lang="en-US" sz="3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3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meniu</a:t>
            </a:r>
            <a:r>
              <a:rPr lang="en-US" sz="3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de restaurant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588" y="2530771"/>
            <a:ext cx="439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 Sans Bold" pitchFamily="50" charset="0"/>
              </a:rPr>
              <a:t>Brumariu Cosmin</a:t>
            </a:r>
          </a:p>
          <a:p>
            <a:r>
              <a:rPr lang="en-US" sz="2400" dirty="0">
                <a:latin typeface="UT Sans Bold" pitchFamily="50" charset="0"/>
              </a:rPr>
              <a:t>Solomon Vlad</a:t>
            </a:r>
          </a:p>
          <a:p>
            <a:r>
              <a:rPr lang="en-US" sz="2400" dirty="0" err="1">
                <a:latin typeface="UT Sans Bold" pitchFamily="50" charset="0"/>
              </a:rPr>
              <a:t>Bordean</a:t>
            </a:r>
            <a:r>
              <a:rPr lang="en-US" sz="2400" dirty="0">
                <a:latin typeface="UT Sans Bold" pitchFamily="50" charset="0"/>
              </a:rPr>
              <a:t> Robert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167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Acest proiect a fost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conceput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și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dezvoltat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inițial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funcționa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pe platforma STM32F746-DISCO, cu o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rezoluție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specifică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de 470x272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pixeli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Cu toate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acestea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trebuie să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subliniem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că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acest document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într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-un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stadiu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evolutiv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și vor fi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adăugate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și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revizuite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elemente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măsură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proiectul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progresează</a:t>
            </a: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b="1" kern="0" dirty="0">
                <a:solidFill>
                  <a:srgbClr val="002060"/>
                </a:solidFill>
                <a:effectLst/>
                <a:latin typeface="UT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3000" b="1" kern="0" dirty="0" err="1">
                <a:solidFill>
                  <a:srgbClr val="002060"/>
                </a:solidFill>
                <a:effectLst/>
                <a:latin typeface="UT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suplimentare</a:t>
            </a:r>
            <a:endParaRPr lang="en-US" sz="3000" b="1" kern="0" dirty="0">
              <a:solidFill>
                <a:srgbClr val="00206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Acest document are ca scop principal să </a:t>
            </a:r>
            <a:r>
              <a:rPr lang="en-US" sz="2000" dirty="0" err="1">
                <a:latin typeface="UT Sans" pitchFamily="50" charset="0"/>
              </a:rPr>
              <a:t>ofere</a:t>
            </a:r>
            <a:r>
              <a:rPr lang="en-US" sz="2000" dirty="0">
                <a:latin typeface="UT Sans" pitchFamily="50" charset="0"/>
              </a:rPr>
              <a:t> o descriere </a:t>
            </a:r>
            <a:r>
              <a:rPr lang="en-US" sz="2000" dirty="0" err="1">
                <a:latin typeface="UT Sans" pitchFamily="50" charset="0"/>
              </a:rPr>
              <a:t>detaliată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, cu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de a </a:t>
            </a:r>
            <a:r>
              <a:rPr lang="en-US" sz="2000" dirty="0" err="1">
                <a:latin typeface="UT Sans" pitchFamily="50" charset="0"/>
              </a:rPr>
              <a:t>defini</a:t>
            </a:r>
            <a:r>
              <a:rPr lang="en-US" sz="2000" dirty="0">
                <a:latin typeface="UT Sans" pitchFamily="50" charset="0"/>
              </a:rPr>
              <a:t> în mod precis </a:t>
            </a:r>
            <a:r>
              <a:rPr lang="en-US" sz="2000" dirty="0" err="1">
                <a:latin typeface="UT Sans" pitchFamily="50" charset="0"/>
              </a:rPr>
              <a:t>obiectivele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cerințele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definiție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detaliată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este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valoroasă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asigura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satisfacția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clientului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facilita</a:t>
            </a:r>
            <a:r>
              <a:rPr lang="en-US" sz="2000" dirty="0">
                <a:latin typeface="UT Sans" pitchFamily="50" charset="0"/>
              </a:rPr>
              <a:t> procesul de </a:t>
            </a:r>
            <a:r>
              <a:rPr lang="en-US" sz="2000" dirty="0" err="1">
                <a:latin typeface="UT Sans" pitchFamily="50" charset="0"/>
              </a:rPr>
              <a:t>implementare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descriere </a:t>
            </a:r>
            <a:r>
              <a:rPr lang="en-US" sz="2000" dirty="0" err="1">
                <a:latin typeface="UT Sans" pitchFamily="50" charset="0"/>
              </a:rPr>
              <a:t>elaborată</a:t>
            </a:r>
            <a:r>
              <a:rPr lang="en-US" sz="2000" dirty="0">
                <a:latin typeface="UT Sans" pitchFamily="50" charset="0"/>
              </a:rPr>
              <a:t>, se </a:t>
            </a:r>
            <a:r>
              <a:rPr lang="en-US" sz="2000" dirty="0" err="1">
                <a:latin typeface="UT Sans" pitchFamily="50" charset="0"/>
              </a:rPr>
              <a:t>creează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bază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un proces de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fluent și </a:t>
            </a:r>
            <a:r>
              <a:rPr lang="en-US" sz="2000" dirty="0" err="1">
                <a:latin typeface="UT Sans" pitchFamily="50" charset="0"/>
              </a:rPr>
              <a:t>ușor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gestionat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echipele și </a:t>
            </a:r>
            <a:r>
              <a:rPr lang="en-US" sz="2000" dirty="0" err="1">
                <a:latin typeface="UT Sans" pitchFamily="50" charset="0"/>
              </a:rPr>
              <a:t>indivizii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implicați</a:t>
            </a:r>
            <a:r>
              <a:rPr lang="en-US" sz="2000" dirty="0">
                <a:latin typeface="UT Sans" pitchFamily="50" charset="0"/>
              </a:rPr>
              <a:t> în proiect. 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Documentul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asigură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viziune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clară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coeziune</a:t>
            </a:r>
            <a:r>
              <a:rPr lang="en-US" sz="2000" dirty="0">
                <a:latin typeface="UT Sans" pitchFamily="50" charset="0"/>
              </a:rPr>
              <a:t> și reduce </a:t>
            </a:r>
            <a:r>
              <a:rPr lang="en-US" sz="2000" dirty="0" err="1">
                <a:latin typeface="UT Sans" pitchFamily="50" charset="0"/>
              </a:rPr>
              <a:t>riscurile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interpretare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confuzie</a:t>
            </a:r>
            <a:r>
              <a:rPr lang="en-US" sz="2000" dirty="0">
                <a:latin typeface="UT Sans" pitchFamily="50" charset="0"/>
              </a:rPr>
              <a:t> în timpul </a:t>
            </a:r>
            <a:r>
              <a:rPr lang="en-US" sz="2000" dirty="0" err="1">
                <a:latin typeface="UT Sans" pitchFamily="50" charset="0"/>
              </a:rPr>
              <a:t>implementării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000" dirty="0">
              <a:latin typeface="UT Sans" pitchFamily="50" charset="0"/>
            </a:endParaRPr>
          </a:p>
          <a:p>
            <a:pPr algn="just"/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Scopul</a:t>
            </a:r>
            <a:r>
              <a:rPr lang="en-US" sz="3000" b="1" dirty="0">
                <a:latin typeface="UT Sans" pitchFamily="50" charset="0"/>
              </a:rPr>
              <a:t> </a:t>
            </a:r>
            <a:r>
              <a:rPr lang="en-US" sz="3000" b="1" dirty="0" err="1">
                <a:latin typeface="UT Sans" pitchFamily="50" charset="0"/>
              </a:rPr>
              <a:t>documentului</a:t>
            </a:r>
            <a:endParaRPr lang="en-US" sz="3000" b="1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Acest document </a:t>
            </a:r>
            <a:r>
              <a:rPr lang="en-US" sz="2000" dirty="0" err="1">
                <a:latin typeface="UT Sans" pitchFamily="50" charset="0"/>
              </a:rPr>
              <a:t>descrie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cu un scop </a:t>
            </a:r>
            <a:r>
              <a:rPr lang="en-US" sz="2000" dirty="0" err="1">
                <a:latin typeface="UT Sans" pitchFamily="50" charset="0"/>
              </a:rPr>
              <a:t>esențial</a:t>
            </a:r>
            <a:r>
              <a:rPr lang="en-US" sz="2000" dirty="0">
                <a:latin typeface="UT Sans" pitchFamily="50" charset="0"/>
              </a:rPr>
              <a:t> de a </a:t>
            </a:r>
            <a:r>
              <a:rPr lang="en-US" sz="2000" dirty="0" err="1">
                <a:latin typeface="UT Sans" pitchFamily="50" charset="0"/>
              </a:rPr>
              <a:t>îmbunătăți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experiența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clienților</a:t>
            </a:r>
            <a:r>
              <a:rPr lang="en-US" sz="2000" dirty="0">
                <a:latin typeface="UT Sans" pitchFamily="50" charset="0"/>
              </a:rPr>
              <a:t> în </a:t>
            </a:r>
            <a:r>
              <a:rPr lang="en-US" sz="2000" dirty="0" err="1">
                <a:latin typeface="UT Sans" pitchFamily="50" charset="0"/>
              </a:rPr>
              <a:t>restaurante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simplificarea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accelerarea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procesului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comandă</a:t>
            </a:r>
            <a:r>
              <a:rPr lang="en-US" sz="2000" dirty="0">
                <a:latin typeface="UT Sans" pitchFamily="50" charset="0"/>
              </a:rPr>
              <a:t>. 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Interfața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elimină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nevoia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intervenției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chelnerilor</a:t>
            </a:r>
            <a:r>
              <a:rPr lang="en-US" sz="2000" dirty="0">
                <a:latin typeface="UT Sans" pitchFamily="50" charset="0"/>
              </a:rPr>
              <a:t> în </a:t>
            </a:r>
            <a:r>
              <a:rPr lang="en-US" sz="2000" dirty="0" err="1">
                <a:latin typeface="UT Sans" pitchFamily="50" charset="0"/>
              </a:rPr>
              <a:t>preluarea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comenzilor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plăților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oferind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astfel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plăcută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eficientă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clienți</a:t>
            </a:r>
            <a:r>
              <a:rPr lang="en-US" sz="2000" dirty="0">
                <a:latin typeface="UT Sans" pitchFamily="50" charset="0"/>
              </a:rPr>
              <a:t>. 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introducerea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elementelor</a:t>
            </a:r>
            <a:r>
              <a:rPr lang="en-US" sz="2000" dirty="0">
                <a:latin typeface="UT Sans" pitchFamily="50" charset="0"/>
              </a:rPr>
              <a:t> distractive, </a:t>
            </a:r>
            <a:r>
              <a:rPr lang="en-US" sz="2000" dirty="0" err="1">
                <a:latin typeface="UT Sans" pitchFamily="50" charset="0"/>
              </a:rPr>
              <a:t>transformă</a:t>
            </a:r>
            <a:r>
              <a:rPr lang="en-US" sz="2000" dirty="0">
                <a:latin typeface="UT Sans" pitchFamily="50" charset="0"/>
              </a:rPr>
              <a:t> procesul de </a:t>
            </a:r>
            <a:r>
              <a:rPr lang="en-US" sz="2000" dirty="0" err="1">
                <a:latin typeface="UT Sans" pitchFamily="50" charset="0"/>
              </a:rPr>
              <a:t>comandă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-o </a:t>
            </a:r>
            <a:r>
              <a:rPr lang="en-US" sz="2000" dirty="0" err="1">
                <a:latin typeface="UT Sans" pitchFamily="50" charset="0"/>
              </a:rPr>
              <a:t>activitate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plăcută</a:t>
            </a:r>
            <a:r>
              <a:rPr lang="en-US" sz="2000" dirty="0">
                <a:latin typeface="UT Sans" pitchFamily="50" charset="0"/>
              </a:rPr>
              <a:t>. 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De </a:t>
            </a:r>
            <a:r>
              <a:rPr lang="en-US" sz="2000" dirty="0" err="1">
                <a:latin typeface="UT Sans" pitchFamily="50" charset="0"/>
              </a:rPr>
              <a:t>asemenea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interfața</a:t>
            </a:r>
            <a:r>
              <a:rPr lang="en-US" sz="2000" dirty="0">
                <a:latin typeface="UT Sans" pitchFamily="50" charset="0"/>
              </a:rPr>
              <a:t> are </a:t>
            </a:r>
            <a:r>
              <a:rPr lang="en-US" sz="2000" dirty="0" err="1">
                <a:latin typeface="UT Sans" pitchFamily="50" charset="0"/>
              </a:rPr>
              <a:t>ambiția</a:t>
            </a:r>
            <a:r>
              <a:rPr lang="en-US" sz="2000" dirty="0">
                <a:latin typeface="UT Sans" pitchFamily="50" charset="0"/>
              </a:rPr>
              <a:t> de a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automatizare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completă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procesului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comandă</a:t>
            </a:r>
            <a:r>
              <a:rPr lang="en-US" sz="2000" dirty="0">
                <a:latin typeface="UT Sans" pitchFamily="50" charset="0"/>
              </a:rPr>
              <a:t>, de la </a:t>
            </a:r>
            <a:r>
              <a:rPr lang="en-US" sz="2000" dirty="0" err="1">
                <a:latin typeface="UT Sans" pitchFamily="50" charset="0"/>
              </a:rPr>
              <a:t>plasarea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comenzii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până</a:t>
            </a:r>
            <a:r>
              <a:rPr lang="en-US" sz="2000" dirty="0">
                <a:latin typeface="UT Sans" pitchFamily="50" charset="0"/>
              </a:rPr>
              <a:t> la </a:t>
            </a:r>
            <a:r>
              <a:rPr lang="en-US" sz="2000" dirty="0" err="1">
                <a:latin typeface="UT Sans" pitchFamily="50" charset="0"/>
              </a:rPr>
              <a:t>satisfacția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clienților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sporind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eficiența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confortul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atât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restaurant </a:t>
            </a:r>
            <a:r>
              <a:rPr lang="en-US" sz="2000" dirty="0" err="1">
                <a:latin typeface="UT Sans" pitchFamily="50" charset="0"/>
              </a:rPr>
              <a:t>cât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clienți</a:t>
            </a:r>
            <a:r>
              <a:rPr lang="en-US" sz="2000" dirty="0">
                <a:latin typeface="UT Sans" pitchFamily="50" charset="0"/>
              </a:rPr>
              <a:t>. 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Acest document </a:t>
            </a:r>
            <a:r>
              <a:rPr lang="en-US" sz="2000" dirty="0" err="1">
                <a:latin typeface="UT Sans" pitchFamily="50" charset="0"/>
              </a:rPr>
              <a:t>subliniază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avantajele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beneficiile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oferite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mod </a:t>
            </a:r>
            <a:r>
              <a:rPr lang="en-US" sz="2000" dirty="0" err="1">
                <a:latin typeface="UT Sans" pitchFamily="50" charset="0"/>
              </a:rPr>
              <a:t>atractiv</a:t>
            </a:r>
            <a:r>
              <a:rPr lang="en-US" sz="2000" dirty="0">
                <a:latin typeface="UT Sans" pitchFamily="50" charset="0"/>
              </a:rPr>
              <a:t> și detaliat.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latin typeface="UT Sans" pitchFamily="50" charset="0"/>
              </a:rPr>
              <a:t>Descriere generala</a:t>
            </a:r>
          </a:p>
        </p:txBody>
      </p:sp>
    </p:spTree>
    <p:extLst>
      <p:ext uri="{BB962C8B-B14F-4D97-AF65-F5344CB8AC3E}">
        <p14:creationId xmlns:p14="http://schemas.microsoft.com/office/powerpoint/2010/main" val="8941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500" b="1" dirty="0">
                <a:latin typeface="UT Sans" pitchFamily="50" charset="0"/>
              </a:rPr>
              <a:t>Butoane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Numele </a:t>
            </a:r>
            <a:r>
              <a:rPr lang="en-US" sz="2000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Buton de </a:t>
            </a:r>
            <a:r>
              <a:rPr lang="en-US" sz="2000" dirty="0" err="1">
                <a:latin typeface="UT Sans" pitchFamily="50" charset="0"/>
              </a:rPr>
              <a:t>tranzitie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Descrierea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Acest buton care e folosit de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multe </a:t>
            </a:r>
            <a:r>
              <a:rPr lang="en-US" sz="2000" dirty="0" err="1">
                <a:latin typeface="UT Sans" pitchFamily="50" charset="0"/>
              </a:rPr>
              <a:t>ori</a:t>
            </a:r>
            <a:r>
              <a:rPr lang="en-US" sz="2000" dirty="0">
                <a:latin typeface="UT Sans" pitchFamily="50" charset="0"/>
              </a:rPr>
              <a:t> are </a:t>
            </a:r>
            <a:r>
              <a:rPr lang="en-US" sz="2000" dirty="0" err="1">
                <a:latin typeface="UT Sans" pitchFamily="50" charset="0"/>
              </a:rPr>
              <a:t>rolul</a:t>
            </a:r>
            <a:r>
              <a:rPr lang="en-US" sz="2000" dirty="0">
                <a:latin typeface="UT Sans" pitchFamily="50" charset="0"/>
              </a:rPr>
              <a:t> da a face </a:t>
            </a:r>
            <a:r>
              <a:rPr lang="en-US" sz="2000" dirty="0" err="1">
                <a:latin typeface="UT Sans" pitchFamily="50" charset="0"/>
              </a:rPr>
              <a:t>tranziti</a:t>
            </a:r>
            <a:r>
              <a:rPr lang="en-US" sz="2000" dirty="0">
                <a:latin typeface="UT Sans" pitchFamily="50" charset="0"/>
              </a:rPr>
              <a:t> intre </a:t>
            </a:r>
            <a:r>
              <a:rPr lang="en-US" sz="2000" dirty="0" err="1">
                <a:latin typeface="UT Sans" pitchFamily="50" charset="0"/>
              </a:rPr>
              <a:t>diversele</a:t>
            </a:r>
            <a:r>
              <a:rPr lang="en-US" sz="2000" dirty="0">
                <a:latin typeface="UT Sans" pitchFamily="50" charset="0"/>
              </a:rPr>
              <a:t> pagini ale </a:t>
            </a:r>
            <a:r>
              <a:rPr lang="en-US" sz="2000" dirty="0" err="1">
                <a:latin typeface="UT Sans" pitchFamily="50" charset="0"/>
              </a:rPr>
              <a:t>interfatei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Aspectul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 : În curs de </a:t>
            </a:r>
            <a:r>
              <a:rPr lang="en-US" sz="2000" dirty="0" err="1">
                <a:latin typeface="UT Sans" pitchFamily="50" charset="0"/>
              </a:rPr>
              <a:t>dezvoltare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Specificațiile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privind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aspectul</a:t>
            </a:r>
            <a:r>
              <a:rPr lang="en-US" sz="2000" dirty="0">
                <a:latin typeface="UT Sans" pitchFamily="50" charset="0"/>
              </a:rPr>
              <a:t> exact al </a:t>
            </a:r>
            <a:r>
              <a:rPr lang="en-US" sz="2000" dirty="0" err="1">
                <a:latin typeface="UT Sans" pitchFamily="50" charset="0"/>
              </a:rPr>
              <a:t>butoanelor</a:t>
            </a:r>
            <a:r>
              <a:rPr lang="en-US" sz="2000" dirty="0">
                <a:latin typeface="UT Sans" pitchFamily="50" charset="0"/>
              </a:rPr>
              <a:t> interactive vor fi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stadiu</a:t>
            </a:r>
            <a:r>
              <a:rPr lang="en-US" sz="2000" dirty="0">
                <a:latin typeface="UT Sans" pitchFamily="50" charset="0"/>
              </a:rPr>
              <a:t> ulterior al </a:t>
            </a:r>
            <a:r>
              <a:rPr lang="en-US" sz="2000" dirty="0" err="1">
                <a:latin typeface="UT Sans" pitchFamily="50" charset="0"/>
              </a:rPr>
              <a:t>dezvoltării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inclusiv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dimensiunile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culorile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fonturile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Comportamentul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Butonul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</a:t>
            </a:r>
            <a:r>
              <a:rPr lang="en-US" sz="2000" dirty="0">
                <a:latin typeface="UT Sans" pitchFamily="50" charset="0"/>
              </a:rPr>
              <a:t> trebui să </a:t>
            </a:r>
            <a:r>
              <a:rPr lang="en-US" sz="2000" dirty="0" err="1">
                <a:latin typeface="UT Sans" pitchFamily="50" charset="0"/>
              </a:rPr>
              <a:t>reacționeze</a:t>
            </a:r>
            <a:r>
              <a:rPr lang="en-US" sz="2000" dirty="0">
                <a:latin typeface="UT Sans" pitchFamily="50" charset="0"/>
              </a:rPr>
              <a:t> la </a:t>
            </a:r>
            <a:r>
              <a:rPr lang="en-US" sz="2000" dirty="0" err="1">
                <a:latin typeface="UT Sans" pitchFamily="50" charset="0"/>
              </a:rPr>
              <a:t>clicul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deschiderea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unei</a:t>
            </a:r>
            <a:r>
              <a:rPr lang="en-US" sz="2000" dirty="0">
                <a:latin typeface="UT Sans" pitchFamily="50" charset="0"/>
              </a:rPr>
              <a:t> pagini de </a:t>
            </a:r>
            <a:r>
              <a:rPr lang="en-US" sz="2000" dirty="0" err="1">
                <a:latin typeface="UT Sans" pitchFamily="50" charset="0"/>
              </a:rPr>
              <a:t>comandă</a:t>
            </a:r>
            <a:r>
              <a:rPr lang="en-US" sz="2000" dirty="0">
                <a:latin typeface="UT Sans" pitchFamily="50" charset="0"/>
              </a:rPr>
              <a:t>. Pe hover, </a:t>
            </a:r>
            <a:r>
              <a:rPr lang="en-US" sz="2000" dirty="0" err="1">
                <a:latin typeface="UT Sans" pitchFamily="50" charset="0"/>
              </a:rPr>
              <a:t>culoarea</a:t>
            </a:r>
            <a:r>
              <a:rPr lang="en-US" sz="2000" dirty="0">
                <a:latin typeface="UT Sans" pitchFamily="50" charset="0"/>
              </a:rPr>
              <a:t> fundalului </a:t>
            </a:r>
            <a:r>
              <a:rPr lang="en-US" sz="2000" dirty="0" err="1">
                <a:latin typeface="UT Sans" pitchFamily="50" charset="0"/>
              </a:rPr>
              <a:t>ar</a:t>
            </a:r>
            <a:r>
              <a:rPr lang="en-US" sz="2000" dirty="0">
                <a:latin typeface="UT Sans" pitchFamily="50" charset="0"/>
              </a:rPr>
              <a:t> trebui să </a:t>
            </a:r>
            <a:r>
              <a:rPr lang="en-US" sz="2000" dirty="0" err="1">
                <a:latin typeface="UT Sans" pitchFamily="50" charset="0"/>
              </a:rPr>
              <a:t>devină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închisă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indica </a:t>
            </a:r>
            <a:r>
              <a:rPr lang="en-US" sz="2000" dirty="0" err="1">
                <a:latin typeface="UT Sans" pitchFamily="50" charset="0"/>
              </a:rPr>
              <a:t>interactivitate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Elemente</a:t>
            </a:r>
            <a:r>
              <a:rPr lang="en-US" sz="3000" b="1" dirty="0">
                <a:latin typeface="UT Sans" pitchFamily="50" charset="0"/>
              </a:rPr>
              <a:t> ale </a:t>
            </a:r>
            <a:r>
              <a:rPr lang="en-US" sz="3000" b="1" dirty="0" err="1">
                <a:latin typeface="UT Sans" pitchFamily="50" charset="0"/>
              </a:rPr>
              <a:t>interfeței</a:t>
            </a:r>
            <a:r>
              <a:rPr lang="en-US" sz="3000" b="1" dirty="0">
                <a:latin typeface="UT Sans" pitchFamily="50" charset="0"/>
              </a:rPr>
              <a:t> grafice</a:t>
            </a:r>
          </a:p>
        </p:txBody>
      </p:sp>
    </p:spTree>
    <p:extLst>
      <p:ext uri="{BB962C8B-B14F-4D97-AF65-F5344CB8AC3E}">
        <p14:creationId xmlns:p14="http://schemas.microsoft.com/office/powerpoint/2010/main" val="12482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UT Sans" pitchFamily="50" charset="0"/>
              </a:rPr>
              <a:t>     Butoane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342900" indent="-342900" algn="just">
              <a:buFont typeface="UT Sans" panose="00000500000000000000" pitchFamily="2" charset="0"/>
              <a:buChar char="•"/>
            </a:pPr>
            <a:r>
              <a:rPr lang="en-US" sz="2000" b="1" dirty="0">
                <a:latin typeface="UT Sans" pitchFamily="50" charset="0"/>
              </a:rPr>
              <a:t>Numele </a:t>
            </a:r>
            <a:r>
              <a:rPr lang="en-US" sz="2000" b="1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Buton de </a:t>
            </a:r>
            <a:r>
              <a:rPr lang="en-US" sz="2000" dirty="0" err="1">
                <a:latin typeface="UT Sans" pitchFamily="50" charset="0"/>
              </a:rPr>
              <a:t>tranzitie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b="1" dirty="0" err="1">
                <a:latin typeface="UT Sans" pitchFamily="50" charset="0"/>
              </a:rPr>
              <a:t>Descrierea</a:t>
            </a:r>
            <a:r>
              <a:rPr lang="en-US" sz="2000" b="1" dirty="0">
                <a:latin typeface="UT Sans" pitchFamily="50" charset="0"/>
              </a:rPr>
              <a:t> </a:t>
            </a:r>
            <a:r>
              <a:rPr lang="en-US" sz="2000" b="1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Acest buton care e folosit de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multe </a:t>
            </a:r>
            <a:r>
              <a:rPr lang="en-US" sz="2000" dirty="0" err="1">
                <a:latin typeface="UT Sans" pitchFamily="50" charset="0"/>
              </a:rPr>
              <a:t>ori</a:t>
            </a:r>
            <a:r>
              <a:rPr lang="en-US" sz="2000" dirty="0">
                <a:latin typeface="UT Sans" pitchFamily="50" charset="0"/>
              </a:rPr>
              <a:t> are </a:t>
            </a:r>
            <a:r>
              <a:rPr lang="en-US" sz="2000" dirty="0" err="1">
                <a:latin typeface="UT Sans" pitchFamily="50" charset="0"/>
              </a:rPr>
              <a:t>rolul</a:t>
            </a:r>
            <a:r>
              <a:rPr lang="en-US" sz="2000" dirty="0">
                <a:latin typeface="UT Sans" pitchFamily="50" charset="0"/>
              </a:rPr>
              <a:t> da a face </a:t>
            </a:r>
            <a:r>
              <a:rPr lang="en-US" sz="2000" dirty="0" err="1">
                <a:latin typeface="UT Sans" pitchFamily="50" charset="0"/>
              </a:rPr>
              <a:t>tranziti</a:t>
            </a:r>
            <a:r>
              <a:rPr lang="en-US" sz="2000" dirty="0">
                <a:latin typeface="UT Sans" pitchFamily="50" charset="0"/>
              </a:rPr>
              <a:t> intre </a:t>
            </a:r>
            <a:r>
              <a:rPr lang="en-US" sz="2000" dirty="0" err="1">
                <a:latin typeface="UT Sans" pitchFamily="50" charset="0"/>
              </a:rPr>
              <a:t>diversele</a:t>
            </a:r>
            <a:r>
              <a:rPr lang="en-US" sz="2000" dirty="0">
                <a:latin typeface="UT Sans" pitchFamily="50" charset="0"/>
              </a:rPr>
              <a:t> pagini ale </a:t>
            </a:r>
            <a:r>
              <a:rPr lang="en-US" sz="2000" dirty="0" err="1">
                <a:latin typeface="UT Sans" pitchFamily="50" charset="0"/>
              </a:rPr>
              <a:t>interfatei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b="1" dirty="0" err="1">
                <a:latin typeface="UT Sans" pitchFamily="50" charset="0"/>
              </a:rPr>
              <a:t>Aspectul</a:t>
            </a:r>
            <a:r>
              <a:rPr lang="en-US" sz="2000" b="1" dirty="0">
                <a:latin typeface="UT Sans" pitchFamily="50" charset="0"/>
              </a:rPr>
              <a:t> </a:t>
            </a:r>
            <a:r>
              <a:rPr lang="en-US" sz="2000" b="1" dirty="0" err="1">
                <a:latin typeface="UT Sans" pitchFamily="50" charset="0"/>
              </a:rPr>
              <a:t>elementului</a:t>
            </a:r>
            <a:r>
              <a:rPr lang="en-US" sz="2000" b="1" dirty="0">
                <a:latin typeface="UT Sans" pitchFamily="50" charset="0"/>
              </a:rPr>
              <a:t> </a:t>
            </a:r>
            <a:r>
              <a:rPr lang="en-US" sz="2000" dirty="0">
                <a:latin typeface="UT Sans" pitchFamily="50" charset="0"/>
              </a:rPr>
              <a:t>: În curs de </a:t>
            </a:r>
            <a:r>
              <a:rPr lang="en-US" sz="2000" dirty="0" err="1">
                <a:latin typeface="UT Sans" pitchFamily="50" charset="0"/>
              </a:rPr>
              <a:t>dezvoltare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Specificațiile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privind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aspectul</a:t>
            </a:r>
            <a:r>
              <a:rPr lang="en-US" sz="2000" dirty="0">
                <a:latin typeface="UT Sans" pitchFamily="50" charset="0"/>
              </a:rPr>
              <a:t> exact al </a:t>
            </a:r>
            <a:r>
              <a:rPr lang="en-US" sz="2000" dirty="0" err="1">
                <a:latin typeface="UT Sans" pitchFamily="50" charset="0"/>
              </a:rPr>
              <a:t>butoanelor</a:t>
            </a:r>
            <a:r>
              <a:rPr lang="en-US" sz="2000" dirty="0">
                <a:latin typeface="UT Sans" pitchFamily="50" charset="0"/>
              </a:rPr>
              <a:t> interactive vor fi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stadiu</a:t>
            </a:r>
            <a:r>
              <a:rPr lang="en-US" sz="2000" dirty="0">
                <a:latin typeface="UT Sans" pitchFamily="50" charset="0"/>
              </a:rPr>
              <a:t> ulterior al </a:t>
            </a:r>
            <a:r>
              <a:rPr lang="en-US" sz="2000" dirty="0" err="1">
                <a:latin typeface="UT Sans" pitchFamily="50" charset="0"/>
              </a:rPr>
              <a:t>dezvoltării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inclusiv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dimensiunile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culorile</a:t>
            </a:r>
            <a:r>
              <a:rPr lang="en-US" sz="2000" dirty="0">
                <a:latin typeface="UT Sans" pitchFamily="50" charset="0"/>
              </a:rPr>
              <a:t> și </a:t>
            </a:r>
            <a:r>
              <a:rPr lang="en-US" sz="2000" dirty="0" err="1">
                <a:latin typeface="UT Sans" pitchFamily="50" charset="0"/>
              </a:rPr>
              <a:t>fonturile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b="1" dirty="0" err="1">
                <a:latin typeface="UT Sans" pitchFamily="50" charset="0"/>
              </a:rPr>
              <a:t>Comportamentul</a:t>
            </a:r>
            <a:r>
              <a:rPr lang="en-US" sz="2000" b="1" dirty="0">
                <a:latin typeface="UT Sans" pitchFamily="50" charset="0"/>
              </a:rPr>
              <a:t> </a:t>
            </a:r>
            <a:r>
              <a:rPr lang="en-US" sz="2000" b="1" dirty="0" err="1">
                <a:latin typeface="UT Sans" pitchFamily="50" charset="0"/>
              </a:rPr>
              <a:t>elementului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Butonul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</a:t>
            </a:r>
            <a:r>
              <a:rPr lang="en-US" sz="2000" dirty="0">
                <a:latin typeface="UT Sans" pitchFamily="50" charset="0"/>
              </a:rPr>
              <a:t> trebui să </a:t>
            </a:r>
            <a:r>
              <a:rPr lang="en-US" sz="2000" dirty="0" err="1">
                <a:latin typeface="UT Sans" pitchFamily="50" charset="0"/>
              </a:rPr>
              <a:t>reacționeze</a:t>
            </a:r>
            <a:r>
              <a:rPr lang="en-US" sz="2000" dirty="0">
                <a:latin typeface="UT Sans" pitchFamily="50" charset="0"/>
              </a:rPr>
              <a:t> la </a:t>
            </a:r>
            <a:r>
              <a:rPr lang="en-US" sz="2000" dirty="0" err="1">
                <a:latin typeface="UT Sans" pitchFamily="50" charset="0"/>
              </a:rPr>
              <a:t>clicul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deschiderea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unei</a:t>
            </a:r>
            <a:r>
              <a:rPr lang="en-US" sz="2000" dirty="0">
                <a:latin typeface="UT Sans" pitchFamily="50" charset="0"/>
              </a:rPr>
              <a:t> pagini de </a:t>
            </a:r>
            <a:r>
              <a:rPr lang="en-US" sz="2000" dirty="0" err="1">
                <a:latin typeface="UT Sans" pitchFamily="50" charset="0"/>
              </a:rPr>
              <a:t>comandă</a:t>
            </a:r>
            <a:r>
              <a:rPr lang="en-US" sz="2000" dirty="0">
                <a:latin typeface="UT Sans" pitchFamily="50" charset="0"/>
              </a:rPr>
              <a:t>. Pe hover, </a:t>
            </a:r>
            <a:r>
              <a:rPr lang="en-US" sz="2000" dirty="0" err="1">
                <a:latin typeface="UT Sans" pitchFamily="50" charset="0"/>
              </a:rPr>
              <a:t>culoarea</a:t>
            </a:r>
            <a:r>
              <a:rPr lang="en-US" sz="2000" dirty="0">
                <a:latin typeface="UT Sans" pitchFamily="50" charset="0"/>
              </a:rPr>
              <a:t> fundalului </a:t>
            </a:r>
            <a:r>
              <a:rPr lang="en-US" sz="2000" dirty="0" err="1">
                <a:latin typeface="UT Sans" pitchFamily="50" charset="0"/>
              </a:rPr>
              <a:t>ar</a:t>
            </a:r>
            <a:r>
              <a:rPr lang="en-US" sz="2000" dirty="0">
                <a:latin typeface="UT Sans" pitchFamily="50" charset="0"/>
              </a:rPr>
              <a:t> trebui să </a:t>
            </a:r>
            <a:r>
              <a:rPr lang="en-US" sz="2000" dirty="0" err="1">
                <a:latin typeface="UT Sans" pitchFamily="50" charset="0"/>
              </a:rPr>
              <a:t>devină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închisă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indica </a:t>
            </a:r>
            <a:r>
              <a:rPr lang="en-US" sz="2000" dirty="0" err="1">
                <a:latin typeface="UT Sans" pitchFamily="50" charset="0"/>
              </a:rPr>
              <a:t>interactivitate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Elemente</a:t>
            </a:r>
            <a:r>
              <a:rPr lang="en-US" sz="3000" b="1" dirty="0">
                <a:latin typeface="UT Sans" pitchFamily="50" charset="0"/>
              </a:rPr>
              <a:t> ale </a:t>
            </a:r>
            <a:r>
              <a:rPr lang="en-US" sz="3000" b="1" dirty="0" err="1">
                <a:latin typeface="UT Sans" pitchFamily="50" charset="0"/>
              </a:rPr>
              <a:t>interfeței</a:t>
            </a:r>
            <a:r>
              <a:rPr lang="en-US" sz="3000" b="1" dirty="0">
                <a:latin typeface="UT Sans" pitchFamily="50" charset="0"/>
              </a:rPr>
              <a:t> grafice</a:t>
            </a:r>
          </a:p>
        </p:txBody>
      </p:sp>
    </p:spTree>
    <p:extLst>
      <p:ext uri="{BB962C8B-B14F-4D97-AF65-F5344CB8AC3E}">
        <p14:creationId xmlns:p14="http://schemas.microsoft.com/office/powerpoint/2010/main" val="128903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Elemente</a:t>
            </a:r>
            <a:r>
              <a:rPr lang="en-US" sz="3000" b="1" dirty="0">
                <a:latin typeface="UT Sans" pitchFamily="50" charset="0"/>
              </a:rPr>
              <a:t> ale </a:t>
            </a:r>
            <a:r>
              <a:rPr lang="en-US" sz="3000" b="1" dirty="0" err="1">
                <a:latin typeface="UT Sans" pitchFamily="50" charset="0"/>
              </a:rPr>
              <a:t>interfeței</a:t>
            </a:r>
            <a:r>
              <a:rPr lang="en-US" sz="3000" b="1" dirty="0">
                <a:latin typeface="UT Sans" pitchFamily="50" charset="0"/>
              </a:rPr>
              <a:t> grafice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41B1A-218E-A127-F25A-7BD416F9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1800225"/>
            <a:ext cx="5762625" cy="3257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87EE7-8391-A32D-CCCF-63444AC59C24}"/>
              </a:ext>
            </a:extLst>
          </p:cNvPr>
          <p:cNvSpPr txBox="1"/>
          <p:nvPr/>
        </p:nvSpPr>
        <p:spPr>
          <a:xfrm>
            <a:off x="2286000" y="5431286"/>
            <a:ext cx="4572000" cy="67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					Fig 1:Un exemplu de buton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F45D4-717B-6973-45A9-E76A0F756F0C}"/>
              </a:ext>
            </a:extLst>
          </p:cNvPr>
          <p:cNvSpPr/>
          <p:nvPr/>
        </p:nvSpPr>
        <p:spPr>
          <a:xfrm>
            <a:off x="5868144" y="4293096"/>
            <a:ext cx="1548172" cy="76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389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effectLst/>
                <a:latin typeface="UT Sa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Imagini interactive</a:t>
            </a:r>
            <a:endParaRPr lang="en-US" sz="2500" b="1" dirty="0"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Descrierea</a:t>
            </a:r>
            <a:r>
              <a:rPr lang="en-US" sz="2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elementului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: Aceste imagini interactive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reprezintă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un aspect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esențial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al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interfeței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grafice,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fiind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facilita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tranzitul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utilizatorilor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prin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interacțiunea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cu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produsele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disponibile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comandă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Fiecare imagine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interactivă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concepută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oferi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experiență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vizuală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plăcută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intuitivă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utilizatori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permițându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-le să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selecteze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produsul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dorit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fi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comandat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Aspectul</a:t>
            </a:r>
            <a:r>
              <a:rPr lang="en-US" sz="2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elementului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: În curs de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dezvoltare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Specificațiile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privind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aspectul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exact al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imaginilor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interactive vor fi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furnizate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într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-un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stadiu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ulterior al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dezvoltării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inclusiv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dimensiunile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culorile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fonturile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Elemente</a:t>
            </a:r>
            <a:r>
              <a:rPr lang="en-US" sz="3000" b="1" dirty="0">
                <a:latin typeface="UT Sans" pitchFamily="50" charset="0"/>
              </a:rPr>
              <a:t> ale </a:t>
            </a:r>
            <a:r>
              <a:rPr lang="en-US" sz="3000" b="1" dirty="0" err="1">
                <a:latin typeface="UT Sans" pitchFamily="50" charset="0"/>
              </a:rPr>
              <a:t>interfeței</a:t>
            </a:r>
            <a:r>
              <a:rPr lang="en-US" sz="3000" b="1" dirty="0">
                <a:latin typeface="UT Sans" pitchFamily="50" charset="0"/>
              </a:rPr>
              <a:t> grafice</a:t>
            </a:r>
          </a:p>
        </p:txBody>
      </p:sp>
    </p:spTree>
    <p:extLst>
      <p:ext uri="{BB962C8B-B14F-4D97-AF65-F5344CB8AC3E}">
        <p14:creationId xmlns:p14="http://schemas.microsoft.com/office/powerpoint/2010/main" val="302168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36107"/>
            <a:ext cx="7848872" cy="27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Comportamentul</a:t>
            </a:r>
            <a:r>
              <a:rPr lang="en-US" sz="2000" b="1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elementului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Imaginile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interactive sunt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proiectate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fi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reponsive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interacțiunea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utilizatorului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Atunci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când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utilizatorii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apasă pe o imagine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interactivă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aceasta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reacționa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printr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acțiune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specifică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în funcție de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contextul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aplicației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De exemplu, în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cazul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produselor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care pot fi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comandate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atunci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când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utilizatorii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apasă pe o imagine,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produsul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respectiv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mări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permite o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examinare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detaliată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iar apoi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fi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aliniat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în centrul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ecranului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facilita</a:t>
            </a:r>
            <a:r>
              <a:rPr lang="en-US" sz="20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comanda.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A54A-2175-22AE-A0D7-5F87A144B45B}"/>
              </a:ext>
            </a:extLst>
          </p:cNvPr>
          <p:cNvSpPr txBox="1"/>
          <p:nvPr/>
        </p:nvSpPr>
        <p:spPr>
          <a:xfrm>
            <a:off x="971600" y="87271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latin typeface="UT Sans" pitchFamily="50" charset="0"/>
              </a:rPr>
              <a:t>Elemente</a:t>
            </a:r>
            <a:r>
              <a:rPr lang="en-US" sz="3000" b="1" dirty="0">
                <a:latin typeface="UT Sans" pitchFamily="50" charset="0"/>
              </a:rPr>
              <a:t> ale </a:t>
            </a:r>
            <a:r>
              <a:rPr lang="en-US" sz="3000" b="1" dirty="0" err="1">
                <a:latin typeface="UT Sans" pitchFamily="50" charset="0"/>
              </a:rPr>
              <a:t>interfeței</a:t>
            </a:r>
            <a:r>
              <a:rPr lang="en-US" sz="3000" b="1" dirty="0">
                <a:latin typeface="UT Sans" pitchFamily="50" charset="0"/>
              </a:rPr>
              <a:t> grafice</a:t>
            </a:r>
          </a:p>
        </p:txBody>
      </p:sp>
    </p:spTree>
    <p:extLst>
      <p:ext uri="{BB962C8B-B14F-4D97-AF65-F5344CB8AC3E}">
        <p14:creationId xmlns:p14="http://schemas.microsoft.com/office/powerpoint/2010/main" val="341497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01749F-9088-32C3-9300-327BECDC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592796"/>
            <a:ext cx="5695950" cy="3267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B0B3E-AF18-C630-E654-2B37D226BD5B}"/>
              </a:ext>
            </a:extLst>
          </p:cNvPr>
          <p:cNvSpPr txBox="1"/>
          <p:nvPr/>
        </p:nvSpPr>
        <p:spPr>
          <a:xfrm>
            <a:off x="2303748" y="4925559"/>
            <a:ext cx="4572000" cy="38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Fig 2:Un exemplu de imagine </a:t>
            </a:r>
            <a:r>
              <a:rPr lang="en-US" sz="1800" dirty="0" err="1">
                <a:effectLst/>
                <a:latin typeface="UT Sa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interactiva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C3D83-6540-597A-4EE1-1C8C14FA8726}"/>
              </a:ext>
            </a:extLst>
          </p:cNvPr>
          <p:cNvSpPr/>
          <p:nvPr/>
        </p:nvSpPr>
        <p:spPr>
          <a:xfrm>
            <a:off x="4103948" y="1808820"/>
            <a:ext cx="1764196" cy="1296144"/>
          </a:xfrm>
          <a:prstGeom prst="rect">
            <a:avLst/>
          </a:prstGeom>
          <a:noFill/>
          <a:ln>
            <a:solidFill>
              <a:srgbClr val="AA05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theme/theme1.xml><?xml version="1.0" encoding="utf-8"?>
<a:theme xmlns:a="http://schemas.openxmlformats.org/drawingml/2006/main" name="IE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SC" id="{BF5AE87E-C3A2-41E3-84B1-BF2722634B09}" vid="{F6F12DFB-D059-40FC-A9BB-68E5AF5EE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IESC</Template>
  <TotalTime>89</TotalTime>
  <Words>678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UT Sans</vt:lpstr>
      <vt:lpstr>UT Sans Bold</vt:lpstr>
      <vt:lpstr>Wingdings</vt:lpstr>
      <vt:lpstr>IESC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Brumariu Cosmin</cp:lastModifiedBy>
  <cp:revision>20</cp:revision>
  <dcterms:created xsi:type="dcterms:W3CDTF">2017-10-19T09:49:50Z</dcterms:created>
  <dcterms:modified xsi:type="dcterms:W3CDTF">2023-10-29T08:23:47Z</dcterms:modified>
</cp:coreProperties>
</file>