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45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8BED-1496-4994-A943-C822F029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B0A0C-1801-4620-A195-C3C6BF13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3349D-56C3-4904-A750-9451FE83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D5762-B126-4944-8076-0FDC77FD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852F-DB47-42DF-8DD1-D9653B38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25C-DBBC-4B54-A717-B5103591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CFB69F-88B5-4219-A89A-37F9FEE7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788FA-A13B-4263-A063-58F87E1F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BED0A-FA86-4D95-ACB4-30244597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F9109-9A6C-4B19-8CE4-6508E681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F63448-D1A3-48C3-8990-3F3EF4459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E4AC97-C24B-4AC9-8E7C-F1F7D90A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4DF32-6CC4-49A9-9875-785F2902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630D9-82F9-41A5-8B0E-B923C69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C1240-D25B-4C6A-8F53-D4E468C5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12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1C22F-FAED-4325-AA53-E0B612DA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DC97B-EBE2-417F-AEB9-A91CC02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8ED5B-865E-4D21-AF91-78E507A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65D0C-236C-40A8-A644-F9AA7920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0F05D-8004-4E58-9D95-9DB8E7F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10B80-0A16-435F-96B6-77E46842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F9D846-E32C-4F9B-9D69-0BE732C0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F7BCB-D713-4524-A642-4BAAC54F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AFF2F5-CB71-42F2-B6A2-646D19F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D6176-3AD5-41AA-B167-0B5E92F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2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62BE7-367B-464B-96F1-731138CE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B75EE-7634-48D3-81B3-1C152A43B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887A0-221D-47B1-8AF0-B38819F2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B3E275-9800-4F79-B4A7-D087A15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D2B09-D5A5-4966-B1ED-B58BF9E5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FB7E9D-300A-4B0D-A5D9-F3FACAEF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BF594-E1DF-4559-B1E4-0590552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E8F12-F27B-4355-91CF-D43364CC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4D130E-994B-4ED2-86C4-1959BEE5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13180D-9697-4E10-986A-DA691D7F8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1DBCF5-08AB-40EB-8B99-17E129E8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75EE5-2810-49A4-BA3B-F981927B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760A34-D7F6-4418-BA5D-AE5DE27D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ECBA0B-5378-4284-8DFB-602B579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70BF-A38D-40BD-ABAC-13113D9A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3F8D79-B15F-414C-8CF6-84EB0E3B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30A0EF-97A8-4CCD-969E-8A18AC67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6A77F-AC88-4BE1-A50C-C63488D0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43E936-38D7-444B-ADB8-88E8CCB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4E2336-8E41-4D7E-B129-D92C9C0A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62C0AF-2B29-419C-9E04-6315AA93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088B7-18DC-4320-805C-DC3A75CE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48E21-0048-4BC5-B073-F9813CC6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835692-9601-4584-B071-047B87EC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360FE-9DF3-4CA9-B70A-97CD28C7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9CB3BD-DE5A-4290-B4CB-82FDEF78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C5848-2083-44A4-A1AA-07A2BAA2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6A1E-1576-4179-B4AC-7123AB66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B899CC-483C-4507-A729-A6E1D1181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A9019-22B9-4A9E-BEBD-CE9301150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08FB0-520B-434F-9807-854795CD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63FEE-3F33-4BEE-8F31-5828C61B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26C7E-433E-4E7E-AE60-172FE33D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4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5131E2-0A4F-4AC5-A88C-ABD4F7B0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279CA-1303-48FA-B4BD-2300F60D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527BC-EE03-4D4B-BC98-A95B2CC81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9BD5-DE9B-4930-B760-A4CB729FD489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0220C-8CBD-4D9F-BC46-5E0CA65A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3B837-08EE-42EF-A541-7D3D25012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CBC8-4B99-4A4C-A65B-7B862BC5E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57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0DDC4-2FEE-4DA5-8AE1-0A159036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205C9-34D1-4A4C-B738-E0CE7097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jan</a:t>
            </a:r>
            <a:r>
              <a:rPr lang="pt-BR" dirty="0"/>
              <a:t>/17, a empresa decidiu participar de um novo ranking nacional que medirá quais instituições de ensino melhor preparam seus alunos para o mercado de trabalho e para participar do ranking, todos alunos da empresa (de qualquer curso e de qualquer unidade) devem em outubro de 2018 participar de uma prova.</a:t>
            </a:r>
          </a:p>
          <a:p>
            <a:r>
              <a:rPr lang="pt-BR" dirty="0"/>
              <a:t>Essa prova é diferente para cada curso e medirá o quanto os alunos estão preparados para competências exigidas pelo mercado de trabalho atual.</a:t>
            </a:r>
          </a:p>
          <a:p>
            <a:r>
              <a:rPr lang="pt-BR" dirty="0"/>
              <a:t>Ao confirmar sua participação no ranking, a empresa criou um simulado para avaliar como seria seu desempenho na prova</a:t>
            </a:r>
          </a:p>
          <a:p>
            <a:r>
              <a:rPr lang="pt-BR" dirty="0"/>
              <a:t>Em </a:t>
            </a:r>
            <a:r>
              <a:rPr lang="pt-BR" dirty="0" err="1"/>
              <a:t>mai</a:t>
            </a:r>
            <a:r>
              <a:rPr lang="pt-BR" dirty="0"/>
              <a:t>/21, o time de Planejamento Acadêmico apresentou os resultados do simulado no Comitê Acadêmico da empresa, composto pelo CEO, COO e  VP Acadêmico </a:t>
            </a:r>
          </a:p>
          <a:p>
            <a:r>
              <a:rPr lang="pt-BR" dirty="0"/>
              <a:t>Apesar do comitê julgar os resultados como satisfatórios, foi liberado adicional de R$1MM/semestre para serem gastos no 2° semestre de 2021, no 1° de 2022 e 2° de 2022 </a:t>
            </a:r>
            <a:r>
              <a:rPr lang="pt-BR" dirty="0">
                <a:highlight>
                  <a:srgbClr val="FFFF00"/>
                </a:highlight>
              </a:rPr>
              <a:t>a fim de melhorar o desempenho da empresa no ranking</a:t>
            </a:r>
          </a:p>
          <a:p>
            <a:r>
              <a:rPr lang="pt-BR" dirty="0"/>
              <a:t>Foi solicitado para o time de Planejamento Acadêmico, rapidamente traçar uma estratégia de como “investir” esse 1MM por semestre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3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0DDC4-2FEE-4DA5-8AE1-0A159036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205C9-34D1-4A4C-B738-E0CE7097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base de dados de matriz curriculares da empresa, na qual temos as informações de </a:t>
            </a:r>
            <a:r>
              <a:rPr lang="pt-BR" dirty="0">
                <a:highlight>
                  <a:srgbClr val="FFFF00"/>
                </a:highlight>
              </a:rPr>
              <a:t>número de alunos </a:t>
            </a:r>
            <a:r>
              <a:rPr lang="pt-BR" dirty="0"/>
              <a:t>e de resultado do </a:t>
            </a:r>
            <a:r>
              <a:rPr lang="pt-BR" dirty="0">
                <a:highlight>
                  <a:srgbClr val="FFFF00"/>
                </a:highlight>
              </a:rPr>
              <a:t>simulado por turma</a:t>
            </a:r>
            <a:r>
              <a:rPr lang="pt-BR" dirty="0"/>
              <a:t>, o analista do time de Planejamento consegue analisar uma estratégia de “investimento”</a:t>
            </a:r>
          </a:p>
          <a:p>
            <a:r>
              <a:rPr lang="pt-BR" dirty="0"/>
              <a:t>A dúvida é como “investir” o 1MM/semestre. O VP Acadêmico não sabe qual é a melhor estratégia:</a:t>
            </a:r>
          </a:p>
          <a:p>
            <a:pPr lvl="1"/>
            <a:r>
              <a:rPr lang="pt-BR" dirty="0"/>
              <a:t>Priorizar investimento. Aqui há outra dúvida, devemos investir: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Nas turmas </a:t>
            </a:r>
            <a:r>
              <a:rPr lang="pt-BR" dirty="0"/>
              <a:t>que tiveram </a:t>
            </a:r>
            <a:r>
              <a:rPr lang="pt-BR" dirty="0">
                <a:highlight>
                  <a:srgbClr val="FFFF00"/>
                </a:highlight>
              </a:rPr>
              <a:t>pior</a:t>
            </a:r>
            <a:r>
              <a:rPr lang="pt-BR" dirty="0"/>
              <a:t> desempenho, </a:t>
            </a:r>
            <a:r>
              <a:rPr lang="pt-BR" dirty="0">
                <a:highlight>
                  <a:srgbClr val="FFFF00"/>
                </a:highlight>
              </a:rPr>
              <a:t>independente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do curso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Nos cursos </a:t>
            </a:r>
            <a:r>
              <a:rPr lang="pt-BR" dirty="0"/>
              <a:t>que tiveram </a:t>
            </a:r>
            <a:r>
              <a:rPr lang="pt-BR" dirty="0">
                <a:highlight>
                  <a:srgbClr val="FFFF00"/>
                </a:highlight>
              </a:rPr>
              <a:t>pior</a:t>
            </a:r>
            <a:r>
              <a:rPr lang="pt-BR" dirty="0"/>
              <a:t> desempenho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Nas unidades </a:t>
            </a:r>
            <a:r>
              <a:rPr lang="pt-BR" dirty="0"/>
              <a:t>que tiveram </a:t>
            </a:r>
            <a:r>
              <a:rPr lang="pt-BR" dirty="0">
                <a:highlight>
                  <a:srgbClr val="FFFF00"/>
                </a:highlight>
              </a:rPr>
              <a:t>pior</a:t>
            </a:r>
            <a:r>
              <a:rPr lang="pt-BR" dirty="0"/>
              <a:t> desempenho</a:t>
            </a:r>
          </a:p>
          <a:p>
            <a:pPr lvl="1"/>
            <a:r>
              <a:rPr lang="pt-BR" dirty="0"/>
              <a:t>Não priorizar (</a:t>
            </a:r>
            <a:r>
              <a:rPr lang="pt-BR" dirty="0">
                <a:highlight>
                  <a:srgbClr val="FFFF00"/>
                </a:highlight>
              </a:rPr>
              <a:t>distribuir entre todos alunos</a:t>
            </a:r>
            <a:r>
              <a:rPr lang="pt-BR" dirty="0"/>
              <a:t>), contando que todos podem melhorar seu desempenho</a:t>
            </a:r>
          </a:p>
          <a:p>
            <a:pPr lvl="1"/>
            <a:r>
              <a:rPr lang="pt-BR" dirty="0"/>
              <a:t>Caso encontre uma terceira proposta, qual seria?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4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0DDC4-2FEE-4DA5-8AE1-0A159036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205C9-34D1-4A4C-B738-E0CE7097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qual é a melhor estratégia a ser seguida e a se prepare para apresentar suas análises e no que “investir” durante 15min no “Comitê”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08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0DDC4-2FEE-4DA5-8AE1-0A159036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Glossário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205C9-34D1-4A4C-B738-E0CE7097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Código Unidade = identifica de qual unidade é a turma (são 78 unidades na base)</a:t>
            </a:r>
          </a:p>
          <a:p>
            <a:r>
              <a:rPr lang="pt-BR" dirty="0"/>
              <a:t>Código da Matriz = indica um curso, ano de entrada e seu turno (turmas de administração com mesmo ano e semestre de entrada e mesmo turno têm mesmo código)</a:t>
            </a:r>
          </a:p>
          <a:p>
            <a:r>
              <a:rPr lang="pt-BR" dirty="0"/>
              <a:t>Turno = indica se turma é do noturno, vespertino, diurno ou integral</a:t>
            </a:r>
          </a:p>
          <a:p>
            <a:r>
              <a:rPr lang="pt-BR" dirty="0"/>
              <a:t>Etapa atual = etapa que a turma estava cursando no 1° semestre de 2021 (os entrantes do 1° semestre 2018 estavam no 7° semestre)</a:t>
            </a:r>
          </a:p>
          <a:p>
            <a:r>
              <a:rPr lang="pt-BR" dirty="0"/>
              <a:t>N° de etapas = número de etapas que uma turma precisa cursar para formar (administração precisa cursar 8 semestres)</a:t>
            </a:r>
          </a:p>
          <a:p>
            <a:r>
              <a:rPr lang="pt-BR" dirty="0"/>
              <a:t>Código de disciplina = mostra todas as disciplinas de cada turma (turmas de administração com entrada em 2018 possuem 49 disciplinas)</a:t>
            </a:r>
          </a:p>
          <a:p>
            <a:r>
              <a:rPr lang="pt-BR" dirty="0"/>
              <a:t>Série da oferta = semestre que cada disciplina foi ou será cursada</a:t>
            </a:r>
          </a:p>
          <a:p>
            <a:r>
              <a:rPr lang="pt-BR" dirty="0"/>
              <a:t>Ano da oferta = ano que cada disciplina foi ou será cursada</a:t>
            </a:r>
          </a:p>
          <a:p>
            <a:r>
              <a:rPr lang="pt-BR" dirty="0"/>
              <a:t>Semestre da oferta = semestre que cada disciplina foi ou será cursada</a:t>
            </a:r>
          </a:p>
          <a:p>
            <a:r>
              <a:rPr lang="pt-BR" dirty="0"/>
              <a:t>Semestre de formatura = indica o ano e semestre que turmas formarão</a:t>
            </a:r>
          </a:p>
          <a:p>
            <a:r>
              <a:rPr lang="pt-BR" dirty="0"/>
              <a:t>N° de alunos = indica quantidade de alunos de uma turma tinha no 1° semestre de 2021</a:t>
            </a:r>
          </a:p>
          <a:p>
            <a:r>
              <a:rPr lang="pt-BR" dirty="0"/>
              <a:t>Desempenho da turma no teste = indica nota média da turma no simulado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28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576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Contexto</vt:lpstr>
      <vt:lpstr>Objetivo do case</vt:lpstr>
      <vt:lpstr>Objetivo do case</vt:lpstr>
      <vt:lpstr>Glossário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</dc:title>
  <dc:creator>SAMARA NANTES ALVES PEREIRA</dc:creator>
  <cp:lastModifiedBy>Bruna Mattioli</cp:lastModifiedBy>
  <cp:revision>2</cp:revision>
  <dcterms:created xsi:type="dcterms:W3CDTF">2022-04-19T12:48:23Z</dcterms:created>
  <dcterms:modified xsi:type="dcterms:W3CDTF">2022-04-24T04:13:34Z</dcterms:modified>
</cp:coreProperties>
</file>