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  <p:sldMasterId id="2147483695" r:id="rId3"/>
  </p:sldMasterIdLst>
  <p:notesMasterIdLst>
    <p:notesMasterId r:id="rId23"/>
  </p:notesMasterIdLst>
  <p:sldIdLst>
    <p:sldId id="256" r:id="rId4"/>
    <p:sldId id="257" r:id="rId5"/>
    <p:sldId id="281" r:id="rId6"/>
    <p:sldId id="283" r:id="rId7"/>
    <p:sldId id="282" r:id="rId8"/>
    <p:sldId id="284" r:id="rId9"/>
    <p:sldId id="289" r:id="rId10"/>
    <p:sldId id="285" r:id="rId11"/>
    <p:sldId id="286" r:id="rId12"/>
    <p:sldId id="293" r:id="rId13"/>
    <p:sldId id="294" r:id="rId14"/>
    <p:sldId id="295" r:id="rId15"/>
    <p:sldId id="296" r:id="rId16"/>
    <p:sldId id="287" r:id="rId17"/>
    <p:sldId id="288" r:id="rId18"/>
    <p:sldId id="290" r:id="rId19"/>
    <p:sldId id="292" r:id="rId20"/>
    <p:sldId id="275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35" autoAdjust="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37391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buFont typeface="Courier New" pitchFamily="49" charset="0"/>
              <a:buNone/>
            </a:pP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Коли?</a:t>
            </a:r>
          </a:p>
          <a:p>
            <a:pPr fontAlgn="base">
              <a:buFont typeface="Courier New" pitchFamily="49" charset="0"/>
              <a:buChar char="o"/>
            </a:pP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Когда вы собираетесь принять решение и действовать, основываясь на полученной информации, мнении, предположении других</a:t>
            </a:r>
          </a:p>
          <a:p>
            <a:pPr fontAlgn="base">
              <a:buFont typeface="Courier New" pitchFamily="49" charset="0"/>
              <a:buChar char="o"/>
            </a:pP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Когда у вас возникает импульсное желание что-то отвергнуть, проигнорировать или с чем-то не/согласиться</a:t>
            </a:r>
          </a:p>
          <a:p>
            <a:pPr fontAlgn="base">
              <a:buFont typeface="Courier New" pitchFamily="49" charset="0"/>
              <a:buChar char="o"/>
            </a:pPr>
            <a:endParaRPr lang="ru-RU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base">
              <a:buFont typeface="Courier New" pitchFamily="49" charset="0"/>
              <a:buNone/>
            </a:pPr>
            <a:endParaRPr lang="ru-RU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lnSpc>
                <a:spcPct val="150000"/>
              </a:lnSpc>
              <a:defRPr/>
            </a:pPr>
            <a:r>
              <a:rPr lang="ru-RU" sz="11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Резюмирование</a:t>
            </a:r>
            <a:r>
              <a:rPr lang="ru-RU" sz="11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полезно, когда</a:t>
            </a: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11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Идет деловое совещание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11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Произошла длительная дискуссия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11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 время телефонного разговора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11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 время работы с возражениями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endParaRPr lang="uk-UA" sz="11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uk-UA" sz="1100" i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Пропоную Вам просто зараз по практикувати техніку</a:t>
            </a:r>
            <a:r>
              <a:rPr lang="uk-UA" sz="1100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резюмування – підведіть підсумки по блоку з матеріалу сьогодні – техніки активного слухання.</a:t>
            </a:r>
            <a:endParaRPr lang="ru-RU" sz="1100" i="1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uk-UA" sz="1100" i="1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uk-UA" sz="1100" i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Часто комунікація не ефективна за рахунок недостатньої кількості інформації.  Перш ніж перейти до інструментів - пропоную експеримент.</a:t>
            </a: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uk-UA" sz="1100" i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Я загадаю щось, що знаходиться в нашій кімнаті. Ваше завдання – вгадати, що це. </a:t>
            </a:r>
            <a:r>
              <a:rPr lang="uk-UA" sz="1100" i="0" u="sng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(пум-пум-пум)</a:t>
            </a: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uk-UA" sz="1100" i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 можете запитувати мене що завгодно, крім запитання «Що я загадала?». Отже, м</a:t>
            </a:r>
            <a:r>
              <a:rPr lang="en-US" sz="1100" i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uk-UA" sz="1100" i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яч</a:t>
            </a:r>
            <a:r>
              <a:rPr lang="uk-UA" sz="1100" i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на вашій стороні.</a:t>
            </a: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uk-UA" sz="1100" i="0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uk-UA" sz="1100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Що допомогло відгадати? </a:t>
            </a: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uk-UA" sz="1100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Які питання стали ключовими? </a:t>
            </a: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uk-UA" sz="1100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Які питання взагалі не допомогли?</a:t>
            </a: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r>
              <a:rPr lang="uk-UA" sz="1100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Які висновки можна зробити?</a:t>
            </a: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uk-UA" sz="1100" i="0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uk-UA" sz="1100" i="0" dirty="0" smtClean="0"/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ru-RU" sz="11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Открытые вопросы: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Начинаются со слов: «Когда..», «Как..», «Для чего..», «С какой целью..»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Требуют расширенного ответа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Помогают собрать много информации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ru-RU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ru-RU" i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Чекаю</a:t>
            </a:r>
            <a:r>
              <a:rPr lang="ru-RU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в чат</a:t>
            </a: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і приклади від вас.</a:t>
            </a:r>
            <a:endParaRPr lang="ru-RU" i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ru-RU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 startAt="2"/>
              <a:defRPr/>
            </a:pP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Альтернативные вопросы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Содержат союз «или»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Наталкивают собеседника на определенную мысль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i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Чекаю</a:t>
            </a:r>
            <a:r>
              <a:rPr lang="ru-RU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в чат</a:t>
            </a: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і приклади від вас.</a:t>
            </a:r>
            <a:endParaRPr lang="ru-RU" i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ru-RU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       Закрытые вопросы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Предполагают односложный ответ «Да-нет»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Помогают получить согласие или подтверждение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i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Чекаю</a:t>
            </a:r>
            <a:r>
              <a:rPr lang="ru-RU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в чат</a:t>
            </a: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і приклади від вас.</a:t>
            </a:r>
            <a:endParaRPr lang="ru-RU" i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uk-UA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Ну і перше ніж перейдемо до останньої на сьогодні частини – ще один експеримент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uk-UA" b="1" i="1" u="sng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(Юля, вправа – </a:t>
            </a:r>
            <a:r>
              <a:rPr lang="ru-RU" b="1" i="1" u="sng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вымани</a:t>
            </a:r>
            <a:r>
              <a:rPr lang="ru-RU" b="1" i="1" u="sng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меня из круга)</a:t>
            </a:r>
            <a:endParaRPr lang="ru-RU" b="1" i="1" u="sng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ru-RU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uk-UA" b="1" i="1" u="sng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(Юля, вправа – </a:t>
            </a:r>
            <a:r>
              <a:rPr lang="ru-RU" b="1" i="1" u="sng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вымани</a:t>
            </a:r>
            <a:r>
              <a:rPr lang="ru-RU" b="1" i="1" u="sng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меня из круга)</a:t>
            </a:r>
            <a:endParaRPr lang="ru-RU" b="1" i="1" u="sng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ru-RU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uk-UA" i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Яке</a:t>
            </a: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питання було найбільш ефективним?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Які висновки можете зробити?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i="1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i="1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uk-UA" i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Для того, щоб успішно провести переговори чи вирішити гострі (конфліктні) питання найважливіше – зрозуміти справжні мотиви партнера по комунікаціях. Питання – це єдиний інструмент, який дозволяє це зробити. Тому без питань неможлива ефективна комунікація.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uk-UA" i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Це базовий інструмент, а вже наступний </a:t>
            </a:r>
            <a:r>
              <a:rPr lang="uk-UA" i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левел</a:t>
            </a:r>
            <a:r>
              <a:rPr lang="uk-UA" i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комунікативних навичок – управління конфліктом – ми розглянемо наступного разу.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i="1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i="1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i="1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  <a:defRPr/>
            </a:pPr>
            <a:endParaRPr lang="uk-UA" i="1" baseline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ru-RU" sz="11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dirty="0" smtClean="0"/>
              <a:t>Давайте</a:t>
            </a:r>
            <a:r>
              <a:rPr lang="uk-UA" sz="1100" baseline="0" dirty="0" smtClean="0"/>
              <a:t> ще раз </a:t>
            </a:r>
            <a:r>
              <a:rPr lang="uk-UA" sz="1100" baseline="0" dirty="0" err="1" smtClean="0"/>
              <a:t>попрактикуємо</a:t>
            </a:r>
            <a:r>
              <a:rPr lang="uk-UA" sz="1100" baseline="0" dirty="0" smtClean="0"/>
              <a:t> інструмент резюмування і зараз прошу Вас використати його –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baseline="0" dirty="0" smtClean="0"/>
              <a:t> </a:t>
            </a:r>
            <a:r>
              <a:rPr lang="uk-UA" sz="1100" i="1" baseline="0" dirty="0" smtClean="0"/>
              <a:t>підведіть підсумки нашої зустрічі сьогодні за допомогою техніки резюме.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uk-UA" sz="1100" baseline="0" dirty="0" smtClean="0"/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uk-UA" sz="1100" baseline="0" dirty="0" smtClean="0"/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baseline="0" dirty="0" smtClean="0"/>
              <a:t>І останнє на сьогодні питання до Вас: 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baseline="0" dirty="0" smtClean="0"/>
              <a:t>Що будете робити по-новому для досягнення результату комунікації після того, що отримали сьогодні?</a:t>
            </a:r>
            <a:endParaRPr lang="ru-RU" sz="1100" i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-RU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ДЗ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r>
              <a:rPr lang="ru-RU" sz="11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Поставити</a:t>
            </a:r>
            <a:r>
              <a:rPr lang="ru-RU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</a:t>
            </a:r>
            <a:r>
              <a:rPr lang="uk-UA" sz="11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іль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зустріч по СМАРТ.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 </a:t>
            </a:r>
            <a:r>
              <a:rPr lang="uk-UA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“Вгадай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героя”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 кимось з близьких.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r>
              <a:rPr lang="uk-UA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Потренуатися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 близькими – розповідь про що завгодно 5 </a:t>
            </a:r>
            <a:r>
              <a:rPr lang="uk-UA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хв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завдання – використати всі техніки активного слухання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Ваш собеседник говорит: «В компании совершенно не заботятся о персонале»</a:t>
            </a:r>
          </a:p>
          <a:p>
            <a:r>
              <a:rPr lang="ru-RU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Как бы вы могли уточнить информацию? Запишите не менее 3х вопросов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endParaRPr lang="uk-UA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Можна по 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техніках 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активного слухання прописати довгу фразу і попросити, щоб прописали техніки</a:t>
            </a:r>
            <a:r>
              <a:rPr lang="uk-UA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uk-UA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uk-UA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Відео </a:t>
            </a:r>
            <a:r>
              <a:rPr lang="en-US" sz="11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https://www.youtube.com/watch?v=RkijkUKEtSU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ru-RU" sz="110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dirty="0" smtClean="0"/>
              <a:t>Комунікація</a:t>
            </a:r>
            <a:r>
              <a:rPr lang="uk-UA" sz="1100" i="1" baseline="0" dirty="0" smtClean="0"/>
              <a:t> = спілкування?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baseline="0" dirty="0" smtClean="0"/>
              <a:t>Якщо ні, в чому різниця?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uk-UA" sz="1100" i="1" baseline="0" dirty="0" smtClean="0"/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0" baseline="0" dirty="0" smtClean="0"/>
              <a:t>Спілкування – це процес встановлення і розвитку відносин між людьми з різною ціллю.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b="1" i="0" baseline="0" dirty="0" smtClean="0"/>
              <a:t>Спілкування</a:t>
            </a:r>
            <a:r>
              <a:rPr lang="uk-UA" sz="1100" b="0" i="0" baseline="0" dirty="0" smtClean="0"/>
              <a:t> можна розглядати з 3 </a:t>
            </a:r>
            <a:r>
              <a:rPr lang="uk-UA" sz="1100" b="0" i="0" baseline="0" dirty="0" err="1" smtClean="0"/>
              <a:t>сторіни</a:t>
            </a:r>
            <a:r>
              <a:rPr lang="uk-UA" sz="1100" b="0" i="0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Взаємодія (вплив) один на одного в</a:t>
            </a:r>
            <a:r>
              <a:rPr lang="uk-UA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процесі міжособистісних стосунків (інтерактивна сторона),</a:t>
            </a:r>
          </a:p>
          <a:p>
            <a:pPr marL="171450" indent="-171450">
              <a:buFontTx/>
              <a:buChar char="-"/>
            </a:pPr>
            <a:r>
              <a:rPr lang="uk-UA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Сприйнятті і оцінка себе, інших, груп людей чи об</a:t>
            </a:r>
            <a:r>
              <a:rPr lang="en-US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uk-UA" sz="11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єктів</a:t>
            </a:r>
            <a:r>
              <a:rPr lang="uk-UA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uk-UA" sz="11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парцепативна</a:t>
            </a:r>
            <a:r>
              <a:rPr lang="uk-UA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сторона),</a:t>
            </a:r>
          </a:p>
          <a:p>
            <a:pPr marL="171450" indent="-171450">
              <a:buFontTx/>
              <a:buChar char="-"/>
            </a:pPr>
            <a:r>
              <a:rPr lang="uk-UA" sz="11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Комунікативна сторона </a:t>
            </a:r>
            <a:r>
              <a:rPr lang="uk-UA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спілкування свідомо орієнтовано на сприйняття сенсу повідомленні іншими людьми</a:t>
            </a:r>
          </a:p>
          <a:p>
            <a:pPr marL="0" indent="0">
              <a:buFontTx/>
              <a:buNone/>
            </a:pPr>
            <a:endParaRPr lang="uk-UA" sz="11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uk-UA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Тобто</a:t>
            </a:r>
            <a:r>
              <a:rPr lang="uk-UA" sz="11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комунікація – це обмін сенсами між двома і більше людьми.</a:t>
            </a:r>
          </a:p>
          <a:p>
            <a:pPr marL="0" indent="0">
              <a:buFontTx/>
              <a:buNone/>
            </a:pPr>
            <a:endParaRPr lang="uk-UA" sz="11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uk-UA" sz="11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таке ефективна комунікація? </a:t>
            </a:r>
            <a:r>
              <a:rPr lang="uk-UA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(на яку поставлена ціль, яка направлена на досягнення цілей)</a:t>
            </a:r>
          </a:p>
          <a:p>
            <a:pPr marL="0" indent="0">
              <a:buFontTx/>
              <a:buNone/>
            </a:pPr>
            <a:endParaRPr lang="uk-UA" sz="1100" b="1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uk-UA" sz="1100" b="0" i="0" kern="1200" baseline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З одної сторони все дуже просто, ми вчимося </a:t>
            </a:r>
            <a:r>
              <a:rPr lang="uk-UA" sz="1100" b="0" i="0" kern="1200" baseline="0" dirty="0" err="1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комунікувати</a:t>
            </a:r>
            <a:r>
              <a:rPr lang="uk-UA" sz="1100" b="0" i="0" kern="1200" baseline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 з раннього дитинства, спілкуємося постійно, але на жаль часто комунікація є не ефективною.</a:t>
            </a:r>
          </a:p>
          <a:p>
            <a:pPr marL="0" indent="0">
              <a:buFontTx/>
              <a:buNone/>
            </a:pPr>
            <a:endParaRPr lang="uk-UA" sz="1100" b="0" i="1" kern="1200" baseline="0" dirty="0" smtClean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uk-UA" sz="1100" b="0" i="1" kern="1200" baseline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Назвіть приклади не ефективної комунікації.</a:t>
            </a:r>
          </a:p>
          <a:p>
            <a:pPr marL="0" indent="0">
              <a:buFontTx/>
              <a:buNone/>
            </a:pPr>
            <a:r>
              <a:rPr lang="uk-UA" sz="1100" b="0" i="1" kern="1200" baseline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Як гадаєте, які основні причини того, що не завжди досягаємо цілей комунікації? Не завжди можемо назвати її ефективною? </a:t>
            </a:r>
            <a:r>
              <a:rPr lang="uk-UA" sz="1100" b="0" i="0" kern="1200" baseline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(різне сприйняття одної й тої ж інформації  учасниками, установки/ірраціональні в т.ч., не готовність сприймати </a:t>
            </a:r>
            <a:r>
              <a:rPr lang="uk-UA" sz="1100" b="0" i="0" kern="1200" baseline="0" dirty="0" err="1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інфо</a:t>
            </a:r>
            <a:r>
              <a:rPr lang="uk-UA" sz="1100" b="0" i="0" kern="1200" baseline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 в даний момент, відсутність чіткий цілей на комунікацію).</a:t>
            </a:r>
          </a:p>
          <a:p>
            <a:pPr marL="0" indent="0">
              <a:buFontTx/>
              <a:buNone/>
            </a:pPr>
            <a:endParaRPr lang="uk-UA" sz="1100" b="0" i="1" kern="1200" baseline="0" dirty="0" smtClean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щоб краще</a:t>
            </a:r>
            <a:r>
              <a:rPr lang="uk-UA" sz="11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розуміти, що заважає – давайте розглянемо, як взагалі виглядає процес і які складові є.</a:t>
            </a:r>
            <a:endParaRPr lang="ru-RU" sz="11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uk-UA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процессе</a:t>
            </a: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обмена</a:t>
            </a: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</a:t>
            </a: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выделить</a:t>
            </a: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четыре</a:t>
            </a: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базовых</a:t>
            </a: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элемента</a:t>
            </a:r>
            <a:r>
              <a:rPr lang="uk-UA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лицо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генерирующее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собирающее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передающее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собственно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закодированная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помощью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символов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Канал,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лицо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которому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предназначена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интерпретирует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uk-U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Іншими словами,</a:t>
            </a:r>
            <a:r>
              <a:rPr lang="uk-UA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той, хто передає інформацію – кодує її, а той, хто приймає – розкодовує. </a:t>
            </a:r>
          </a:p>
          <a:p>
            <a:pPr marL="0" indent="0">
              <a:buFont typeface="+mj-lt"/>
              <a:buNone/>
            </a:pPr>
            <a:endParaRPr lang="uk-UA" sz="11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uk-UA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являється уявними </a:t>
            </a:r>
            <a:r>
              <a:rPr lang="uk-UA" sz="11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кодувальним</a:t>
            </a:r>
            <a:r>
              <a:rPr lang="uk-UA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uk-UA" sz="11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розкодувальним</a:t>
            </a:r>
            <a:r>
              <a:rPr lang="uk-UA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пристроєм? (виховання, освіта, сленг і  термінологія…). </a:t>
            </a:r>
          </a:p>
          <a:p>
            <a:pPr marL="0" indent="0">
              <a:buFont typeface="+mj-lt"/>
              <a:buNone/>
            </a:pPr>
            <a:r>
              <a:rPr lang="uk-UA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Власне така наша «різність» і може бути причиною не ефективної комунікації. Це варто враховувати, якщо хочемо досягнути бажаного результату.</a:t>
            </a:r>
          </a:p>
          <a:p>
            <a:pPr marL="0" indent="0">
              <a:buFont typeface="+mj-lt"/>
              <a:buNone/>
            </a:pPr>
            <a:endParaRPr lang="uk-UA" sz="11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uk-UA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можемо враховувати ці знання?</a:t>
            </a:r>
            <a:endParaRPr lang="uk-UA" sz="11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uk-UA" sz="11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uk-UA" sz="11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Додаткова </a:t>
            </a:r>
            <a:r>
              <a:rPr lang="uk-UA" sz="11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інфо</a:t>
            </a:r>
            <a:r>
              <a:rPr lang="uk-UA" sz="11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коментування складових тренеру </a:t>
            </a:r>
            <a:r>
              <a:rPr lang="uk-UA" sz="11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нижче</a:t>
            </a:r>
            <a:r>
              <a:rPr lang="uk-UA" sz="11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uk-UA" sz="11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проходят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несколько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взаимосвязанных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задача —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составить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канал для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таким образом,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стороны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исходную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трудно,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одновременно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смысл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искажен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утрачен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взаимосвязанные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таковы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Зарождение</a:t>
            </a:r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идеи</a:t>
            </a:r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начинается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формулирования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отбора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решает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какую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значимую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сделать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предметом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попытки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обрываются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затрачивает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обдумывание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осознать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предназначены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передаче до того,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отправляете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адекватность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уместность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ваших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учетом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конкретной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коммуникаций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Кодирование</a:t>
            </a:r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</a:t>
            </a:r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канала</a:t>
            </a:r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помощью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символов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закодировать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интонации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кодирование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превращает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канал,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совместимый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типом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символов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использованных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кодирования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общеизвестным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каналам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относятся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передача речи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письменных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материалов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электронные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включая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компьютерные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сети,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электронную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почту,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видеоленты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видеоконференции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канал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непригоден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физического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воплощения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символов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передача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Картина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достойна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тысячи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при передаче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телефону.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Подобным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неосуществимым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одновременный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разговор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работниками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сразу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разослать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памятные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записки,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предваряющие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небольших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групп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приобщения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канал не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слишком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зародившейся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ограничиваться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каналом. Часто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желательно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число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коммуникаций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сочетании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усложняется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приходится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последовательность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интервалы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последовательности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Тем не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одновременное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устной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письменной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скажем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письменной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Передача.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канал для доставки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закодированной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совокупности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Речь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физической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передаче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люди по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принимают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сам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коммуникаций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то же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видели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передача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лишь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одним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через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пройти,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донести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другого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лица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Декодирование</a:t>
            </a:r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декодирует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Декодирование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перевод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символов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мысли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символы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выбранные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точно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же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знать,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имел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виду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формировалась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реакции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требуется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завершиться.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ряду причин,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несколько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голове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смысл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точки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руководителя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считать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эффективным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продемонстрировал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произведя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действия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ждал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Обратная</a:t>
            </a:r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реакция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то,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услышано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прочитано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увидено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вербальном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невербальном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оформлении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отсылается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назад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свидетельствуя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 мере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доверия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усвоения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меняются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коммуникативными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ролями.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Изначальный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становится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отправителем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проходит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через все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своего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отклика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начальному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отправителю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играет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роль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получателя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Эффективный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двусторонне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направленным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обратная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понять,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мере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воспринято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Обратная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способствовать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значительному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эффективности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управленческой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ряду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двусторонний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(при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возможностей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обратной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по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сравнению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односторонним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обратная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отсутствует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протекает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медленнее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тем не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снимает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напряжения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точен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повышает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уверенность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правильности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сообщений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того,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коммуникации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место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шумовые</a:t>
            </a:r>
            <a:r>
              <a:rPr lang="uk-UA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помехи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Аварии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(поломки),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помехи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шумовые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помехи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произойти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коммуникации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Шумовые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помехи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определить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факторы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снижают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сигнала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рамках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произойти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многочисленных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факторов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Шумовые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помехи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Неправильная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приемником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получающим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и/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посылающим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Различные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придаваемые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одним и тем же словам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различными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людьми (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семантические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проблемы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пониманиях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начальников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подчиненных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своего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должностного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положения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неминуемо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усугубляют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пробел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коммуникации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начальниками и </a:t>
            </a:r>
            <a:r>
              <a:rPr lang="uk-UA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подчиненными</a:t>
            </a: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ru-RU" sz="11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dirty="0" smtClean="0"/>
              <a:t>Одна з причин не ефективної комунікації – неправильно</a:t>
            </a:r>
            <a:r>
              <a:rPr lang="uk-UA" sz="1100" baseline="0" dirty="0" smtClean="0"/>
              <a:t> поставлена, або зазвичай взагалі не поставлена ціль на комунікацію.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baseline="0" dirty="0" smtClean="0"/>
              <a:t>Поставте питання комусь з близьких або навіть собі </a:t>
            </a:r>
            <a:r>
              <a:rPr lang="uk-UA" sz="1100" baseline="0" dirty="0" smtClean="0">
                <a:sym typeface="Wingdings" panose="05000000000000000000" pitchFamily="2" charset="2"/>
              </a:rPr>
              <a:t> - для чого я беру участь в зустрічі з колегами/замовниками? І в більшості випадків отримаєте відповіді: щоб поговорити про співпрацю, щоб розказати про свій продукт.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baseline="0" dirty="0" smtClean="0">
                <a:sym typeface="Wingdings" panose="05000000000000000000" pitchFamily="2" charset="2"/>
              </a:rPr>
              <a:t>І що в результаті ми отримуємо: розповідаємо про продукт, обмінюємося приємними словами і подяками, витрачаємо час,щоб підібрати «правильні» слова, назначаємо час на нову зустріч, бо не всі моменти прояснили, або біжимо робити щось, не зрозуміло що і для чого…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baseline="0" dirty="0" smtClean="0">
                <a:sym typeface="Wingdings" panose="05000000000000000000" pitchFamily="2" charset="2"/>
              </a:rPr>
              <a:t>В чому річ? Пригадайте 1-ий </a:t>
            </a:r>
            <a:r>
              <a:rPr lang="uk-UA" sz="1100" baseline="0" dirty="0" err="1" smtClean="0">
                <a:sym typeface="Wingdings" panose="05000000000000000000" pitchFamily="2" charset="2"/>
              </a:rPr>
              <a:t>вебінар</a:t>
            </a:r>
            <a:r>
              <a:rPr lang="uk-UA" sz="1100" baseline="0" dirty="0" smtClean="0">
                <a:sym typeface="Wingdings" panose="05000000000000000000" pitchFamily="2" charset="2"/>
              </a:rPr>
              <a:t> по плануванню: кораблю без курсу, жоден вітер не буде попутний.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uk-UA" sz="1100" baseline="0" dirty="0" smtClean="0">
              <a:sym typeface="Wingdings" panose="05000000000000000000" pitchFamily="2" charset="2"/>
            </a:endParaRP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baseline="0" dirty="0" smtClean="0">
                <a:sym typeface="Wingdings" panose="05000000000000000000" pitchFamily="2" charset="2"/>
              </a:rPr>
              <a:t>В першу чергу, ефективна комунікація це та, яка направлена на досягнення результату. 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en-US" sz="1100" baseline="0" dirty="0" smtClean="0">
                <a:sym typeface="Wingdings" panose="05000000000000000000" pitchFamily="2" charset="2"/>
              </a:rPr>
              <a:t>SMART </a:t>
            </a:r>
            <a:r>
              <a:rPr lang="uk-UA" sz="1100" baseline="0" dirty="0" smtClean="0">
                <a:sym typeface="Wingdings" panose="05000000000000000000" pitchFamily="2" charset="2"/>
              </a:rPr>
              <a:t>і тут стане в пригоді) (до речі, технологію використовують і для письмової комунікації, і для підготовки презентацій…).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baseline="0" dirty="0" smtClean="0">
                <a:sym typeface="Wingdings" panose="05000000000000000000" pitchFamily="2" charset="2"/>
              </a:rPr>
              <a:t>Не варто забувати, що 50% успіху будь-якої зустрічі – це підготовка до зустрічі.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uk-UA" sz="1100" baseline="0" dirty="0" smtClean="0">
              <a:sym typeface="Wingdings" panose="05000000000000000000" pitchFamily="2" charset="2"/>
            </a:endParaRP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baseline="0" dirty="0" smtClean="0">
                <a:sym typeface="Wingdings" panose="05000000000000000000" pitchFamily="2" charset="2"/>
              </a:rPr>
              <a:t>Якщо використати схему СМАРТ для постановки цілі на комунікацію, як би можна було сформувати (з ким зустрічаєтесь, всі вхідні дані – фантазуйте) ціль?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uk-UA" sz="1100" baseline="0" dirty="0" smtClean="0">
              <a:sym typeface="Wingdings" panose="05000000000000000000" pitchFamily="2" charset="2"/>
            </a:endParaRP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baseline="0" dirty="0" smtClean="0">
                <a:sym typeface="Wingdings" panose="05000000000000000000" pitchFamily="2" charset="2"/>
              </a:rPr>
              <a:t>Можна на Д/З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baseline="0" dirty="0" smtClean="0">
                <a:sym typeface="Wingdings" panose="05000000000000000000" pitchFamily="2" charset="2"/>
              </a:rPr>
              <a:t>Завдання: поставити ціль на зустріч з потенційним замовником.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baseline="0" dirty="0" smtClean="0">
                <a:sym typeface="Wingdings" panose="05000000000000000000" pitchFamily="2" charset="2"/>
              </a:rPr>
              <a:t>Контекст: раніше ніколи не працювали з замовником (укр. </a:t>
            </a:r>
            <a:r>
              <a:rPr lang="uk-UA" sz="1100" i="1" baseline="0" dirty="0" err="1" smtClean="0">
                <a:sym typeface="Wingdings" panose="05000000000000000000" pitchFamily="2" charset="2"/>
              </a:rPr>
              <a:t>старт-ап</a:t>
            </a:r>
            <a:r>
              <a:rPr lang="uk-UA" sz="1100" i="1" baseline="0" dirty="0" smtClean="0">
                <a:sym typeface="Wingdings" panose="05000000000000000000" pitchFamily="2" charset="2"/>
              </a:rPr>
              <a:t> – виробник взуття), це перша зустріч з власником. Вам відомо, що компанія шукає спеціалістів для розробки сайту та </a:t>
            </a:r>
            <a:r>
              <a:rPr lang="uk-UA" sz="1100" i="1" baseline="0" dirty="0" err="1" smtClean="0">
                <a:sym typeface="Wingdings" panose="05000000000000000000" pitchFamily="2" charset="2"/>
              </a:rPr>
              <a:t>інтернет-маркетингу</a:t>
            </a:r>
            <a:r>
              <a:rPr lang="uk-UA" sz="1100" i="1" baseline="0" dirty="0" smtClean="0">
                <a:sym typeface="Wingdings" panose="05000000000000000000" pitchFamily="2" charset="2"/>
              </a:rPr>
              <a:t>. Строк запуску сайту – 3 місяці.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 сообщение состоит из трех элементов: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Слова</a:t>
            </a: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вербальная составляющая, т.е., то, что говорится;</a:t>
            </a:r>
          </a:p>
          <a:p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Интонация </a:t>
            </a: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эмоциональная составляющая, отражающая настроение и душевное состояние говорящего и влияющая на восприятие сообщения;</a:t>
            </a:r>
          </a:p>
          <a:p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Язык тела</a:t>
            </a: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невербальная составляющая, помогающая говорящему передать свое сообщение. Язык тела включает в себя жесты, зрительный контакт, выражение лица, позу, осанку.</a:t>
            </a:r>
          </a:p>
          <a:p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</a:t>
            </a:r>
            <a:r>
              <a:rPr lang="uk-UA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дослідження, скільки % інформації передається по кожному з каналів сприйняття,</a:t>
            </a:r>
          </a:p>
          <a:p>
            <a:r>
              <a:rPr lang="uk-UA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3 цифри: 55%, 38% і 7%, як гадаєте, які цифри яким каналам відповідають?</a:t>
            </a:r>
            <a:endParaRPr lang="ru-RU" sz="11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 висновки можемо зробити з даної </a:t>
            </a:r>
            <a:r>
              <a:rPr lang="uk-UA" sz="11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інфо</a:t>
            </a:r>
            <a:r>
              <a:rPr lang="uk-UA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підвищення ефективності комунікації?</a:t>
            </a:r>
          </a:p>
          <a:p>
            <a:r>
              <a:rPr lang="uk-UA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 важливість</a:t>
            </a:r>
            <a:r>
              <a:rPr lang="uk-UA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візуального контакту, використовувати всі канали – підготувати візуальну </a:t>
            </a:r>
            <a:r>
              <a:rPr lang="uk-UA" sz="11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інфо</a:t>
            </a:r>
            <a:r>
              <a:rPr lang="uk-UA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конгруентність міміки і інтонації).</a:t>
            </a:r>
            <a:endParaRPr lang="ru-RU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uk-UA" sz="1100" dirty="0" smtClean="0"/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dirty="0" smtClean="0"/>
              <a:t>Для</a:t>
            </a:r>
            <a:r>
              <a:rPr lang="uk-UA" sz="1100" baseline="0" dirty="0" smtClean="0"/>
              <a:t> того, щоб не втратити важливу суть інформації за яскравим візуальним образом чи тихим голосом, важливо використовувати інструмент комунікації – техніки активного слухання.</a:t>
            </a:r>
            <a:endParaRPr lang="uk-UA" sz="110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Активное слушание – </a:t>
            </a: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вербальная и невербальная обратная связь говорящего и слушающего, которая позволяет первому эффективно передавать сообщение, а последнему – правильно его понять.</a:t>
            </a:r>
          </a:p>
          <a:p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дает: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сразу устанавливает зрительный контакт с говорящим и не отвлекается;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выражение лица и глаз свидетельствует о неподдельном интересе;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кивает, поддерживая собеседника;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забывает о вербальном подтверждении слов говорящего, поощряя говорящего.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задает уместные наводящие вопросы, поддерживая разговор и стремясь полностью уяснить суть проблемы.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демонстрирует терпение;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проявляет вербальную обратную связь на слова адресанта, подытоживая полученную информацию;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обращает внимание на эмоциональное состояние собеседника и поэтому понимает, что привело говорящего к таким мыслям и высказываниям;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стремится разобраться в причинах эмоций, под влиянием которых пребывает говорящий;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высказывает свои соображения, если что-то неясно.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Невербальные инструменты активного слушания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Постоянный визуальный (зрительный) контакт.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Зрительный контакт поддерживается и в тех случаях, когда говорящий из-за погруженности в свои мысли смотрит «внутрь себя» или в пустоту и лишь время от времени останавливает взгляд на слушателе.</a:t>
            </a:r>
          </a:p>
          <a:p>
            <a:pPr lvl="0"/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Заинтересованное выражение лица.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Выражение лица активного слушателя меняется в зависимости оттого, что ему говорят.</a:t>
            </a:r>
          </a:p>
          <a:p>
            <a:pPr lvl="0"/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Заинтересованность, передаваемая языком тела.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Внимательный слушатель поворачивается и немного склоняется к собеседнику, чтобы лучше воспринять сообщение.</a:t>
            </a:r>
          </a:p>
          <a:p>
            <a:r>
              <a:rPr lang="ru-RU" sz="11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+кивки</a:t>
            </a:r>
            <a:r>
              <a:rPr lang="ru-RU" sz="11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головою (вербально – угу-угу), </a:t>
            </a:r>
            <a:r>
              <a:rPr lang="ru-RU" sz="11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выдкриты</a:t>
            </a:r>
            <a:r>
              <a:rPr lang="ru-RU" sz="11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1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пози</a:t>
            </a:r>
            <a:r>
              <a:rPr lang="ru-RU" sz="11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uk-UA" sz="11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Підстройка</a:t>
            </a:r>
            <a:r>
              <a:rPr lang="uk-UA" sz="11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під співрозмовника (поза тіла)</a:t>
            </a:r>
            <a:endParaRPr lang="ru-RU" sz="11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Поощряющий тон.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Манера говорить, тон голоса и интонация играют важную роль в подтверждении получения сообщения.</a:t>
            </a:r>
          </a:p>
          <a:p>
            <a:r>
              <a:rPr lang="ru-RU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uk-UA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вербальні – не тільки розповімо, а ще й спробуємо</a:t>
            </a:r>
            <a:r>
              <a:rPr lang="uk-UA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попрактикувати</a:t>
            </a:r>
            <a:r>
              <a:rPr lang="uk-UA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ru-RU" sz="11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dirty="0" smtClean="0"/>
              <a:t>Давайте зразу будемо розглядати техніки і практикуватися.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r>
              <a:rPr lang="uk-UA" sz="1100" i="1" dirty="0" smtClean="0"/>
              <a:t>Після того, коли розглядаємо кожну з технік я називатиму Вам речення, а Ви – варіанти використання техніки.</a:t>
            </a:r>
            <a:endParaRPr lang="ru-RU" sz="1100" i="1" dirty="0" smtClean="0"/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endParaRPr lang="ru-RU" altLang="ru-RU" b="1" dirty="0" smtClean="0">
              <a:latin typeface="Verdana" panose="020B0604030504040204" pitchFamily="34" charset="0"/>
            </a:endParaRP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ru-RU" altLang="ru-RU" b="1" dirty="0" smtClean="0">
                <a:latin typeface="Verdana" panose="020B0604030504040204" pitchFamily="34" charset="0"/>
              </a:rPr>
              <a:t>ПОВТОРЕНИЕ</a:t>
            </a:r>
            <a:r>
              <a:rPr lang="en-US" altLang="ru-RU" b="1" dirty="0" smtClean="0">
                <a:latin typeface="Verdan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Дословно повторить основные положения вашего собеседника</a:t>
            </a:r>
            <a:endParaRPr lang="en-US" b="1" dirty="0" smtClean="0">
              <a:solidFill>
                <a:schemeClr val="tx1"/>
              </a:solidFill>
              <a:latin typeface="Verdana" panose="020B0604030504040204" pitchFamily="34" charset="0"/>
              <a:cs typeface="+mn-cs"/>
            </a:endParaRP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ru-RU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Помогает </a:t>
            </a: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убедиться в том, что вы правильно его поняли, </a:t>
            </a: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показать, что вы слушаете собеседника.</a:t>
            </a: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endParaRPr lang="uk-UA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uk-UA" i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Речення «Зараз</a:t>
            </a: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на вулиці температура +3 градуси за Цельсієм, але на завтра метеорологи обіцяють +12»</a:t>
            </a: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(Ви говорите, що завтра обіцяють +12, Ви кажете, що зараз на вулиці +3)</a:t>
            </a:r>
            <a:endParaRPr lang="en-US" i="1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ru-RU" altLang="ru-RU" sz="1100" b="1" dirty="0" smtClean="0">
                <a:solidFill>
                  <a:schemeClr val="accent6"/>
                </a:solidFill>
                <a:latin typeface="Verdana" panose="020B0604030504040204" pitchFamily="34" charset="0"/>
              </a:rPr>
              <a:t>ПОБУЖДЕНИЕ</a:t>
            </a:r>
            <a:r>
              <a:rPr lang="en-US" altLang="ru-RU" sz="1100" b="1" dirty="0" smtClean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Поощрение продолжения рассказа собеседника.</a:t>
            </a:r>
          </a:p>
          <a:p>
            <a:pPr>
              <a:lnSpc>
                <a:spcPct val="150000"/>
              </a:lnSpc>
              <a:defRPr/>
            </a:pPr>
            <a:r>
              <a:rPr lang="ru-RU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Помогает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показать Вашу заинтересованность в предмете разговора, </a:t>
            </a:r>
          </a:p>
          <a:p>
            <a:pPr>
              <a:lnSpc>
                <a:spcPct val="150000"/>
              </a:lnSpc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стимулирует собеседника к продолжению разговора</a:t>
            </a:r>
          </a:p>
          <a:p>
            <a:pPr>
              <a:lnSpc>
                <a:spcPct val="150000"/>
              </a:lnSpc>
              <a:defRPr/>
            </a:pPr>
            <a:r>
              <a:rPr lang="uk-UA" sz="1100" baseline="0" dirty="0" err="1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Помагает</a:t>
            </a:r>
            <a:r>
              <a:rPr lang="uk-UA" sz="110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получить </a:t>
            </a:r>
            <a:r>
              <a:rPr lang="uk-UA" sz="1100" baseline="0" dirty="0" err="1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больше</a:t>
            </a:r>
            <a:r>
              <a:rPr lang="uk-UA" sz="110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</a:t>
            </a:r>
            <a:r>
              <a:rPr lang="uk-UA" sz="1100" baseline="0" dirty="0" err="1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информации</a:t>
            </a:r>
            <a:r>
              <a:rPr lang="uk-UA" sz="110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(</a:t>
            </a:r>
            <a:r>
              <a:rPr lang="uk-UA" sz="1100" baseline="0" dirty="0" err="1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особенно</a:t>
            </a:r>
            <a:r>
              <a:rPr lang="uk-UA" sz="110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для </a:t>
            </a:r>
            <a:r>
              <a:rPr lang="ru-RU" sz="110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неразговорчивых людей)</a:t>
            </a:r>
            <a:endParaRPr lang="uk-UA" sz="1100" baseline="0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uk-UA" sz="1100" baseline="0" dirty="0" smtClean="0"/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uk-UA" i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Речення «Зараз</a:t>
            </a: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на вулиці температура +3 градуси за Цельсієм, але на завтра метеорологи обіцяють +12»</a:t>
            </a:r>
          </a:p>
          <a:p>
            <a:pPr marL="85725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(«А що обіцяють на вихідні?», «А що відомо про опади?», «Що е про погоду Вам відомо?»)</a:t>
            </a: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ru-RU" sz="11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lnSpc>
                <a:spcPct val="150000"/>
              </a:lnSpc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Сказать ту же мысль, которую озвучил собеседник,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другими словами.  Помогает убедиться в том, что мы точно поняли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смысл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собеседника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Перефразирование </a:t>
            </a:r>
            <a:r>
              <a:rPr lang="ru-RU" sz="11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полезно, когда: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Необходимо </a:t>
            </a:r>
            <a:r>
              <a:rPr lang="ru-RU" sz="11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полное понимание желаний и предложений </a:t>
            </a:r>
            <a:r>
              <a:rPr lang="ru-RU" sz="11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партнера (МОТИВЫ</a:t>
            </a:r>
            <a:r>
              <a:rPr lang="ru-RU" sz="1100" b="1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что движет)</a:t>
            </a:r>
            <a:endParaRPr lang="ru-RU" sz="11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 конфликтных ситуациях, или во время дискуссий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Мы слабо ориентируемся в предмете разговора</a:t>
            </a:r>
          </a:p>
          <a:p>
            <a:pPr marL="514350" indent="-514350">
              <a:lnSpc>
                <a:spcPct val="150000"/>
              </a:lnSpc>
              <a:defRPr/>
            </a:pPr>
            <a:endParaRPr lang="ru-RU" sz="1100" b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1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Правила: 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1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Перефразирование можно начать следующими фразами: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«Если я Вас правильно понял, то..»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«Вы поправьте меня, если я ошибусь, но..»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«Другими словами, Вы считаете..»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При перефразировании нужно ориентироваться на содержание общения, а не на эмоции (таким чином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техніку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можна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використовувати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навіть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у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конфліктних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ситуаціях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Тобто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орієнтація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не на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негативні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емоції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а на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конструктивне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вирішення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Напр., «Ви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надто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довго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виконуєте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замовлення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я не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можу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стільки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чекати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…» - 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- «Я правильно вас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розумію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б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хотіли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переглянути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сроки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виконання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або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умови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baseline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завдання</a:t>
            </a:r>
            <a:r>
              <a:rPr lang="ru-RU" sz="1100" b="0" baseline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?»</a:t>
            </a:r>
            <a:endParaRPr lang="ru-RU" sz="1100" b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Важно выбрать главное и сказать своими словами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 Перефразирование уместно, когда говорящий сделал паузу (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якщо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перебити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напруження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00" b="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загостриться</a:t>
            </a:r>
            <a:r>
              <a:rPr lang="ru-RU" sz="1100" b="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defRPr/>
            </a:pPr>
            <a:endParaRPr lang="uk-UA" sz="11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uk-UA" i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Речення «Зараз</a:t>
            </a:r>
            <a:r>
              <a:rPr lang="uk-UA" i="1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на вулиці температура +3 градуси за Цельсієм, але на завтра метеорологи обіцяють +12»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uk-UA" sz="1100" b="1" i="1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(</a:t>
            </a:r>
            <a:r>
              <a:rPr lang="uk-UA" sz="1100" b="0" i="1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Я правильно розумію, нас чекає різкий перепад температур?, я правильно розумію,  завтра буде набагато тепліше, ніж сьогодні?)</a:t>
            </a:r>
          </a:p>
          <a:p>
            <a:pPr marL="514350" indent="-514350">
              <a:lnSpc>
                <a:spcPct val="150000"/>
              </a:lnSpc>
              <a:defRPr/>
            </a:pPr>
            <a:endParaRPr lang="uk-UA" sz="1100" b="0" i="1" baseline="0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uk-UA" sz="1100" b="1" i="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Основні помилки: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uk-UA" sz="1100" b="0" i="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Часте використання слів співрозмовника – якщо я правильно Вас зрозуміла, зараз на </a:t>
            </a:r>
            <a:r>
              <a:rPr lang="uk-UA" sz="1100" b="0" i="0" baseline="0" dirty="0" err="1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влиці</a:t>
            </a:r>
            <a:r>
              <a:rPr lang="uk-UA" sz="1100" b="0" i="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+3, а завтра буде +12?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uk-UA" sz="1100" b="0" i="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Безапеляційність (обмовка) – </a:t>
            </a:r>
            <a:r>
              <a:rPr lang="uk-UA" sz="1100" b="0" i="0" u="sng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як я правильно вас зрозуміла</a:t>
            </a:r>
            <a:r>
              <a:rPr lang="uk-UA" sz="1100" b="0" i="0" baseline="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, Ви вважаєте, що …</a:t>
            </a:r>
            <a:endParaRPr lang="ru-RU" sz="1100" b="0" i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endParaRPr lang="ru-RU" sz="1100" b="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endParaRPr lang="ru-RU" sz="11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5725" indent="0">
              <a:spcBef>
                <a:spcPts val="0"/>
              </a:spcBef>
              <a:buClr>
                <a:srgbClr val="C00000"/>
              </a:buClr>
              <a:buFont typeface="Wingdings" pitchFamily="2" charset="2"/>
              <a:buNone/>
            </a:pPr>
            <a:endParaRPr lang="ru-RU" sz="11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ru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ru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ru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ru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4406307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ru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ru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3253850" y="1809200"/>
            <a:ext cx="5890200" cy="18002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99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99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99" cy="39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57200" y="2761917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4674239" y="2761917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57200" y="2761917"/>
            <a:ext cx="8229299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99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57200" y="2761917"/>
            <a:ext cx="8229299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3"/>
          </p:nvPr>
        </p:nvSpPr>
        <p:spPr>
          <a:xfrm>
            <a:off x="4674239" y="2761917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4"/>
          </p:nvPr>
        </p:nvSpPr>
        <p:spPr>
          <a:xfrm>
            <a:off x="457200" y="2761917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99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99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8" y="1203479"/>
            <a:ext cx="3738898" cy="29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8" y="1203479"/>
            <a:ext cx="3738898" cy="2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728375" y="1938625"/>
            <a:ext cx="6992400" cy="10757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3253850" y="1809200"/>
            <a:ext cx="5890200" cy="18002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4406307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ru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ru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ru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ru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ru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ru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3253850" y="1809200"/>
            <a:ext cx="5890148" cy="180022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ru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ru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89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ru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ru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99" cy="85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99" cy="29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ffice@person-up.co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5767" y="1779659"/>
            <a:ext cx="2088232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>
            <a:off x="3253850" y="1779659"/>
            <a:ext cx="5890148" cy="208823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44825"/>
            <a:ext cx="3253847" cy="325384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28" name="Shape 228"/>
          <p:cNvSpPr txBox="1"/>
          <p:nvPr/>
        </p:nvSpPr>
        <p:spPr>
          <a:xfrm>
            <a:off x="3655225" y="2004625"/>
            <a:ext cx="49683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22723"/>
              </a:buClr>
              <a:buSzPct val="25000"/>
              <a:buFont typeface="Verdana"/>
              <a:buNone/>
            </a:pPr>
            <a:r>
              <a:rPr lang="ru" sz="2800" b="1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Тема сессии </a:t>
            </a:r>
            <a:r>
              <a:rPr lang="ru" sz="28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№</a:t>
            </a:r>
            <a:r>
              <a:rPr lang="en-US" sz="2800" b="1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28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:  </a:t>
            </a:r>
            <a:endParaRPr lang="ru" sz="28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rgbClr val="822723"/>
              </a:buClr>
              <a:buSzPct val="25000"/>
              <a:buFont typeface="Verdana"/>
              <a:buNone/>
            </a:pPr>
            <a:r>
              <a:rPr lang="ru-RU" sz="24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Эффективная коммуникация</a:t>
            </a:r>
            <a:endParaRPr lang="ru" sz="24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rgbClr val="822723"/>
              </a:buClr>
              <a:buFont typeface="Verdana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723"/>
              </a:buClr>
              <a:buFont typeface="Verdana"/>
              <a:buNone/>
            </a:pPr>
            <a:endParaRPr sz="3000" b="1" dirty="0">
              <a:solidFill>
                <a:srgbClr val="8227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3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" name="Shape 237"/>
          <p:cNvPicPr preferRelativeResize="0"/>
          <p:nvPr/>
        </p:nvPicPr>
        <p:blipFill rotWithShape="1">
          <a:blip r:embed="rId3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238"/>
          <p:cNvPicPr preferRelativeResize="0"/>
          <p:nvPr/>
        </p:nvPicPr>
        <p:blipFill rotWithShape="1">
          <a:blip r:embed="rId4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5"/>
          <p:cNvSpPr/>
          <p:nvPr/>
        </p:nvSpPr>
        <p:spPr>
          <a:xfrm>
            <a:off x="696687" y="411510"/>
            <a:ext cx="8447313" cy="607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1C889B"/>
              </a:buClr>
              <a:buSzPct val="25000"/>
            </a:pPr>
            <a:r>
              <a:rPr lang="ru-RU" sz="24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Упражнение</a:t>
            </a:r>
            <a:r>
              <a:rPr lang="ru-RU" sz="24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. Подтверждение </a:t>
            </a:r>
            <a:r>
              <a:rPr lang="ru-RU" sz="24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понимания.</a:t>
            </a:r>
            <a:endParaRPr lang="ru-RU" sz="2400" b="1" i="0" u="none" strike="noStrike" cap="none" baseline="0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31590"/>
            <a:ext cx="84364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Напишите подтверждение к следующему диалогу: </a:t>
            </a:r>
          </a:p>
          <a:p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Сотрудники негативно относятся ко всем изменениям. </a:t>
            </a:r>
          </a:p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О каких сотрудниках ты говоришь? </a:t>
            </a:r>
          </a:p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Я говорю о </a:t>
            </a:r>
            <a:r>
              <a:rPr lang="ru-RU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тестировщиках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В чем проявляется негативное отношение? </a:t>
            </a:r>
          </a:p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Очень много кулуарных разговоров и обсуждений. Сопротивляются изменениям. </a:t>
            </a:r>
          </a:p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Что именно они обсуждают? </a:t>
            </a:r>
          </a:p>
          <a:p>
            <a:pPr>
              <a:buFontTx/>
              <a:buChar char="-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Они пытаются понять цель и смысл тех изменений в компании, которые идут сейчас. </a:t>
            </a:r>
          </a:p>
          <a:p>
            <a:pPr>
              <a:buFontTx/>
              <a:buChar char="-"/>
            </a:pP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Напишите ваше подтверждение </a:t>
            </a: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понимания (1 мин). </a:t>
            </a:r>
            <a:endParaRPr lang="ru-RU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31640" y="195486"/>
            <a:ext cx="651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ВЕРБАЛЬНЫЕ </a:t>
            </a:r>
            <a:r>
              <a:rPr lang="uk-UA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ТЕХНИКИ АКТИВНОГО СЛУШАНИЯ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331640" y="1059582"/>
            <a:ext cx="6363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18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УТОЧНЕНИЕ</a:t>
            </a:r>
            <a:r>
              <a:rPr lang="en-US" altLang="ru-RU" sz="1800" b="1" dirty="0" smtClean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endParaRPr lang="ru-RU" altLang="ru-RU" sz="1800" b="1" dirty="0" smtClean="0">
              <a:solidFill>
                <a:schemeClr val="accent6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79512" y="1491630"/>
            <a:ext cx="89644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9pPr>
          </a:lstStyle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Уточнить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понимание того, что говорит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собеседник и его мотивы</a:t>
            </a: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base"/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Что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говорит другой человек?</a:t>
            </a:r>
          </a:p>
          <a:p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Почему </a:t>
            </a: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 это говорит</a:t>
            </a: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 (мотивы)</a:t>
            </a:r>
            <a:endParaRPr lang="ru-RU" sz="1800" b="1" dirty="0">
              <a:solidFill>
                <a:schemeClr val="bg2"/>
              </a:solidFill>
              <a:latin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35176"/>
            <a:ext cx="96490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                                  Пример использования</a:t>
            </a:r>
          </a:p>
          <a:p>
            <a:pPr fontAlgn="t"/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t"/>
            <a:r>
              <a:rPr lang="ru-RU" sz="1600" dirty="0" smtClean="0"/>
              <a:t>Ещё </a:t>
            </a:r>
            <a:r>
              <a:rPr lang="ru-RU" sz="1600" dirty="0" smtClean="0"/>
              <a:t>встречаются некоторые недочёты </a:t>
            </a:r>
            <a:r>
              <a:rPr lang="ru-RU" sz="1600" dirty="0" smtClean="0"/>
              <a:t>              О </a:t>
            </a:r>
            <a:r>
              <a:rPr lang="ru-RU" sz="1600" dirty="0" smtClean="0"/>
              <a:t>каких сотрудниках ты говоришь?</a:t>
            </a:r>
            <a:endParaRPr lang="ru-RU" sz="1600" dirty="0" smtClean="0"/>
          </a:p>
          <a:p>
            <a:pPr fontAlgn="t"/>
            <a:r>
              <a:rPr lang="ru-RU" sz="1600" dirty="0" smtClean="0"/>
              <a:t>в </a:t>
            </a:r>
            <a:r>
              <a:rPr lang="ru-RU" sz="1600" dirty="0" smtClean="0"/>
              <a:t>работе некоторых сотрудников 	</a:t>
            </a:r>
            <a:r>
              <a:rPr lang="ru-RU" sz="1600" dirty="0" smtClean="0"/>
              <a:t>                Что </a:t>
            </a:r>
            <a:r>
              <a:rPr lang="ru-RU" sz="1600" dirty="0" smtClean="0"/>
              <a:t>ты имеешь в виду? </a:t>
            </a:r>
          </a:p>
          <a:p>
            <a:pPr fontAlgn="base"/>
            <a:r>
              <a:rPr lang="ru-RU" sz="1600" dirty="0" smtClean="0"/>
              <a:t>                                                                                Почему </a:t>
            </a:r>
            <a:r>
              <a:rPr lang="ru-RU" sz="1600" dirty="0" smtClean="0"/>
              <a:t>ты так думаешь? </a:t>
            </a:r>
          </a:p>
          <a:p>
            <a:pPr fontAlgn="t"/>
            <a:r>
              <a:rPr lang="ru-RU" sz="1600" dirty="0" smtClean="0"/>
              <a:t>Некоторые </a:t>
            </a:r>
            <a:r>
              <a:rPr lang="ru-RU" sz="1600" dirty="0" smtClean="0"/>
              <a:t>люди не готовы </a:t>
            </a:r>
            <a:r>
              <a:rPr lang="ru-RU" sz="1600" dirty="0" smtClean="0"/>
              <a:t>к                                В </a:t>
            </a:r>
            <a:r>
              <a:rPr lang="ru-RU" sz="1600" dirty="0" smtClean="0"/>
              <a:t>чем именно проявляется </a:t>
            </a:r>
            <a:r>
              <a:rPr lang="ru-RU" sz="1600" dirty="0" smtClean="0"/>
              <a:t>неготовность?                                                                                  </a:t>
            </a:r>
            <a:endParaRPr lang="ru-RU" sz="1600" dirty="0" smtClean="0"/>
          </a:p>
          <a:p>
            <a:pPr fontAlgn="t"/>
            <a:r>
              <a:rPr lang="ru-RU" sz="1600" dirty="0" smtClean="0"/>
              <a:t>изменениям </a:t>
            </a:r>
            <a:r>
              <a:rPr lang="ru-RU" sz="1600" dirty="0" smtClean="0"/>
              <a:t>и неправильно настроены </a:t>
            </a:r>
            <a:r>
              <a:rPr lang="ru-RU" sz="1600" dirty="0" smtClean="0"/>
              <a:t>              Что </a:t>
            </a:r>
            <a:r>
              <a:rPr lang="ru-RU" sz="1600" dirty="0" smtClean="0"/>
              <a:t>ты имеешь в виду, </a:t>
            </a:r>
            <a:r>
              <a:rPr lang="ru-RU" sz="1600" dirty="0" smtClean="0"/>
              <a:t>говоря «неправильно»?</a:t>
            </a:r>
          </a:p>
          <a:p>
            <a:pPr fontAlgn="t"/>
            <a:r>
              <a:rPr lang="ru-RU" sz="1600" dirty="0" smtClean="0"/>
              <a:t>к </a:t>
            </a:r>
            <a:r>
              <a:rPr lang="ru-RU" sz="1600" dirty="0" smtClean="0"/>
              <a:t>ним. 	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355976" y="3363838"/>
            <a:ext cx="0" cy="15841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3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" name="Shape 237"/>
          <p:cNvPicPr preferRelativeResize="0"/>
          <p:nvPr/>
        </p:nvPicPr>
        <p:blipFill rotWithShape="1">
          <a:blip r:embed="rId3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238"/>
          <p:cNvPicPr preferRelativeResize="0"/>
          <p:nvPr/>
        </p:nvPicPr>
        <p:blipFill rotWithShape="1">
          <a:blip r:embed="rId4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5"/>
          <p:cNvSpPr/>
          <p:nvPr/>
        </p:nvSpPr>
        <p:spPr>
          <a:xfrm>
            <a:off x="988541" y="402514"/>
            <a:ext cx="8155458" cy="607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1C889B"/>
              </a:buClr>
              <a:buSzPct val="25000"/>
            </a:pPr>
            <a:r>
              <a:rPr lang="ru-RU" sz="24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Упражнение</a:t>
            </a:r>
            <a:r>
              <a:rPr lang="ru-RU" sz="24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. Уточнение. </a:t>
            </a:r>
            <a:endParaRPr lang="ru-RU" sz="2400" b="1" i="0" u="none" strike="noStrike" cap="none" baseline="0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203598"/>
            <a:ext cx="73369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Ваш собеседник говорит: </a:t>
            </a:r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Я с вами не согласен во многих вопросах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Как бы вы могли уточнить информацию? </a:t>
            </a:r>
            <a:endParaRPr lang="ru-RU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Запишите 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 менее 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3х вопросов</a:t>
            </a:r>
          </a:p>
          <a:p>
            <a:endParaRPr lang="ru-RU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мин.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написание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C:\Users\user\Desktop\images.jpg"/>
          <p:cNvPicPr>
            <a:picLocks noChangeAspect="1" noChangeArrowheads="1"/>
          </p:cNvPicPr>
          <p:nvPr/>
        </p:nvPicPr>
        <p:blipFill>
          <a:blip r:embed="rId5"/>
          <a:srcRect l="7325" r="10268"/>
          <a:stretch>
            <a:fillRect/>
          </a:stretch>
        </p:blipFill>
        <p:spPr bwMode="auto">
          <a:xfrm>
            <a:off x="5436096" y="1203598"/>
            <a:ext cx="3400855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3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" name="Shape 237"/>
          <p:cNvPicPr preferRelativeResize="0"/>
          <p:nvPr/>
        </p:nvPicPr>
        <p:blipFill rotWithShape="1">
          <a:blip r:embed="rId3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238"/>
          <p:cNvPicPr preferRelativeResize="0"/>
          <p:nvPr/>
        </p:nvPicPr>
        <p:blipFill rotWithShape="1">
          <a:blip r:embed="rId4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5"/>
          <p:cNvSpPr/>
          <p:nvPr/>
        </p:nvSpPr>
        <p:spPr>
          <a:xfrm>
            <a:off x="696687" y="267494"/>
            <a:ext cx="8447313" cy="607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889B"/>
              </a:buClr>
              <a:buSzPct val="25000"/>
              <a:buFont typeface="Verdana"/>
              <a:buNone/>
            </a:pPr>
            <a:r>
              <a:rPr lang="ru-RU" sz="2400" b="1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Упражнение. Уточнение/подтверждение.</a:t>
            </a:r>
            <a:endParaRPr lang="ru-RU" sz="2400" b="1" i="0" u="none" strike="noStrike" cap="none" baseline="0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896183"/>
            <a:ext cx="84364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Обозначьте каждое из следующих высказываний в соответствии с навыком, использованным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говорящим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(я читаю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)</a:t>
            </a: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человек уточняет - </a:t>
            </a:r>
            <a:r>
              <a:rPr lang="ru-RU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если подтверждает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ru-RU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</a:t>
            </a: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"Вот как? Почему?"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"Расскажи мне подробнее об этом".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"Почему ты так думаешь?"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"Вы знаете, я не совсем вас понимаю. Лучше расскажите мне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подробнее об этом, чтобы я был уверен, что мы одинаково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видим проблему".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"Другими словами, вы считаете, что из-за налоговых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преимуществ нам выгоднее арендовать это оборудование,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чем покупать его?"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"Что вы имеете в виду, говоря «адекватное время?"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"Итак, вы говорите, что, если бы мы использовали 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стандартные форматы, отчеты было бы проще читать. Это так?"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13638" y="299750"/>
            <a:ext cx="651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ВЕРБАЛЬНЫЕ </a:t>
            </a:r>
            <a:r>
              <a:rPr lang="uk-UA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ТЕХНИКИ АКТИВНОГО СЛУШАНИЯ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3498" y="2788240"/>
            <a:ext cx="3860502" cy="235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0" y="1347614"/>
            <a:ext cx="8884096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uk-UA" sz="18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РЕЗЮМИРОВАНИЕ</a:t>
            </a:r>
            <a:endParaRPr lang="ru-RU" sz="1800" b="1" dirty="0">
              <a:solidFill>
                <a:srgbClr val="C00000"/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Подведение </a:t>
            </a:r>
            <a:r>
              <a:rPr lang="ru-RU" sz="1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итогов: 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речь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собеседника </a:t>
            </a: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в «свернутом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» виде,  </a:t>
            </a: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ее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основная идея</a:t>
            </a:r>
          </a:p>
          <a:p>
            <a:pPr marL="514350" indent="-514350">
              <a:lnSpc>
                <a:spcPct val="150000"/>
              </a:lnSpc>
              <a:defRPr/>
            </a:pPr>
            <a:endParaRPr lang="ru-RU" sz="1800" b="1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Примеры </a:t>
            </a: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формулировок: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«Таким образом, главное..»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«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Ваша основная идея, как я понял, в том, что..»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«Если теперь подытожить сказанное Вами..»</a:t>
            </a:r>
          </a:p>
        </p:txBody>
      </p:sp>
    </p:spTree>
    <p:extLst>
      <p:ext uri="{BB962C8B-B14F-4D97-AF65-F5344CB8AC3E}">
        <p14:creationId xmlns:p14="http://schemas.microsoft.com/office/powerpoint/2010/main" xmlns="" val="10702230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1739900"/>
            <a:ext cx="25146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6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13638" y="299750"/>
            <a:ext cx="6516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ВОПРОСЫ</a:t>
            </a:r>
          </a:p>
          <a:p>
            <a:pPr algn="ctr"/>
            <a:endParaRPr lang="ru-RU" sz="2400" b="1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pPr algn="ctr"/>
            <a:endParaRPr lang="uk-UA" sz="2400" b="1" dirty="0" smtClean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pPr algn="ctr"/>
            <a:endParaRPr lang="ru-RU" sz="2400" b="1" dirty="0">
              <a:solidFill>
                <a:schemeClr val="accent6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915566"/>
            <a:ext cx="89383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Открытые </a:t>
            </a:r>
            <a:r>
              <a:rPr lang="ru-RU" sz="1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вопросы</a:t>
            </a:r>
            <a:endParaRPr lang="ru-RU" sz="1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      Начинаются со слов: «Когда..», «Как..», «Для чего..»</a:t>
            </a:r>
          </a:p>
          <a:p>
            <a:pPr>
              <a:lnSpc>
                <a:spcPct val="150000"/>
              </a:lnSpc>
              <a:defRPr/>
            </a:pPr>
            <a:endParaRPr lang="ru-RU" sz="1800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ru-RU" sz="1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Альтернативные </a:t>
            </a: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вопросы</a:t>
            </a:r>
          </a:p>
          <a:p>
            <a:pPr>
              <a:lnSpc>
                <a:spcPct val="150000"/>
              </a:lnSpc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      Содержат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союз «</a:t>
            </a: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или»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ru-RU" sz="1800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ru-RU" sz="1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Закрытые </a:t>
            </a: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вопросы</a:t>
            </a:r>
          </a:p>
          <a:p>
            <a:pPr>
              <a:lnSpc>
                <a:spcPct val="150000"/>
              </a:lnSpc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      Предполагают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односложный ответ «Да-нет</a:t>
            </a: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»</a:t>
            </a:r>
            <a:endParaRPr lang="ru-RU" sz="1800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1090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13638" y="299750"/>
            <a:ext cx="651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«ВЫМАНИ МЕНЯ ИЗ КРУГА»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75656" y="1131590"/>
            <a:ext cx="63611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985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13638" y="299750"/>
            <a:ext cx="651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«ВСПОМНИТЬ ВСЕ</a:t>
            </a:r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</a:t>
            </a:r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»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1640" y="915566"/>
            <a:ext cx="7010375" cy="403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292385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Shape 509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3275856" y="1779661"/>
            <a:ext cx="5868144" cy="208823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10" name="Shape 510"/>
          <p:cNvSpPr txBox="1"/>
          <p:nvPr/>
        </p:nvSpPr>
        <p:spPr>
          <a:xfrm>
            <a:off x="3339350" y="1994650"/>
            <a:ext cx="5602799" cy="14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25000"/>
              <a:buFont typeface="Verdana"/>
              <a:buNone/>
            </a:pPr>
            <a:r>
              <a:rPr lang="ru" sz="2400" b="1" i="0" u="none" strike="noStrike" cap="none" dirty="0">
                <a:solidFill>
                  <a:srgbClr val="5B0F00"/>
                </a:solidFill>
                <a:latin typeface="Verdana"/>
                <a:ea typeface="Verdana"/>
                <a:cs typeface="Verdana"/>
                <a:sym typeface="Verdana"/>
              </a:rPr>
              <a:t>Спасибо!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5B0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25000"/>
              <a:buFont typeface="Verdana"/>
              <a:buNone/>
            </a:pPr>
            <a:r>
              <a:rPr lang="ru" sz="2400" b="1" i="0" u="none" strike="noStrike" cap="none" dirty="0">
                <a:solidFill>
                  <a:srgbClr val="5B0F00"/>
                </a:solidFill>
                <a:latin typeface="Verdana"/>
                <a:ea typeface="Verdana"/>
                <a:cs typeface="Verdana"/>
                <a:sym typeface="Verdana"/>
              </a:rPr>
              <a:t>Ваш Person Up ☺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300" y="11822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Shape 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5767" y="1779659"/>
            <a:ext cx="2088232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>
            <a:off x="3253850" y="1779659"/>
            <a:ext cx="5890148" cy="208823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44825"/>
            <a:ext cx="3253847" cy="325384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51" name="Shape 551"/>
          <p:cNvSpPr txBox="1"/>
          <p:nvPr/>
        </p:nvSpPr>
        <p:spPr>
          <a:xfrm>
            <a:off x="3275857" y="1779661"/>
            <a:ext cx="3744413" cy="1222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723"/>
              </a:buClr>
              <a:buSzPct val="25000"/>
              <a:buFont typeface="Verdana"/>
              <a:buNone/>
            </a:pPr>
            <a:r>
              <a:rPr lang="ru" sz="3000" b="1" i="0" u="none" strike="noStrike" cap="none">
                <a:solidFill>
                  <a:srgbClr val="822723"/>
                </a:solidFill>
                <a:latin typeface="Verdana"/>
                <a:ea typeface="Verdana"/>
                <a:cs typeface="Verdana"/>
                <a:sym typeface="Verdana"/>
              </a:rPr>
              <a:t>Наши контакты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723"/>
              </a:buClr>
              <a:buFont typeface="Verdana"/>
              <a:buNone/>
            </a:pPr>
            <a:endParaRPr sz="2000" b="1" i="0" u="sng" strike="noStrike" cap="non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723"/>
              </a:buClr>
              <a:buFont typeface="Verdana"/>
              <a:buNone/>
            </a:pPr>
            <a:endParaRPr sz="2000" b="1" i="0" u="sng" strike="noStrike" cap="non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723"/>
              </a:buClr>
              <a:buFont typeface="Verdana"/>
              <a:buNone/>
            </a:pPr>
            <a:endParaRPr sz="2000" b="1" i="0" u="sng" strike="noStrike" cap="non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723"/>
              </a:buClr>
              <a:buSzPct val="25000"/>
              <a:buFont typeface="Verdana"/>
              <a:buNone/>
            </a:pPr>
            <a:r>
              <a:rPr lang="ru" sz="2000" b="1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office@person-up.com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723"/>
              </a:buClr>
              <a:buSzPct val="25000"/>
              <a:buFont typeface="Verdana"/>
              <a:buNone/>
            </a:pPr>
            <a:r>
              <a:rPr lang="ru" sz="2000" b="1" i="0" u="none" strike="noStrike" cap="none">
                <a:solidFill>
                  <a:srgbClr val="822723"/>
                </a:solidFill>
                <a:latin typeface="Verdana"/>
                <a:ea typeface="Verdana"/>
                <a:cs typeface="Verdana"/>
                <a:sym typeface="Verdana"/>
              </a:rPr>
              <a:t>+38 050 358 83 78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5141850" y="2547325"/>
            <a:ext cx="1352698" cy="13526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416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655676" y="29975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ПРОГРАММА</a:t>
            </a:r>
            <a:endParaRPr lang="ru-RU" sz="2400" b="1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3153" y="922047"/>
            <a:ext cx="894936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Что такое коммуникация?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ru-RU" sz="1800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Составляющие процесса коммуникации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ru-RU" sz="1800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Составляющие сообщения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ru-RU" sz="1800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Активное</a:t>
            </a:r>
            <a:r>
              <a:rPr lang="uk-UA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</a:t>
            </a: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слушание</a:t>
            </a:r>
            <a:r>
              <a:rPr lang="uk-UA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(</a:t>
            </a: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вербальные</a:t>
            </a:r>
            <a:r>
              <a:rPr lang="uk-UA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и </a:t>
            </a: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невербальные</a:t>
            </a:r>
            <a:r>
              <a:rPr lang="uk-UA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 </a:t>
            </a: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техники</a:t>
            </a:r>
            <a:r>
              <a:rPr lang="uk-UA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uk-UA" sz="1800" dirty="0" smtClean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cs typeface="Arial" pitchFamily="34" charset="0"/>
              </a:rPr>
              <a:t>Вопросы – главный инструмент коммуникации</a:t>
            </a:r>
            <a:endParaRPr lang="ru-RU" sz="1800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55676" y="29975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КОММУНИКАЦИЯ </a:t>
            </a:r>
            <a:r>
              <a:rPr lang="en-US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VS </a:t>
            </a:r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ОБЩЕНИЕ</a:t>
            </a:r>
            <a:endParaRPr lang="ru-RU" sz="2400" b="1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7664" y="987574"/>
            <a:ext cx="5976664" cy="38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3528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55676" y="29975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ПРОЦЕСС КОММУНИКАЦИИ</a:t>
            </a:r>
            <a:endParaRPr lang="ru-RU" sz="2400" b="1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5616" y="843558"/>
            <a:ext cx="6886096" cy="412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616" y="2427734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 err="1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Отправитель</a:t>
            </a:r>
            <a:endParaRPr lang="ru-RU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2139702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 err="1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Получатель</a:t>
            </a:r>
            <a:endParaRPr lang="ru-RU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7966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 err="1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Закодированый</a:t>
            </a:r>
            <a:r>
              <a:rPr lang="uk-UA" sz="1800" dirty="0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uk-UA" sz="1800" dirty="0" err="1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смысл</a:t>
            </a:r>
            <a:endParaRPr lang="ru-RU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127560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 err="1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Розкодированый</a:t>
            </a:r>
            <a:r>
              <a:rPr lang="uk-UA" sz="1800" dirty="0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uk-UA" sz="1800" dirty="0" err="1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смысл</a:t>
            </a:r>
            <a:endParaRPr lang="ru-RU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3219822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 err="1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Каналы</a:t>
            </a:r>
            <a:r>
              <a:rPr lang="uk-UA" sz="1800" dirty="0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uk-UA" sz="1800" dirty="0" err="1" smtClean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</a:rPr>
              <a:t>передачи</a:t>
            </a:r>
            <a:endParaRPr lang="ru-RU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35264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55676" y="29975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ЦЕЛИ КОММУНИКАЦИИ</a:t>
            </a:r>
            <a:endParaRPr lang="ru-RU" sz="2400" b="1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Picture 2" descr="C:\Users\user\Desktop\563b9035bc6c6_shon_bin_mem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7544" y="843558"/>
            <a:ext cx="8208912" cy="410445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619672" y="843558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НЕЛЬЗЯ ПРОСТО ТАК ВЗЯТЬ… 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3939902"/>
            <a:ext cx="65838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И ПОСТАВИТЬ НОРМАЛЬНУЮ </a:t>
            </a:r>
            <a:r>
              <a:rPr lang="uk-UA" sz="24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ЦЕЛЬ</a:t>
            </a:r>
            <a:r>
              <a:rPr lang="uk-UA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НА ВСТРЕЧУ </a:t>
            </a:r>
            <a:r>
              <a:rPr lang="uk-UA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ПО 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SMART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2440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13638" y="299750"/>
            <a:ext cx="651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СООБЩЕНИЕ СОСТОИТ ИЗ:</a:t>
            </a:r>
            <a:endParaRPr lang="ru-RU" sz="2400" b="1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766" y="3372493"/>
            <a:ext cx="226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Слова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(суть) 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030" y="3557160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Интонация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3557159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Язык тела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3557160"/>
            <a:ext cx="11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+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4352" y="3557158"/>
            <a:ext cx="11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+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6216" y="1347614"/>
            <a:ext cx="1800200" cy="184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3568" y="1294806"/>
            <a:ext cx="1872208" cy="18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35896" y="1281612"/>
            <a:ext cx="1872208" cy="193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78656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13638" y="299750"/>
            <a:ext cx="651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ТЕХНИКИ АКТИВНОГО СЛУШАНИЯ</a:t>
            </a:r>
          </a:p>
          <a:p>
            <a:pPr algn="ctr"/>
            <a:endParaRPr lang="ru-RU" sz="2400" b="1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226" y="401287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  <a:latin typeface="Verdana" panose="020B0604030504040204" pitchFamily="34" charset="0"/>
              </a:rPr>
              <a:t>Л</a:t>
            </a:r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учший собеседник – не тот, кто умеет красиво говорить, а тот, кто умеет слушать! </a:t>
            </a:r>
            <a:endParaRPr lang="uk-UA" sz="2400" b="1" dirty="0" smtClean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63638"/>
            <a:ext cx="4032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 smtClean="0">
                <a:solidFill>
                  <a:schemeClr val="tx1"/>
                </a:solidFill>
                <a:latin typeface="Verdana" panose="020B0604030504040204" pitchFamily="34" charset="0"/>
              </a:rPr>
              <a:t>Невербальные: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</a:rPr>
              <a:t>в</a:t>
            </a: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изуальный контакт;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выражения лица;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</a:rPr>
              <a:t>я</a:t>
            </a: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зык тела;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</a:rPr>
              <a:t>п</a:t>
            </a: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оощряющий тон голоса.</a:t>
            </a:r>
          </a:p>
          <a:p>
            <a:endParaRPr lang="ru-RU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2339752" y="699542"/>
            <a:ext cx="720080" cy="817031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940152" y="699542"/>
            <a:ext cx="936104" cy="832739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6056" y="1491630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</a:rPr>
              <a:t>В</a:t>
            </a:r>
            <a:r>
              <a:rPr lang="ru-RU" sz="2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ербальные: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повторение;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побуждение;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п</a:t>
            </a: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ерефразирование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/</a:t>
            </a:r>
            <a:endParaRPr lang="ru-RU" sz="20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342900" indent="-342900"/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подтверждение;</a:t>
            </a:r>
            <a:endParaRPr lang="ru-RU" sz="20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резюме;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у</a:t>
            </a:r>
            <a:r>
              <a:rPr lang="ru-RU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точнение.</a:t>
            </a:r>
            <a:endParaRPr lang="ru-RU" sz="20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7800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345" y="1759123"/>
            <a:ext cx="2357655" cy="338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6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13638" y="299750"/>
            <a:ext cx="651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ВЕРБАЛЬНЫЕ </a:t>
            </a:r>
            <a:r>
              <a:rPr lang="uk-UA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ТЕХНИКИ АКТИВНОГО СЛУШАНИЯ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0" y="1453011"/>
            <a:ext cx="6363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8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ПОВТОРЕНИЕ</a:t>
            </a:r>
            <a:r>
              <a:rPr lang="en-US" altLang="ru-RU" sz="1800" b="1" dirty="0" smtClean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Дословно повторить </a:t>
            </a:r>
            <a:endParaRPr lang="ru-RU" sz="1800" dirty="0" smtClean="0">
              <a:solidFill>
                <a:schemeClr val="bg2"/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eaLnBrk="1" hangingPunct="1"/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основные </a:t>
            </a: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положения  </a:t>
            </a: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собеседника</a:t>
            </a:r>
            <a:endParaRPr lang="ru-RU" altLang="ru-RU" sz="1800" b="1" dirty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211710"/>
            <a:ext cx="8323262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defRPr/>
            </a:pPr>
            <a:r>
              <a:rPr lang="ru-RU" sz="1800" b="1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Пример использования</a:t>
            </a:r>
            <a:r>
              <a:rPr lang="ru-RU" sz="1800" b="1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:</a:t>
            </a:r>
            <a:r>
              <a:rPr lang="en-US" sz="1800" b="1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 </a:t>
            </a: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«</a:t>
            </a: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Вы говорите, что..»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79606" y="3226498"/>
            <a:ext cx="9721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8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ПОБУЖДЕНИЕ</a:t>
            </a:r>
            <a:r>
              <a:rPr lang="en-US" altLang="ru-RU" sz="18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Поощрение продолжения </a:t>
            </a: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рассказа</a:t>
            </a:r>
            <a:endParaRPr lang="ru-RU" sz="1800" dirty="0">
              <a:solidFill>
                <a:schemeClr val="bg2"/>
              </a:solidFill>
              <a:latin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388" y="3867894"/>
            <a:ext cx="705690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defRPr/>
            </a:pPr>
            <a:r>
              <a:rPr lang="ru-RU" sz="1800" b="1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Пример использования</a:t>
            </a:r>
            <a:r>
              <a:rPr lang="ru-RU" sz="1800" b="1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:</a:t>
            </a:r>
            <a:r>
              <a:rPr lang="en-US" sz="1800" b="1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 </a:t>
            </a: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«</a:t>
            </a: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И что было дальше</a:t>
            </a: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?..»</a:t>
            </a:r>
          </a:p>
        </p:txBody>
      </p:sp>
    </p:spTree>
    <p:extLst>
      <p:ext uri="{BB962C8B-B14F-4D97-AF65-F5344CB8AC3E}">
        <p14:creationId xmlns:p14="http://schemas.microsoft.com/office/powerpoint/2010/main" xmlns="" val="3299692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t="29838" b="30582"/>
          <a:stretch/>
        </p:blipFill>
        <p:spPr>
          <a:xfrm>
            <a:off x="8351450" y="0"/>
            <a:ext cx="792550" cy="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1377" t="8270" r="27588" b="69064"/>
          <a:stretch/>
        </p:blipFill>
        <p:spPr>
          <a:xfrm>
            <a:off x="0" y="0"/>
            <a:ext cx="1079934" cy="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13638" y="299750"/>
            <a:ext cx="651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ВЕРБАЛЬНЫЕ </a:t>
            </a:r>
            <a:r>
              <a:rPr lang="uk-UA" sz="24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ТЕХНИКИ АКТИВНОГО СЛУШАНИЯ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0" y="1347614"/>
            <a:ext cx="8884096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1800" b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ПЕРЕФРАЗИРОВАНИЕ/ПОДТВЕРЖДЕНИЕ</a:t>
            </a:r>
            <a:endParaRPr lang="ru-RU" sz="1800" b="1" dirty="0">
              <a:solidFill>
                <a:srgbClr val="C00000"/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 algn="ctr">
              <a:lnSpc>
                <a:spcPct val="150000"/>
              </a:lnSpc>
              <a:defRPr/>
            </a:pPr>
            <a:r>
              <a:rPr lang="ru-RU" sz="1800" b="1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Сказать ту же мысль, которую озвучил </a:t>
            </a:r>
            <a:r>
              <a:rPr lang="ru-RU" sz="1800" b="1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собеседник, </a:t>
            </a:r>
          </a:p>
          <a:p>
            <a:pPr marL="514350" indent="-514350" algn="ctr">
              <a:lnSpc>
                <a:spcPct val="150000"/>
              </a:lnSpc>
              <a:defRPr/>
            </a:pPr>
            <a:r>
              <a:rPr lang="ru-RU" sz="1800" b="1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другими словами</a:t>
            </a:r>
            <a:r>
              <a:rPr lang="ru-RU" sz="1800" b="1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.  </a:t>
            </a:r>
            <a:endParaRPr lang="ru-RU" sz="1800" dirty="0" smtClean="0">
              <a:solidFill>
                <a:schemeClr val="bg2"/>
              </a:solidFill>
              <a:latin typeface="Verdana" panose="020B0604030504040204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Перефразирование </a:t>
            </a: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можно начать следующими фразами:</a:t>
            </a:r>
          </a:p>
          <a:p>
            <a:pPr>
              <a:lnSpc>
                <a:spcPct val="150000"/>
              </a:lnSpc>
              <a:defRPr/>
            </a:pP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«Если я Вас правильно понял, то</a:t>
            </a: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..»,  «</a:t>
            </a: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Другими словами, Вы считаете..»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2. При перефразировании нужно ориентироваться на </a:t>
            </a: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содержание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800" dirty="0" smtClean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общения</a:t>
            </a: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, а не на эмоции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3. Важно выбрать главное и сказать своими словами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1800" dirty="0">
                <a:solidFill>
                  <a:schemeClr val="bg2"/>
                </a:solidFill>
                <a:latin typeface="Verdana" panose="020B0604030504040204" pitchFamily="34" charset="0"/>
                <a:cs typeface="Arial" pitchFamily="34" charset="0"/>
              </a:rPr>
              <a:t>4. Перефразирование уместно, когда говорящий сделал паузу</a:t>
            </a:r>
          </a:p>
          <a:p>
            <a:pPr marL="514350" indent="-514350">
              <a:lnSpc>
                <a:spcPct val="150000"/>
              </a:lnSpc>
              <a:defRPr/>
            </a:pPr>
            <a:endParaRPr lang="ru-RU" sz="1800" dirty="0">
              <a:solidFill>
                <a:schemeClr val="bg2"/>
              </a:solidFill>
              <a:latin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8953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3331</Words>
  <Application>Microsoft Office PowerPoint</Application>
  <PresentationFormat>Экран (16:9)</PresentationFormat>
  <Paragraphs>350</Paragraphs>
  <Slides>19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simple-light</vt:lpstr>
      <vt:lpstr>simple-light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101</cp:revision>
  <dcterms:modified xsi:type="dcterms:W3CDTF">2016-03-09T20:01:39Z</dcterms:modified>
</cp:coreProperties>
</file>