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75" r:id="rId3"/>
    <p:sldId id="264" r:id="rId4"/>
    <p:sldId id="265" r:id="rId5"/>
    <p:sldId id="257" r:id="rId6"/>
    <p:sldId id="267" r:id="rId7"/>
    <p:sldId id="262" r:id="rId8"/>
    <p:sldId id="259" r:id="rId9"/>
    <p:sldId id="258" r:id="rId10"/>
    <p:sldId id="263" r:id="rId11"/>
    <p:sldId id="260" r:id="rId12"/>
    <p:sldId id="261" r:id="rId13"/>
    <p:sldId id="268" r:id="rId14"/>
    <p:sldId id="270" r:id="rId15"/>
    <p:sldId id="269" r:id="rId16"/>
    <p:sldId id="271" r:id="rId17"/>
    <p:sldId id="273" r:id="rId18"/>
    <p:sldId id="266" r:id="rId19"/>
    <p:sldId id="272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5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30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4A6793-0967-4A50-BD64-F94B147B94E1}" type="doc">
      <dgm:prSet loTypeId="urn:microsoft.com/office/officeart/2005/8/layout/cycle3" loCatId="cycle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34B5AB51-2E1F-4B8E-895D-CFEA37630385}">
      <dgm:prSet phldrT="[Text]"/>
      <dgm:spPr/>
      <dgm:t>
        <a:bodyPr/>
        <a:lstStyle/>
        <a:p>
          <a:r>
            <a:rPr lang="en-US" dirty="0" smtClean="0"/>
            <a:t>Write a test</a:t>
          </a:r>
          <a:endParaRPr lang="en-US" dirty="0"/>
        </a:p>
      </dgm:t>
    </dgm:pt>
    <dgm:pt modelId="{18362FB7-EE70-46B9-BE85-683502DFC044}" type="parTrans" cxnId="{ABA54882-6E56-4E2F-8749-CDD3531D187C}">
      <dgm:prSet/>
      <dgm:spPr/>
      <dgm:t>
        <a:bodyPr/>
        <a:lstStyle/>
        <a:p>
          <a:endParaRPr lang="en-US"/>
        </a:p>
      </dgm:t>
    </dgm:pt>
    <dgm:pt modelId="{F6A01827-AC26-4DE8-B0E7-263A15FC750B}" type="sibTrans" cxnId="{ABA54882-6E56-4E2F-8749-CDD3531D187C}">
      <dgm:prSet/>
      <dgm:spPr/>
      <dgm:t>
        <a:bodyPr/>
        <a:lstStyle/>
        <a:p>
          <a:endParaRPr lang="en-US"/>
        </a:p>
      </dgm:t>
    </dgm:pt>
    <dgm:pt modelId="{345B85CB-F5AB-4A9D-971A-C32B9E2DCC28}">
      <dgm:prSet phldrT="[Text]"/>
      <dgm:spPr/>
      <dgm:t>
        <a:bodyPr/>
        <a:lstStyle/>
        <a:p>
          <a:r>
            <a:rPr lang="en-US" dirty="0" smtClean="0"/>
            <a:t>Watch it fail</a:t>
          </a:r>
          <a:endParaRPr lang="en-US" dirty="0"/>
        </a:p>
      </dgm:t>
    </dgm:pt>
    <dgm:pt modelId="{7C32AE05-1AF5-4852-A2D9-939A7BE9C7DF}" type="parTrans" cxnId="{D0168817-E2F9-4771-9B33-A6581F5FF0E7}">
      <dgm:prSet/>
      <dgm:spPr/>
      <dgm:t>
        <a:bodyPr/>
        <a:lstStyle/>
        <a:p>
          <a:endParaRPr lang="en-US"/>
        </a:p>
      </dgm:t>
    </dgm:pt>
    <dgm:pt modelId="{1C5311D6-3576-422C-9CB0-5FC119D64202}" type="sibTrans" cxnId="{D0168817-E2F9-4771-9B33-A6581F5FF0E7}">
      <dgm:prSet/>
      <dgm:spPr/>
      <dgm:t>
        <a:bodyPr/>
        <a:lstStyle/>
        <a:p>
          <a:endParaRPr lang="en-US"/>
        </a:p>
      </dgm:t>
    </dgm:pt>
    <dgm:pt modelId="{6C0F67E5-A143-4B15-9797-83EFBA2036DE}">
      <dgm:prSet phldrT="[Text]"/>
      <dgm:spPr/>
      <dgm:t>
        <a:bodyPr/>
        <a:lstStyle/>
        <a:p>
          <a:r>
            <a:rPr lang="en-US" dirty="0" smtClean="0"/>
            <a:t>Make it pass</a:t>
          </a:r>
          <a:endParaRPr lang="en-US" dirty="0"/>
        </a:p>
      </dgm:t>
    </dgm:pt>
    <dgm:pt modelId="{16856E09-F4B5-4C20-834E-C732A3B9C4B1}" type="parTrans" cxnId="{01C049BE-F736-42A3-B0BF-2B78ED5F5048}">
      <dgm:prSet/>
      <dgm:spPr/>
      <dgm:t>
        <a:bodyPr/>
        <a:lstStyle/>
        <a:p>
          <a:endParaRPr lang="en-US"/>
        </a:p>
      </dgm:t>
    </dgm:pt>
    <dgm:pt modelId="{B710DA19-327F-4C08-9EDC-6CA66C989D7D}" type="sibTrans" cxnId="{01C049BE-F736-42A3-B0BF-2B78ED5F5048}">
      <dgm:prSet/>
      <dgm:spPr/>
      <dgm:t>
        <a:bodyPr/>
        <a:lstStyle/>
        <a:p>
          <a:endParaRPr lang="en-US"/>
        </a:p>
      </dgm:t>
    </dgm:pt>
    <dgm:pt modelId="{79554E5E-EACC-4B9A-B00F-8FCBC06C0ED4}">
      <dgm:prSet phldrT="[Text]"/>
      <dgm:spPr/>
      <dgm:t>
        <a:bodyPr/>
        <a:lstStyle/>
        <a:p>
          <a:r>
            <a:rPr lang="en-US" dirty="0" err="1" smtClean="0"/>
            <a:t>Refactor</a:t>
          </a:r>
          <a:endParaRPr lang="en-US" dirty="0"/>
        </a:p>
      </dgm:t>
    </dgm:pt>
    <dgm:pt modelId="{2F4D223E-46A7-442F-9DBF-081E7ABEE831}" type="parTrans" cxnId="{3031DDBA-6105-488F-AFEA-B74EB1428173}">
      <dgm:prSet/>
      <dgm:spPr/>
      <dgm:t>
        <a:bodyPr/>
        <a:lstStyle/>
        <a:p>
          <a:endParaRPr lang="en-US"/>
        </a:p>
      </dgm:t>
    </dgm:pt>
    <dgm:pt modelId="{CF276BB3-9405-434B-93B3-29FF1ED20AA1}" type="sibTrans" cxnId="{3031DDBA-6105-488F-AFEA-B74EB1428173}">
      <dgm:prSet/>
      <dgm:spPr/>
      <dgm:t>
        <a:bodyPr/>
        <a:lstStyle/>
        <a:p>
          <a:endParaRPr lang="en-US"/>
        </a:p>
      </dgm:t>
    </dgm:pt>
    <dgm:pt modelId="{E1B74658-1852-4FDC-954B-0875163E583C}" type="pres">
      <dgm:prSet presAssocID="{824A6793-0967-4A50-BD64-F94B147B94E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E7039D-BD88-4C4A-98DB-9500BC1F12E3}" type="pres">
      <dgm:prSet presAssocID="{824A6793-0967-4A50-BD64-F94B147B94E1}" presName="cycle" presStyleCnt="0"/>
      <dgm:spPr/>
    </dgm:pt>
    <dgm:pt modelId="{ED3AF5A3-C330-43B0-B24B-DBFF0B32631B}" type="pres">
      <dgm:prSet presAssocID="{34B5AB51-2E1F-4B8E-895D-CFEA37630385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AE909F-8852-480F-99B0-6E161E976DD0}" type="pres">
      <dgm:prSet presAssocID="{F6A01827-AC26-4DE8-B0E7-263A15FC750B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7CFE805D-3AE5-44F3-AC0B-E5800BE735D5}" type="pres">
      <dgm:prSet presAssocID="{345B85CB-F5AB-4A9D-971A-C32B9E2DCC28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0F1504-2564-4F81-B124-9DA6F70483EB}" type="pres">
      <dgm:prSet presAssocID="{6C0F67E5-A143-4B15-9797-83EFBA2036DE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B8D2D9-105B-474F-9B06-B796E30AAAD1}" type="pres">
      <dgm:prSet presAssocID="{79554E5E-EACC-4B9A-B00F-8FCBC06C0ED4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C049BE-F736-42A3-B0BF-2B78ED5F5048}" srcId="{824A6793-0967-4A50-BD64-F94B147B94E1}" destId="{6C0F67E5-A143-4B15-9797-83EFBA2036DE}" srcOrd="2" destOrd="0" parTransId="{16856E09-F4B5-4C20-834E-C732A3B9C4B1}" sibTransId="{B710DA19-327F-4C08-9EDC-6CA66C989D7D}"/>
    <dgm:cxn modelId="{C302D3E4-622A-4AB9-84AC-CB8085F76F25}" type="presOf" srcId="{79554E5E-EACC-4B9A-B00F-8FCBC06C0ED4}" destId="{5BB8D2D9-105B-474F-9B06-B796E30AAAD1}" srcOrd="0" destOrd="0" presId="urn:microsoft.com/office/officeart/2005/8/layout/cycle3"/>
    <dgm:cxn modelId="{D0E4B3AC-073E-4D2C-AD98-27662A8A3A2A}" type="presOf" srcId="{6C0F67E5-A143-4B15-9797-83EFBA2036DE}" destId="{9E0F1504-2564-4F81-B124-9DA6F70483EB}" srcOrd="0" destOrd="0" presId="urn:microsoft.com/office/officeart/2005/8/layout/cycle3"/>
    <dgm:cxn modelId="{B172BEA5-798A-4D8C-8D4B-DB82E4CCC4DD}" type="presOf" srcId="{F6A01827-AC26-4DE8-B0E7-263A15FC750B}" destId="{5BAE909F-8852-480F-99B0-6E161E976DD0}" srcOrd="0" destOrd="0" presId="urn:microsoft.com/office/officeart/2005/8/layout/cycle3"/>
    <dgm:cxn modelId="{ABA54882-6E56-4E2F-8749-CDD3531D187C}" srcId="{824A6793-0967-4A50-BD64-F94B147B94E1}" destId="{34B5AB51-2E1F-4B8E-895D-CFEA37630385}" srcOrd="0" destOrd="0" parTransId="{18362FB7-EE70-46B9-BE85-683502DFC044}" sibTransId="{F6A01827-AC26-4DE8-B0E7-263A15FC750B}"/>
    <dgm:cxn modelId="{3031DDBA-6105-488F-AFEA-B74EB1428173}" srcId="{824A6793-0967-4A50-BD64-F94B147B94E1}" destId="{79554E5E-EACC-4B9A-B00F-8FCBC06C0ED4}" srcOrd="3" destOrd="0" parTransId="{2F4D223E-46A7-442F-9DBF-081E7ABEE831}" sibTransId="{CF276BB3-9405-434B-93B3-29FF1ED20AA1}"/>
    <dgm:cxn modelId="{36FDA50D-5F36-48EB-A8CF-A518B2660AEA}" type="presOf" srcId="{345B85CB-F5AB-4A9D-971A-C32B9E2DCC28}" destId="{7CFE805D-3AE5-44F3-AC0B-E5800BE735D5}" srcOrd="0" destOrd="0" presId="urn:microsoft.com/office/officeart/2005/8/layout/cycle3"/>
    <dgm:cxn modelId="{D0168817-E2F9-4771-9B33-A6581F5FF0E7}" srcId="{824A6793-0967-4A50-BD64-F94B147B94E1}" destId="{345B85CB-F5AB-4A9D-971A-C32B9E2DCC28}" srcOrd="1" destOrd="0" parTransId="{7C32AE05-1AF5-4852-A2D9-939A7BE9C7DF}" sibTransId="{1C5311D6-3576-422C-9CB0-5FC119D64202}"/>
    <dgm:cxn modelId="{0824FEC0-51EA-4944-8466-35DA18F72F33}" type="presOf" srcId="{34B5AB51-2E1F-4B8E-895D-CFEA37630385}" destId="{ED3AF5A3-C330-43B0-B24B-DBFF0B32631B}" srcOrd="0" destOrd="0" presId="urn:microsoft.com/office/officeart/2005/8/layout/cycle3"/>
    <dgm:cxn modelId="{3CFF09AE-0109-4CF5-A19E-BAEFBB1CA62D}" type="presOf" srcId="{824A6793-0967-4A50-BD64-F94B147B94E1}" destId="{E1B74658-1852-4FDC-954B-0875163E583C}" srcOrd="0" destOrd="0" presId="urn:microsoft.com/office/officeart/2005/8/layout/cycle3"/>
    <dgm:cxn modelId="{60538918-4A06-4332-8E0B-EF02B333A388}" type="presParOf" srcId="{E1B74658-1852-4FDC-954B-0875163E583C}" destId="{54E7039D-BD88-4C4A-98DB-9500BC1F12E3}" srcOrd="0" destOrd="0" presId="urn:microsoft.com/office/officeart/2005/8/layout/cycle3"/>
    <dgm:cxn modelId="{4B974294-9E63-4AF3-A3EA-D3DEDED1601C}" type="presParOf" srcId="{54E7039D-BD88-4C4A-98DB-9500BC1F12E3}" destId="{ED3AF5A3-C330-43B0-B24B-DBFF0B32631B}" srcOrd="0" destOrd="0" presId="urn:microsoft.com/office/officeart/2005/8/layout/cycle3"/>
    <dgm:cxn modelId="{8EA8BA7E-EAF0-40B8-9826-F53877AE995B}" type="presParOf" srcId="{54E7039D-BD88-4C4A-98DB-9500BC1F12E3}" destId="{5BAE909F-8852-480F-99B0-6E161E976DD0}" srcOrd="1" destOrd="0" presId="urn:microsoft.com/office/officeart/2005/8/layout/cycle3"/>
    <dgm:cxn modelId="{FE6945A8-8B75-4815-80E7-160090AC6A05}" type="presParOf" srcId="{54E7039D-BD88-4C4A-98DB-9500BC1F12E3}" destId="{7CFE805D-3AE5-44F3-AC0B-E5800BE735D5}" srcOrd="2" destOrd="0" presId="urn:microsoft.com/office/officeart/2005/8/layout/cycle3"/>
    <dgm:cxn modelId="{22530A51-F2AE-4DFB-81A4-BB66CE6CA98C}" type="presParOf" srcId="{54E7039D-BD88-4C4A-98DB-9500BC1F12E3}" destId="{9E0F1504-2564-4F81-B124-9DA6F70483EB}" srcOrd="3" destOrd="0" presId="urn:microsoft.com/office/officeart/2005/8/layout/cycle3"/>
    <dgm:cxn modelId="{7774B2F8-51A5-4B61-A373-2CD7A407FE2E}" type="presParOf" srcId="{54E7039D-BD88-4C4A-98DB-9500BC1F12E3}" destId="{5BB8D2D9-105B-474F-9B06-B796E30AAAD1}" srcOrd="4" destOrd="0" presId="urn:microsoft.com/office/officeart/2005/8/layout/cycle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735C-89CE-4145-9BF9-8BFEAB4DA314}" type="datetimeFigureOut">
              <a:rPr lang="en-US" smtClean="0"/>
              <a:pPr/>
              <a:t>7/4/2007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5393EC-C116-4D58-AB18-865D2F4453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735C-89CE-4145-9BF9-8BFEAB4DA314}" type="datetimeFigureOut">
              <a:rPr lang="en-US" smtClean="0"/>
              <a:pPr/>
              <a:t>7/4/2007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93EC-C116-4D58-AB18-865D2F4453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735C-89CE-4145-9BF9-8BFEAB4DA314}" type="datetimeFigureOut">
              <a:rPr lang="en-US" smtClean="0"/>
              <a:pPr/>
              <a:t>7/4/2007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93EC-C116-4D58-AB18-865D2F4453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97B735C-89CE-4145-9BF9-8BFEAB4DA314}" type="datetimeFigureOut">
              <a:rPr lang="en-US" smtClean="0"/>
              <a:pPr/>
              <a:t>7/4/2007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4C5393EC-C116-4D58-AB18-865D2F4453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735C-89CE-4145-9BF9-8BFEAB4DA314}" type="datetimeFigureOut">
              <a:rPr lang="en-US" smtClean="0"/>
              <a:pPr/>
              <a:t>7/4/2007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93EC-C116-4D58-AB18-865D2F4453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735C-89CE-4145-9BF9-8BFEAB4DA314}" type="datetimeFigureOut">
              <a:rPr lang="en-US" smtClean="0"/>
              <a:pPr/>
              <a:t>7/4/2007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93EC-C116-4D58-AB18-865D2F4453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93EC-C116-4D58-AB18-865D2F4453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735C-89CE-4145-9BF9-8BFEAB4DA314}" type="datetimeFigureOut">
              <a:rPr lang="en-US" smtClean="0"/>
              <a:pPr/>
              <a:t>7/4/2007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735C-89CE-4145-9BF9-8BFEAB4DA314}" type="datetimeFigureOut">
              <a:rPr lang="en-US" smtClean="0"/>
              <a:pPr/>
              <a:t>7/4/2007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93EC-C116-4D58-AB18-865D2F4453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735C-89CE-4145-9BF9-8BFEAB4DA314}" type="datetimeFigureOut">
              <a:rPr lang="en-US" smtClean="0"/>
              <a:pPr/>
              <a:t>7/4/2007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93EC-C116-4D58-AB18-865D2F4453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97B735C-89CE-4145-9BF9-8BFEAB4DA314}" type="datetimeFigureOut">
              <a:rPr lang="en-US" smtClean="0"/>
              <a:pPr/>
              <a:t>7/4/2007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5393EC-C116-4D58-AB18-865D2F4453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735C-89CE-4145-9BF9-8BFEAB4DA314}" type="datetimeFigureOut">
              <a:rPr lang="en-US" smtClean="0"/>
              <a:pPr/>
              <a:t>7/4/2007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5393EC-C116-4D58-AB18-865D2F4453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97B735C-89CE-4145-9BF9-8BFEAB4DA314}" type="datetimeFigureOut">
              <a:rPr lang="en-US" smtClean="0"/>
              <a:pPr/>
              <a:t>7/4/2007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4C5393EC-C116-4D58-AB18-865D2F4453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yende.com/Blog/" TargetMode="External"/><Relationship Id="rId2" Type="http://schemas.openxmlformats.org/officeDocument/2006/relationships/hyperlink" Target="mailto:orene@we-can.co.i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yende.com/Blo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538" y="5143512"/>
            <a:ext cx="7005662" cy="1233508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 smtClean="0"/>
              <a:t>Oren </a:t>
            </a:r>
            <a:r>
              <a:rPr lang="en-US" dirty="0" err="1" smtClean="0"/>
              <a:t>Eini</a:t>
            </a:r>
            <a:endParaRPr lang="en-US" dirty="0" smtClean="0"/>
          </a:p>
          <a:p>
            <a:pPr algn="l"/>
            <a:r>
              <a:rPr lang="en-US" dirty="0" smtClean="0"/>
              <a:t>Senior Developer</a:t>
            </a:r>
          </a:p>
          <a:p>
            <a:pPr algn="l"/>
            <a:r>
              <a:rPr lang="en-US" dirty="0" smtClean="0"/>
              <a:t>We! Consulting Group</a:t>
            </a:r>
          </a:p>
          <a:p>
            <a:pPr algn="l"/>
            <a:r>
              <a:rPr lang="en-US" dirty="0" smtClean="0">
                <a:hlinkClick r:id="rId2"/>
              </a:rPr>
              <a:t>orene@we-can.co.il</a:t>
            </a:r>
            <a:endParaRPr lang="en-US" dirty="0" smtClean="0"/>
          </a:p>
          <a:p>
            <a:pPr algn="l"/>
            <a:r>
              <a:rPr lang="en-US" dirty="0" smtClean="0">
                <a:hlinkClick r:id="rId3"/>
              </a:rPr>
              <a:t>http://www.ayende.com/Blog/</a:t>
            </a:r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Getting to Know Test Driven Development &amp; Design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11194" y="2967335"/>
            <a:ext cx="58063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Another way…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2143116"/>
            <a:ext cx="3433780" cy="350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perspectiveBelow"/>
            <a:lightRig rig="threePt" dir="t"/>
          </a:scene3d>
          <a:sp3d>
            <a:bevelT prst="relaxedInset"/>
          </a:sp3d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Continuous Feedback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928802"/>
            <a:ext cx="3728276" cy="4338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857232"/>
            <a:ext cx="4143394" cy="53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slope"/>
          </a:sp3d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Enabling Change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857364"/>
            <a:ext cx="3095630" cy="4123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21560969" lon="21569758" rev="910917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TDD as specification</a:t>
            </a:r>
          </a:p>
          <a:p>
            <a:r>
              <a:rPr lang="en-US" dirty="0" smtClean="0"/>
              <a:t>After development – serves as verification</a:t>
            </a:r>
          </a:p>
          <a:p>
            <a:endParaRPr lang="en-US" dirty="0" smtClean="0"/>
          </a:p>
          <a:p>
            <a:r>
              <a:rPr lang="en-US" dirty="0" smtClean="0"/>
              <a:t>Unit test should </a:t>
            </a:r>
            <a:r>
              <a:rPr lang="en-US" b="1" dirty="0" smtClean="0"/>
              <a:t>not</a:t>
            </a:r>
            <a:r>
              <a:rPr lang="en-US" dirty="0" smtClean="0"/>
              <a:t>:</a:t>
            </a:r>
          </a:p>
          <a:p>
            <a:pPr lvl="1"/>
            <a:r>
              <a:rPr lang="en-US" i="1" dirty="0" smtClean="0"/>
              <a:t>Talk to the database </a:t>
            </a:r>
          </a:p>
          <a:p>
            <a:pPr lvl="1"/>
            <a:r>
              <a:rPr lang="en-US" i="1" dirty="0" smtClean="0"/>
              <a:t>Communicate across the network </a:t>
            </a:r>
          </a:p>
          <a:p>
            <a:pPr lvl="1"/>
            <a:r>
              <a:rPr lang="en-US" i="1" dirty="0" smtClean="0"/>
              <a:t>Touches the file system </a:t>
            </a:r>
          </a:p>
          <a:p>
            <a:pPr lvl="1"/>
            <a:endParaRPr lang="en-US" i="1" dirty="0" smtClean="0"/>
          </a:p>
          <a:p>
            <a:r>
              <a:rPr lang="en-US" dirty="0" smtClean="0"/>
              <a:t>Unit test:</a:t>
            </a:r>
          </a:p>
          <a:p>
            <a:pPr lvl="1"/>
            <a:r>
              <a:rPr lang="en-US" dirty="0" smtClean="0"/>
              <a:t>Test one thing</a:t>
            </a:r>
          </a:p>
          <a:p>
            <a:pPr lvl="1"/>
            <a:r>
              <a:rPr lang="en-US" dirty="0" smtClean="0"/>
              <a:t>Run </a:t>
            </a:r>
            <a:r>
              <a:rPr lang="en-US" i="1" dirty="0" smtClean="0"/>
              <a:t>fast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Getting serious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71644"/>
            <a:ext cx="8229600" cy="4572000"/>
          </a:xfrm>
        </p:spPr>
        <p:txBody>
          <a:bodyPr/>
          <a:lstStyle/>
          <a:p>
            <a:r>
              <a:rPr lang="en-US" dirty="0" smtClean="0"/>
              <a:t>We need to build a calculate employee salary</a:t>
            </a:r>
          </a:p>
          <a:p>
            <a:endParaRPr lang="en-US" dirty="0" smtClean="0"/>
          </a:p>
          <a:p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Hourly pay</a:t>
            </a:r>
          </a:p>
          <a:p>
            <a:pPr lvl="1"/>
            <a:r>
              <a:rPr lang="en-US" dirty="0" smtClean="0"/>
              <a:t>If temp – no overtime payment</a:t>
            </a:r>
          </a:p>
          <a:p>
            <a:pPr lvl="1"/>
            <a:r>
              <a:rPr lang="en-US" dirty="0" smtClean="0"/>
              <a:t>If manager – overtime +60% per hour</a:t>
            </a:r>
          </a:p>
          <a:p>
            <a:pPr lvl="1"/>
            <a:r>
              <a:rPr lang="en-US" dirty="0" smtClean="0"/>
              <a:t>If employee – overtime +50% per hour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Let us start with some code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The process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Calibri"/>
                <a:cs typeface="Arial"/>
              </a:rPr>
              <a:t>&lt;Test()&gt; _</a:t>
            </a:r>
            <a:endParaRPr lang="en-US" sz="3600" dirty="0" smtClean="0"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Arial"/>
              </a:rPr>
              <a:t>Public</a:t>
            </a:r>
            <a:r>
              <a:rPr lang="en-US" sz="2800" dirty="0" smtClean="0">
                <a:latin typeface="Courier New"/>
                <a:ea typeface="Calibri"/>
                <a:cs typeface="Arial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Arial"/>
              </a:rPr>
              <a:t>Sub</a:t>
            </a:r>
            <a:r>
              <a:rPr lang="en-US" sz="2800" dirty="0" smtClean="0">
                <a:latin typeface="Courier New"/>
                <a:ea typeface="Calibri"/>
                <a:cs typeface="Arial"/>
              </a:rPr>
              <a:t> </a:t>
            </a:r>
            <a:r>
              <a:rPr lang="en-US" sz="2800" dirty="0" err="1" smtClean="0">
                <a:latin typeface="Courier New"/>
                <a:ea typeface="Calibri"/>
                <a:cs typeface="Arial"/>
              </a:rPr>
              <a:t>Calculate_NoHours_WillReturnZero</a:t>
            </a:r>
            <a:r>
              <a:rPr lang="en-US" sz="2800" dirty="0" smtClean="0">
                <a:latin typeface="Courier New"/>
                <a:ea typeface="Calibri"/>
                <a:cs typeface="Arial"/>
              </a:rPr>
              <a:t>()</a:t>
            </a:r>
            <a:endParaRPr lang="en-US" sz="3600" dirty="0" smtClean="0"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Calibri"/>
                <a:cs typeface="Arial"/>
              </a:rPr>
              <a:t>    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Arial"/>
              </a:rPr>
              <a:t>Dim</a:t>
            </a:r>
            <a:r>
              <a:rPr lang="en-US" sz="2800" dirty="0" smtClean="0">
                <a:latin typeface="Courier New"/>
                <a:ea typeface="Calibri"/>
                <a:cs typeface="Arial"/>
              </a:rPr>
              <a:t> calculator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Arial"/>
              </a:rPr>
              <a:t>As</a:t>
            </a:r>
            <a:r>
              <a:rPr lang="en-US" sz="2800" dirty="0" smtClean="0">
                <a:latin typeface="Courier New"/>
                <a:ea typeface="Calibri"/>
                <a:cs typeface="Arial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Arial"/>
              </a:rPr>
              <a:t>New</a:t>
            </a:r>
            <a:r>
              <a:rPr lang="en-US" sz="2800" dirty="0" smtClean="0">
                <a:latin typeface="Courier New"/>
                <a:ea typeface="Calibri"/>
                <a:cs typeface="Arial"/>
              </a:rPr>
              <a:t> </a:t>
            </a:r>
            <a:r>
              <a:rPr lang="en-US" sz="2800" dirty="0" err="1" smtClean="0">
                <a:latin typeface="Courier New"/>
                <a:ea typeface="Calibri"/>
                <a:cs typeface="Arial"/>
              </a:rPr>
              <a:t>SalaryCalculator</a:t>
            </a:r>
            <a:endParaRPr lang="en-US" sz="3600" dirty="0" smtClean="0"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Calibri"/>
                <a:cs typeface="Arial"/>
              </a:rPr>
              <a:t>    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Arial"/>
              </a:rPr>
              <a:t>Dim</a:t>
            </a:r>
            <a:r>
              <a:rPr lang="en-US" sz="2800" dirty="0" smtClean="0">
                <a:latin typeface="Courier New"/>
                <a:ea typeface="Calibri"/>
                <a:cs typeface="Arial"/>
              </a:rPr>
              <a:t> result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Arial"/>
              </a:rPr>
              <a:t>As</a:t>
            </a:r>
            <a:r>
              <a:rPr lang="en-US" sz="2800" dirty="0" smtClean="0">
                <a:latin typeface="Courier New"/>
                <a:ea typeface="Calibri"/>
                <a:cs typeface="Arial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Arial"/>
              </a:rPr>
              <a:t>Decimal</a:t>
            </a:r>
            <a:endParaRPr lang="en-US" sz="3600" dirty="0" smtClean="0"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Arial"/>
              </a:rPr>
              <a:t> </a:t>
            </a:r>
            <a:endParaRPr lang="en-US" sz="3600" dirty="0" smtClean="0"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Calibri"/>
                <a:cs typeface="Arial"/>
              </a:rPr>
              <a:t>     result = </a:t>
            </a:r>
            <a:r>
              <a:rPr lang="en-US" sz="2800" dirty="0" err="1" smtClean="0">
                <a:latin typeface="Courier New"/>
                <a:ea typeface="Calibri"/>
                <a:cs typeface="Arial"/>
              </a:rPr>
              <a:t>calculator.Calculate</a:t>
            </a:r>
            <a:r>
              <a:rPr lang="en-US" sz="2800" dirty="0" smtClean="0">
                <a:latin typeface="Courier New"/>
                <a:ea typeface="Calibri"/>
                <a:cs typeface="Arial"/>
              </a:rPr>
              <a:t>()</a:t>
            </a:r>
            <a:endParaRPr lang="en-US" sz="3600" dirty="0" smtClean="0"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Calibri"/>
                <a:cs typeface="Arial"/>
              </a:rPr>
              <a:t> </a:t>
            </a:r>
            <a:endParaRPr lang="en-US" sz="3600" dirty="0" smtClean="0"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Calibri"/>
                <a:cs typeface="Arial"/>
              </a:rPr>
              <a:t>     </a:t>
            </a:r>
            <a:r>
              <a:rPr lang="en-US" sz="2800" dirty="0" err="1" smtClean="0">
                <a:latin typeface="Courier New"/>
                <a:ea typeface="Calibri"/>
                <a:cs typeface="Arial"/>
              </a:rPr>
              <a:t>Assert.AreEqual</a:t>
            </a:r>
            <a:r>
              <a:rPr lang="en-US" sz="2800" dirty="0" smtClean="0">
                <a:latin typeface="Courier New"/>
                <a:ea typeface="Calibri"/>
                <a:cs typeface="Arial"/>
              </a:rPr>
              <a:t>(0, result)</a:t>
            </a:r>
            <a:endParaRPr lang="en-US" sz="3600" dirty="0" smtClean="0"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Calibri"/>
                <a:cs typeface="Arial"/>
              </a:rPr>
              <a:t> </a:t>
            </a:r>
            <a:endParaRPr lang="en-US" sz="3600" dirty="0" smtClean="0"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Calibri"/>
                <a:cs typeface="Arial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Arial"/>
              </a:rPr>
              <a:t>End</a:t>
            </a:r>
            <a:r>
              <a:rPr lang="en-US" sz="2800" dirty="0" smtClean="0">
                <a:latin typeface="Courier New"/>
                <a:ea typeface="Calibri"/>
                <a:cs typeface="Arial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Arial"/>
              </a:rPr>
              <a:t>Sub</a:t>
            </a:r>
            <a:endParaRPr lang="en-US" sz="3600" dirty="0" smtClean="0">
              <a:latin typeface="Calibri"/>
              <a:ea typeface="Calibri"/>
              <a:cs typeface="Arial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The first test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625998">
            <a:off x="4357686" y="785794"/>
            <a:ext cx="4283288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Small steps</a:t>
            </a:r>
            <a:endParaRPr 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know the health of the software</a:t>
            </a:r>
          </a:p>
          <a:p>
            <a:pPr lvl="1"/>
            <a:r>
              <a:rPr lang="en-US" dirty="0" smtClean="0"/>
              <a:t>It is broken?</a:t>
            </a:r>
          </a:p>
          <a:p>
            <a:pPr lvl="2"/>
            <a:r>
              <a:rPr lang="en-US" dirty="0" smtClean="0"/>
              <a:t>In what manner?</a:t>
            </a:r>
          </a:p>
          <a:p>
            <a:endParaRPr lang="en-US" dirty="0" smtClean="0"/>
          </a:p>
          <a:p>
            <a:r>
              <a:rPr lang="en-US" dirty="0" smtClean="0"/>
              <a:t>Can we ship?</a:t>
            </a:r>
          </a:p>
          <a:p>
            <a:r>
              <a:rPr lang="en-US" dirty="0" smtClean="0"/>
              <a:t>What happen if I change this method?</a:t>
            </a:r>
          </a:p>
          <a:p>
            <a:r>
              <a:rPr lang="en-US" dirty="0" smtClean="0"/>
              <a:t>Why is it breaking on </a:t>
            </a:r>
            <a:r>
              <a:rPr lang="en-US" i="1" dirty="0" smtClean="0"/>
              <a:t>his</a:t>
            </a:r>
            <a:r>
              <a:rPr lang="en-US" dirty="0" smtClean="0"/>
              <a:t> machine?</a:t>
            </a:r>
          </a:p>
          <a:p>
            <a:r>
              <a:rPr lang="en-US" dirty="0" smtClean="0"/>
              <a:t>We can safely change our code!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When we have tests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500042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36"/>
            <a:ext cx="8229600" cy="1219200"/>
          </a:xfrm>
        </p:spPr>
        <p:txBody>
          <a:bodyPr>
            <a:normAutofit/>
          </a:bodyPr>
          <a:lstStyle/>
          <a:p>
            <a:r>
              <a:rPr lang="en-AU" sz="6000" dirty="0" smtClean="0"/>
              <a:t>Legacy Code</a:t>
            </a:r>
            <a:endParaRPr lang="en-US" sz="6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What the 		 does this code do?</a:t>
            </a:r>
          </a:p>
          <a:p>
            <a:endParaRPr lang="en-AU" dirty="0" smtClean="0"/>
          </a:p>
          <a:p>
            <a:pPr lvl="1"/>
            <a:r>
              <a:rPr lang="en-AU" dirty="0" smtClean="0"/>
              <a:t>Surely written by aliens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Or barbarians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285984" y="1428736"/>
            <a:ext cx="980306" cy="8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 b="25135"/>
          <a:stretch>
            <a:fillRect/>
          </a:stretch>
        </p:blipFill>
        <p:spPr bwMode="auto">
          <a:xfrm>
            <a:off x="4357686" y="2000240"/>
            <a:ext cx="2752715" cy="2586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slope"/>
          </a:sp3d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3240" y="4714884"/>
            <a:ext cx="1762124" cy="2035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Characterization Tests</a:t>
            </a:r>
          </a:p>
          <a:p>
            <a:r>
              <a:rPr lang="en-US" dirty="0" smtClean="0"/>
              <a:t>Hippocratic Oath</a:t>
            </a:r>
          </a:p>
          <a:p>
            <a:pPr lvl="1"/>
            <a:r>
              <a:rPr lang="en-US" dirty="0" smtClean="0"/>
              <a:t>Make it better</a:t>
            </a:r>
          </a:p>
          <a:p>
            <a:r>
              <a:rPr lang="en-US" dirty="0" smtClean="0"/>
              <a:t>Cut new Seams</a:t>
            </a:r>
          </a:p>
          <a:p>
            <a:r>
              <a:rPr lang="en-US" dirty="0" smtClean="0"/>
              <a:t>Strangler Application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Dealing with legacy code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 l="12500" r="15624"/>
          <a:stretch>
            <a:fillRect/>
          </a:stretch>
        </p:blipFill>
        <p:spPr bwMode="auto">
          <a:xfrm>
            <a:off x="6000760" y="1643050"/>
            <a:ext cx="2515975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42910" y="5857892"/>
            <a:ext cx="7715304" cy="584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'I have no idea how this works but it seems to.  Whatever you  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'do, don't touch this function, and don't break this code!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Who am I?</a:t>
            </a:r>
            <a:endParaRPr lang="he-IL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Oren </a:t>
            </a:r>
            <a:r>
              <a:rPr lang="en-US" dirty="0" err="1" smtClean="0"/>
              <a:t>Eini</a:t>
            </a:r>
            <a:r>
              <a:rPr lang="en-US" dirty="0" smtClean="0"/>
              <a:t> (</a:t>
            </a:r>
            <a:r>
              <a:rPr lang="en-US" dirty="0" err="1" smtClean="0"/>
              <a:t>a.k.a</a:t>
            </a:r>
            <a:r>
              <a:rPr lang="en-US" dirty="0" smtClean="0"/>
              <a:t>: </a:t>
            </a:r>
            <a:r>
              <a:rPr lang="en-US" dirty="0" err="1" smtClean="0"/>
              <a:t>Ayende</a:t>
            </a:r>
            <a:r>
              <a:rPr lang="en-US" dirty="0" smtClean="0"/>
              <a:t> </a:t>
            </a:r>
            <a:r>
              <a:rPr lang="en-US" dirty="0" err="1" smtClean="0"/>
              <a:t>Rahien</a:t>
            </a:r>
            <a:r>
              <a:rPr lang="en-US" dirty="0" smtClean="0"/>
              <a:t>)</a:t>
            </a:r>
          </a:p>
          <a:p>
            <a:r>
              <a:rPr lang="en-US" dirty="0" smtClean="0"/>
              <a:t>Blogger (</a:t>
            </a:r>
            <a:r>
              <a:rPr lang="en-US" dirty="0" smtClean="0">
                <a:hlinkClick r:id="rId2"/>
              </a:rPr>
              <a:t>http://www.ayende.com/Blog/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Senior </a:t>
            </a:r>
            <a:r>
              <a:rPr lang="en-US" dirty="0" smtClean="0"/>
              <a:t>Developer at We! Consulting Group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22369" y="2967335"/>
            <a:ext cx="42514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Questions?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As a matter of fact, it is </a:t>
            </a:r>
            <a:r>
              <a:rPr lang="en-AU" i="1" dirty="0" smtClean="0"/>
              <a:t>not</a:t>
            </a:r>
            <a:r>
              <a:rPr lang="en-AU" dirty="0" smtClean="0"/>
              <a:t> about the tests</a:t>
            </a:r>
          </a:p>
          <a:p>
            <a:r>
              <a:rPr lang="en-AU" dirty="0" smtClean="0"/>
              <a:t>The design process:</a:t>
            </a:r>
          </a:p>
          <a:p>
            <a:pPr lvl="1"/>
            <a:r>
              <a:rPr lang="en-AU" dirty="0" smtClean="0"/>
              <a:t>Forcing good design</a:t>
            </a:r>
          </a:p>
          <a:p>
            <a:pPr lvl="1"/>
            <a:r>
              <a:rPr lang="en-AU" dirty="0" smtClean="0"/>
              <a:t>Verifiability</a:t>
            </a:r>
          </a:p>
          <a:p>
            <a:pPr lvl="1"/>
            <a:r>
              <a:rPr lang="en-AU" dirty="0" smtClean="0"/>
              <a:t>Coherent pieces</a:t>
            </a:r>
          </a:p>
          <a:p>
            <a:pPr lvl="1"/>
            <a:r>
              <a:rPr lang="en-AU" dirty="0" smtClean="0"/>
              <a:t>Single responsibility principal</a:t>
            </a:r>
          </a:p>
          <a:p>
            <a:endParaRPr lang="en-AU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Test Driven </a:t>
            </a:r>
            <a:r>
              <a:rPr lang="en-A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58" y="1142984"/>
            <a:ext cx="84101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How do we do it today?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857232"/>
            <a:ext cx="3848112" cy="53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Requirements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Development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2000240"/>
            <a:ext cx="390525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t="13125"/>
          <a:stretch>
            <a:fillRect/>
          </a:stretch>
        </p:blipFill>
        <p:spPr bwMode="auto">
          <a:xfrm>
            <a:off x="2571736" y="928670"/>
            <a:ext cx="5372112" cy="48614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Testing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14612" y="714356"/>
            <a:ext cx="8980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F5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4085" r="38028"/>
          <a:stretch>
            <a:fillRect/>
          </a:stretch>
        </p:blipFill>
        <p:spPr bwMode="auto">
          <a:xfrm>
            <a:off x="5429256" y="1000108"/>
            <a:ext cx="2571768" cy="4862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End Result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4283" y="2071678"/>
            <a:ext cx="492922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But we </a:t>
            </a:r>
            <a:r>
              <a:rPr 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can’t</a:t>
            </a:r>
            <a:r>
              <a:rPr 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 change it now!</a:t>
            </a:r>
            <a:endParaRPr 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857364"/>
            <a:ext cx="3671910" cy="40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And this is how deployment felt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137</TotalTime>
  <Words>319</Words>
  <Application>Microsoft Office PowerPoint</Application>
  <PresentationFormat>On-screen Show (4:3)</PresentationFormat>
  <Paragraphs>95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Paper</vt:lpstr>
      <vt:lpstr>Getting to Know Test Driven Development &amp; Design</vt:lpstr>
      <vt:lpstr>Who am I?</vt:lpstr>
      <vt:lpstr>Test Driven Design </vt:lpstr>
      <vt:lpstr>Slide 4</vt:lpstr>
      <vt:lpstr>Requirements</vt:lpstr>
      <vt:lpstr>Development</vt:lpstr>
      <vt:lpstr>Testing</vt:lpstr>
      <vt:lpstr>End Result</vt:lpstr>
      <vt:lpstr>And this is how deployment felt</vt:lpstr>
      <vt:lpstr>Slide 10</vt:lpstr>
      <vt:lpstr>Continuous Feedback</vt:lpstr>
      <vt:lpstr>Enabling Change</vt:lpstr>
      <vt:lpstr>Getting serious</vt:lpstr>
      <vt:lpstr>Let us start with some code…</vt:lpstr>
      <vt:lpstr>The process</vt:lpstr>
      <vt:lpstr>The first test…</vt:lpstr>
      <vt:lpstr>When we have tests…</vt:lpstr>
      <vt:lpstr>Legacy Code</vt:lpstr>
      <vt:lpstr>Dealing with legacy code</vt:lpstr>
      <vt:lpstr>Slide 20</vt:lpstr>
    </vt:vector>
  </TitlesOfParts>
  <Company>Comverse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Eini Oren</dc:creator>
  <cp:lastModifiedBy>Eini Oren</cp:lastModifiedBy>
  <cp:revision>17</cp:revision>
  <dcterms:created xsi:type="dcterms:W3CDTF">2007-07-04T08:56:13Z</dcterms:created>
  <dcterms:modified xsi:type="dcterms:W3CDTF">2007-07-04T11:26:26Z</dcterms:modified>
</cp:coreProperties>
</file>