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9" r:id="rId3"/>
    <p:sldId id="269" r:id="rId4"/>
    <p:sldId id="260" r:id="rId5"/>
    <p:sldId id="257" r:id="rId6"/>
    <p:sldId id="261" r:id="rId7"/>
    <p:sldId id="268" r:id="rId8"/>
    <p:sldId id="265" r:id="rId9"/>
    <p:sldId id="270" r:id="rId10"/>
    <p:sldId id="266" r:id="rId11"/>
    <p:sldId id="263" r:id="rId12"/>
    <p:sldId id="271" r:id="rId13"/>
    <p:sldId id="264" r:id="rId14"/>
    <p:sldId id="262" r:id="rId15"/>
    <p:sldId id="272" r:id="rId16"/>
    <p:sldId id="267" r:id="rId17"/>
  </p:sldIdLst>
  <p:sldSz cx="9144000" cy="6858000" type="screen4x3"/>
  <p:notesSz cx="6858000" cy="9723438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9DF"/>
    <a:srgbClr val="636363"/>
    <a:srgbClr val="89A8B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2787"/>
    <p:restoredTop sz="90929"/>
  </p:normalViewPr>
  <p:slideViewPr>
    <p:cSldViewPr>
      <p:cViewPr varScale="1">
        <p:scale>
          <a:sx n="97" d="100"/>
          <a:sy n="97" d="100"/>
        </p:scale>
        <p:origin x="-12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770EBB-8B34-405C-8EB9-85CB4B463F8A}" type="doc">
      <dgm:prSet loTypeId="urn:microsoft.com/office/officeart/2005/8/layout/process5" loCatId="process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752C8C1-598D-4924-9FE0-198B49D46C51}">
      <dgm:prSet phldrT="[Text]"/>
      <dgm:spPr/>
      <dgm:t>
        <a:bodyPr/>
        <a:lstStyle/>
        <a:p>
          <a:r>
            <a:rPr lang="en-US" dirty="0" smtClean="0"/>
            <a:t>Create mocks</a:t>
          </a:r>
          <a:endParaRPr lang="en-US" dirty="0"/>
        </a:p>
      </dgm:t>
    </dgm:pt>
    <dgm:pt modelId="{9214383F-221B-4253-979B-74719459C186}" type="parTrans" cxnId="{58D218FA-401C-4F5B-B8FB-FA8D1E9A5028}">
      <dgm:prSet/>
      <dgm:spPr/>
      <dgm:t>
        <a:bodyPr/>
        <a:lstStyle/>
        <a:p>
          <a:endParaRPr lang="en-US"/>
        </a:p>
      </dgm:t>
    </dgm:pt>
    <dgm:pt modelId="{F6283B8B-B8AD-436E-821F-E6AE54125F6F}" type="sibTrans" cxnId="{58D218FA-401C-4F5B-B8FB-FA8D1E9A5028}">
      <dgm:prSet/>
      <dgm:spPr/>
      <dgm:t>
        <a:bodyPr/>
        <a:lstStyle/>
        <a:p>
          <a:endParaRPr lang="en-US"/>
        </a:p>
      </dgm:t>
    </dgm:pt>
    <dgm:pt modelId="{51FFBEC2-4847-42B0-8089-CB98A972A9C8}">
      <dgm:prSet phldrT="[Text]"/>
      <dgm:spPr/>
      <dgm:t>
        <a:bodyPr/>
        <a:lstStyle/>
        <a:p>
          <a:r>
            <a:rPr lang="en-US" dirty="0" smtClean="0"/>
            <a:t>Add expectations</a:t>
          </a:r>
          <a:endParaRPr lang="en-US" dirty="0"/>
        </a:p>
      </dgm:t>
    </dgm:pt>
    <dgm:pt modelId="{63F7C007-5FBC-4E46-9173-F78137436886}" type="parTrans" cxnId="{957389E7-3D32-4261-B6C8-6F9AAEB5243A}">
      <dgm:prSet/>
      <dgm:spPr/>
      <dgm:t>
        <a:bodyPr/>
        <a:lstStyle/>
        <a:p>
          <a:endParaRPr lang="en-US"/>
        </a:p>
      </dgm:t>
    </dgm:pt>
    <dgm:pt modelId="{524CC0AF-32F4-4769-8A5F-3644ABDFB272}" type="sibTrans" cxnId="{957389E7-3D32-4261-B6C8-6F9AAEB5243A}">
      <dgm:prSet/>
      <dgm:spPr/>
      <dgm:t>
        <a:bodyPr/>
        <a:lstStyle/>
        <a:p>
          <a:endParaRPr lang="en-US"/>
        </a:p>
      </dgm:t>
    </dgm:pt>
    <dgm:pt modelId="{6B30E4D1-4835-4BB2-9193-4C9AF552940B}">
      <dgm:prSet phldrT="[Text]"/>
      <dgm:spPr/>
      <dgm:t>
        <a:bodyPr/>
        <a:lstStyle/>
        <a:p>
          <a:r>
            <a:rPr lang="en-US" dirty="0" smtClean="0"/>
            <a:t>Run code under test</a:t>
          </a:r>
          <a:endParaRPr lang="en-US" dirty="0"/>
        </a:p>
      </dgm:t>
    </dgm:pt>
    <dgm:pt modelId="{BCB0C1B3-46AF-442D-B021-C0AFC314A56B}" type="parTrans" cxnId="{1F4DDE1A-C7CB-42ED-A9C6-75968502C290}">
      <dgm:prSet/>
      <dgm:spPr/>
      <dgm:t>
        <a:bodyPr/>
        <a:lstStyle/>
        <a:p>
          <a:endParaRPr lang="en-US"/>
        </a:p>
      </dgm:t>
    </dgm:pt>
    <dgm:pt modelId="{C4AB51DF-3FF3-42F8-80EA-37DE72925013}" type="sibTrans" cxnId="{1F4DDE1A-C7CB-42ED-A9C6-75968502C290}">
      <dgm:prSet/>
      <dgm:spPr/>
      <dgm:t>
        <a:bodyPr/>
        <a:lstStyle/>
        <a:p>
          <a:endParaRPr lang="en-US"/>
        </a:p>
      </dgm:t>
    </dgm:pt>
    <dgm:pt modelId="{F328DD23-0BCC-4A10-B743-749A0652D3C2}">
      <dgm:prSet phldrT="[Text]"/>
      <dgm:spPr/>
      <dgm:t>
        <a:bodyPr/>
        <a:lstStyle/>
        <a:p>
          <a:r>
            <a:rPr lang="en-US" dirty="0" smtClean="0"/>
            <a:t>Verify Expectations</a:t>
          </a:r>
          <a:endParaRPr lang="en-US" dirty="0"/>
        </a:p>
      </dgm:t>
    </dgm:pt>
    <dgm:pt modelId="{B15468E0-53E2-4F17-9413-30B72EC8EF9A}" type="parTrans" cxnId="{7EE5ED71-0979-4BC2-B3A2-D49DABBD81AB}">
      <dgm:prSet/>
      <dgm:spPr/>
      <dgm:t>
        <a:bodyPr/>
        <a:lstStyle/>
        <a:p>
          <a:endParaRPr lang="en-US"/>
        </a:p>
      </dgm:t>
    </dgm:pt>
    <dgm:pt modelId="{5B53E4EB-689C-4846-B82A-AE12F4D8E0E4}" type="sibTrans" cxnId="{7EE5ED71-0979-4BC2-B3A2-D49DABBD81AB}">
      <dgm:prSet/>
      <dgm:spPr/>
      <dgm:t>
        <a:bodyPr/>
        <a:lstStyle/>
        <a:p>
          <a:endParaRPr lang="en-US"/>
        </a:p>
      </dgm:t>
    </dgm:pt>
    <dgm:pt modelId="{B971A9A6-9ED7-4FB2-AFA5-36D9C0FC1021}">
      <dgm:prSet phldrT="[Text]"/>
      <dgm:spPr/>
      <dgm:t>
        <a:bodyPr/>
        <a:lstStyle/>
        <a:p>
          <a:r>
            <a:rPr lang="en-US" dirty="0" smtClean="0"/>
            <a:t>Any additional asserts as needed</a:t>
          </a:r>
          <a:endParaRPr lang="en-US" dirty="0"/>
        </a:p>
      </dgm:t>
    </dgm:pt>
    <dgm:pt modelId="{50E78926-05A0-431A-8A51-1367EABA3EDC}" type="parTrans" cxnId="{871DA3D0-BC22-4EE7-8B41-7DF57B92C369}">
      <dgm:prSet/>
      <dgm:spPr/>
      <dgm:t>
        <a:bodyPr/>
        <a:lstStyle/>
        <a:p>
          <a:endParaRPr lang="en-US"/>
        </a:p>
      </dgm:t>
    </dgm:pt>
    <dgm:pt modelId="{B9CBC3E5-7052-4451-A5B0-88B0FF4A4C8A}" type="sibTrans" cxnId="{871DA3D0-BC22-4EE7-8B41-7DF57B92C369}">
      <dgm:prSet/>
      <dgm:spPr/>
      <dgm:t>
        <a:bodyPr/>
        <a:lstStyle/>
        <a:p>
          <a:endParaRPr lang="en-US"/>
        </a:p>
      </dgm:t>
    </dgm:pt>
    <dgm:pt modelId="{5EC9B6E0-B1AB-4F30-8102-76ABADEF392C}" type="pres">
      <dgm:prSet presAssocID="{95770EBB-8B34-405C-8EB9-85CB4B463F8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B0E7FC-40D6-4BB1-BFC1-AFC9FCA74870}" type="pres">
      <dgm:prSet presAssocID="{B752C8C1-598D-4924-9FE0-198B49D46C5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7C615E-1EDC-433F-9143-A6807DBA8AC8}" type="pres">
      <dgm:prSet presAssocID="{F6283B8B-B8AD-436E-821F-E6AE54125F6F}" presName="sibTrans" presStyleLbl="sibTrans2D1" presStyleIdx="0" presStyleCnt="4"/>
      <dgm:spPr/>
      <dgm:t>
        <a:bodyPr/>
        <a:lstStyle/>
        <a:p>
          <a:endParaRPr lang="en-US"/>
        </a:p>
      </dgm:t>
    </dgm:pt>
    <dgm:pt modelId="{4DDA2F37-5134-4D49-86E6-D375800AD292}" type="pres">
      <dgm:prSet presAssocID="{F6283B8B-B8AD-436E-821F-E6AE54125F6F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E0CD544A-AD20-4763-B380-DDBF38688F01}" type="pres">
      <dgm:prSet presAssocID="{51FFBEC2-4847-42B0-8089-CB98A972A9C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03ED26-FBEB-4839-8351-FBF468864F6A}" type="pres">
      <dgm:prSet presAssocID="{524CC0AF-32F4-4769-8A5F-3644ABDFB272}" presName="sibTrans" presStyleLbl="sibTrans2D1" presStyleIdx="1" presStyleCnt="4"/>
      <dgm:spPr/>
      <dgm:t>
        <a:bodyPr/>
        <a:lstStyle/>
        <a:p>
          <a:endParaRPr lang="en-US"/>
        </a:p>
      </dgm:t>
    </dgm:pt>
    <dgm:pt modelId="{3F3004C8-57B5-4378-8D5B-E934BBABCBA5}" type="pres">
      <dgm:prSet presAssocID="{524CC0AF-32F4-4769-8A5F-3644ABDFB272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89A0C4EA-0EC8-4B76-B1B7-4C97EFCA974F}" type="pres">
      <dgm:prSet presAssocID="{6B30E4D1-4835-4BB2-9193-4C9AF552940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EB2F62-F0FE-4918-9EA8-331870FDE608}" type="pres">
      <dgm:prSet presAssocID="{C4AB51DF-3FF3-42F8-80EA-37DE72925013}" presName="sibTrans" presStyleLbl="sibTrans2D1" presStyleIdx="2" presStyleCnt="4"/>
      <dgm:spPr/>
      <dgm:t>
        <a:bodyPr/>
        <a:lstStyle/>
        <a:p>
          <a:endParaRPr lang="en-US"/>
        </a:p>
      </dgm:t>
    </dgm:pt>
    <dgm:pt modelId="{BE7568D8-3C05-4E99-B10D-0C9775435EE3}" type="pres">
      <dgm:prSet presAssocID="{C4AB51DF-3FF3-42F8-80EA-37DE72925013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10391705-90C9-4F7E-84AB-FB9C8404BF6A}" type="pres">
      <dgm:prSet presAssocID="{F328DD23-0BCC-4A10-B743-749A0652D3C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FDA366-0AED-4795-A34D-D26112940DBF}" type="pres">
      <dgm:prSet presAssocID="{5B53E4EB-689C-4846-B82A-AE12F4D8E0E4}" presName="sibTrans" presStyleLbl="sibTrans2D1" presStyleIdx="3" presStyleCnt="4"/>
      <dgm:spPr/>
      <dgm:t>
        <a:bodyPr/>
        <a:lstStyle/>
        <a:p>
          <a:endParaRPr lang="en-US"/>
        </a:p>
      </dgm:t>
    </dgm:pt>
    <dgm:pt modelId="{07E7809E-77ED-411D-9E7C-92CE1DE5E6B7}" type="pres">
      <dgm:prSet presAssocID="{5B53E4EB-689C-4846-B82A-AE12F4D8E0E4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D00EC1D5-388C-4AA2-B923-B60A3AB5A1EE}" type="pres">
      <dgm:prSet presAssocID="{B971A9A6-9ED7-4FB2-AFA5-36D9C0FC102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4C1B4F-32D1-4E9D-9973-D33D2D85D13B}" type="presOf" srcId="{524CC0AF-32F4-4769-8A5F-3644ABDFB272}" destId="{3F3004C8-57B5-4378-8D5B-E934BBABCBA5}" srcOrd="1" destOrd="0" presId="urn:microsoft.com/office/officeart/2005/8/layout/process5"/>
    <dgm:cxn modelId="{57371311-1EEF-40EE-BA88-2E9375F4BABD}" type="presOf" srcId="{95770EBB-8B34-405C-8EB9-85CB4B463F8A}" destId="{5EC9B6E0-B1AB-4F30-8102-76ABADEF392C}" srcOrd="0" destOrd="0" presId="urn:microsoft.com/office/officeart/2005/8/layout/process5"/>
    <dgm:cxn modelId="{2AAB0CC6-2DE7-4417-92BD-555FD4089716}" type="presOf" srcId="{5B53E4EB-689C-4846-B82A-AE12F4D8E0E4}" destId="{07E7809E-77ED-411D-9E7C-92CE1DE5E6B7}" srcOrd="1" destOrd="0" presId="urn:microsoft.com/office/officeart/2005/8/layout/process5"/>
    <dgm:cxn modelId="{3D9F2919-4463-4A03-B2B9-CF1F33FC7D7A}" type="presOf" srcId="{524CC0AF-32F4-4769-8A5F-3644ABDFB272}" destId="{BB03ED26-FBEB-4839-8351-FBF468864F6A}" srcOrd="0" destOrd="0" presId="urn:microsoft.com/office/officeart/2005/8/layout/process5"/>
    <dgm:cxn modelId="{871DA3D0-BC22-4EE7-8B41-7DF57B92C369}" srcId="{95770EBB-8B34-405C-8EB9-85CB4B463F8A}" destId="{B971A9A6-9ED7-4FB2-AFA5-36D9C0FC1021}" srcOrd="4" destOrd="0" parTransId="{50E78926-05A0-431A-8A51-1367EABA3EDC}" sibTransId="{B9CBC3E5-7052-4451-A5B0-88B0FF4A4C8A}"/>
    <dgm:cxn modelId="{7EE5ED71-0979-4BC2-B3A2-D49DABBD81AB}" srcId="{95770EBB-8B34-405C-8EB9-85CB4B463F8A}" destId="{F328DD23-0BCC-4A10-B743-749A0652D3C2}" srcOrd="3" destOrd="0" parTransId="{B15468E0-53E2-4F17-9413-30B72EC8EF9A}" sibTransId="{5B53E4EB-689C-4846-B82A-AE12F4D8E0E4}"/>
    <dgm:cxn modelId="{AC4A0F2E-71AE-40D3-A6F9-283E4231CD79}" type="presOf" srcId="{B752C8C1-598D-4924-9FE0-198B49D46C51}" destId="{3BB0E7FC-40D6-4BB1-BFC1-AFC9FCA74870}" srcOrd="0" destOrd="0" presId="urn:microsoft.com/office/officeart/2005/8/layout/process5"/>
    <dgm:cxn modelId="{7CAD19F6-5F43-4509-84BA-D7F9402DE294}" type="presOf" srcId="{B971A9A6-9ED7-4FB2-AFA5-36D9C0FC1021}" destId="{D00EC1D5-388C-4AA2-B923-B60A3AB5A1EE}" srcOrd="0" destOrd="0" presId="urn:microsoft.com/office/officeart/2005/8/layout/process5"/>
    <dgm:cxn modelId="{0C4B36E9-F5F7-4BA9-A8B7-65F44753E2B7}" type="presOf" srcId="{6B30E4D1-4835-4BB2-9193-4C9AF552940B}" destId="{89A0C4EA-0EC8-4B76-B1B7-4C97EFCA974F}" srcOrd="0" destOrd="0" presId="urn:microsoft.com/office/officeart/2005/8/layout/process5"/>
    <dgm:cxn modelId="{58D218FA-401C-4F5B-B8FB-FA8D1E9A5028}" srcId="{95770EBB-8B34-405C-8EB9-85CB4B463F8A}" destId="{B752C8C1-598D-4924-9FE0-198B49D46C51}" srcOrd="0" destOrd="0" parTransId="{9214383F-221B-4253-979B-74719459C186}" sibTransId="{F6283B8B-B8AD-436E-821F-E6AE54125F6F}"/>
    <dgm:cxn modelId="{04164F2C-0F18-4D44-ACD4-C5F89EA7D8DE}" type="presOf" srcId="{F6283B8B-B8AD-436E-821F-E6AE54125F6F}" destId="{4DDA2F37-5134-4D49-86E6-D375800AD292}" srcOrd="1" destOrd="0" presId="urn:microsoft.com/office/officeart/2005/8/layout/process5"/>
    <dgm:cxn modelId="{ABFAED0D-342B-4711-8750-2B71C9A6880D}" type="presOf" srcId="{5B53E4EB-689C-4846-B82A-AE12F4D8E0E4}" destId="{64FDA366-0AED-4795-A34D-D26112940DBF}" srcOrd="0" destOrd="0" presId="urn:microsoft.com/office/officeart/2005/8/layout/process5"/>
    <dgm:cxn modelId="{1F4DDE1A-C7CB-42ED-A9C6-75968502C290}" srcId="{95770EBB-8B34-405C-8EB9-85CB4B463F8A}" destId="{6B30E4D1-4835-4BB2-9193-4C9AF552940B}" srcOrd="2" destOrd="0" parTransId="{BCB0C1B3-46AF-442D-B021-C0AFC314A56B}" sibTransId="{C4AB51DF-3FF3-42F8-80EA-37DE72925013}"/>
    <dgm:cxn modelId="{957389E7-3D32-4261-B6C8-6F9AAEB5243A}" srcId="{95770EBB-8B34-405C-8EB9-85CB4B463F8A}" destId="{51FFBEC2-4847-42B0-8089-CB98A972A9C8}" srcOrd="1" destOrd="0" parTransId="{63F7C007-5FBC-4E46-9173-F78137436886}" sibTransId="{524CC0AF-32F4-4769-8A5F-3644ABDFB272}"/>
    <dgm:cxn modelId="{9C80D04E-FF18-4E0A-A5F9-016468A54234}" type="presOf" srcId="{C4AB51DF-3FF3-42F8-80EA-37DE72925013}" destId="{BE7568D8-3C05-4E99-B10D-0C9775435EE3}" srcOrd="1" destOrd="0" presId="urn:microsoft.com/office/officeart/2005/8/layout/process5"/>
    <dgm:cxn modelId="{A9E06F8A-6A53-4958-9996-9A19BA5DE719}" type="presOf" srcId="{51FFBEC2-4847-42B0-8089-CB98A972A9C8}" destId="{E0CD544A-AD20-4763-B380-DDBF38688F01}" srcOrd="0" destOrd="0" presId="urn:microsoft.com/office/officeart/2005/8/layout/process5"/>
    <dgm:cxn modelId="{61C649D4-811A-4845-915F-07CDE629978D}" type="presOf" srcId="{F328DD23-0BCC-4A10-B743-749A0652D3C2}" destId="{10391705-90C9-4F7E-84AB-FB9C8404BF6A}" srcOrd="0" destOrd="0" presId="urn:microsoft.com/office/officeart/2005/8/layout/process5"/>
    <dgm:cxn modelId="{68A264E8-668B-432B-9365-6B69057A352D}" type="presOf" srcId="{F6283B8B-B8AD-436E-821F-E6AE54125F6F}" destId="{567C615E-1EDC-433F-9143-A6807DBA8AC8}" srcOrd="0" destOrd="0" presId="urn:microsoft.com/office/officeart/2005/8/layout/process5"/>
    <dgm:cxn modelId="{F4D4CE32-0150-45E2-AF37-16CE90EC3924}" type="presOf" srcId="{C4AB51DF-3FF3-42F8-80EA-37DE72925013}" destId="{12EB2F62-F0FE-4918-9EA8-331870FDE608}" srcOrd="0" destOrd="0" presId="urn:microsoft.com/office/officeart/2005/8/layout/process5"/>
    <dgm:cxn modelId="{D6569C70-E1C8-436C-A189-727671315068}" type="presParOf" srcId="{5EC9B6E0-B1AB-4F30-8102-76ABADEF392C}" destId="{3BB0E7FC-40D6-4BB1-BFC1-AFC9FCA74870}" srcOrd="0" destOrd="0" presId="urn:microsoft.com/office/officeart/2005/8/layout/process5"/>
    <dgm:cxn modelId="{676E1168-653B-4A2D-83F3-09D06BFAB96A}" type="presParOf" srcId="{5EC9B6E0-B1AB-4F30-8102-76ABADEF392C}" destId="{567C615E-1EDC-433F-9143-A6807DBA8AC8}" srcOrd="1" destOrd="0" presId="urn:microsoft.com/office/officeart/2005/8/layout/process5"/>
    <dgm:cxn modelId="{F3B010D3-9581-440C-BAFA-70EEB1E01E05}" type="presParOf" srcId="{567C615E-1EDC-433F-9143-A6807DBA8AC8}" destId="{4DDA2F37-5134-4D49-86E6-D375800AD292}" srcOrd="0" destOrd="0" presId="urn:microsoft.com/office/officeart/2005/8/layout/process5"/>
    <dgm:cxn modelId="{79B2DF65-B487-4B22-BB02-C2D60140EBB5}" type="presParOf" srcId="{5EC9B6E0-B1AB-4F30-8102-76ABADEF392C}" destId="{E0CD544A-AD20-4763-B380-DDBF38688F01}" srcOrd="2" destOrd="0" presId="urn:microsoft.com/office/officeart/2005/8/layout/process5"/>
    <dgm:cxn modelId="{CA3DA7E0-8091-425D-A848-F9108DEAE412}" type="presParOf" srcId="{5EC9B6E0-B1AB-4F30-8102-76ABADEF392C}" destId="{BB03ED26-FBEB-4839-8351-FBF468864F6A}" srcOrd="3" destOrd="0" presId="urn:microsoft.com/office/officeart/2005/8/layout/process5"/>
    <dgm:cxn modelId="{84CFA29E-6449-486C-9EDA-CB08CB6351F3}" type="presParOf" srcId="{BB03ED26-FBEB-4839-8351-FBF468864F6A}" destId="{3F3004C8-57B5-4378-8D5B-E934BBABCBA5}" srcOrd="0" destOrd="0" presId="urn:microsoft.com/office/officeart/2005/8/layout/process5"/>
    <dgm:cxn modelId="{6BBF5618-2ECB-4E30-A3C4-007B8A925F2F}" type="presParOf" srcId="{5EC9B6E0-B1AB-4F30-8102-76ABADEF392C}" destId="{89A0C4EA-0EC8-4B76-B1B7-4C97EFCA974F}" srcOrd="4" destOrd="0" presId="urn:microsoft.com/office/officeart/2005/8/layout/process5"/>
    <dgm:cxn modelId="{D353BE54-5696-4CFE-A993-BBAC33F00D84}" type="presParOf" srcId="{5EC9B6E0-B1AB-4F30-8102-76ABADEF392C}" destId="{12EB2F62-F0FE-4918-9EA8-331870FDE608}" srcOrd="5" destOrd="0" presId="urn:microsoft.com/office/officeart/2005/8/layout/process5"/>
    <dgm:cxn modelId="{C041EBC2-1F48-4ADD-BE3A-1E1E7D0CB41C}" type="presParOf" srcId="{12EB2F62-F0FE-4918-9EA8-331870FDE608}" destId="{BE7568D8-3C05-4E99-B10D-0C9775435EE3}" srcOrd="0" destOrd="0" presId="urn:microsoft.com/office/officeart/2005/8/layout/process5"/>
    <dgm:cxn modelId="{76438E0C-A201-47F0-B3DE-7FE2B6D16F9B}" type="presParOf" srcId="{5EC9B6E0-B1AB-4F30-8102-76ABADEF392C}" destId="{10391705-90C9-4F7E-84AB-FB9C8404BF6A}" srcOrd="6" destOrd="0" presId="urn:microsoft.com/office/officeart/2005/8/layout/process5"/>
    <dgm:cxn modelId="{229B924C-5B33-4FFA-BAF8-05372DBD8A66}" type="presParOf" srcId="{5EC9B6E0-B1AB-4F30-8102-76ABADEF392C}" destId="{64FDA366-0AED-4795-A34D-D26112940DBF}" srcOrd="7" destOrd="0" presId="urn:microsoft.com/office/officeart/2005/8/layout/process5"/>
    <dgm:cxn modelId="{9C7B6FCD-D1A7-4879-A197-F06428611014}" type="presParOf" srcId="{64FDA366-0AED-4795-A34D-D26112940DBF}" destId="{07E7809E-77ED-411D-9E7C-92CE1DE5E6B7}" srcOrd="0" destOrd="0" presId="urn:microsoft.com/office/officeart/2005/8/layout/process5"/>
    <dgm:cxn modelId="{BFF5091A-CCAB-45FA-9C54-0CC18E11F3FA}" type="presParOf" srcId="{5EC9B6E0-B1AB-4F30-8102-76ABADEF392C}" destId="{D00EC1D5-388C-4AA2-B923-B60A3AB5A1EE}" srcOrd="8" destOrd="0" presId="urn:microsoft.com/office/officeart/2005/8/layout/process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2A0E56C-5E47-414F-9EC7-D9B9A183A392}" type="datetimeFigureOut">
              <a:rPr lang="en-US"/>
              <a:pPr>
                <a:defRPr/>
              </a:pPr>
              <a:t>7/4/2007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36075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236075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FDF8BBF-1A34-4BC7-98E7-5B911AAEE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CA01C3C5-234D-4EE9-946A-F9486896C807}" type="datetimeFigureOut">
              <a:rPr lang="he-IL"/>
              <a:pPr>
                <a:defRPr/>
              </a:pPr>
              <a:t>י"ח/תמוז/תשס"ז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8538" y="728663"/>
            <a:ext cx="4860925" cy="3646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18038"/>
            <a:ext cx="5486400" cy="43767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9236075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9236075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B37FD3A6-9AFF-482A-A636-E7AAD2082028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3EEC0B7-EB0D-46F3-815F-04791C868FC7}" type="slidenum">
              <a:rPr lang="he-IL" smtClean="0">
                <a:latin typeface="Times New Roman" pitchFamily="18" charset="0"/>
              </a:rPr>
              <a:pPr/>
              <a:t>1</a:t>
            </a:fld>
            <a:endParaRPr lang="he-IL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algn="l" rtl="0" eaLnBrk="1" hangingPunct="1">
              <a:spcBef>
                <a:spcPct val="0"/>
              </a:spcBef>
            </a:pPr>
            <a:r>
              <a:rPr lang="en-US" smtClean="0"/>
              <a:t>Test interactions between objects</a:t>
            </a:r>
          </a:p>
          <a:p>
            <a:pPr algn="l" rtl="0" eaLnBrk="1" hangingPunct="1">
              <a:spcBef>
                <a:spcPct val="0"/>
              </a:spcBef>
            </a:pPr>
            <a:r>
              <a:rPr lang="en-US" smtClean="0"/>
              <a:t>Test the state of an object</a:t>
            </a:r>
            <a:endParaRPr lang="he-IL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41B2286-9FE3-4A85-8A02-21366B99C1B6}" type="slidenum">
              <a:rPr lang="he-IL" smtClean="0">
                <a:latin typeface="Times New Roman" pitchFamily="18" charset="0"/>
              </a:rPr>
              <a:pPr/>
              <a:t>5</a:t>
            </a:fld>
            <a:endParaRPr lang="he-IL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46911-9C26-424F-A79C-9E41D85A2B3B}" type="datetimeFigureOut">
              <a:rPr lang="en-US"/>
              <a:pPr>
                <a:defRPr/>
              </a:pPr>
              <a:t>7/4/2007</a:t>
            </a:fld>
            <a:endParaRPr lang="en-US"/>
          </a:p>
        </p:txBody>
      </p:sp>
      <p:sp>
        <p:nvSpPr>
          <p:cNvPr id="7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FEC12-2137-4553-896D-AEAADE019E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12090-2C3A-46EE-B3DA-51D758DEB5ED}" type="datetimeFigureOut">
              <a:rPr lang="en-US"/>
              <a:pPr>
                <a:defRPr/>
              </a:pPr>
              <a:t>7/4/2007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204FAC-44B8-4F47-B9E8-1375467E59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F0989-C5AF-44F3-AB59-01E5A32059CC}" type="datetimeFigureOut">
              <a:rPr lang="en-US"/>
              <a:pPr>
                <a:defRPr/>
              </a:pPr>
              <a:t>7/4/2007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0EB13-362D-4585-A18E-2696AF7222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86A30-894A-4B8E-97DB-FE0FD3D7B71F}" type="datetimeFigureOut">
              <a:rPr lang="en-US"/>
              <a:pPr>
                <a:defRPr/>
              </a:pPr>
              <a:t>7/4/2007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F7205-B345-4EB3-920B-75E43FBCA5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96358-806F-4507-9DED-47153AA6F4C3}" type="datetimeFigureOut">
              <a:rPr lang="en-US"/>
              <a:pPr>
                <a:defRPr/>
              </a:pPr>
              <a:t>7/4/2007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C9ED5-C1A9-4D90-B842-84C031D589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F1865-1D66-488B-A1CA-7BC4F18F41C7}" type="datetimeFigureOut">
              <a:rPr lang="en-US"/>
              <a:pPr>
                <a:defRPr/>
              </a:pPr>
              <a:t>7/4/2007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DD0B6-B5A8-4562-A64D-F8DADFE115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500174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3438" y="1500174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28868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28868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0404B-639F-4C2E-B533-19CF9F7CF569}" type="datetimeFigureOut">
              <a:rPr lang="en-US"/>
              <a:pPr>
                <a:defRPr/>
              </a:pPr>
              <a:t>7/4/2007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E32DA-1A9C-46D8-ACDE-C65BB1FA07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0949C-864B-4161-A12F-4DD84ECDFC24}" type="datetimeFigureOut">
              <a:rPr lang="en-US"/>
              <a:pPr>
                <a:defRPr/>
              </a:pPr>
              <a:t>7/4/2007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68322-813B-436F-BFCD-B265B21DCE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7B0A1-7709-4EAC-B183-DEF16C8A8F46}" type="datetimeFigureOut">
              <a:rPr lang="en-US"/>
              <a:pPr>
                <a:defRPr/>
              </a:pPr>
              <a:t>7/4/2007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BA6E5-438C-46B2-986C-EE81F2208B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FA062-4285-457C-A2FD-2BABF8A90CCA}" type="datetimeFigureOut">
              <a:rPr lang="en-US"/>
              <a:pPr>
                <a:defRPr/>
              </a:pPr>
              <a:t>7/4/2007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32586-F2E7-43BF-BFB7-F9A8C10FDA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99270-10F8-4558-95D9-9C0EA11F0B4C}" type="datetimeFigureOut">
              <a:rPr lang="en-US"/>
              <a:pPr>
                <a:defRPr/>
              </a:pPr>
              <a:t>7/4/2007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97FC7-48FB-4A5C-9575-40AF20758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 smtClean="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302D5A4B-7661-4982-B094-280F262A7790}" type="datetimeFigureOut">
              <a:rPr lang="en-US"/>
              <a:pPr>
                <a:defRPr/>
              </a:pPr>
              <a:t>7/4/2007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 dirty="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 smtClean="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fld id="{FBE00765-845C-406F-A047-A2953887EE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77" r:id="rId2"/>
    <p:sldLayoutId id="2147483684" r:id="rId3"/>
    <p:sldLayoutId id="2147483678" r:id="rId4"/>
    <p:sldLayoutId id="2147483685" r:id="rId5"/>
    <p:sldLayoutId id="2147483679" r:id="rId6"/>
    <p:sldLayoutId id="2147483680" r:id="rId7"/>
    <p:sldLayoutId id="2147483686" r:id="rId8"/>
    <p:sldLayoutId id="2147483687" r:id="rId9"/>
    <p:sldLayoutId id="2147483681" r:id="rId10"/>
    <p:sldLayoutId id="2147483682" r:id="rId11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fontAlgn="base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fontAlgn="base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www.ayende.com/Blog/" TargetMode="External"/><Relationship Id="rId4" Type="http://schemas.openxmlformats.org/officeDocument/2006/relationships/hyperlink" Target="mailto:ayende@ayende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yende.com/Blo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928934"/>
            <a:ext cx="3286125" cy="17335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143000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sz="3600" smtClean="0"/>
              <a:t>Interaction based testing With </a:t>
            </a:r>
            <a:br>
              <a:rPr sz="3600" smtClean="0"/>
            </a:br>
            <a:r>
              <a:rPr sz="3600" smtClean="0"/>
              <a:t>Rhino Mocks</a:t>
            </a:r>
            <a:endParaRPr lang="en-CA" sz="360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/>
          <a:p>
            <a:r>
              <a:rPr lang="en-CA" smtClean="0"/>
              <a:t>O</a:t>
            </a:r>
            <a:r>
              <a:rPr lang="en-US" smtClean="0"/>
              <a:t>ren Eini</a:t>
            </a:r>
          </a:p>
          <a:p>
            <a:r>
              <a:rPr lang="en-US" smtClean="0"/>
              <a:t>We!</a:t>
            </a:r>
            <a:endParaRPr lang="he-IL" smtClean="0"/>
          </a:p>
          <a:p>
            <a:r>
              <a:rPr lang="en-US" smtClean="0">
                <a:hlinkClick r:id="rId4"/>
              </a:rPr>
              <a:t>ayende@ayende.com</a:t>
            </a:r>
            <a:endParaRPr lang="en-US" smtClean="0"/>
          </a:p>
          <a:p>
            <a:r>
              <a:rPr lang="en-US" smtClean="0">
                <a:hlinkClick r:id="rId5"/>
              </a:rPr>
              <a:t>http://www.ayende.com/Blog/</a:t>
            </a:r>
            <a:endParaRPr lang="en-US" smtClean="0"/>
          </a:p>
          <a:p>
            <a:endParaRPr lang="en-US" smtClean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43563" y="285750"/>
            <a:ext cx="28575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Test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686300"/>
          </a:xfrm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420624" indent="-384048" fontAlgn="auto">
              <a:spcAft>
                <a:spcPts val="0"/>
              </a:spcAft>
              <a:buFontTx/>
              <a:buNone/>
              <a:defRPr/>
            </a:pPr>
            <a:r>
              <a:rPr lang="en-US" sz="1800" smtClean="0">
                <a:solidFill>
                  <a:srgbClr val="006400"/>
                </a:solidFill>
                <a:latin typeface="Courier New" pitchFamily="49" charset="0"/>
              </a:rPr>
              <a:t>[</a:t>
            </a:r>
            <a:r>
              <a:rPr lang="en-US" sz="1800" smtClean="0">
                <a:solidFill>
                  <a:srgbClr val="000000"/>
                </a:solidFill>
                <a:latin typeface="Courier New" pitchFamily="49" charset="0"/>
              </a:rPr>
              <a:t>Test</a:t>
            </a:r>
            <a:r>
              <a:rPr lang="en-US" sz="1800" smtClean="0">
                <a:solidFill>
                  <a:srgbClr val="006400"/>
                </a:solidFill>
                <a:latin typeface="Courier New" pitchFamily="49" charset="0"/>
              </a:rPr>
              <a:t>] </a:t>
            </a:r>
            <a:r>
              <a:rPr lang="en-US" sz="1800" b="1" smtClean="0">
                <a:solidFill>
                  <a:srgbClr val="0000FF"/>
                </a:solidFill>
                <a:latin typeface="Courier New" pitchFamily="49" charset="0"/>
              </a:rPr>
              <a:t>public </a:t>
            </a:r>
            <a:r>
              <a:rPr lang="en-US" sz="1800" b="1" smtClean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en-US" sz="1800" b="1" smtClean="0">
                <a:solidFill>
                  <a:srgbClr val="191970"/>
                </a:solidFill>
                <a:latin typeface="Courier New" pitchFamily="49" charset="0"/>
              </a:rPr>
              <a:t>WillSendGreeting</a:t>
            </a:r>
            <a:r>
              <a:rPr lang="en-US" sz="1800" b="1" smtClean="0">
                <a:solidFill>
                  <a:srgbClr val="006400"/>
                </a:solidFill>
                <a:latin typeface="Courier New" pitchFamily="49" charset="0"/>
              </a:rPr>
              <a:t>() {</a:t>
            </a:r>
          </a:p>
          <a:p>
            <a:pPr marL="420624" indent="-384048" fontAlgn="auto">
              <a:spcAft>
                <a:spcPts val="0"/>
              </a:spcAft>
              <a:buFontTx/>
              <a:buNone/>
              <a:defRPr/>
            </a:pPr>
            <a:r>
              <a:rPr lang="en-US" sz="1800" smtClean="0">
                <a:solidFill>
                  <a:srgbClr val="006400"/>
                </a:solidFill>
                <a:latin typeface="Courier New" pitchFamily="49" charset="0"/>
              </a:rPr>
              <a:t>	</a:t>
            </a:r>
            <a:r>
              <a:rPr lang="en-US" sz="1800" smtClean="0">
                <a:solidFill>
                  <a:srgbClr val="000000"/>
                </a:solidFill>
                <a:latin typeface="Courier New" pitchFamily="49" charset="0"/>
              </a:rPr>
              <a:t>MockRepository mockRepository </a:t>
            </a:r>
            <a:r>
              <a:rPr lang="en-US" sz="1800" smtClean="0">
                <a:solidFill>
                  <a:srgbClr val="006400"/>
                </a:solidFill>
                <a:latin typeface="Courier New" pitchFamily="49" charset="0"/>
              </a:rPr>
              <a:t>= </a:t>
            </a:r>
            <a:r>
              <a:rPr lang="en-US" sz="1800" b="1" smtClean="0">
                <a:solidFill>
                  <a:srgbClr val="008B8B"/>
                </a:solidFill>
                <a:latin typeface="Courier New" pitchFamily="49" charset="0"/>
              </a:rPr>
              <a:t>new </a:t>
            </a:r>
            <a:r>
              <a:rPr lang="en-US" sz="1800" b="1" smtClean="0">
                <a:solidFill>
                  <a:srgbClr val="191970"/>
                </a:solidFill>
                <a:latin typeface="Courier New" pitchFamily="49" charset="0"/>
              </a:rPr>
              <a:t>MockRepository</a:t>
            </a:r>
            <a:r>
              <a:rPr lang="en-US" sz="1800" b="1" smtClean="0">
                <a:solidFill>
                  <a:srgbClr val="006400"/>
                </a:solidFill>
                <a:latin typeface="Courier New" pitchFamily="49" charset="0"/>
              </a:rPr>
              <a:t>();</a:t>
            </a:r>
          </a:p>
          <a:p>
            <a:pPr marL="420624" indent="-384048" fontAlgn="auto">
              <a:spcAft>
                <a:spcPts val="0"/>
              </a:spcAft>
              <a:buFontTx/>
              <a:buNone/>
              <a:defRPr/>
            </a:pPr>
            <a:r>
              <a:rPr lang="en-US" sz="1800" smtClean="0">
                <a:solidFill>
                  <a:srgbClr val="006400"/>
                </a:solidFill>
                <a:latin typeface="Courier New" pitchFamily="49" charset="0"/>
              </a:rPr>
              <a:t>	</a:t>
            </a:r>
            <a:r>
              <a:rPr lang="en-US" sz="1800" smtClean="0">
                <a:solidFill>
                  <a:srgbClr val="008000"/>
                </a:solidFill>
                <a:latin typeface="Courier New" pitchFamily="49" charset="0"/>
              </a:rPr>
              <a:t>//Record mode</a:t>
            </a:r>
          </a:p>
          <a:p>
            <a:pPr marL="420624" indent="-384048" fontAlgn="auto">
              <a:spcAft>
                <a:spcPts val="0"/>
              </a:spcAft>
              <a:buFontTx/>
              <a:buNone/>
              <a:defRPr/>
            </a:pPr>
            <a:r>
              <a:rPr lang="en-US" sz="1800" smtClean="0">
                <a:solidFill>
                  <a:srgbClr val="008000"/>
                </a:solidFill>
                <a:latin typeface="Courier New" pitchFamily="49" charset="0"/>
              </a:rPr>
              <a:t>	</a:t>
            </a:r>
            <a:r>
              <a:rPr lang="en-US" sz="1800" smtClean="0">
                <a:solidFill>
                  <a:srgbClr val="000000"/>
                </a:solidFill>
                <a:latin typeface="Courier New" pitchFamily="49" charset="0"/>
              </a:rPr>
              <a:t>ISmsSender sender </a:t>
            </a:r>
            <a:r>
              <a:rPr lang="en-US" sz="1800" smtClean="0">
                <a:solidFill>
                  <a:srgbClr val="006400"/>
                </a:solidFill>
                <a:latin typeface="Courier New" pitchFamily="49" charset="0"/>
              </a:rPr>
              <a:t>=</a:t>
            </a:r>
            <a:br>
              <a:rPr lang="en-US" sz="1800" smtClean="0">
                <a:solidFill>
                  <a:srgbClr val="006400"/>
                </a:solidFill>
                <a:latin typeface="Courier New" pitchFamily="49" charset="0"/>
              </a:rPr>
            </a:br>
            <a:r>
              <a:rPr lang="en-US" sz="1800" smtClean="0">
                <a:solidFill>
                  <a:srgbClr val="006400"/>
                </a:solidFill>
                <a:latin typeface="Courier New" pitchFamily="49" charset="0"/>
              </a:rPr>
              <a:t>                </a:t>
            </a:r>
            <a:r>
              <a:rPr lang="en-US" sz="1800" smtClean="0">
                <a:solidFill>
                  <a:srgbClr val="000000"/>
                </a:solidFill>
                <a:latin typeface="Courier New" pitchFamily="49" charset="0"/>
              </a:rPr>
              <a:t>mockRepository</a:t>
            </a:r>
            <a:r>
              <a:rPr lang="en-US" sz="1800" smtClean="0">
                <a:solidFill>
                  <a:srgbClr val="006400"/>
                </a:solidFill>
                <a:latin typeface="Courier New" pitchFamily="49" charset="0"/>
              </a:rPr>
              <a:t>.</a:t>
            </a:r>
            <a:r>
              <a:rPr lang="en-US" sz="1800" smtClean="0">
                <a:solidFill>
                  <a:srgbClr val="000000"/>
                </a:solidFill>
                <a:latin typeface="Courier New" pitchFamily="49" charset="0"/>
              </a:rPr>
              <a:t>CreateMock</a:t>
            </a:r>
            <a:r>
              <a:rPr lang="en-US" sz="1800" smtClean="0">
                <a:solidFill>
                  <a:srgbClr val="006400"/>
                </a:solidFill>
                <a:latin typeface="Courier New" pitchFamily="49" charset="0"/>
              </a:rPr>
              <a:t>&lt;</a:t>
            </a:r>
            <a:r>
              <a:rPr lang="en-US" sz="1800" smtClean="0">
                <a:solidFill>
                  <a:srgbClr val="000000"/>
                </a:solidFill>
                <a:latin typeface="Courier New" pitchFamily="49" charset="0"/>
              </a:rPr>
              <a:t>ISmsSender</a:t>
            </a:r>
            <a:r>
              <a:rPr lang="en-US" sz="1800" smtClean="0">
                <a:solidFill>
                  <a:srgbClr val="006400"/>
                </a:solidFill>
                <a:latin typeface="Courier New" pitchFamily="49" charset="0"/>
              </a:rPr>
              <a:t>&gt;();</a:t>
            </a:r>
          </a:p>
          <a:p>
            <a:pPr marL="420624" indent="-384048" fontAlgn="auto">
              <a:spcAft>
                <a:spcPts val="0"/>
              </a:spcAft>
              <a:buFontTx/>
              <a:buNone/>
              <a:defRPr/>
            </a:pPr>
            <a:r>
              <a:rPr lang="en-US" sz="1800" smtClean="0">
                <a:solidFill>
                  <a:srgbClr val="006400"/>
                </a:solidFill>
                <a:latin typeface="Courier New" pitchFamily="49" charset="0"/>
              </a:rPr>
              <a:t>	</a:t>
            </a:r>
            <a:r>
              <a:rPr lang="en-US" sz="1800" smtClean="0">
                <a:solidFill>
                  <a:srgbClr val="008000"/>
                </a:solidFill>
                <a:latin typeface="Courier New" pitchFamily="49" charset="0"/>
              </a:rPr>
              <a:t>//Create expectation</a:t>
            </a:r>
          </a:p>
          <a:p>
            <a:pPr marL="420624" indent="-384048" fontAlgn="auto">
              <a:spcAft>
                <a:spcPts val="0"/>
              </a:spcAft>
              <a:buFontTx/>
              <a:buNone/>
              <a:defRPr/>
            </a:pPr>
            <a:r>
              <a:rPr lang="en-US" sz="1800" smtClean="0">
                <a:solidFill>
                  <a:srgbClr val="008000"/>
                </a:solidFill>
                <a:latin typeface="Courier New" pitchFamily="49" charset="0"/>
              </a:rPr>
              <a:t>	</a:t>
            </a:r>
            <a:r>
              <a:rPr lang="en-US" sz="1800" smtClean="0">
                <a:solidFill>
                  <a:srgbClr val="000000"/>
                </a:solidFill>
                <a:latin typeface="Courier New" pitchFamily="49" charset="0"/>
              </a:rPr>
              <a:t>sender</a:t>
            </a:r>
            <a:r>
              <a:rPr lang="en-US" sz="1800" smtClean="0">
                <a:solidFill>
                  <a:srgbClr val="006400"/>
                </a:solidFill>
                <a:latin typeface="Courier New" pitchFamily="49" charset="0"/>
              </a:rPr>
              <a:t>.</a:t>
            </a:r>
            <a:r>
              <a:rPr lang="en-US" sz="1800" b="1" smtClean="0">
                <a:solidFill>
                  <a:srgbClr val="191970"/>
                </a:solidFill>
                <a:latin typeface="Courier New" pitchFamily="49" charset="0"/>
              </a:rPr>
              <a:t>SendSms</a:t>
            </a:r>
            <a:r>
              <a:rPr lang="en-US" sz="1800" b="1" smtClean="0">
                <a:solidFill>
                  <a:srgbClr val="006400"/>
                </a:solidFill>
                <a:latin typeface="Courier New" pitchFamily="49" charset="0"/>
              </a:rPr>
              <a:t>(</a:t>
            </a:r>
            <a:r>
              <a:rPr lang="en-US" sz="1800" b="1" smtClean="0">
                <a:solidFill>
                  <a:srgbClr val="0000FF"/>
                </a:solidFill>
                <a:latin typeface="Courier New" pitchFamily="49" charset="0"/>
              </a:rPr>
              <a:t>"EveryoneInThisTalk"</a:t>
            </a:r>
            <a:r>
              <a:rPr lang="en-US" sz="1800" b="1" smtClean="0">
                <a:solidFill>
                  <a:srgbClr val="006400"/>
                </a:solidFill>
                <a:latin typeface="Courier New" pitchFamily="49" charset="0"/>
              </a:rPr>
              <a:t>, </a:t>
            </a:r>
            <a:br>
              <a:rPr lang="en-US" sz="1800" b="1" smtClean="0">
                <a:solidFill>
                  <a:srgbClr val="006400"/>
                </a:solidFill>
                <a:latin typeface="Courier New" pitchFamily="49" charset="0"/>
              </a:rPr>
            </a:br>
            <a:r>
              <a:rPr lang="en-US" sz="1800" b="1" smtClean="0">
                <a:solidFill>
                  <a:srgbClr val="006400"/>
                </a:solidFill>
                <a:latin typeface="Courier New" pitchFamily="49" charset="0"/>
              </a:rPr>
              <a:t>               </a:t>
            </a:r>
            <a:r>
              <a:rPr lang="en-US" sz="1800" b="1" smtClean="0">
                <a:solidFill>
                  <a:srgbClr val="0000FF"/>
                </a:solidFill>
                <a:latin typeface="Courier New" pitchFamily="49" charset="0"/>
              </a:rPr>
              <a:t>"Welcome to DevTeach!"</a:t>
            </a:r>
            <a:r>
              <a:rPr lang="en-US" sz="1800" b="1" smtClean="0">
                <a:solidFill>
                  <a:srgbClr val="006400"/>
                </a:solidFill>
                <a:latin typeface="Courier New" pitchFamily="49" charset="0"/>
              </a:rPr>
              <a:t>);</a:t>
            </a:r>
          </a:p>
          <a:p>
            <a:pPr marL="420624" indent="-384048" fontAlgn="auto">
              <a:spcAft>
                <a:spcPts val="0"/>
              </a:spcAft>
              <a:buFontTx/>
              <a:buNone/>
              <a:defRPr/>
            </a:pPr>
            <a:r>
              <a:rPr lang="en-US" sz="1800" smtClean="0">
                <a:solidFill>
                  <a:srgbClr val="006400"/>
                </a:solidFill>
                <a:latin typeface="Courier New" pitchFamily="49" charset="0"/>
              </a:rPr>
              <a:t>	</a:t>
            </a:r>
            <a:r>
              <a:rPr lang="en-US" sz="1800" smtClean="0">
                <a:solidFill>
                  <a:srgbClr val="008000"/>
                </a:solidFill>
                <a:latin typeface="Courier New" pitchFamily="49" charset="0"/>
              </a:rPr>
              <a:t>//Move to replay mode</a:t>
            </a:r>
          </a:p>
          <a:p>
            <a:pPr marL="420624" indent="-384048" fontAlgn="auto">
              <a:spcAft>
                <a:spcPts val="0"/>
              </a:spcAft>
              <a:buFontTx/>
              <a:buNone/>
              <a:defRPr/>
            </a:pPr>
            <a:r>
              <a:rPr lang="en-US" sz="1800" smtClean="0">
                <a:solidFill>
                  <a:srgbClr val="008000"/>
                </a:solidFill>
                <a:latin typeface="Courier New" pitchFamily="49" charset="0"/>
              </a:rPr>
              <a:t>	</a:t>
            </a:r>
            <a:r>
              <a:rPr lang="en-US" sz="1800" smtClean="0">
                <a:solidFill>
                  <a:srgbClr val="000000"/>
                </a:solidFill>
                <a:latin typeface="Courier New" pitchFamily="49" charset="0"/>
              </a:rPr>
              <a:t>mockRepository</a:t>
            </a:r>
            <a:r>
              <a:rPr lang="en-US" sz="1800" smtClean="0">
                <a:solidFill>
                  <a:srgbClr val="006400"/>
                </a:solidFill>
                <a:latin typeface="Courier New" pitchFamily="49" charset="0"/>
              </a:rPr>
              <a:t>.</a:t>
            </a:r>
            <a:r>
              <a:rPr lang="en-US" sz="1800" b="1" smtClean="0">
                <a:solidFill>
                  <a:srgbClr val="191970"/>
                </a:solidFill>
                <a:latin typeface="Courier New" pitchFamily="49" charset="0"/>
              </a:rPr>
              <a:t>ReplayAll</a:t>
            </a:r>
            <a:r>
              <a:rPr lang="en-US" sz="1800" b="1" smtClean="0">
                <a:solidFill>
                  <a:srgbClr val="006400"/>
                </a:solidFill>
                <a:latin typeface="Courier New" pitchFamily="49" charset="0"/>
              </a:rPr>
              <a:t>();</a:t>
            </a:r>
          </a:p>
          <a:p>
            <a:pPr marL="420624" indent="-384048" fontAlgn="auto">
              <a:spcAft>
                <a:spcPts val="0"/>
              </a:spcAft>
              <a:buFontTx/>
              <a:buNone/>
              <a:defRPr/>
            </a:pPr>
            <a:r>
              <a:rPr lang="en-US" sz="1800" smtClean="0">
                <a:solidFill>
                  <a:srgbClr val="006400"/>
                </a:solidFill>
                <a:latin typeface="Courier New" pitchFamily="49" charset="0"/>
              </a:rPr>
              <a:t>	</a:t>
            </a:r>
            <a:r>
              <a:rPr lang="en-US" sz="1800" smtClean="0">
                <a:solidFill>
                  <a:srgbClr val="008000"/>
                </a:solidFill>
                <a:latin typeface="Courier New" pitchFamily="49" charset="0"/>
              </a:rPr>
              <a:t>//Actual code under test</a:t>
            </a:r>
          </a:p>
          <a:p>
            <a:pPr marL="420624" indent="-384048" fontAlgn="auto">
              <a:spcAft>
                <a:spcPts val="0"/>
              </a:spcAft>
              <a:buFontTx/>
              <a:buNone/>
              <a:defRPr/>
            </a:pPr>
            <a:r>
              <a:rPr lang="en-US" sz="1800" smtClean="0">
                <a:solidFill>
                  <a:srgbClr val="008000"/>
                </a:solidFill>
                <a:latin typeface="Courier New" pitchFamily="49" charset="0"/>
              </a:rPr>
              <a:t>	</a:t>
            </a:r>
            <a:r>
              <a:rPr lang="en-US" sz="1800" b="1" smtClean="0">
                <a:solidFill>
                  <a:srgbClr val="191970"/>
                </a:solidFill>
                <a:latin typeface="Courier New" pitchFamily="49" charset="0"/>
              </a:rPr>
              <a:t>SayWelcome</a:t>
            </a:r>
            <a:r>
              <a:rPr lang="en-US" sz="1800" b="1" smtClean="0">
                <a:solidFill>
                  <a:srgbClr val="006400"/>
                </a:solidFill>
                <a:latin typeface="Courier New" pitchFamily="49" charset="0"/>
              </a:rPr>
              <a:t>(</a:t>
            </a:r>
            <a:r>
              <a:rPr lang="en-US" sz="1800" b="1" smtClean="0">
                <a:solidFill>
                  <a:srgbClr val="000000"/>
                </a:solidFill>
                <a:latin typeface="Courier New" pitchFamily="49" charset="0"/>
              </a:rPr>
              <a:t>sender</a:t>
            </a:r>
            <a:r>
              <a:rPr lang="en-US" sz="1800" b="1" smtClean="0">
                <a:solidFill>
                  <a:srgbClr val="006400"/>
                </a:solidFill>
                <a:latin typeface="Courier New" pitchFamily="49" charset="0"/>
              </a:rPr>
              <a:t>);</a:t>
            </a:r>
          </a:p>
          <a:p>
            <a:pPr marL="420624" indent="-384048" fontAlgn="auto">
              <a:spcAft>
                <a:spcPts val="0"/>
              </a:spcAft>
              <a:buFontTx/>
              <a:buNone/>
              <a:defRPr/>
            </a:pPr>
            <a:r>
              <a:rPr lang="en-US" sz="1800" smtClean="0">
                <a:solidFill>
                  <a:srgbClr val="006400"/>
                </a:solidFill>
                <a:latin typeface="Courier New" pitchFamily="49" charset="0"/>
              </a:rPr>
              <a:t>	</a:t>
            </a:r>
            <a:r>
              <a:rPr lang="en-US" sz="1800" smtClean="0">
                <a:solidFill>
                  <a:srgbClr val="008000"/>
                </a:solidFill>
                <a:latin typeface="Courier New" pitchFamily="49" charset="0"/>
              </a:rPr>
              <a:t>//Verify expectations has been met</a:t>
            </a:r>
          </a:p>
          <a:p>
            <a:pPr marL="420624" indent="-384048" fontAlgn="auto">
              <a:spcAft>
                <a:spcPts val="0"/>
              </a:spcAft>
              <a:buFontTx/>
              <a:buNone/>
              <a:defRPr/>
            </a:pPr>
            <a:r>
              <a:rPr lang="en-US" sz="1800" smtClean="0">
                <a:solidFill>
                  <a:srgbClr val="008000"/>
                </a:solidFill>
                <a:latin typeface="Courier New" pitchFamily="49" charset="0"/>
              </a:rPr>
              <a:t>	</a:t>
            </a:r>
            <a:r>
              <a:rPr lang="en-US" sz="1800" smtClean="0">
                <a:solidFill>
                  <a:srgbClr val="000000"/>
                </a:solidFill>
                <a:latin typeface="Courier New" pitchFamily="49" charset="0"/>
              </a:rPr>
              <a:t>mockRepository</a:t>
            </a:r>
            <a:r>
              <a:rPr lang="en-US" sz="1800" smtClean="0">
                <a:solidFill>
                  <a:srgbClr val="006400"/>
                </a:solidFill>
                <a:latin typeface="Courier New" pitchFamily="49" charset="0"/>
              </a:rPr>
              <a:t>.</a:t>
            </a:r>
            <a:r>
              <a:rPr lang="en-US" sz="1800" b="1" smtClean="0">
                <a:solidFill>
                  <a:srgbClr val="191970"/>
                </a:solidFill>
                <a:latin typeface="Courier New" pitchFamily="49" charset="0"/>
              </a:rPr>
              <a:t>VerifyAll</a:t>
            </a:r>
            <a:r>
              <a:rPr lang="en-US" sz="1800" b="1" smtClean="0">
                <a:solidFill>
                  <a:srgbClr val="006400"/>
                </a:solidFill>
                <a:latin typeface="Courier New" pitchFamily="49" charset="0"/>
              </a:rPr>
              <a:t>();</a:t>
            </a:r>
          </a:p>
          <a:p>
            <a:pPr marL="420624" indent="-384048" fontAlgn="auto">
              <a:spcAft>
                <a:spcPts val="0"/>
              </a:spcAft>
              <a:buFontTx/>
              <a:buNone/>
              <a:defRPr/>
            </a:pPr>
            <a:r>
              <a:rPr lang="en-US" sz="1800" smtClean="0">
                <a:solidFill>
                  <a:srgbClr val="006400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mtClean="0"/>
              <a:t>Enough with talk, let see some code</a:t>
            </a:r>
            <a:endParaRPr lang="he-IL" smtClean="0"/>
          </a:p>
        </p:txBody>
      </p:sp>
      <p:sp>
        <p:nvSpPr>
          <p:cNvPr id="17411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Scenario:</a:t>
            </a:r>
          </a:p>
          <a:p>
            <a:r>
              <a:rPr lang="en-US" smtClean="0"/>
              <a:t>I need to send an SMS as a result of an action.</a:t>
            </a:r>
          </a:p>
          <a:p>
            <a:r>
              <a:rPr lang="en-US" smtClean="0"/>
              <a:t>The SMS Service cost $$ per message, can’t test against real implementation.</a:t>
            </a:r>
          </a:p>
          <a:p>
            <a:r>
              <a:rPr lang="en-US" smtClean="0"/>
              <a:t>The service is not reliable.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Special Edition: Legacy Tests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Partial Mocks</a:t>
            </a:r>
          </a:p>
          <a:p>
            <a:endParaRPr lang="en-US" smtClean="0"/>
          </a:p>
          <a:p>
            <a:r>
              <a:rPr lang="en-US" smtClean="0"/>
              <a:t>Enabling Extract &amp; Override</a:t>
            </a:r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5074" y="2143116"/>
            <a:ext cx="2445080" cy="3233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goes with mocking?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Dependency Injection</a:t>
            </a:r>
          </a:p>
          <a:p>
            <a:r>
              <a:rPr lang="en-US" smtClean="0"/>
              <a:t>Inversion of Control</a:t>
            </a:r>
          </a:p>
          <a:p>
            <a:r>
              <a:rPr lang="en-US" smtClean="0"/>
              <a:t>Program to Interfaces</a:t>
            </a:r>
          </a:p>
          <a:p>
            <a:r>
              <a:rPr lang="en-US" smtClean="0"/>
              <a:t>Separation of Concerns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Words of caution</a:t>
            </a:r>
            <a:endParaRPr lang="he-IL" smtClean="0"/>
          </a:p>
        </p:txBody>
      </p:sp>
      <p:sp>
        <p:nvSpPr>
          <p:cNvPr id="20483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smtClean="0"/>
              <a:t>Test Paralysis:</a:t>
            </a:r>
          </a:p>
          <a:p>
            <a:pPr lvl="1"/>
            <a:r>
              <a:rPr lang="en-US" smtClean="0"/>
              <a:t>Leave room for change</a:t>
            </a:r>
          </a:p>
          <a:p>
            <a:pPr lvl="1"/>
            <a:r>
              <a:rPr lang="en-US" smtClean="0"/>
              <a:t>Do not specify too much (locked by the tests)</a:t>
            </a:r>
          </a:p>
          <a:p>
            <a:r>
              <a:rPr lang="en-US" smtClean="0"/>
              <a:t>Make sure that the test are explicit in what they test:</a:t>
            </a:r>
          </a:p>
          <a:p>
            <a:pPr lvl="1"/>
            <a:r>
              <a:rPr lang="en-US" smtClean="0"/>
              <a:t>Use Message(“documentation”)</a:t>
            </a:r>
          </a:p>
          <a:p>
            <a:pPr lvl="1"/>
            <a:r>
              <a:rPr lang="en-US" smtClean="0"/>
              <a:t>Assert if needed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not to mock?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Code that you don’t own</a:t>
            </a:r>
          </a:p>
          <a:p>
            <a:r>
              <a:rPr lang="en-US" i="1" smtClean="0"/>
              <a:t>Small granularity code</a:t>
            </a:r>
          </a:p>
          <a:p>
            <a:pPr lvl="1"/>
            <a:r>
              <a:rPr lang="en-US" smtClean="0"/>
              <a:t>System.Data</a:t>
            </a:r>
          </a:p>
          <a:p>
            <a:pPr lvl="1"/>
            <a:r>
              <a:rPr lang="en-US" smtClean="0"/>
              <a:t>Fluent interfaces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Questions ?</a:t>
            </a:r>
          </a:p>
        </p:txBody>
      </p:sp>
      <p:sp>
        <p:nvSpPr>
          <p:cNvPr id="22531" name="Text Placeholder 3"/>
          <p:cNvSpPr>
            <a:spLocks noGrp="1"/>
          </p:cNvSpPr>
          <p:nvPr>
            <p:ph type="body" idx="1"/>
          </p:nvPr>
        </p:nvSpPr>
        <p:spPr>
          <a:xfrm>
            <a:off x="685800" y="2486025"/>
            <a:ext cx="6629400" cy="1066800"/>
          </a:xfrm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Who am I?</a:t>
            </a:r>
            <a:endParaRPr lang="he-IL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Oren Eini (a.k.a: Ayende Rahien)</a:t>
            </a:r>
          </a:p>
          <a:p>
            <a:r>
              <a:rPr lang="en-US" smtClean="0"/>
              <a:t>Blogger (</a:t>
            </a:r>
            <a:r>
              <a:rPr lang="en-US" smtClean="0">
                <a:hlinkClick r:id="rId2"/>
              </a:rPr>
              <a:t>http://www.ayende.com/Blog/</a:t>
            </a:r>
            <a:r>
              <a:rPr lang="en-US" smtClean="0"/>
              <a:t>)</a:t>
            </a:r>
          </a:p>
          <a:p>
            <a:r>
              <a:rPr lang="en-US" smtClean="0"/>
              <a:t>Author of Rhino Mocks</a:t>
            </a:r>
          </a:p>
          <a:p>
            <a:r>
              <a:rPr lang="en-US" smtClean="0"/>
              <a:t>Senior Developer at We! Consulting Group</a:t>
            </a:r>
          </a:p>
          <a:p>
            <a:endParaRPr lang="en-US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Interaction tests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 state to test?</a:t>
            </a:r>
          </a:p>
          <a:p>
            <a:pPr lvl="1"/>
            <a:r>
              <a:rPr lang="en-US" smtClean="0"/>
              <a:t>ExecuteCommand</a:t>
            </a:r>
          </a:p>
          <a:p>
            <a:pPr lvl="1"/>
            <a:r>
              <a:rPr lang="en-US" smtClean="0"/>
              <a:t>SendSms</a:t>
            </a:r>
          </a:p>
          <a:p>
            <a:r>
              <a:rPr lang="en-US" smtClean="0"/>
              <a:t>Complex collaborations</a:t>
            </a:r>
          </a:p>
          <a:p>
            <a:pPr lvl="1"/>
            <a:r>
              <a:rPr lang="en-US" smtClean="0"/>
              <a:t>Get user from repository, if has phone, send sms, otherwise, log error and send email.</a:t>
            </a:r>
          </a:p>
          <a:p>
            <a:endParaRPr lang="en-US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Mocks, Stubs and Fakes, Oh My!</a:t>
            </a:r>
            <a:endParaRPr lang="he-IL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Objects do not work in isolation</a:t>
            </a:r>
          </a:p>
          <a:p>
            <a:pPr lvl="1"/>
            <a:r>
              <a:rPr lang="en-US" sz="1800" smtClean="0"/>
              <a:t>But we want to test them that way</a:t>
            </a:r>
          </a:p>
          <a:p>
            <a:r>
              <a:rPr lang="en-US" smtClean="0"/>
              <a:t>Mocking dependencies allows to test in isolation.</a:t>
            </a:r>
          </a:p>
          <a:p>
            <a:r>
              <a:rPr lang="en-US" smtClean="0"/>
              <a:t>Definitions:</a:t>
            </a:r>
          </a:p>
          <a:p>
            <a:pPr lvl="1"/>
            <a:r>
              <a:rPr lang="en-US" sz="1800" smtClean="0"/>
              <a:t>Fake – working implementation, but not a useful one (a DAL that uses a dataset rather than a database).</a:t>
            </a:r>
          </a:p>
          <a:p>
            <a:pPr lvl="1"/>
            <a:r>
              <a:rPr lang="en-US" sz="1800" smtClean="0"/>
              <a:t>Stub – empty implementation, may optionally record the calls made to it.</a:t>
            </a:r>
          </a:p>
          <a:p>
            <a:pPr lvl="1"/>
            <a:r>
              <a:rPr lang="en-US" sz="1800" smtClean="0"/>
              <a:t>Mock – pre-programmed for a certain scenario, verify that the scenario was executed properly.</a:t>
            </a:r>
          </a:p>
        </p:txBody>
      </p:sp>
      <p:sp>
        <p:nvSpPr>
          <p:cNvPr id="4" name="Rectangle 3"/>
          <p:cNvSpPr/>
          <p:nvPr/>
        </p:nvSpPr>
        <p:spPr>
          <a:xfrm>
            <a:off x="142844" y="5286388"/>
            <a:ext cx="8494633" cy="10772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sz="3200" dirty="0"/>
              <a:t>“Mock Objects is a test-first development </a:t>
            </a:r>
          </a:p>
          <a:p>
            <a:pPr algn="ctr">
              <a:defRPr/>
            </a:pPr>
            <a:r>
              <a:rPr lang="en-US" sz="3200" b="1" dirty="0"/>
              <a:t>process</a:t>
            </a:r>
            <a:r>
              <a:rPr lang="en-US" sz="3200" dirty="0"/>
              <a:t> for building object-oriented software”</a:t>
            </a:r>
            <a:endParaRPr lang="en-US" sz="32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Test that an SMS was sent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857500" y="1571625"/>
            <a:ext cx="5786438" cy="1685925"/>
          </a:xfrm>
        </p:spPr>
        <p:txBody>
          <a:bodyPr/>
          <a:lstStyle/>
          <a:p>
            <a:pPr>
              <a:buFontTx/>
              <a:buNone/>
            </a:pPr>
            <a:r>
              <a:rPr lang="en-CA" u="sng" smtClean="0"/>
              <a:t>State base testing</a:t>
            </a:r>
            <a:endParaRPr lang="en-CA" smtClean="0"/>
          </a:p>
          <a:p>
            <a:pPr>
              <a:buFontTx/>
              <a:buNone/>
            </a:pPr>
            <a:r>
              <a:rPr lang="en-CA" smtClean="0"/>
              <a:t>Assert.IsTrue(</a:t>
            </a:r>
            <a:br>
              <a:rPr lang="en-CA" smtClean="0"/>
            </a:br>
            <a:r>
              <a:rPr lang="en-CA" smtClean="0"/>
              <a:t>webService.SentSMS)</a:t>
            </a:r>
          </a:p>
        </p:txBody>
      </p:sp>
      <p:sp>
        <p:nvSpPr>
          <p:cNvPr id="11268" name="Content Placeholder 6"/>
          <p:cNvSpPr>
            <a:spLocks noGrp="1"/>
          </p:cNvSpPr>
          <p:nvPr>
            <p:ph sz="half" idx="2"/>
          </p:nvPr>
        </p:nvSpPr>
        <p:spPr>
          <a:xfrm>
            <a:off x="285750" y="3857625"/>
            <a:ext cx="6357938" cy="1785938"/>
          </a:xfrm>
        </p:spPr>
        <p:txBody>
          <a:bodyPr/>
          <a:lstStyle/>
          <a:p>
            <a:pPr>
              <a:buFontTx/>
              <a:buNone/>
            </a:pPr>
            <a:r>
              <a:rPr lang="en-US" u="sng" smtClean="0"/>
              <a:t>Interaction base testing</a:t>
            </a:r>
            <a:endParaRPr lang="en-US" smtClean="0"/>
          </a:p>
          <a:p>
            <a:pPr>
              <a:buFontTx/>
              <a:buNone/>
            </a:pPr>
            <a:r>
              <a:rPr lang="en-US" smtClean="0"/>
              <a:t>Expect.Call(</a:t>
            </a:r>
            <a:br>
              <a:rPr lang="en-US" smtClean="0"/>
            </a:br>
            <a:r>
              <a:rPr lang="en-US" smtClean="0"/>
              <a:t>webService.SendSMS(“1234”,”hi”))</a:t>
            </a:r>
            <a:endParaRPr lang="he-IL" smtClean="0"/>
          </a:p>
        </p:txBody>
      </p:sp>
      <p:sp>
        <p:nvSpPr>
          <p:cNvPr id="9" name="Notched Right Arrow 8"/>
          <p:cNvSpPr/>
          <p:nvPr/>
        </p:nvSpPr>
        <p:spPr bwMode="auto">
          <a:xfrm>
            <a:off x="571472" y="1785926"/>
            <a:ext cx="1928826" cy="1071570"/>
          </a:xfrm>
          <a:prstGeom prst="notched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/>
          <a:lstStyle/>
          <a:p>
            <a:pPr algn="ctr">
              <a:defRPr/>
            </a:pP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charset="0"/>
              </a:rPr>
              <a:t>Stub</a:t>
            </a:r>
            <a:endParaRPr lang="he-IL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charset="0"/>
            </a:endParaRPr>
          </a:p>
        </p:txBody>
      </p:sp>
      <p:sp>
        <p:nvSpPr>
          <p:cNvPr id="12" name="Notched Right Arrow 11"/>
          <p:cNvSpPr/>
          <p:nvPr/>
        </p:nvSpPr>
        <p:spPr bwMode="auto">
          <a:xfrm flipH="1">
            <a:off x="4643438" y="3857628"/>
            <a:ext cx="1571636" cy="1071570"/>
          </a:xfrm>
          <a:prstGeom prst="notched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/>
          <a:lstStyle/>
          <a:p>
            <a:pPr algn="ctr">
              <a:defRPr/>
            </a:pPr>
            <a:r>
              <a:rPr 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Times New Roman" charset="0"/>
              </a:rPr>
              <a:t>Mock</a:t>
            </a:r>
            <a:endParaRPr lang="he-IL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Times New Roman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Interaction Based Testing</a:t>
            </a:r>
            <a:endParaRPr lang="he-IL" smtClean="0"/>
          </a:p>
        </p:txBody>
      </p:sp>
      <p:sp>
        <p:nvSpPr>
          <p:cNvPr id="12291" name="Text Placeholder 7"/>
          <p:cNvSpPr>
            <a:spLocks noGrp="1"/>
          </p:cNvSpPr>
          <p:nvPr>
            <p:ph type="body" idx="1"/>
          </p:nvPr>
        </p:nvSpPr>
        <p:spPr>
          <a:xfrm>
            <a:off x="455613" y="1500188"/>
            <a:ext cx="4040187" cy="838200"/>
          </a:xfrm>
        </p:spPr>
        <p:txBody>
          <a:bodyPr/>
          <a:lstStyle/>
          <a:p>
            <a:r>
              <a:rPr lang="en-US" smtClean="0"/>
              <a:t>Advantages:</a:t>
            </a:r>
            <a:endParaRPr lang="he-IL" smtClean="0"/>
          </a:p>
        </p:txBody>
      </p:sp>
      <p:sp>
        <p:nvSpPr>
          <p:cNvPr id="12292" name="Text Placeholder 8"/>
          <p:cNvSpPr>
            <a:spLocks noGrp="1"/>
          </p:cNvSpPr>
          <p:nvPr>
            <p:ph type="body" sz="half" idx="3"/>
          </p:nvPr>
        </p:nvSpPr>
        <p:spPr>
          <a:xfrm>
            <a:off x="4643438" y="1500188"/>
            <a:ext cx="4041775" cy="838200"/>
          </a:xfrm>
        </p:spPr>
        <p:txBody>
          <a:bodyPr/>
          <a:lstStyle/>
          <a:p>
            <a:r>
              <a:rPr lang="en-US" smtClean="0"/>
              <a:t>Disadvantages:</a:t>
            </a:r>
            <a:endParaRPr lang="he-IL" smtClean="0"/>
          </a:p>
        </p:txBody>
      </p:sp>
      <p:sp>
        <p:nvSpPr>
          <p:cNvPr id="12293" name="Content Placeholder 5"/>
          <p:cNvSpPr>
            <a:spLocks noGrp="1"/>
          </p:cNvSpPr>
          <p:nvPr>
            <p:ph sz="quarter" idx="2"/>
          </p:nvPr>
        </p:nvSpPr>
        <p:spPr>
          <a:xfrm>
            <a:off x="457200" y="2428875"/>
            <a:ext cx="4040188" cy="3941763"/>
          </a:xfrm>
        </p:spPr>
        <p:txBody>
          <a:bodyPr/>
          <a:lstStyle/>
          <a:p>
            <a:r>
              <a:rPr lang="en-US" smtClean="0"/>
              <a:t>Helps test in isolation</a:t>
            </a:r>
          </a:p>
          <a:p>
            <a:r>
              <a:rPr lang="en-US" smtClean="0"/>
              <a:t>Handles complex scenarios better</a:t>
            </a:r>
          </a:p>
          <a:p>
            <a:r>
              <a:rPr lang="en-US" smtClean="0"/>
              <a:t>Encourage best practices</a:t>
            </a:r>
            <a:endParaRPr lang="he-IL" smtClean="0"/>
          </a:p>
        </p:txBody>
      </p:sp>
      <p:sp>
        <p:nvSpPr>
          <p:cNvPr id="12294" name="Content Placeholder 9"/>
          <p:cNvSpPr>
            <a:spLocks noGrp="1"/>
          </p:cNvSpPr>
          <p:nvPr>
            <p:ph sz="quarter" idx="4"/>
          </p:nvPr>
        </p:nvSpPr>
        <p:spPr>
          <a:xfrm>
            <a:off x="4645025" y="2428875"/>
            <a:ext cx="4041775" cy="3941763"/>
          </a:xfrm>
        </p:spPr>
        <p:txBody>
          <a:bodyPr/>
          <a:lstStyle/>
          <a:p>
            <a:r>
              <a:rPr lang="en-US" smtClean="0"/>
              <a:t>More complex</a:t>
            </a:r>
          </a:p>
          <a:p>
            <a:r>
              <a:rPr lang="en-US" smtClean="0"/>
              <a:t>Require a different mode of thinking</a:t>
            </a:r>
          </a:p>
          <a:p>
            <a:r>
              <a:rPr lang="en-US" smtClean="0"/>
              <a:t>Need to understand what is being tested – not always as clear</a:t>
            </a:r>
            <a:endParaRPr lang="he-IL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0775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Structure of interaction based test</a:t>
            </a:r>
          </a:p>
        </p:txBody>
      </p:sp>
      <p:graphicFrame>
        <p:nvGraphicFramePr>
          <p:cNvPr id="8" name="Diagram 7"/>
          <p:cNvGraphicFramePr/>
          <p:nvPr/>
        </p:nvGraphicFramePr>
        <p:xfrm>
          <a:off x="357158" y="1428736"/>
          <a:ext cx="8358246" cy="4357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Rhino Mocks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Version 3.1</a:t>
            </a:r>
          </a:p>
          <a:p>
            <a:r>
              <a:rPr lang="en-US" smtClean="0"/>
              <a:t>Open Source</a:t>
            </a:r>
          </a:p>
          <a:p>
            <a:r>
              <a:rPr lang="en-US" smtClean="0"/>
              <a:t>Strongly typed mocks</a:t>
            </a:r>
          </a:p>
          <a:p>
            <a:r>
              <a:rPr lang="en-US" smtClean="0"/>
              <a:t>Explicit Record &amp; Replay model</a:t>
            </a:r>
          </a:p>
          <a:p>
            <a:r>
              <a:rPr lang="en-US" smtClean="0"/>
              <a:t>Plays well with refactoring tools and the compiler</a:t>
            </a:r>
          </a:p>
          <a:p>
            <a:r>
              <a:rPr lang="en-US" smtClean="0"/>
              <a:t>Flexible</a:t>
            </a:r>
          </a:p>
          <a:p>
            <a:r>
              <a:rPr lang="en-US" smtClean="0"/>
              <a:t>Open (both OSS and to change)</a:t>
            </a:r>
          </a:p>
          <a:p>
            <a:endParaRPr lang="en-US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Expectations vs. Setup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Two different ideas</a:t>
            </a:r>
          </a:p>
          <a:p>
            <a:r>
              <a:rPr lang="en-US" smtClean="0"/>
              <a:t>Expectations – what I am testing</a:t>
            </a:r>
          </a:p>
          <a:p>
            <a:r>
              <a:rPr lang="en-US" smtClean="0"/>
              <a:t>Setup – mock object that is used instead of real implementation.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1949</TotalTime>
  <Words>455</Words>
  <Application>Microsoft PowerPoint</Application>
  <PresentationFormat>On-screen Show (4:3)</PresentationFormat>
  <Paragraphs>105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Times New Roman</vt:lpstr>
      <vt:lpstr>Arial</vt:lpstr>
      <vt:lpstr>Franklin Gothic Book</vt:lpstr>
      <vt:lpstr>Wingdings 2</vt:lpstr>
      <vt:lpstr>Calibri</vt:lpstr>
      <vt:lpstr>Levenim MT</vt:lpstr>
      <vt:lpstr>Courier New</vt:lpstr>
      <vt:lpstr>Technic</vt:lpstr>
      <vt:lpstr>Interaction based testing With  Rhino Mocks</vt:lpstr>
      <vt:lpstr>Who am I?</vt:lpstr>
      <vt:lpstr>Interaction tests</vt:lpstr>
      <vt:lpstr>Mocks, Stubs and Fakes, Oh My!</vt:lpstr>
      <vt:lpstr>Test that an SMS was sent</vt:lpstr>
      <vt:lpstr>Interaction Based Testing</vt:lpstr>
      <vt:lpstr>Structure of interaction based test</vt:lpstr>
      <vt:lpstr>Rhino Mocks</vt:lpstr>
      <vt:lpstr>Expectations vs. Setup</vt:lpstr>
      <vt:lpstr>Sample Test</vt:lpstr>
      <vt:lpstr>Enough with talk, let see some code</vt:lpstr>
      <vt:lpstr>Special Edition: Legacy Tests</vt:lpstr>
      <vt:lpstr>What goes with mocking?</vt:lpstr>
      <vt:lpstr>Words of caution</vt:lpstr>
      <vt:lpstr>What not to mock?</vt:lpstr>
      <vt:lpstr>Questions ?</vt:lpstr>
    </vt:vector>
  </TitlesOfParts>
  <Company>Comverse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Interaction based testing With  Rhino Mocks</dc:title>
  <dc:creator>Eini Oren</dc:creator>
  <cp:lastModifiedBy>Eini Oren</cp:lastModifiedBy>
  <cp:revision>69</cp:revision>
  <dcterms:created xsi:type="dcterms:W3CDTF">2007-03-12T11:33:37Z</dcterms:created>
  <dcterms:modified xsi:type="dcterms:W3CDTF">2007-07-04T11:26:12Z</dcterms:modified>
</cp:coreProperties>
</file>