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61" r:id="rId6"/>
    <p:sldId id="365" r:id="rId7"/>
    <p:sldId id="367" r:id="rId8"/>
    <p:sldId id="368" r:id="rId9"/>
    <p:sldId id="369" r:id="rId10"/>
    <p:sldId id="370" r:id="rId11"/>
    <p:sldId id="366" r:id="rId12"/>
    <p:sldId id="353" r:id="rId13"/>
    <p:sldId id="371" r:id="rId14"/>
    <p:sldId id="356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4728A1A-D670-41C0-87CE-811AE81BF8A1}" type="datetime1">
              <a:rPr lang="pt-BR" noProof="0" smtClean="0"/>
              <a:t>30/05/2023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475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709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19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62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2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409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68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02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3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43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conteú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002ABF2-59A6-4C8B-90A9-C2D7243E4867}" type="datetime4">
              <a:rPr lang="pt-BR" noProof="0" smtClean="0">
                <a:latin typeface="+mn-lt"/>
              </a:rPr>
              <a:t>30 de maio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.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v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9" name="Forma Liv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0" name="Forma Liv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A4F546E-0691-4510-9A35-C7334DA84076}" type="datetime4">
              <a:rPr lang="pt-BR" noProof="0" smtClean="0">
                <a:latin typeface="+mn-lt"/>
              </a:rPr>
              <a:t>30 de maio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7" name="Forma Liv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8" name="Forma Liv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3DBEA6DC-A0BF-49C7-906E-6E6597662598}" type="datetime4">
              <a:rPr lang="pt-BR" noProof="0" smtClean="0">
                <a:latin typeface="+mn-lt"/>
              </a:rPr>
              <a:t>30 de maio de 2023</a:t>
            </a:fld>
            <a:endParaRPr lang="pt-BR" noProof="0" dirty="0">
              <a:latin typeface="+mn-lt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ço Reservado para Imagem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ço Reservado para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5" name="Espaço Reservado para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ço Reservado para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ço Reservado para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ço Reservado para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8" name="Espaço Reservado para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B0F7DF4-F2CA-42E1-AFA2-97BD8D250ADE}" type="datetime4">
              <a:rPr lang="pt-BR" noProof="0" smtClean="0">
                <a:latin typeface="+mn-lt"/>
              </a:rPr>
              <a:t>30 de maio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14" name="Espaço Reservado para Imagem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16A7595-89D9-4258-950C-6AECF9DDF8B8}" type="datetime4">
              <a:rPr lang="pt-BR" noProof="0" smtClean="0">
                <a:latin typeface="+mn-lt"/>
              </a:rPr>
              <a:t>30 de maio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4" name="Forma Liv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D0FCFC1-2078-4220-A791-5353C1A85342}" type="datetime4">
              <a:rPr lang="pt-BR" noProof="0" smtClean="0">
                <a:latin typeface="+mn-lt"/>
              </a:rPr>
              <a:t>30 de maio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tabela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D672EA7-A5DA-4DCF-A305-17E011B80D62}" type="datetime4">
              <a:rPr lang="pt-BR" noProof="0" smtClean="0">
                <a:latin typeface="+mn-lt"/>
              </a:rPr>
              <a:t>30 de maio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38" name="Espaço Reservado para Imagem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ço Reservado para Imagem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2" name="Espaço Reservado para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3" name="Espaço Reservado para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4" name="Espaço Reservado para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5" name="Espaço Reservado para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6" name="Espaço Reservado para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7" name="Espaço Reservado para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8" name="Espaço Reservado para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9" name="Espaço Reservado para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66" name="Espaço Reservado para Imagem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69" name="Espaço Reservado para Imagem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037ECF49-BE9A-4960-9DAF-BEA0BAF15DBB}" type="datetime4">
              <a:rPr lang="pt-BR" noProof="0" smtClean="0">
                <a:latin typeface="+mn-lt"/>
              </a:rPr>
              <a:t>30 de maio de 2023</a:t>
            </a:fld>
            <a:endParaRPr lang="pt-BR" noProof="0" dirty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 dirty="0"/>
              <a:t>Análise Anual</a:t>
            </a:r>
            <a:endParaRPr lang="pt-BR" b="0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6" name="Espaço Reservado para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7" name="Espaço Reservado para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2" name="Espaço Reservado para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3" name="Espaço Reservado para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6" name="Espaço Reservado para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7" name="Espaço Reservado para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pt-BR" noProof="0"/>
              <a:t>Clique para editar os estilos de texto Mestres</a:t>
            </a:r>
          </a:p>
        </p:txBody>
      </p:sp>
      <p:sp>
        <p:nvSpPr>
          <p:cNvPr id="108" name="Espaço Reservado para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9" name="Espaço Reservado para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707B6374-D19B-4EAC-B5EF-652507579787}" type="datetime4">
              <a:rPr lang="pt-BR" noProof="0" smtClean="0">
                <a:latin typeface="+mn-lt"/>
              </a:rPr>
              <a:t>30 de maio de 2023</a:t>
            </a:fld>
            <a:endParaRPr lang="pt-BR" noProof="0">
              <a:latin typeface="+mn-lt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D94B1CDD-2F73-47CA-A551-F85B4E632EE9}" type="datetime4">
              <a:rPr lang="pt-BR" noProof="0" smtClean="0">
                <a:latin typeface="+mn-lt"/>
              </a:rPr>
              <a:t>30 de maio de 2023</a:t>
            </a:fld>
            <a:endParaRPr lang="pt-BR" noProof="0">
              <a:latin typeface="+mn-lt"/>
            </a:endParaRP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Análise Anual</a:t>
            </a:r>
            <a:endParaRPr lang="pt-BR" b="0" noProof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pt-BR" dirty="0"/>
              <a:t>Proposta Inicial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772870"/>
          </a:xfrm>
        </p:spPr>
        <p:txBody>
          <a:bodyPr rtlCol="0" anchor="ctr"/>
          <a:lstStyle/>
          <a:p>
            <a:pPr rtl="0"/>
            <a:r>
              <a:rPr lang="pt-BR" dirty="0">
                <a:latin typeface="+mj-lt"/>
              </a:rPr>
              <a:t>Projeto Integrador II</a:t>
            </a:r>
          </a:p>
          <a:p>
            <a:pPr rtl="0"/>
            <a:endParaRPr lang="pt-BR" dirty="0">
              <a:latin typeface="+mj-lt"/>
            </a:endParaRPr>
          </a:p>
          <a:p>
            <a:pPr rtl="0"/>
            <a:r>
              <a:rPr lang="pt-BR" dirty="0">
                <a:latin typeface="+mj-lt"/>
              </a:rPr>
              <a:t>Instituição: Faculdade de Tecnologia de São José dos Campos (FATEC)</a:t>
            </a:r>
          </a:p>
          <a:p>
            <a:pPr rtl="0"/>
            <a:r>
              <a:rPr lang="pt-BR" dirty="0">
                <a:latin typeface="+mj-lt"/>
              </a:rPr>
              <a:t>Apoio: Aernnova BRASIL</a:t>
            </a:r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0B9ACE4-843D-ACAC-C788-0B97776B719D}"/>
              </a:ext>
            </a:extLst>
          </p:cNvPr>
          <p:cNvSpPr/>
          <p:nvPr/>
        </p:nvSpPr>
        <p:spPr>
          <a:xfrm>
            <a:off x="536390" y="1618511"/>
            <a:ext cx="2758190" cy="575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pt-BR" smtClean="0"/>
              <a:pPr>
                <a:spcAft>
                  <a:spcPts val="600"/>
                </a:spcAft>
              </a:pPr>
              <a:t>10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2322F350-4E97-5F57-B3EE-A18F458271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Proposta Inicial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89625EA6-1410-35D9-C4E6-162D9762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93" y="2616815"/>
            <a:ext cx="3352182" cy="1211797"/>
          </a:xfrm>
          <a:ln w="12700">
            <a:solidFill>
              <a:srgbClr val="0070C0"/>
            </a:solidFill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pt-BR" b="1" i="0" kern="1200" spc="100" baseline="0" dirty="0">
                <a:latin typeface="+mj-lt"/>
                <a:ea typeface="+mj-ea"/>
                <a:cs typeface="+mj-cs"/>
              </a:rPr>
              <a:t>Vantagens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0C3C4B65-226F-F49C-274B-AE3BF781F658}"/>
              </a:ext>
            </a:extLst>
          </p:cNvPr>
          <p:cNvCxnSpPr>
            <a:cxnSpLocks/>
            <a:stCxn id="8" idx="3"/>
            <a:endCxn id="84" idx="1"/>
          </p:cNvCxnSpPr>
          <p:nvPr/>
        </p:nvCxnSpPr>
        <p:spPr>
          <a:xfrm flipV="1">
            <a:off x="3965275" y="583456"/>
            <a:ext cx="412613" cy="263925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FA23E7A5-A104-0D07-1CE6-0EA3FE6F5046}"/>
              </a:ext>
            </a:extLst>
          </p:cNvPr>
          <p:cNvCxnSpPr>
            <a:cxnSpLocks/>
            <a:stCxn id="8" idx="3"/>
            <a:endCxn id="93" idx="1"/>
          </p:cNvCxnSpPr>
          <p:nvPr/>
        </p:nvCxnSpPr>
        <p:spPr>
          <a:xfrm>
            <a:off x="3965275" y="3222714"/>
            <a:ext cx="416350" cy="689558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D33B23D-1853-DC29-FCC7-FD8A02CB16A0}"/>
              </a:ext>
            </a:extLst>
          </p:cNvPr>
          <p:cNvSpPr txBox="1"/>
          <p:nvPr/>
        </p:nvSpPr>
        <p:spPr>
          <a:xfrm>
            <a:off x="5466002" y="95145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pt-BR" sz="1800" dirty="0">
                <a:solidFill>
                  <a:schemeClr val="bg1"/>
                </a:solidFill>
                <a:latin typeface="Arial Nova Light" panose="020B0304020202020204" pitchFamily="34" charset="0"/>
              </a:rPr>
              <a:t>Baixo custo para a fabricação do projeto.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26F4721-9110-9F79-A85F-D0D05A328A3B}"/>
              </a:ext>
            </a:extLst>
          </p:cNvPr>
          <p:cNvSpPr txBox="1"/>
          <p:nvPr/>
        </p:nvSpPr>
        <p:spPr>
          <a:xfrm>
            <a:off x="5466002" y="1542029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pt-BR" sz="1800" dirty="0">
                <a:solidFill>
                  <a:schemeClr val="bg1"/>
                </a:solidFill>
                <a:latin typeface="Arial Nova Light" panose="020B0304020202020204" pitchFamily="34" charset="0"/>
              </a:rPr>
              <a:t>São utilizados materiais com baixa complexibilidade de compra.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54FE67D1-0624-3114-8287-D082426F698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994075" y="1136125"/>
            <a:ext cx="471927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1029CA9-180D-5D21-5C7E-F6C17505640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994075" y="1865195"/>
            <a:ext cx="471927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2F7C4B5-7402-E637-E2A6-E76C232C5022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994075" y="2558938"/>
            <a:ext cx="518731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BDAAD2A-3F46-38E9-798B-29168109029E}"/>
              </a:ext>
            </a:extLst>
          </p:cNvPr>
          <p:cNvSpPr txBox="1"/>
          <p:nvPr/>
        </p:nvSpPr>
        <p:spPr>
          <a:xfrm>
            <a:off x="5512806" y="2374272"/>
            <a:ext cx="6046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Nova Light" panose="020B0304020202020204" pitchFamily="34" charset="0"/>
              </a:rPr>
              <a:t>Não requer materiais com difícil acesso a compra</a:t>
            </a:r>
            <a:endParaRPr lang="pt-BR" dirty="0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060D4A11-63B2-1A4F-1703-D1D30919031B}"/>
              </a:ext>
            </a:extLst>
          </p:cNvPr>
          <p:cNvSpPr txBox="1"/>
          <p:nvPr/>
        </p:nvSpPr>
        <p:spPr>
          <a:xfrm>
            <a:off x="5512806" y="5962888"/>
            <a:ext cx="60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pt-BR" sz="1800" b="0" i="0" kern="1200" dirty="0">
                <a:solidFill>
                  <a:schemeClr val="bg1"/>
                </a:solidFill>
                <a:latin typeface="Arial Nova Light" panose="020B0304020202020204" pitchFamily="34" charset="0"/>
              </a:rPr>
              <a:t>Inibe força extras dos operários para elevação da peça.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65002FF-DA01-90CF-848C-5F30AEBE41E7}"/>
              </a:ext>
            </a:extLst>
          </p:cNvPr>
          <p:cNvSpPr txBox="1"/>
          <p:nvPr/>
        </p:nvSpPr>
        <p:spPr>
          <a:xfrm>
            <a:off x="5512806" y="4232498"/>
            <a:ext cx="60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ova Light" panose="020B0304020202020204" pitchFamily="34" charset="0"/>
              </a:rPr>
              <a:t>Estrutura possibilita uma melhor locomoção da peça.</a:t>
            </a:r>
            <a:endParaRPr lang="pt-BR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FFFD621-BF14-B24E-4750-EB87768175E9}"/>
              </a:ext>
            </a:extLst>
          </p:cNvPr>
          <p:cNvSpPr txBox="1"/>
          <p:nvPr/>
        </p:nvSpPr>
        <p:spPr>
          <a:xfrm>
            <a:off x="5562110" y="480842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pt-BR" sz="1800" b="0" i="0" kern="1200" dirty="0">
                <a:solidFill>
                  <a:schemeClr val="bg1"/>
                </a:solidFill>
                <a:latin typeface="Arial Nova Light" panose="020B0304020202020204" pitchFamily="34" charset="0"/>
              </a:rPr>
              <a:t>Alivio de peso para os operadores.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3530A76-70EB-C54A-FB29-B859EA0096CD}"/>
              </a:ext>
            </a:extLst>
          </p:cNvPr>
          <p:cNvSpPr txBox="1"/>
          <p:nvPr/>
        </p:nvSpPr>
        <p:spPr>
          <a:xfrm>
            <a:off x="5562110" y="538435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pt-BR" sz="1800" dirty="0">
                <a:solidFill>
                  <a:schemeClr val="bg1"/>
                </a:solidFill>
                <a:latin typeface="Arial Nova Light" panose="020B0304020202020204" pitchFamily="34" charset="0"/>
              </a:rPr>
              <a:t>Possível operar com apenas 2 funcionários.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C3A7C273-1276-5CF7-A5FF-BF4344B9919B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993346" y="4417164"/>
            <a:ext cx="51946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3C2E237F-0B7D-2FF5-4AF1-836B28E55FD9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4993346" y="4993093"/>
            <a:ext cx="568764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4415A6FB-F080-C623-AB5B-28C61D4B4B01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4993346" y="5569022"/>
            <a:ext cx="568764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720EFF0-DFC7-2091-57C1-1F976765C829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993346" y="6147554"/>
            <a:ext cx="519460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1ED98804-51ED-6DCD-6F16-4B714BDCCCFB}"/>
              </a:ext>
            </a:extLst>
          </p:cNvPr>
          <p:cNvSpPr txBox="1"/>
          <p:nvPr/>
        </p:nvSpPr>
        <p:spPr>
          <a:xfrm>
            <a:off x="4377888" y="398790"/>
            <a:ext cx="1230916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pt-BR" b="1" dirty="0">
                <a:solidFill>
                  <a:schemeClr val="bg1"/>
                </a:solidFill>
                <a:latin typeface="Arial Nova Light" panose="020B0304020202020204" pitchFamily="34" charset="0"/>
              </a:rPr>
              <a:t>CUSTO:</a:t>
            </a:r>
            <a:endParaRPr lang="pt-BR" sz="1800" b="1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C45E3545-715D-BB74-8957-3E926C28BC59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4993346" y="768122"/>
            <a:ext cx="729" cy="179081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D060E66-49EA-6196-2803-3447E84D7C59}"/>
              </a:ext>
            </a:extLst>
          </p:cNvPr>
          <p:cNvSpPr txBox="1"/>
          <p:nvPr/>
        </p:nvSpPr>
        <p:spPr>
          <a:xfrm>
            <a:off x="4381625" y="3727606"/>
            <a:ext cx="1674504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</a:pPr>
            <a:r>
              <a:rPr lang="pt-BR" b="1" dirty="0">
                <a:solidFill>
                  <a:schemeClr val="bg1"/>
                </a:solidFill>
                <a:latin typeface="Arial Nova Light" panose="020B0304020202020204" pitchFamily="34" charset="0"/>
              </a:rPr>
              <a:t>ERGONOMIA:</a:t>
            </a:r>
            <a:endParaRPr lang="pt-BR" sz="1800" b="1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130E89F7-8197-CF8E-13B3-ABF147CFD5AD}"/>
              </a:ext>
            </a:extLst>
          </p:cNvPr>
          <p:cNvCxnSpPr>
            <a:cxnSpLocks/>
          </p:cNvCxnSpPr>
          <p:nvPr/>
        </p:nvCxnSpPr>
        <p:spPr>
          <a:xfrm>
            <a:off x="4993346" y="4113858"/>
            <a:ext cx="0" cy="203369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7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314" y="922606"/>
            <a:ext cx="2378302" cy="610863"/>
          </a:xfrm>
        </p:spPr>
        <p:txBody>
          <a:bodyPr rtlCol="0"/>
          <a:lstStyle/>
          <a:p>
            <a:pPr algn="ctr" rtl="0"/>
            <a:r>
              <a:rPr lang="pt-BR" dirty="0"/>
              <a:t>Equipe</a:t>
            </a:r>
          </a:p>
        </p:txBody>
      </p:sp>
      <p:sp>
        <p:nvSpPr>
          <p:cNvPr id="17" name="Espaço Reservado para o Número do Slide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11</a:t>
            </a:fld>
            <a:endParaRPr lang="pt-BR"/>
          </a:p>
        </p:txBody>
      </p:sp>
      <p:sp>
        <p:nvSpPr>
          <p:cNvPr id="43" name="Espaço Reservado para Rodapé 5">
            <a:extLst>
              <a:ext uri="{FF2B5EF4-FFF2-40B4-BE49-F238E27FC236}">
                <a16:creationId xmlns:a16="http://schemas.microsoft.com/office/drawing/2014/main" id="{B625BF2A-6986-91C6-ACB7-88DE2856F49A}"/>
              </a:ext>
            </a:extLst>
          </p:cNvPr>
          <p:cNvSpPr txBox="1">
            <a:spLocks/>
          </p:cNvSpPr>
          <p:nvPr/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Proposta Inicial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1A5B78B-B169-C59E-7597-0FA5047D9492}"/>
              </a:ext>
            </a:extLst>
          </p:cNvPr>
          <p:cNvSpPr txBox="1"/>
          <p:nvPr/>
        </p:nvSpPr>
        <p:spPr>
          <a:xfrm>
            <a:off x="1047024" y="1674592"/>
            <a:ext cx="3314883" cy="277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Arial Nova Light" panose="020B0304020202020204" pitchFamily="34" charset="0"/>
              </a:rPr>
              <a:t>Ana Alice Sampaio Monteiro</a:t>
            </a:r>
          </a:p>
          <a:p>
            <a:pPr algn="ctr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Arial Nova Light" panose="020B0304020202020204" pitchFamily="34" charset="0"/>
              </a:rPr>
              <a:t>Anderson de Araujo Barroso</a:t>
            </a:r>
          </a:p>
          <a:p>
            <a:pPr algn="ctr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Arial Nova Light" panose="020B0304020202020204" pitchFamily="34" charset="0"/>
              </a:rPr>
              <a:t>Bruno Henrique da Silva</a:t>
            </a:r>
          </a:p>
          <a:p>
            <a:pPr algn="ctr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Arial Nova Light" panose="020B0304020202020204" pitchFamily="34" charset="0"/>
              </a:rPr>
              <a:t>Katia Aiko Nakamura</a:t>
            </a:r>
          </a:p>
          <a:p>
            <a:pPr algn="ctr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Arial Nova Light" panose="020B0304020202020204" pitchFamily="34" charset="0"/>
              </a:rPr>
              <a:t>Vinicius Medrado Pacheco</a:t>
            </a:r>
          </a:p>
        </p:txBody>
      </p:sp>
      <p:pic>
        <p:nvPicPr>
          <p:cNvPr id="2050" name="Picture 2" descr="Aernnova Aerospace – Aerospacebrazil">
            <a:extLst>
              <a:ext uri="{FF2B5EF4-FFF2-40B4-BE49-F238E27FC236}">
                <a16:creationId xmlns:a16="http://schemas.microsoft.com/office/drawing/2014/main" id="{962B4AA2-3C4C-F9A1-491A-46DBC7DFA1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0" b="10030"/>
          <a:stretch/>
        </p:blipFill>
        <p:spPr bwMode="auto">
          <a:xfrm>
            <a:off x="4806044" y="4336959"/>
            <a:ext cx="3266802" cy="16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uldade de Tecnologia de São José dos Campos | BSTQB">
            <a:extLst>
              <a:ext uri="{FF2B5EF4-FFF2-40B4-BE49-F238E27FC236}">
                <a16:creationId xmlns:a16="http://schemas.microsoft.com/office/drawing/2014/main" id="{AC315A8E-5D1A-7747-9667-10A9B48E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935" y="4336959"/>
            <a:ext cx="3204572" cy="16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3A0753-4509-53C6-9654-A1BAA607DFDA}"/>
              </a:ext>
            </a:extLst>
          </p:cNvPr>
          <p:cNvSpPr txBox="1"/>
          <p:nvPr/>
        </p:nvSpPr>
        <p:spPr>
          <a:xfrm>
            <a:off x="7083877" y="4152293"/>
            <a:ext cx="265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Nova Light" panose="020B0304020202020204" pitchFamily="34" charset="0"/>
              </a:rPr>
              <a:t>APOIO:</a:t>
            </a:r>
            <a:endParaRPr lang="es-ES" b="1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5482" y="2167443"/>
            <a:ext cx="5213169" cy="2795232"/>
          </a:xfrm>
        </p:spPr>
        <p:txBody>
          <a:bodyPr rtlCol="0" anchor="t"/>
          <a:lstStyle/>
          <a:p>
            <a:pPr algn="just" rtl="0"/>
            <a:r>
              <a:rPr lang="pt-BR" dirty="0">
                <a:latin typeface="Arial Nova Light" panose="020B0304020202020204" pitchFamily="34" charset="0"/>
              </a:rPr>
              <a:t>Projeto consiste em uma plataforma móvel dotada de duas colunas fixadas às extremidades, às quais serão montados os suportes utilizados para prender a peça.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dirty="0">
                <a:latin typeface="Arial Nova Light" panose="020B0304020202020204" pitchFamily="34" charset="0"/>
              </a:rPr>
              <a:t>Suportes terão movimento de subida e descida, e serão capazes de girar 360°.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pt-BR" dirty="0">
                <a:latin typeface="Arial Nova Light" panose="020B0304020202020204" pitchFamily="34" charset="0"/>
              </a:rPr>
              <a:t>Possível ao operador pegar a peça no suporte (em qualquer posição).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Proposta Inicial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6A988DA-A593-EB59-281E-7A33E9D1D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25" r="7982"/>
          <a:stretch/>
        </p:blipFill>
        <p:spPr>
          <a:xfrm>
            <a:off x="6096000" y="0"/>
            <a:ext cx="6096000" cy="690308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8DB14D0-A9DC-FC96-5B3B-F13E17883231}"/>
              </a:ext>
            </a:extLst>
          </p:cNvPr>
          <p:cNvSpPr txBox="1"/>
          <p:nvPr/>
        </p:nvSpPr>
        <p:spPr>
          <a:xfrm>
            <a:off x="10339753" y="5950634"/>
            <a:ext cx="1434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Imagem ilustrativa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03EE9D4-DF41-8D32-7475-6BC587CADB10}"/>
              </a:ext>
            </a:extLst>
          </p:cNvPr>
          <p:cNvSpPr txBox="1">
            <a:spLocks/>
          </p:cNvSpPr>
          <p:nvPr/>
        </p:nvSpPr>
        <p:spPr>
          <a:xfrm>
            <a:off x="137773" y="476425"/>
            <a:ext cx="4007508" cy="121179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ço Reservado para Imagem 27">
            <a:extLst>
              <a:ext uri="{FF2B5EF4-FFF2-40B4-BE49-F238E27FC236}">
                <a16:creationId xmlns:a16="http://schemas.microsoft.com/office/drawing/2014/main" id="{17606B95-16AB-DD16-17D4-667554B5F1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t="12470" r="27480" b="13794"/>
          <a:stretch/>
        </p:blipFill>
        <p:spPr>
          <a:xfrm>
            <a:off x="5716026" y="883919"/>
            <a:ext cx="6060440" cy="5090161"/>
          </a:xfrm>
          <a:prstGeom prst="rect">
            <a:avLst/>
          </a:prstGeom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pt-BR" smtClean="0"/>
              <a:pPr>
                <a:spcAft>
                  <a:spcPts val="600"/>
                </a:spcAft>
              </a:pPr>
              <a:t>3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2322F350-4E97-5F57-B3EE-A18F458271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Proposta Inicial</a:t>
            </a: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84E71ABF-F1E1-9DF3-83BC-BA3E21031B8C}"/>
              </a:ext>
            </a:extLst>
          </p:cNvPr>
          <p:cNvSpPr txBox="1"/>
          <p:nvPr/>
        </p:nvSpPr>
        <p:spPr>
          <a:xfrm>
            <a:off x="327830" y="2151318"/>
            <a:ext cx="5196670" cy="195912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S</a:t>
            </a:r>
            <a:r>
              <a:rPr lang="pt-BR" sz="1600" b="0" i="0" kern="1200" dirty="0">
                <a:solidFill>
                  <a:schemeClr val="bg1"/>
                </a:solidFill>
                <a:latin typeface="Arial Nova Light" panose="020B0304020202020204" pitchFamily="34" charset="0"/>
              </a:rPr>
              <a:t>uportes que serão articulados para que se encaixem sem que a peça se deforme ou amasse. </a:t>
            </a:r>
          </a:p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b="0" i="0" kern="1200" dirty="0">
                <a:solidFill>
                  <a:schemeClr val="bg1"/>
                </a:solidFill>
                <a:latin typeface="Arial Nova Light" panose="020B0304020202020204" pitchFamily="34" charset="0"/>
              </a:rPr>
              <a:t>Ventosa para fixação da peça ao suporte, sem que seja danificada.</a:t>
            </a:r>
          </a:p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b="0" i="0" kern="1200" dirty="0">
                <a:solidFill>
                  <a:schemeClr val="bg1"/>
                </a:solidFill>
                <a:latin typeface="Arial Nova Light" panose="020B0304020202020204" pitchFamily="34" charset="0"/>
              </a:rPr>
              <a:t>Acionamento manual, feito pelos operadores.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C43524-1E47-A5B1-240D-9BA2E5C18D76}"/>
              </a:ext>
            </a:extLst>
          </p:cNvPr>
          <p:cNvSpPr/>
          <p:nvPr/>
        </p:nvSpPr>
        <p:spPr>
          <a:xfrm>
            <a:off x="6148255" y="4768441"/>
            <a:ext cx="984250" cy="956084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0FD6A-E5B0-F52E-161F-4953398B2518}"/>
              </a:ext>
            </a:extLst>
          </p:cNvPr>
          <p:cNvSpPr txBox="1"/>
          <p:nvPr/>
        </p:nvSpPr>
        <p:spPr>
          <a:xfrm>
            <a:off x="5092272" y="4296728"/>
            <a:ext cx="1055983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SUPORTES ARTICULADOS</a:t>
            </a:r>
            <a:endParaRPr lang="es-E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5086205-C284-B3E0-1E4E-F2C7286F860C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V="1">
            <a:off x="6250795" y="4378855"/>
            <a:ext cx="287047" cy="492125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2">
            <a:extLst>
              <a:ext uri="{FF2B5EF4-FFF2-40B4-BE49-F238E27FC236}">
                <a16:creationId xmlns:a16="http://schemas.microsoft.com/office/drawing/2014/main" id="{9BAB9561-EA47-7D94-B278-02BEACBD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30" y="528676"/>
            <a:ext cx="4721610" cy="1211797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pt-BR" dirty="0"/>
              <a:t>Fixação da peça</a:t>
            </a:r>
          </a:p>
        </p:txBody>
      </p:sp>
    </p:spTree>
    <p:extLst>
      <p:ext uri="{BB962C8B-B14F-4D97-AF65-F5344CB8AC3E}">
        <p14:creationId xmlns:p14="http://schemas.microsoft.com/office/powerpoint/2010/main" val="274745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72" y="476425"/>
            <a:ext cx="5810182" cy="1211797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pt-BR" dirty="0"/>
              <a:t>Definição</a:t>
            </a:r>
            <a:r>
              <a:rPr lang="pt-BR" b="1" i="0" kern="1200" spc="100" baseline="0" dirty="0"/>
              <a:t> de Ventosas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pt-BR" smtClean="0"/>
              <a:pPr>
                <a:spcAft>
                  <a:spcPts val="600"/>
                </a:spcAft>
              </a:pPr>
              <a:t>4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2322F350-4E97-5F57-B3EE-A18F458271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Proposta Inicial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4F8F679-56F7-44A0-9728-3980BC681408}"/>
              </a:ext>
            </a:extLst>
          </p:cNvPr>
          <p:cNvSpPr/>
          <p:nvPr/>
        </p:nvSpPr>
        <p:spPr>
          <a:xfrm>
            <a:off x="4780621" y="5854468"/>
            <a:ext cx="42671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https://www.parker.com/parkerimages/br/download/automation/pdf/1001_6/04_vacuo.pdf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BE3CF8-A4D3-9104-9016-6FEFC73AA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0" t="3511" r="49914" b="2290"/>
          <a:stretch/>
        </p:blipFill>
        <p:spPr>
          <a:xfrm>
            <a:off x="7367065" y="788088"/>
            <a:ext cx="4058579" cy="3407943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E709B3B-3B13-A7B7-A121-9BD9290EE7DE}"/>
              </a:ext>
            </a:extLst>
          </p:cNvPr>
          <p:cNvGrpSpPr/>
          <p:nvPr/>
        </p:nvGrpSpPr>
        <p:grpSpPr>
          <a:xfrm>
            <a:off x="2472467" y="4966477"/>
            <a:ext cx="8883509" cy="786205"/>
            <a:chOff x="4963176" y="4793917"/>
            <a:chExt cx="6744047" cy="539778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4E5EA3E-07A3-52E0-B6C2-0034917C1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3176" y="4793917"/>
              <a:ext cx="6744047" cy="412771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67613FA0-919F-5762-B92B-253C1A3C8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6" r="131" b="-2"/>
            <a:stretch/>
          </p:blipFill>
          <p:spPr>
            <a:xfrm>
              <a:off x="4999265" y="5206688"/>
              <a:ext cx="6650830" cy="1270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5" name="CaixaDeTexto 21">
            <a:extLst>
              <a:ext uri="{FF2B5EF4-FFF2-40B4-BE49-F238E27FC236}">
                <a16:creationId xmlns:a16="http://schemas.microsoft.com/office/drawing/2014/main" id="{CA6FA9FF-90B6-3A08-32E5-25BDAC8B6DEE}"/>
              </a:ext>
            </a:extLst>
          </p:cNvPr>
          <p:cNvSpPr txBox="1"/>
          <p:nvPr/>
        </p:nvSpPr>
        <p:spPr>
          <a:xfrm>
            <a:off x="288375" y="2124654"/>
            <a:ext cx="5888559" cy="226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Assim como foi apontado na 1° Sprint, o ponto crítico deste projeto seria as ventosas. Com base nos cálculos, comprova que é possível teoricamente.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Necessário efetuar ensaios para comprovação prática.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Arial Nova Light" panose="020B03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3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383626-FE0F-4B75-708D-C1BA90B5D3E0}"/>
              </a:ext>
            </a:extLst>
          </p:cNvPr>
          <p:cNvSpPr/>
          <p:nvPr/>
        </p:nvSpPr>
        <p:spPr>
          <a:xfrm>
            <a:off x="632460" y="1562100"/>
            <a:ext cx="3040380" cy="5257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pt-BR" smtClean="0"/>
              <a:pPr>
                <a:spcAft>
                  <a:spcPts val="600"/>
                </a:spcAft>
              </a:pPr>
              <a:t>5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2322F350-4E97-5F57-B3EE-A18F458271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Proposta Inicial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298983-4F02-4B1C-8E54-363801B4B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6" t="8310" b="69413"/>
          <a:stretch/>
        </p:blipFill>
        <p:spPr>
          <a:xfrm>
            <a:off x="4776578" y="234315"/>
            <a:ext cx="3640616" cy="2192082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8F9A48D2-DFB8-A874-F77A-C560B68D5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6" t="48236" r="8468" b="31332"/>
          <a:stretch/>
        </p:blipFill>
        <p:spPr>
          <a:xfrm>
            <a:off x="8284426" y="4023586"/>
            <a:ext cx="3537927" cy="2370942"/>
          </a:xfrm>
          <a:prstGeom prst="rect">
            <a:avLst/>
          </a:prstGeom>
        </p:spPr>
      </p:pic>
      <p:pic>
        <p:nvPicPr>
          <p:cNvPr id="8" name="Imagem 6">
            <a:extLst>
              <a:ext uri="{FF2B5EF4-FFF2-40B4-BE49-F238E27FC236}">
                <a16:creationId xmlns:a16="http://schemas.microsoft.com/office/drawing/2014/main" id="{F2C2F23C-9987-6573-2FA6-7A6FF885C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98" t="68369" r="4477" b="6388"/>
          <a:stretch/>
        </p:blipFill>
        <p:spPr>
          <a:xfrm>
            <a:off x="4776577" y="2886434"/>
            <a:ext cx="3567783" cy="2655980"/>
          </a:xfrm>
          <a:prstGeom prst="rect">
            <a:avLst/>
          </a:prstGeom>
        </p:spPr>
      </p:pic>
      <p:sp>
        <p:nvSpPr>
          <p:cNvPr id="9" name="Retângulo 3">
            <a:extLst>
              <a:ext uri="{FF2B5EF4-FFF2-40B4-BE49-F238E27FC236}">
                <a16:creationId xmlns:a16="http://schemas.microsoft.com/office/drawing/2014/main" id="{37E73D5A-B118-E956-2274-ABA7A3B6C183}"/>
              </a:ext>
            </a:extLst>
          </p:cNvPr>
          <p:cNvSpPr/>
          <p:nvPr/>
        </p:nvSpPr>
        <p:spPr>
          <a:xfrm>
            <a:off x="6210760" y="6332220"/>
            <a:ext cx="42671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https://www.parker.com/parkerimages/br/download/automation/pdf/1001_6/04_vacuo.pdf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0FAE8DD-BC0D-D0A6-1399-94965B12A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20592"/>
              </p:ext>
            </p:extLst>
          </p:nvPr>
        </p:nvGraphicFramePr>
        <p:xfrm>
          <a:off x="632460" y="1041239"/>
          <a:ext cx="3566523" cy="2655980"/>
        </p:xfrm>
        <a:graphic>
          <a:graphicData uri="http://schemas.openxmlformats.org/drawingml/2006/table">
            <a:tbl>
              <a:tblPr firstRow="1" bandRow="1"/>
              <a:tblGrid>
                <a:gridCol w="2720340">
                  <a:extLst>
                    <a:ext uri="{9D8B030D-6E8A-4147-A177-3AD203B41FA5}">
                      <a16:colId xmlns:a16="http://schemas.microsoft.com/office/drawing/2014/main" val="2407320282"/>
                    </a:ext>
                  </a:extLst>
                </a:gridCol>
                <a:gridCol w="846183">
                  <a:extLst>
                    <a:ext uri="{9D8B030D-6E8A-4147-A177-3AD203B41FA5}">
                      <a16:colId xmlns:a16="http://schemas.microsoft.com/office/drawing/2014/main" val="2731599476"/>
                    </a:ext>
                  </a:extLst>
                </a:gridCol>
              </a:tblGrid>
              <a:tr h="53119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" sz="12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CÁLCULO (VENTOSAS)</a:t>
                      </a:r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45428"/>
                  </a:ext>
                </a:extLst>
              </a:tr>
              <a:tr h="53119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Força de levantamento vertical [N]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1225,2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207123"/>
                  </a:ext>
                </a:extLst>
              </a:tr>
              <a:tr h="53119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Força de levantamento horizontal [N]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612,6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760656"/>
                  </a:ext>
                </a:extLst>
              </a:tr>
              <a:tr h="531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Combinado entre as duas forças </a:t>
                      </a:r>
                      <a:r>
                        <a:rPr lang="es-E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[N]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1369,8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1705489"/>
                  </a:ext>
                </a:extLst>
              </a:tr>
              <a:tr h="5311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Analise de forças (por Ventosa) </a:t>
                      </a:r>
                      <a:r>
                        <a:rPr lang="es-E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[N]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342,4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1078221"/>
                  </a:ext>
                </a:extLst>
              </a:tr>
            </a:tbl>
          </a:graphicData>
        </a:graphic>
      </p:graphicFrame>
      <p:pic>
        <p:nvPicPr>
          <p:cNvPr id="2" name="Imagem 6">
            <a:extLst>
              <a:ext uri="{FF2B5EF4-FFF2-40B4-BE49-F238E27FC236}">
                <a16:creationId xmlns:a16="http://schemas.microsoft.com/office/drawing/2014/main" id="{F59D06F3-D13E-E869-0CB3-360A4616E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63" t="29673" r="6857" b="50422"/>
          <a:stretch/>
        </p:blipFill>
        <p:spPr>
          <a:xfrm>
            <a:off x="8158321" y="1173393"/>
            <a:ext cx="3738020" cy="23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6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FCBBF1-B5E9-F701-B844-9D4D885AE420}"/>
              </a:ext>
            </a:extLst>
          </p:cNvPr>
          <p:cNvSpPr/>
          <p:nvPr/>
        </p:nvSpPr>
        <p:spPr>
          <a:xfrm>
            <a:off x="731520" y="1750423"/>
            <a:ext cx="2960914" cy="4963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pt-BR" smtClean="0"/>
              <a:pPr>
                <a:spcAft>
                  <a:spcPts val="600"/>
                </a:spcAft>
              </a:pPr>
              <a:t>6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2322F350-4E97-5F57-B3EE-A18F458271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Proposta Inicial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A5454F29-F26F-D1BA-92CF-6B399584C50B}"/>
              </a:ext>
            </a:extLst>
          </p:cNvPr>
          <p:cNvSpPr txBox="1">
            <a:spLocks/>
          </p:cNvSpPr>
          <p:nvPr/>
        </p:nvSpPr>
        <p:spPr>
          <a:xfrm>
            <a:off x="1020173" y="397954"/>
            <a:ext cx="3668682" cy="1211797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Estrutura da plataforma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3E062F7-F9CD-0142-A37F-6609B1927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60156"/>
              </p:ext>
            </p:extLst>
          </p:nvPr>
        </p:nvGraphicFramePr>
        <p:xfrm>
          <a:off x="1492356" y="1857004"/>
          <a:ext cx="2724315" cy="3143992"/>
        </p:xfrm>
        <a:graphic>
          <a:graphicData uri="http://schemas.openxmlformats.org/drawingml/2006/table">
            <a:tbl>
              <a:tblPr firstRow="1" bandRow="1"/>
              <a:tblGrid>
                <a:gridCol w="2724315">
                  <a:extLst>
                    <a:ext uri="{9D8B030D-6E8A-4147-A177-3AD203B41FA5}">
                      <a16:colId xmlns:a16="http://schemas.microsoft.com/office/drawing/2014/main" val="2407320282"/>
                    </a:ext>
                  </a:extLst>
                </a:gridCol>
              </a:tblGrid>
              <a:tr h="39299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Componentes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45428"/>
                  </a:ext>
                </a:extLst>
              </a:tr>
              <a:tr h="39299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Cantoneira (3" x 3/16")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207123"/>
                  </a:ext>
                </a:extLst>
              </a:tr>
              <a:tr h="39299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Chapa (1/16")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760656"/>
                  </a:ext>
                </a:extLst>
              </a:tr>
              <a:tr h="39299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Rodízio (suporta 400Kg cada)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1705489"/>
                  </a:ext>
                </a:extLst>
              </a:tr>
              <a:tr h="39299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Barra Roscada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1078221"/>
                  </a:ext>
                </a:extLst>
              </a:tr>
              <a:tr h="39299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Coroa e Pinhão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989214"/>
                  </a:ext>
                </a:extLst>
              </a:tr>
              <a:tr h="39299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Rolamentos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8844710"/>
                  </a:ext>
                </a:extLst>
              </a:tr>
              <a:tr h="392999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Manivela com Catraca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0920878"/>
                  </a:ext>
                </a:extLst>
              </a:tr>
            </a:tbl>
          </a:graphicData>
        </a:graphic>
      </p:graphicFrame>
      <p:pic>
        <p:nvPicPr>
          <p:cNvPr id="14" name="Espaço Reservado para Imagem 27">
            <a:extLst>
              <a:ext uri="{FF2B5EF4-FFF2-40B4-BE49-F238E27FC236}">
                <a16:creationId xmlns:a16="http://schemas.microsoft.com/office/drawing/2014/main" id="{659C374B-A64B-AD26-8526-26B6A9614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t="12470" r="27480" b="13794"/>
          <a:stretch/>
        </p:blipFill>
        <p:spPr>
          <a:xfrm>
            <a:off x="5716026" y="883919"/>
            <a:ext cx="6060440" cy="5090161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ABE5D9D-9EB1-7D77-B967-E8763B0C1E8A}"/>
              </a:ext>
            </a:extLst>
          </p:cNvPr>
          <p:cNvCxnSpPr>
            <a:cxnSpLocks/>
          </p:cNvCxnSpPr>
          <p:nvPr/>
        </p:nvCxnSpPr>
        <p:spPr>
          <a:xfrm>
            <a:off x="5791200" y="3787775"/>
            <a:ext cx="2943225" cy="0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D011F2F-9E39-BD13-C64B-273ADB3BC846}"/>
              </a:ext>
            </a:extLst>
          </p:cNvPr>
          <p:cNvCxnSpPr>
            <a:cxnSpLocks/>
          </p:cNvCxnSpPr>
          <p:nvPr/>
        </p:nvCxnSpPr>
        <p:spPr>
          <a:xfrm flipV="1">
            <a:off x="5937250" y="685800"/>
            <a:ext cx="0" cy="3178175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220E824-9C84-1F6F-05D9-CC13EA88F48E}"/>
              </a:ext>
            </a:extLst>
          </p:cNvPr>
          <p:cNvSpPr txBox="1"/>
          <p:nvPr/>
        </p:nvSpPr>
        <p:spPr>
          <a:xfrm rot="16200000">
            <a:off x="5495138" y="820885"/>
            <a:ext cx="65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Agency FB" panose="020B0503020202020204" pitchFamily="34" charset="0"/>
              </a:rPr>
              <a:t>y= 2500 mm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053AF5-03F3-8E5E-A7C7-68576CB66841}"/>
              </a:ext>
            </a:extLst>
          </p:cNvPr>
          <p:cNvSpPr txBox="1"/>
          <p:nvPr/>
        </p:nvSpPr>
        <p:spPr>
          <a:xfrm>
            <a:off x="8203464" y="3787775"/>
            <a:ext cx="65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Agency FB" panose="020B0503020202020204" pitchFamily="34" charset="0"/>
              </a:rPr>
              <a:t>x= 3100 mm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2F64D2E-1309-ED54-F166-57B9D37290E5}"/>
              </a:ext>
            </a:extLst>
          </p:cNvPr>
          <p:cNvCxnSpPr>
            <a:cxnSpLocks/>
          </p:cNvCxnSpPr>
          <p:nvPr/>
        </p:nvCxnSpPr>
        <p:spPr>
          <a:xfrm>
            <a:off x="10550135" y="3797312"/>
            <a:ext cx="1372381" cy="943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C8FF6A0-76D8-B74B-5999-9BFB7A3C06B8}"/>
              </a:ext>
            </a:extLst>
          </p:cNvPr>
          <p:cNvSpPr txBox="1"/>
          <p:nvPr/>
        </p:nvSpPr>
        <p:spPr>
          <a:xfrm>
            <a:off x="11344296" y="3787775"/>
            <a:ext cx="65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Agency FB" panose="020B0503020202020204" pitchFamily="34" charset="0"/>
              </a:rPr>
              <a:t>z= 1400 mm</a:t>
            </a:r>
          </a:p>
        </p:txBody>
      </p:sp>
    </p:spTree>
    <p:extLst>
      <p:ext uri="{BB962C8B-B14F-4D97-AF65-F5344CB8AC3E}">
        <p14:creationId xmlns:p14="http://schemas.microsoft.com/office/powerpoint/2010/main" val="205379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D635F5-893B-A203-5D98-A39B4A2F7431}"/>
              </a:ext>
            </a:extLst>
          </p:cNvPr>
          <p:cNvSpPr/>
          <p:nvPr/>
        </p:nvSpPr>
        <p:spPr>
          <a:xfrm>
            <a:off x="742950" y="1590675"/>
            <a:ext cx="2872891" cy="476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pt-BR" smtClean="0"/>
              <a:pPr>
                <a:spcAft>
                  <a:spcPts val="600"/>
                </a:spcAft>
              </a:pPr>
              <a:t>7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2322F350-4E97-5F57-B3EE-A18F458271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Proposta Inicial</a:t>
            </a:r>
          </a:p>
        </p:txBody>
      </p:sp>
      <p:pic>
        <p:nvPicPr>
          <p:cNvPr id="1026" name="Picture 2" descr="Conheça mais sobre chapas de alumínio | USI Bronze Comércio de Aços e Metais">
            <a:extLst>
              <a:ext uri="{FF2B5EF4-FFF2-40B4-BE49-F238E27FC236}">
                <a16:creationId xmlns:a16="http://schemas.microsoft.com/office/drawing/2014/main" id="{87444236-BA1C-2AF9-4185-F195C0E74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54" y="471646"/>
            <a:ext cx="3362692" cy="223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Rodas e Rodízios Carrinhos Industriais - RD005.1- RODÍZIO GIRATÓRIO C/TRAVA  RODA PV 30a125kgf - BakelitSul">
            <a:extLst>
              <a:ext uri="{FF2B5EF4-FFF2-40B4-BE49-F238E27FC236}">
                <a16:creationId xmlns:a16="http://schemas.microsoft.com/office/drawing/2014/main" id="{58911EAD-00A9-454D-E352-46C0157950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092200"/>
            <a:ext cx="24892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Rodízio Giratório Com Trava Pvc 50mm 30kg - Lizot Ferragens">
            <a:extLst>
              <a:ext uri="{FF2B5EF4-FFF2-40B4-BE49-F238E27FC236}">
                <a16:creationId xmlns:a16="http://schemas.microsoft.com/office/drawing/2014/main" id="{94DE62BB-D138-F12A-463F-DE05023ACC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0C92FEC-B13F-6955-66FE-346B5E1D1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151565"/>
            <a:ext cx="2381250" cy="24765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A270CF5-6232-FE84-15B7-3D1D96AD6A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980" b="6024"/>
          <a:stretch/>
        </p:blipFill>
        <p:spPr>
          <a:xfrm>
            <a:off x="8788752" y="3810645"/>
            <a:ext cx="2966720" cy="25215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E6FA263-3135-5C30-725C-10086F5E0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927" y="404810"/>
            <a:ext cx="2642545" cy="2642545"/>
          </a:xfrm>
          <a:prstGeom prst="rect">
            <a:avLst/>
          </a:prstGeom>
        </p:spPr>
      </p:pic>
      <p:sp>
        <p:nvSpPr>
          <p:cNvPr id="15" name="AutoShape 8" descr="Rolamentos: Compre no Maior Distribuidor SKF do Brasil!">
            <a:extLst>
              <a:ext uri="{FF2B5EF4-FFF2-40B4-BE49-F238E27FC236}">
                <a16:creationId xmlns:a16="http://schemas.microsoft.com/office/drawing/2014/main" id="{BEFA2EC7-BD97-DB4B-9DF7-F0578721B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1F3BB01-F6E0-4899-4BD5-03301D0B330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551" t="6353" r="30441" b="11559"/>
          <a:stretch/>
        </p:blipFill>
        <p:spPr>
          <a:xfrm>
            <a:off x="3459446" y="4286253"/>
            <a:ext cx="1709345" cy="1989969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36070F-FA45-E36E-3343-B7273989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01119"/>
              </p:ext>
            </p:extLst>
          </p:nvPr>
        </p:nvGraphicFramePr>
        <p:xfrm>
          <a:off x="687154" y="989011"/>
          <a:ext cx="2984482" cy="2695578"/>
        </p:xfrm>
        <a:graphic>
          <a:graphicData uri="http://schemas.openxmlformats.org/drawingml/2006/table">
            <a:tbl>
              <a:tblPr firstRow="1" bandRow="1"/>
              <a:tblGrid>
                <a:gridCol w="1887236">
                  <a:extLst>
                    <a:ext uri="{9D8B030D-6E8A-4147-A177-3AD203B41FA5}">
                      <a16:colId xmlns:a16="http://schemas.microsoft.com/office/drawing/2014/main" val="2407320282"/>
                    </a:ext>
                  </a:extLst>
                </a:gridCol>
                <a:gridCol w="1097246">
                  <a:extLst>
                    <a:ext uri="{9D8B030D-6E8A-4147-A177-3AD203B41FA5}">
                      <a16:colId xmlns:a16="http://schemas.microsoft.com/office/drawing/2014/main" val="2731599476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MATERIAIS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Qte.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45428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Chapa (Aluminio)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20712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Ventosa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760656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Barra Roscada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1705489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Rodízio Giratório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107822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Manivela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092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31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1364A395-684A-C107-A83B-4494C721A15F}"/>
              </a:ext>
            </a:extLst>
          </p:cNvPr>
          <p:cNvSpPr txBox="1"/>
          <p:nvPr/>
        </p:nvSpPr>
        <p:spPr>
          <a:xfrm>
            <a:off x="327830" y="2151317"/>
            <a:ext cx="4642240" cy="27952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S</a:t>
            </a:r>
            <a:r>
              <a:rPr lang="pt-BR" sz="1600" b="0" i="0" kern="1200" dirty="0">
                <a:solidFill>
                  <a:schemeClr val="bg1"/>
                </a:solidFill>
                <a:latin typeface="Arial Nova Light" panose="020B0304020202020204" pitchFamily="34" charset="0"/>
              </a:rPr>
              <a:t>uporte preso por um sistema dotado de rolamentos (</a:t>
            </a:r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giro </a:t>
            </a:r>
            <a:r>
              <a:rPr lang="pt-BR" sz="1600" b="0" i="0" kern="1200" dirty="0">
                <a:solidFill>
                  <a:schemeClr val="bg1"/>
                </a:solidFill>
                <a:latin typeface="Arial Nova Light" panose="020B0304020202020204" pitchFamily="34" charset="0"/>
              </a:rPr>
              <a:t>em 360°).</a:t>
            </a:r>
          </a:p>
          <a:p>
            <a:pPr algn="just">
              <a:spcBef>
                <a:spcPts val="1000"/>
              </a:spcBef>
            </a:pPr>
            <a:r>
              <a:rPr lang="pt-BR" sz="1600" b="1" dirty="0">
                <a:solidFill>
                  <a:schemeClr val="bg1"/>
                </a:solidFill>
                <a:latin typeface="Arial Nova Light" panose="020B0304020202020204" pitchFamily="34" charset="0"/>
              </a:rPr>
              <a:t>Obs: </a:t>
            </a:r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A</a:t>
            </a:r>
            <a:r>
              <a:rPr lang="pt-BR" sz="1600" b="0" i="0" kern="1200" dirty="0">
                <a:solidFill>
                  <a:schemeClr val="bg1"/>
                </a:solidFill>
                <a:latin typeface="Arial Nova Light" panose="020B0304020202020204" pitchFamily="34" charset="0"/>
              </a:rPr>
              <a:t>rticulações em sua extensão para encaixar adequadamente à peça.</a:t>
            </a:r>
          </a:p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E</a:t>
            </a:r>
            <a:r>
              <a:rPr lang="pt-BR" sz="1600" b="0" i="0" kern="1200" dirty="0">
                <a:solidFill>
                  <a:schemeClr val="bg1"/>
                </a:solidFill>
                <a:latin typeface="Arial Nova Light" panose="020B0304020202020204" pitchFamily="34" charset="0"/>
              </a:rPr>
              <a:t>strutura da base e as colunas feitas com treliças que garante estabilidade, impede que se deforme e seja leve.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pt-BR" smtClean="0"/>
              <a:pPr>
                <a:spcAft>
                  <a:spcPts val="600"/>
                </a:spcAft>
              </a:pPr>
              <a:t>8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2322F350-4E97-5F57-B3EE-A18F458271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Proposta Inicial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6D5813E1-4896-BA84-B832-B3FB300E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72" y="476425"/>
            <a:ext cx="4539003" cy="1211797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pt-BR" b="1" i="0" kern="1200" spc="100" baseline="0" dirty="0">
                <a:latin typeface="+mj-lt"/>
                <a:ea typeface="+mj-ea"/>
                <a:cs typeface="+mj-cs"/>
              </a:rPr>
              <a:t>Funcionamento</a:t>
            </a:r>
          </a:p>
        </p:txBody>
      </p:sp>
      <p:pic>
        <p:nvPicPr>
          <p:cNvPr id="15" name="Espaço Reservado para Imagem 27">
            <a:extLst>
              <a:ext uri="{FF2B5EF4-FFF2-40B4-BE49-F238E27FC236}">
                <a16:creationId xmlns:a16="http://schemas.microsoft.com/office/drawing/2014/main" id="{9A0070BC-DF33-07A9-8727-0A62A34376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t="12470" r="27480" b="13794"/>
          <a:stretch/>
        </p:blipFill>
        <p:spPr>
          <a:xfrm>
            <a:off x="5716026" y="883919"/>
            <a:ext cx="6060440" cy="5090161"/>
          </a:xfrm>
        </p:spPr>
      </p:pic>
    </p:spTree>
    <p:extLst>
      <p:ext uri="{BB962C8B-B14F-4D97-AF65-F5344CB8AC3E}">
        <p14:creationId xmlns:p14="http://schemas.microsoft.com/office/powerpoint/2010/main" val="402149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pt-BR" smtClean="0"/>
              <a:pPr>
                <a:spcAft>
                  <a:spcPts val="600"/>
                </a:spcAft>
              </a:pPr>
              <a:t>9</a:t>
            </a:fld>
            <a:endParaRPr lang="pt-BR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2322F350-4E97-5F57-B3EE-A18F458271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pt-BR" dirty="0"/>
              <a:t>Proposta Inicial</a:t>
            </a:r>
          </a:p>
        </p:txBody>
      </p:sp>
      <p:pic>
        <p:nvPicPr>
          <p:cNvPr id="4" name="Espaço Reservado para Imagem 27">
            <a:extLst>
              <a:ext uri="{FF2B5EF4-FFF2-40B4-BE49-F238E27FC236}">
                <a16:creationId xmlns:a16="http://schemas.microsoft.com/office/drawing/2014/main" id="{FEF5486D-98C2-BB23-9AD4-6C85406C5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t="12470" r="27480" b="13794"/>
          <a:stretch/>
        </p:blipFill>
        <p:spPr>
          <a:xfrm>
            <a:off x="5716026" y="883919"/>
            <a:ext cx="6060440" cy="5090161"/>
          </a:xfrm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89625EA6-1410-35D9-C4E6-162D9762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72" y="476425"/>
            <a:ext cx="4539003" cy="1211797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pt-BR" b="1" i="0" kern="1200" spc="100" baseline="0" dirty="0">
                <a:latin typeface="+mj-lt"/>
                <a:ea typeface="+mj-ea"/>
                <a:cs typeface="+mj-cs"/>
              </a:rPr>
              <a:t>Acionamento</a:t>
            </a:r>
          </a:p>
        </p:txBody>
      </p:sp>
      <p:sp>
        <p:nvSpPr>
          <p:cNvPr id="9" name="CaixaDeTexto 9">
            <a:extLst>
              <a:ext uri="{FF2B5EF4-FFF2-40B4-BE49-F238E27FC236}">
                <a16:creationId xmlns:a16="http://schemas.microsoft.com/office/drawing/2014/main" id="{D91698EF-FEE1-FC11-527D-8D632A0B277C}"/>
              </a:ext>
            </a:extLst>
          </p:cNvPr>
          <p:cNvSpPr txBox="1"/>
          <p:nvPr/>
        </p:nvSpPr>
        <p:spPr>
          <a:xfrm>
            <a:off x="323850" y="2156013"/>
            <a:ext cx="5229225" cy="27952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algn="just">
              <a:spcBef>
                <a:spcPts val="1000"/>
              </a:spcBef>
            </a:pPr>
            <a:r>
              <a:rPr lang="pt-BR" sz="1600" b="0" i="0" kern="1200" dirty="0">
                <a:solidFill>
                  <a:schemeClr val="bg1"/>
                </a:solidFill>
                <a:latin typeface="Arial Nova Light" panose="020B0304020202020204" pitchFamily="34" charset="0"/>
              </a:rPr>
              <a:t>Feito por meio de manivelas colocadas nas laterais da base e ligadas a um fuso que percorrerá toda sua extensão. Ligados a esse fuso, outros dois secundários serão responsáveis por levantar os suportes até a altura desejada. </a:t>
            </a:r>
          </a:p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Movimento uniforme.</a:t>
            </a:r>
          </a:p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1600" b="0" i="0" kern="1200" dirty="0">
                <a:solidFill>
                  <a:schemeClr val="bg1"/>
                </a:solidFill>
                <a:latin typeface="Arial Nova Light" panose="020B0304020202020204" pitchFamily="34" charset="0"/>
              </a:rPr>
              <a:t>Sem riscos de danificação da peça.</a:t>
            </a:r>
          </a:p>
          <a:p>
            <a:pPr marL="285750" indent="-28575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1600" b="0" i="0" kern="12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AE4D10-B866-01F5-0D19-FA6FC92FBA78}"/>
              </a:ext>
            </a:extLst>
          </p:cNvPr>
          <p:cNvSpPr/>
          <p:nvPr/>
        </p:nvSpPr>
        <p:spPr>
          <a:xfrm>
            <a:off x="8278041" y="3348841"/>
            <a:ext cx="397669" cy="40957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D60E5F-C2BF-77B9-8B6D-1A4AFEC2A7B9}"/>
              </a:ext>
            </a:extLst>
          </p:cNvPr>
          <p:cNvSpPr txBox="1"/>
          <p:nvPr/>
        </p:nvSpPr>
        <p:spPr>
          <a:xfrm>
            <a:off x="7942217" y="4190921"/>
            <a:ext cx="804029" cy="2308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MANIVELA</a:t>
            </a:r>
            <a:endParaRPr lang="es-ES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D013F0-37A6-44A1-42F7-B8208CE65DD9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rot="5400000">
            <a:off x="8194302" y="3908346"/>
            <a:ext cx="432505" cy="132644"/>
          </a:xfrm>
          <a:prstGeom prst="bentConnector3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C353CE3D-D7F0-422D-A216-52C18635942F}" vid="{EE103BC0-2632-4BBB-A623-0112C1D09C7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{0A564826-175A-43AF-AD6F-D69CC1ED9C39}tf78853419_win32</Template>
  <TotalTime>1556</TotalTime>
  <Words>529</Words>
  <Application>Microsoft Office PowerPoint</Application>
  <PresentationFormat>Widescreen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Agency FB</vt:lpstr>
      <vt:lpstr>Arial</vt:lpstr>
      <vt:lpstr>Arial Nova Light</vt:lpstr>
      <vt:lpstr>Calibri</vt:lpstr>
      <vt:lpstr>Franklin Gothic Book</vt:lpstr>
      <vt:lpstr>Franklin Gothic Demi</vt:lpstr>
      <vt:lpstr>Wingdings</vt:lpstr>
      <vt:lpstr>Tema 1</vt:lpstr>
      <vt:lpstr>Proposta Inicial</vt:lpstr>
      <vt:lpstr>Apresentação do PowerPoint</vt:lpstr>
      <vt:lpstr>Fixação da peça</vt:lpstr>
      <vt:lpstr>Definição de Ventosas</vt:lpstr>
      <vt:lpstr>Apresentação do PowerPoint</vt:lpstr>
      <vt:lpstr>Apresentação do PowerPoint</vt:lpstr>
      <vt:lpstr>Apresentação do PowerPoint</vt:lpstr>
      <vt:lpstr>Funcionamento</vt:lpstr>
      <vt:lpstr>Acionamento</vt:lpstr>
      <vt:lpstr>Vantagens</vt:lpstr>
      <vt:lpstr>Equipe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Inicial</dc:title>
  <dc:creator>Ademir Germano Monteiro</dc:creator>
  <cp:lastModifiedBy>Ademir Germano Monteiro</cp:lastModifiedBy>
  <cp:revision>18</cp:revision>
  <dcterms:created xsi:type="dcterms:W3CDTF">2023-04-07T20:42:32Z</dcterms:created>
  <dcterms:modified xsi:type="dcterms:W3CDTF">2023-05-30T21:24:42Z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9811530c-902c-4b75-8616-d6c82cd1332a_Enabled">
    <vt:lpwstr>true</vt:lpwstr>
  </property>
  <property fmtid="{D5CDD505-2E9C-101B-9397-08002B2CF9AE}" pid="4" name="MSIP_Label_9811530c-902c-4b75-8616-d6c82cd1332a_SetDate">
    <vt:lpwstr>2023-04-07T20:42:33Z</vt:lpwstr>
  </property>
  <property fmtid="{D5CDD505-2E9C-101B-9397-08002B2CF9AE}" pid="5" name="MSIP_Label_9811530c-902c-4b75-8616-d6c82cd1332a_Method">
    <vt:lpwstr>Standard</vt:lpwstr>
  </property>
  <property fmtid="{D5CDD505-2E9C-101B-9397-08002B2CF9AE}" pid="6" name="MSIP_Label_9811530c-902c-4b75-8616-d6c82cd1332a_Name">
    <vt:lpwstr>9811530c-902c-4b75-8616-d6c82cd1332a</vt:lpwstr>
  </property>
  <property fmtid="{D5CDD505-2E9C-101B-9397-08002B2CF9AE}" pid="7" name="MSIP_Label_9811530c-902c-4b75-8616-d6c82cd1332a_SiteId">
    <vt:lpwstr>bf86fbdb-f8c2-440e-923c-05a60dc2bc9b</vt:lpwstr>
  </property>
  <property fmtid="{D5CDD505-2E9C-101B-9397-08002B2CF9AE}" pid="8" name="MSIP_Label_9811530c-902c-4b75-8616-d6c82cd1332a_ActionId">
    <vt:lpwstr>3415b084-5a6c-4cba-af08-1f0923e398d1</vt:lpwstr>
  </property>
  <property fmtid="{D5CDD505-2E9C-101B-9397-08002B2CF9AE}" pid="9" name="MSIP_Label_9811530c-902c-4b75-8616-d6c82cd1332a_ContentBits">
    <vt:lpwstr>0</vt:lpwstr>
  </property>
  <property fmtid="{D5CDD505-2E9C-101B-9397-08002B2CF9AE}" pid="10" name="MSIP_Label_5c37234c-be34-48e6-861e-3e7763cedb77_Enabled">
    <vt:lpwstr>true</vt:lpwstr>
  </property>
  <property fmtid="{D5CDD505-2E9C-101B-9397-08002B2CF9AE}" pid="11" name="MSIP_Label_5c37234c-be34-48e6-861e-3e7763cedb77_SetDate">
    <vt:lpwstr>2023-05-18T10:14:00Z</vt:lpwstr>
  </property>
  <property fmtid="{D5CDD505-2E9C-101B-9397-08002B2CF9AE}" pid="12" name="MSIP_Label_5c37234c-be34-48e6-861e-3e7763cedb77_Method">
    <vt:lpwstr>Standard</vt:lpwstr>
  </property>
  <property fmtid="{D5CDD505-2E9C-101B-9397-08002B2CF9AE}" pid="13" name="MSIP_Label_5c37234c-be34-48e6-861e-3e7763cedb77_Name">
    <vt:lpwstr>5c37234c-be34-48e6-861e-3e7763cedb77</vt:lpwstr>
  </property>
  <property fmtid="{D5CDD505-2E9C-101B-9397-08002B2CF9AE}" pid="14" name="MSIP_Label_5c37234c-be34-48e6-861e-3e7763cedb77_SiteId">
    <vt:lpwstr>d2f1cc5e-9343-4a8e-9ce4-c0d8869b1510</vt:lpwstr>
  </property>
  <property fmtid="{D5CDD505-2E9C-101B-9397-08002B2CF9AE}" pid="15" name="MSIP_Label_5c37234c-be34-48e6-861e-3e7763cedb77_ActionId">
    <vt:lpwstr>d8eb1dac-53f5-4242-b07f-f66f8fc9f282</vt:lpwstr>
  </property>
  <property fmtid="{D5CDD505-2E9C-101B-9397-08002B2CF9AE}" pid="16" name="MSIP_Label_5c37234c-be34-48e6-861e-3e7763cedb77_ContentBits">
    <vt:lpwstr>2</vt:lpwstr>
  </property>
</Properties>
</file>