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43205400" cx="288036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608">
          <p15:clr>
            <a:srgbClr val="A4A3A4"/>
          </p15:clr>
        </p15:guide>
        <p15:guide id="2" pos="9072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iG6nfin/T1r/vWsOYuF3FEywzn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608" orient="horz"/>
        <p:guide pos="90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440000" y="10109880"/>
            <a:ext cx="25922880" cy="2505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1440000" y="10109880"/>
            <a:ext cx="2592288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1440000" y="23198400"/>
            <a:ext cx="2592288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1440000" y="1010988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2" type="body"/>
          </p:nvPr>
        </p:nvSpPr>
        <p:spPr>
          <a:xfrm>
            <a:off x="14722920" y="1010988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3" type="body"/>
          </p:nvPr>
        </p:nvSpPr>
        <p:spPr>
          <a:xfrm>
            <a:off x="1440000" y="2319840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4" type="body"/>
          </p:nvPr>
        </p:nvSpPr>
        <p:spPr>
          <a:xfrm>
            <a:off x="14722920" y="2319840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1440000" y="10109880"/>
            <a:ext cx="834696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2" type="body"/>
          </p:nvPr>
        </p:nvSpPr>
        <p:spPr>
          <a:xfrm>
            <a:off x="10204560" y="10109880"/>
            <a:ext cx="834696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3" type="body"/>
          </p:nvPr>
        </p:nvSpPr>
        <p:spPr>
          <a:xfrm>
            <a:off x="18969480" y="10109880"/>
            <a:ext cx="834696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4" type="body"/>
          </p:nvPr>
        </p:nvSpPr>
        <p:spPr>
          <a:xfrm>
            <a:off x="1440000" y="23198400"/>
            <a:ext cx="834696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5" type="body"/>
          </p:nvPr>
        </p:nvSpPr>
        <p:spPr>
          <a:xfrm>
            <a:off x="10204560" y="23198400"/>
            <a:ext cx="834696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6" type="body"/>
          </p:nvPr>
        </p:nvSpPr>
        <p:spPr>
          <a:xfrm>
            <a:off x="18969480" y="23198400"/>
            <a:ext cx="834696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1440000" y="10109880"/>
            <a:ext cx="25922880" cy="2505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1440000" y="10109880"/>
            <a:ext cx="12650040" cy="2505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2" type="body"/>
          </p:nvPr>
        </p:nvSpPr>
        <p:spPr>
          <a:xfrm>
            <a:off x="14722920" y="10109880"/>
            <a:ext cx="12650040" cy="2505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idx="1" type="subTitle"/>
          </p:nvPr>
        </p:nvSpPr>
        <p:spPr>
          <a:xfrm>
            <a:off x="2160360" y="13421520"/>
            <a:ext cx="24482880" cy="429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1440000" y="1010988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2" type="body"/>
          </p:nvPr>
        </p:nvSpPr>
        <p:spPr>
          <a:xfrm>
            <a:off x="14722920" y="10109880"/>
            <a:ext cx="12650040" cy="2505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3" type="body"/>
          </p:nvPr>
        </p:nvSpPr>
        <p:spPr>
          <a:xfrm>
            <a:off x="1440000" y="2319840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1440000" y="10109880"/>
            <a:ext cx="12650040" cy="2505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2" type="body"/>
          </p:nvPr>
        </p:nvSpPr>
        <p:spPr>
          <a:xfrm>
            <a:off x="14722920" y="1010988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3" type="body"/>
          </p:nvPr>
        </p:nvSpPr>
        <p:spPr>
          <a:xfrm>
            <a:off x="14722920" y="2319840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1440000" y="1010988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14722920" y="1010988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1440000" y="23198400"/>
            <a:ext cx="2592288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5900" lIns="411475" spcFirstLastPara="1" rIns="411475" wrap="square" tIns="205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0" type="dt"/>
          </p:nvPr>
        </p:nvSpPr>
        <p:spPr>
          <a:xfrm>
            <a:off x="1440360" y="40044960"/>
            <a:ext cx="6720480" cy="230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5900" lIns="411475" spcFirstLastPara="1" rIns="411475" wrap="square" tIns="2059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1" type="ftr"/>
          </p:nvPr>
        </p:nvSpPr>
        <p:spPr>
          <a:xfrm>
            <a:off x="9841320" y="40044960"/>
            <a:ext cx="9120960" cy="230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5900" lIns="411475" spcFirstLastPara="1" rIns="411475" wrap="square" tIns="2059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20642760" y="40044960"/>
            <a:ext cx="6720480" cy="230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5900" lIns="411475" spcFirstLastPara="1" rIns="411475" wrap="square" tIns="205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54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54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54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54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54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54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54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54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54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1440000" y="10109880"/>
            <a:ext cx="25922880" cy="2505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5.png"/><Relationship Id="rId6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/>
          <p:nvPr/>
        </p:nvSpPr>
        <p:spPr>
          <a:xfrm>
            <a:off x="14766300" y="37570022"/>
            <a:ext cx="13319700" cy="3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Getting Started with Blynk. Disponível em: https://examples.blynk.cc/?board=ESP8266&amp;shield=ESP8266%20WiFi&amp;example=GettingStarted%2FBlynkBlink. Acesso em: 16 ago. 2023.</a:t>
            </a:r>
            <a:endParaRPr sz="40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64" name="Google Shape;64;p1"/>
          <p:cNvSpPr/>
          <p:nvPr/>
        </p:nvSpPr>
        <p:spPr>
          <a:xfrm>
            <a:off x="3143122" y="6722183"/>
            <a:ext cx="22546469" cy="1752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rgbClr val="1F1F1F"/>
                </a:solidFill>
                <a:latin typeface="Verdana"/>
                <a:ea typeface="Verdana"/>
                <a:cs typeface="Verdana"/>
                <a:sym typeface="Verdana"/>
              </a:rPr>
              <a:t>DISPOSITIVO DE SEGURANÇA IOT: PROTEÇÃO E CONFIABILIDADE CONTRA INTRUSOS</a:t>
            </a:r>
            <a:endParaRPr b="1" i="0" sz="9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54157" y="8652492"/>
            <a:ext cx="28724400" cy="829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Menezes, Bruno Campos;</a:t>
            </a:r>
            <a:r>
              <a:rPr b="0" i="0" lang="pt-B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Barreto, Gustavo M. F. O. Pantuza, Lucas </a:t>
            </a:r>
            <a:r>
              <a:rPr b="0" i="0" lang="pt-BR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(orientador).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576000" y="10049649"/>
            <a:ext cx="13319640" cy="921876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576000" y="16550524"/>
            <a:ext cx="13319700" cy="921900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575943" y="24037224"/>
            <a:ext cx="13319700" cy="921900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14759807" y="17908580"/>
            <a:ext cx="13319640" cy="921876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CONCLUSÕES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14766265" y="26241832"/>
            <a:ext cx="13319700" cy="921900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CONSIDERAÇÕES FINAIS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14759800" y="36360362"/>
            <a:ext cx="13319700" cy="921900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576000" y="11455268"/>
            <a:ext cx="13319700" cy="50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Verdana"/>
                <a:ea typeface="Verdana"/>
                <a:cs typeface="Verdana"/>
                <a:sym typeface="Verdana"/>
              </a:rPr>
              <a:t>A preocupação com a segurança é algo frequente na vida dos brasileiros, pensando nisso, é muito comum a utilização de dispositivos de segurança como cercas elétricas, câmeras, alarmes, etc. Entretanto, muitos destes dispositivos tem custo alto, seja do produto ou para sua instalação, desincentivando o proprietário a adquiri-lo.</a:t>
            </a:r>
            <a:endParaRPr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561243" y="17729757"/>
            <a:ext cx="13349100" cy="54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objetivo desse projeto é desenvolver um dispositivo de segurança de baixo custo, capaz de avisar caso haja algum intruso em um ambiente. Além disso, o projeto incentiva a familiaridade com os microcontroladores, inspirando o público a buscar conhecer sobre uma ferramenta que pode resolver grandes problemas através da automação, sendo uma solução barata e fácil de ser implementada.</a:t>
            </a:r>
            <a:endParaRPr i="0" sz="6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576000" y="25173225"/>
            <a:ext cx="8885400" cy="4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Verdana"/>
                <a:ea typeface="Verdana"/>
                <a:cs typeface="Verdana"/>
                <a:sym typeface="Verdana"/>
              </a:rPr>
              <a:t>O sistema usa o dispositivo ESP8266 com um sensor de movimento HC-SR501, teclado matricial, display e buzzer conectados a ele. O sensor detecta movimento e envia um sinal para o dispositivo. Se a</a:t>
            </a:r>
            <a:r>
              <a:rPr lang="pt-BR" sz="4000">
                <a:latin typeface="Verdana"/>
                <a:ea typeface="Verdana"/>
                <a:cs typeface="Verdana"/>
                <a:sym typeface="Verdana"/>
              </a:rPr>
              <a:t> pessoa</a:t>
            </a:r>
            <a:endParaRPr sz="4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14766335" y="19207533"/>
            <a:ext cx="13319700" cy="56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Verdana"/>
                <a:ea typeface="Verdana"/>
                <a:cs typeface="Verdana"/>
                <a:sym typeface="Verdana"/>
              </a:rPr>
              <a:t>Após todos os testes, o dispositivo se mostrou suficiente e eficiente para se chegar no resultado esperado. O sensor utilizado conseguiu captar a presença de movimento com a distância e precisão requerida, o processador foi suficiente para executar o software desenvolvido e a notificação foi corretamente entregue no celular do proprietário. O protótipo é capaz de contribui para a segurança de um ambiente monitorado mesmo sendo de baixo custo.</a:t>
            </a:r>
            <a:endParaRPr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14757500" y="27403150"/>
            <a:ext cx="13319700" cy="3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Verdana"/>
                <a:ea typeface="Verdana"/>
                <a:cs typeface="Verdana"/>
                <a:sym typeface="Verdana"/>
              </a:rPr>
              <a:t>Este projeto torna </a:t>
            </a:r>
            <a:r>
              <a:rPr i="0" lang="pt-BR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claro o quão viável é a utilização de </a:t>
            </a:r>
            <a:r>
              <a:rPr lang="pt-BR" sz="4000">
                <a:latin typeface="Verdana"/>
                <a:ea typeface="Verdana"/>
                <a:cs typeface="Verdana"/>
                <a:sym typeface="Verdana"/>
              </a:rPr>
              <a:t>microcontroladores </a:t>
            </a:r>
            <a:r>
              <a:rPr i="0" lang="pt-BR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para resolver problemas que </a:t>
            </a:r>
            <a:r>
              <a:rPr i="0" lang="pt-BR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possam parecer difíceis</a:t>
            </a:r>
            <a:r>
              <a:rPr i="0" lang="pt-BR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 Além disso,</a:t>
            </a:r>
            <a:r>
              <a:rPr lang="pt-BR" sz="4000">
                <a:latin typeface="Verdana"/>
                <a:ea typeface="Verdana"/>
                <a:cs typeface="Verdana"/>
                <a:sym typeface="Verdana"/>
              </a:rPr>
              <a:t> vale </a:t>
            </a:r>
            <a:r>
              <a:rPr i="0" lang="pt-BR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reforçar que é </a:t>
            </a:r>
            <a:r>
              <a:rPr lang="pt-BR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interessante </a:t>
            </a:r>
            <a:r>
              <a:rPr lang="pt-BR" sz="4000">
                <a:latin typeface="Verdana"/>
                <a:ea typeface="Verdana"/>
                <a:cs typeface="Verdana"/>
                <a:sym typeface="Verdana"/>
              </a:rPr>
              <a:t>aprender a desenvolver projetos como esse</a:t>
            </a:r>
            <a:r>
              <a:rPr i="0" lang="pt-BR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pt-BR" sz="40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0" lang="pt-BR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para fins profissionais ou até mesmo para realização de projetos individuais com fins pessoais.</a:t>
            </a:r>
            <a:endParaRPr i="0" sz="4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395134" y="33447679"/>
            <a:ext cx="13319700" cy="921900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DADOS OBTIDOS E RESULTADOS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395125" y="34570900"/>
            <a:ext cx="13349100" cy="6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Verdana"/>
                <a:ea typeface="Verdana"/>
                <a:cs typeface="Verdana"/>
                <a:sym typeface="Verdana"/>
              </a:rPr>
              <a:t>O desenvolvimento foi subdividido nas seguintes etapas: (i) foi realizada a programação do sensor para obter resposta ao movimento; (ii) foi feito o envio de mensagem para celular por meio do aplicativo Blynk; (iii) foi programado o menu de interação com o usuário com </a:t>
            </a:r>
            <a:r>
              <a:rPr lang="pt-BR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objetivo de cadastrar, alterar e remover senhas cadastradas; (iv) cada etapa anterior foi integrada para se obter o resultado desejado.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14757500" y="16481999"/>
            <a:ext cx="13319700" cy="1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Figura 1 - Diagrama de funcionamento do dispositivo. Fonte: Autores</a:t>
            </a:r>
            <a:endParaRPr sz="5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518027" y="4551032"/>
            <a:ext cx="27709309" cy="1752872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Código: 8703C1   Área: Ciências Exatas e da Terra e Engenharias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Modalidade: Ciência Aplicada/Inovação Tecnológica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"/>
          <p:cNvPicPr preferRelativeResize="0"/>
          <p:nvPr/>
        </p:nvPicPr>
        <p:blipFill rotWithShape="1">
          <a:blip r:embed="rId3">
            <a:alphaModFix/>
          </a:blip>
          <a:srcRect b="13501" l="1008" r="803" t="7549"/>
          <a:stretch/>
        </p:blipFill>
        <p:spPr>
          <a:xfrm>
            <a:off x="288232" y="504357"/>
            <a:ext cx="28227136" cy="338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17" y="41620924"/>
            <a:ext cx="28774483" cy="137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"/>
          <p:cNvPicPr preferRelativeResize="0"/>
          <p:nvPr/>
        </p:nvPicPr>
        <p:blipFill rotWithShape="1">
          <a:blip r:embed="rId3">
            <a:alphaModFix/>
          </a:blip>
          <a:srcRect b="4018" l="1008" r="2603" t="89263"/>
          <a:stretch/>
        </p:blipFill>
        <p:spPr>
          <a:xfrm>
            <a:off x="518027" y="4032748"/>
            <a:ext cx="27709309" cy="28803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"/>
          <p:cNvSpPr/>
          <p:nvPr/>
        </p:nvSpPr>
        <p:spPr>
          <a:xfrm>
            <a:off x="14766265" y="32147582"/>
            <a:ext cx="13319700" cy="921900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lt1"/>
                </a:solidFill>
              </a:rPr>
              <a:t>AGRADECIMENTOS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4766275" y="33447665"/>
            <a:ext cx="13319700" cy="3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9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Os autores do trabalho agradecem à DIRGRAD/CEFET-MG pelo suporte à realização do trabalho através do Programa Institucional de Educação Tutorial.</a:t>
            </a:r>
            <a:endParaRPr sz="3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51525" y="10027251"/>
            <a:ext cx="13349176" cy="6329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97543" y="25173200"/>
            <a:ext cx="4212808" cy="415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576000" y="25179050"/>
            <a:ext cx="13319700" cy="7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Verdana"/>
                <a:ea typeface="Verdana"/>
                <a:cs typeface="Verdana"/>
                <a:sym typeface="Verdana"/>
              </a:rPr>
              <a:t>pessoa </a:t>
            </a:r>
            <a:r>
              <a:rPr lang="pt-BR" sz="4000">
                <a:latin typeface="Verdana"/>
                <a:ea typeface="Verdana"/>
                <a:cs typeface="Verdana"/>
                <a:sym typeface="Verdana"/>
              </a:rPr>
              <a:t>que disparou o evento não digitar a senha após um intervalo de tempo pré-configurado, ou mesmo tentar uma senha errada por três vezes, o sistema dispara o alarme e envia um alerta para o celular do proprietário através do aplicativo Blynk. Se a senha estiver correta, apenas informa sobre a presença da pessoa, sem ativar o alarme.</a:t>
            </a:r>
            <a:endParaRPr sz="4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2018-08-01T22:33:10Z</dcterms:created>
  <dc:creator>Usuário do Windows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