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9" r:id="rId3"/>
    <p:sldId id="256" r:id="rId4"/>
    <p:sldId id="260" r:id="rId5"/>
    <p:sldId id="258" r:id="rId6"/>
    <p:sldId id="261" r:id="rId7"/>
    <p:sldId id="262" r:id="rId8"/>
    <p:sldId id="263" r:id="rId9"/>
    <p:sldId id="264" r:id="rId10"/>
    <p:sldId id="265" r:id="rId11"/>
    <p:sldId id="266"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42"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CD415-C79E-416B-8AE8-202FCBF8904E}"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AE85E-D045-4C80-9709-17FC05A32F9A}" type="slidenum">
              <a:rPr lang="fr-FR" smtClean="0"/>
              <a:t>‹N°›</a:t>
            </a:fld>
            <a:endParaRPr lang="fr-FR"/>
          </a:p>
        </p:txBody>
      </p:sp>
    </p:spTree>
    <p:extLst>
      <p:ext uri="{BB962C8B-B14F-4D97-AF65-F5344CB8AC3E}">
        <p14:creationId xmlns:p14="http://schemas.microsoft.com/office/powerpoint/2010/main" val="44738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0AE85E-D045-4C80-9709-17FC05A32F9A}" type="slidenum">
              <a:rPr lang="fr-FR" smtClean="0"/>
              <a:t>3</a:t>
            </a:fld>
            <a:endParaRPr lang="fr-FR"/>
          </a:p>
        </p:txBody>
      </p:sp>
    </p:spTree>
    <p:extLst>
      <p:ext uri="{BB962C8B-B14F-4D97-AF65-F5344CB8AC3E}">
        <p14:creationId xmlns:p14="http://schemas.microsoft.com/office/powerpoint/2010/main" val="212722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0AE85E-D045-4C80-9709-17FC05A32F9A}" type="slidenum">
              <a:rPr lang="fr-FR" smtClean="0"/>
              <a:t>4</a:t>
            </a:fld>
            <a:endParaRPr lang="fr-FR"/>
          </a:p>
        </p:txBody>
      </p:sp>
    </p:spTree>
    <p:extLst>
      <p:ext uri="{BB962C8B-B14F-4D97-AF65-F5344CB8AC3E}">
        <p14:creationId xmlns:p14="http://schemas.microsoft.com/office/powerpoint/2010/main" val="212722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19591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9604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78530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1565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47816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DFFB93A-6C62-4102-BDB0-D496CBE497BD}" type="datetimeFigureOut">
              <a:rPr lang="fr-FR" smtClean="0"/>
              <a:t>09/04/2020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80207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DFFB93A-6C62-4102-BDB0-D496CBE497BD}" type="datetimeFigureOut">
              <a:rPr lang="fr-FR" smtClean="0"/>
              <a:t>09/04/2020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8856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DFFB93A-6C62-4102-BDB0-D496CBE497BD}" type="datetimeFigureOut">
              <a:rPr lang="fr-FR" smtClean="0"/>
              <a:t>09/04/2020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7243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DFFB93A-6C62-4102-BDB0-D496CBE497BD}" type="datetimeFigureOut">
              <a:rPr lang="fr-FR" smtClean="0"/>
              <a:t>09/04/2020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83505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DFFB93A-6C62-4102-BDB0-D496CBE497BD}" type="datetimeFigureOut">
              <a:rPr lang="fr-FR" smtClean="0"/>
              <a:t>09/04/2020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13298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DFFB93A-6C62-4102-BDB0-D496CBE497BD}" type="datetimeFigureOut">
              <a:rPr lang="fr-FR" smtClean="0"/>
              <a:t>09/04/2020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179707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FB93A-6C62-4102-BDB0-D496CBE497BD}" type="datetimeFigureOut">
              <a:rPr lang="fr-FR" smtClean="0"/>
              <a:t>09/04/2020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2396E-00C9-4B1D-92B7-A8EF16F9D554}" type="slidenum">
              <a:rPr lang="fr-FR" smtClean="0"/>
              <a:t>‹N°›</a:t>
            </a:fld>
            <a:endParaRPr lang="fr-FR"/>
          </a:p>
        </p:txBody>
      </p:sp>
    </p:spTree>
    <p:extLst>
      <p:ext uri="{BB962C8B-B14F-4D97-AF65-F5344CB8AC3E}">
        <p14:creationId xmlns:p14="http://schemas.microsoft.com/office/powerpoint/2010/main" val="20717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322237907"/>
              </p:ext>
            </p:extLst>
          </p:nvPr>
        </p:nvGraphicFramePr>
        <p:xfrm>
          <a:off x="395536" y="188640"/>
          <a:ext cx="8496944" cy="5082272"/>
        </p:xfrm>
        <a:graphic>
          <a:graphicData uri="http://schemas.openxmlformats.org/drawingml/2006/table">
            <a:tbl>
              <a:tblPr firstRow="1" bandRow="1">
                <a:tableStyleId>{5C22544A-7EE6-4342-B048-85BDC9FD1C3A}</a:tableStyleId>
              </a:tblPr>
              <a:tblGrid>
                <a:gridCol w="1062118">
                  <a:extLst>
                    <a:ext uri="{9D8B030D-6E8A-4147-A177-3AD203B41FA5}">
                      <a16:colId xmlns:a16="http://schemas.microsoft.com/office/drawing/2014/main" xmlns="" val="20000"/>
                    </a:ext>
                  </a:extLst>
                </a:gridCol>
                <a:gridCol w="1062118">
                  <a:extLst>
                    <a:ext uri="{9D8B030D-6E8A-4147-A177-3AD203B41FA5}">
                      <a16:colId xmlns:a16="http://schemas.microsoft.com/office/drawing/2014/main" xmlns="" val="20001"/>
                    </a:ext>
                  </a:extLst>
                </a:gridCol>
                <a:gridCol w="1062118">
                  <a:extLst>
                    <a:ext uri="{9D8B030D-6E8A-4147-A177-3AD203B41FA5}">
                      <a16:colId xmlns:a16="http://schemas.microsoft.com/office/drawing/2014/main" xmlns="" val="20002"/>
                    </a:ext>
                  </a:extLst>
                </a:gridCol>
                <a:gridCol w="1062118">
                  <a:extLst>
                    <a:ext uri="{9D8B030D-6E8A-4147-A177-3AD203B41FA5}">
                      <a16:colId xmlns:a16="http://schemas.microsoft.com/office/drawing/2014/main" xmlns="" val="20003"/>
                    </a:ext>
                  </a:extLst>
                </a:gridCol>
                <a:gridCol w="1062118">
                  <a:extLst>
                    <a:ext uri="{9D8B030D-6E8A-4147-A177-3AD203B41FA5}">
                      <a16:colId xmlns:a16="http://schemas.microsoft.com/office/drawing/2014/main" xmlns="" val="20004"/>
                    </a:ext>
                  </a:extLst>
                </a:gridCol>
                <a:gridCol w="1062118">
                  <a:extLst>
                    <a:ext uri="{9D8B030D-6E8A-4147-A177-3AD203B41FA5}">
                      <a16:colId xmlns:a16="http://schemas.microsoft.com/office/drawing/2014/main" xmlns="" val="20005"/>
                    </a:ext>
                  </a:extLst>
                </a:gridCol>
                <a:gridCol w="1062118">
                  <a:extLst>
                    <a:ext uri="{9D8B030D-6E8A-4147-A177-3AD203B41FA5}">
                      <a16:colId xmlns:a16="http://schemas.microsoft.com/office/drawing/2014/main" xmlns="" val="20006"/>
                    </a:ext>
                  </a:extLst>
                </a:gridCol>
                <a:gridCol w="1062118">
                  <a:extLst>
                    <a:ext uri="{9D8B030D-6E8A-4147-A177-3AD203B41FA5}">
                      <a16:colId xmlns:a16="http://schemas.microsoft.com/office/drawing/2014/main" xmlns="" val="20007"/>
                    </a:ext>
                  </a:extLst>
                </a:gridCol>
              </a:tblGrid>
              <a:tr h="370840">
                <a:tc>
                  <a:txBody>
                    <a:bodyPr/>
                    <a:lstStyle/>
                    <a:p>
                      <a:pPr algn="ctr"/>
                      <a:r>
                        <a:rPr lang="fr-FR" sz="1600" dirty="0"/>
                        <a:t>Rubrique de solde</a:t>
                      </a:r>
                    </a:p>
                  </a:txBody>
                  <a:tcPr anchor="ctr"/>
                </a:tc>
                <a:tc>
                  <a:txBody>
                    <a:bodyPr/>
                    <a:lstStyle/>
                    <a:p>
                      <a:pPr algn="ctr"/>
                      <a:r>
                        <a:rPr lang="fr-FR" sz="1600" dirty="0"/>
                        <a:t>MEDRO</a:t>
                      </a:r>
                    </a:p>
                  </a:txBody>
                  <a:tcPr anchor="ctr"/>
                </a:tc>
                <a:tc>
                  <a:txBody>
                    <a:bodyPr/>
                    <a:lstStyle/>
                    <a:p>
                      <a:pPr algn="ctr"/>
                      <a:r>
                        <a:rPr lang="fr-FR" sz="1600" dirty="0"/>
                        <a:t>Version</a:t>
                      </a:r>
                    </a:p>
                  </a:txBody>
                  <a:tcPr anchor="ctr"/>
                </a:tc>
                <a:tc>
                  <a:txBody>
                    <a:bodyPr/>
                    <a:lstStyle/>
                    <a:p>
                      <a:pPr algn="ctr"/>
                      <a:r>
                        <a:rPr lang="fr-FR" sz="1600" dirty="0" err="1"/>
                        <a:t>Cptot</a:t>
                      </a:r>
                      <a:endParaRPr lang="fr-FR" sz="1600" dirty="0"/>
                    </a:p>
                  </a:txBody>
                  <a:tcPr anchor="ctr"/>
                </a:tc>
                <a:tc>
                  <a:txBody>
                    <a:bodyPr/>
                    <a:lstStyle/>
                    <a:p>
                      <a:pPr algn="ctr"/>
                      <a:r>
                        <a:rPr lang="fr-FR" sz="1600" dirty="0" err="1"/>
                        <a:t>cpEvol</a:t>
                      </a:r>
                      <a:endParaRPr lang="fr-FR" sz="1600" dirty="0"/>
                    </a:p>
                  </a:txBody>
                  <a:tcPr anchor="ctr"/>
                </a:tc>
                <a:tc>
                  <a:txBody>
                    <a:bodyPr/>
                    <a:lstStyle/>
                    <a:p>
                      <a:pPr algn="ctr"/>
                      <a:r>
                        <a:rPr lang="fr-FR" sz="1600" dirty="0" err="1"/>
                        <a:t>cpBarr</a:t>
                      </a:r>
                      <a:endParaRPr lang="fr-FR" sz="1600" dirty="0"/>
                    </a:p>
                  </a:txBody>
                  <a:tcPr anchor="ctr"/>
                </a:tc>
                <a:tc>
                  <a:txBody>
                    <a:bodyPr/>
                    <a:lstStyle/>
                    <a:p>
                      <a:pPr algn="ctr"/>
                      <a:r>
                        <a:rPr lang="fr-FR" sz="1600" dirty="0"/>
                        <a:t>Indicateur</a:t>
                      </a:r>
                    </a:p>
                  </a:txBody>
                  <a:tcPr anchor="ctr"/>
                </a:tc>
                <a:tc>
                  <a:txBody>
                    <a:bodyPr/>
                    <a:lstStyle/>
                    <a:p>
                      <a:pPr algn="ctr"/>
                      <a:r>
                        <a:rPr lang="fr-FR" sz="1600" dirty="0"/>
                        <a:t>%</a:t>
                      </a:r>
                    </a:p>
                  </a:txBody>
                  <a:tcPr anchor="ctr"/>
                </a:tc>
                <a:extLst>
                  <a:ext uri="{0D108BD9-81ED-4DB2-BD59-A6C34878D82A}">
                    <a16:rowId xmlns:a16="http://schemas.microsoft.com/office/drawing/2014/main" xmlns="" val="10000"/>
                  </a:ext>
                </a:extLst>
              </a:tr>
              <a:tr h="428992">
                <a:tc>
                  <a:txBody>
                    <a:bodyPr/>
                    <a:lstStyle/>
                    <a:p>
                      <a:r>
                        <a:rPr lang="fr-FR" dirty="0"/>
                        <a:t>R1</a:t>
                      </a:r>
                    </a:p>
                  </a:txBody>
                  <a:tcPr/>
                </a:tc>
                <a:tc>
                  <a:txBody>
                    <a:bodyPr/>
                    <a:lstStyle/>
                    <a:p>
                      <a:r>
                        <a:rPr lang="fr-FR" dirty="0"/>
                        <a:t>M1</a:t>
                      </a:r>
                    </a:p>
                  </a:txBody>
                  <a:tcPr/>
                </a:tc>
                <a:tc>
                  <a:txBody>
                    <a:bodyPr/>
                    <a:lstStyle/>
                    <a:p>
                      <a:r>
                        <a:rPr lang="fr-FR" dirty="0"/>
                        <a:t>V1</a:t>
                      </a:r>
                    </a:p>
                  </a:txBody>
                  <a:tcPr/>
                </a:tc>
                <a:tc>
                  <a:txBody>
                    <a:bodyPr/>
                    <a:lstStyle/>
                    <a:p>
                      <a:r>
                        <a:rPr lang="fr-FR" dirty="0"/>
                        <a:t>10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sz="1600" dirty="0"/>
                        <a:t>10/25=40</a:t>
                      </a:r>
                    </a:p>
                  </a:txBody>
                  <a:tcPr/>
                </a:tc>
                <a:extLst>
                  <a:ext uri="{0D108BD9-81ED-4DB2-BD59-A6C34878D82A}">
                    <a16:rowId xmlns:a16="http://schemas.microsoft.com/office/drawing/2014/main" xmlns="" val="10001"/>
                  </a:ext>
                </a:extLst>
              </a:tr>
              <a:tr h="370840">
                <a:tc>
                  <a:txBody>
                    <a:bodyPr/>
                    <a:lstStyle/>
                    <a:p>
                      <a:r>
                        <a:rPr lang="fr-FR" dirty="0"/>
                        <a:t>R2</a:t>
                      </a:r>
                    </a:p>
                  </a:txBody>
                  <a:tcPr/>
                </a:tc>
                <a:tc>
                  <a:txBody>
                    <a:bodyPr/>
                    <a:lstStyle/>
                    <a:p>
                      <a:r>
                        <a:rPr lang="fr-FR" dirty="0"/>
                        <a:t>M1</a:t>
                      </a:r>
                    </a:p>
                  </a:txBody>
                  <a:tcPr/>
                </a:tc>
                <a:tc>
                  <a:txBody>
                    <a:bodyPr/>
                    <a:lstStyle/>
                    <a:p>
                      <a:r>
                        <a:rPr lang="fr-FR" dirty="0"/>
                        <a:t>V1</a:t>
                      </a:r>
                    </a:p>
                  </a:txBody>
                  <a:tcPr/>
                </a:tc>
                <a:tc>
                  <a:txBody>
                    <a:bodyPr/>
                    <a:lstStyle/>
                    <a:p>
                      <a:r>
                        <a:rPr lang="fr-FR" dirty="0"/>
                        <a:t>5</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sz="1600" dirty="0"/>
                        <a:t>5/25=20</a:t>
                      </a:r>
                    </a:p>
                  </a:txBody>
                  <a:tcPr/>
                </a:tc>
                <a:extLst>
                  <a:ext uri="{0D108BD9-81ED-4DB2-BD59-A6C34878D82A}">
                    <a16:rowId xmlns:a16="http://schemas.microsoft.com/office/drawing/2014/main" xmlns="" val="10002"/>
                  </a:ext>
                </a:extLst>
              </a:tr>
              <a:tr h="370840">
                <a:tc>
                  <a:txBody>
                    <a:bodyPr/>
                    <a:lstStyle/>
                    <a:p>
                      <a:r>
                        <a:rPr lang="fr-FR" dirty="0"/>
                        <a:t>R5</a:t>
                      </a:r>
                    </a:p>
                  </a:txBody>
                  <a:tcPr/>
                </a:tc>
                <a:tc>
                  <a:txBody>
                    <a:bodyPr/>
                    <a:lstStyle/>
                    <a:p>
                      <a:r>
                        <a:rPr lang="fr-FR" dirty="0"/>
                        <a:t>M1</a:t>
                      </a:r>
                    </a:p>
                  </a:txBody>
                  <a:tcPr/>
                </a:tc>
                <a:tc>
                  <a:txBody>
                    <a:bodyPr/>
                    <a:lstStyle/>
                    <a:p>
                      <a:r>
                        <a:rPr lang="fr-FR" dirty="0"/>
                        <a:t>V1</a:t>
                      </a:r>
                    </a:p>
                  </a:txBody>
                  <a:tcPr/>
                </a:tc>
                <a:tc>
                  <a:txBody>
                    <a:bodyPr/>
                    <a:lstStyle/>
                    <a:p>
                      <a:r>
                        <a:rPr lang="fr-FR" dirty="0"/>
                        <a:t>8</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sz="1600" dirty="0"/>
                        <a:t>8/25=32</a:t>
                      </a:r>
                    </a:p>
                  </a:txBody>
                  <a:tcPr/>
                </a:tc>
                <a:extLst>
                  <a:ext uri="{0D108BD9-81ED-4DB2-BD59-A6C34878D82A}">
                    <a16:rowId xmlns:a16="http://schemas.microsoft.com/office/drawing/2014/main" xmlns="" val="10003"/>
                  </a:ext>
                </a:extLst>
              </a:tr>
              <a:tr h="370840">
                <a:tc>
                  <a:txBody>
                    <a:bodyPr/>
                    <a:lstStyle/>
                    <a:p>
                      <a:r>
                        <a:rPr lang="fr-FR" dirty="0"/>
                        <a:t>R4</a:t>
                      </a:r>
                    </a:p>
                  </a:txBody>
                  <a:tcPr>
                    <a:solidFill>
                      <a:schemeClr val="accent3"/>
                    </a:solidFill>
                  </a:tcPr>
                </a:tc>
                <a:tc>
                  <a:txBody>
                    <a:bodyPr/>
                    <a:lstStyle/>
                    <a:p>
                      <a:r>
                        <a:rPr lang="fr-FR" dirty="0"/>
                        <a:t>M1</a:t>
                      </a:r>
                    </a:p>
                  </a:txBody>
                  <a:tcPr>
                    <a:solidFill>
                      <a:schemeClr val="accent3"/>
                    </a:solidFill>
                  </a:tcPr>
                </a:tc>
                <a:tc>
                  <a:txBody>
                    <a:bodyPr/>
                    <a:lstStyle/>
                    <a:p>
                      <a:r>
                        <a:rPr lang="fr-FR" dirty="0"/>
                        <a:t>V1</a:t>
                      </a:r>
                    </a:p>
                  </a:txBody>
                  <a:tcPr>
                    <a:solidFill>
                      <a:schemeClr val="accent3"/>
                    </a:solidFill>
                  </a:tcPr>
                </a:tc>
                <a:tc>
                  <a:txBody>
                    <a:bodyPr/>
                    <a:lstStyle/>
                    <a:p>
                      <a:r>
                        <a:rPr lang="fr-FR" dirty="0"/>
                        <a:t>12</a:t>
                      </a:r>
                    </a:p>
                  </a:txBody>
                  <a:tcPr>
                    <a:solidFill>
                      <a:schemeClr val="accent3"/>
                    </a:solidFill>
                  </a:tcPr>
                </a:tc>
                <a:tc>
                  <a:txBody>
                    <a:bodyPr/>
                    <a:lstStyle/>
                    <a:p>
                      <a:r>
                        <a:rPr lang="fr-FR" dirty="0"/>
                        <a:t>0</a:t>
                      </a:r>
                    </a:p>
                  </a:txBody>
                  <a:tcPr>
                    <a:solidFill>
                      <a:schemeClr val="accent3"/>
                    </a:solidFill>
                  </a:tcPr>
                </a:tc>
                <a:tc>
                  <a:txBody>
                    <a:bodyPr/>
                    <a:lstStyle/>
                    <a:p>
                      <a:r>
                        <a:rPr lang="fr-FR" dirty="0"/>
                        <a:t>0</a:t>
                      </a:r>
                    </a:p>
                  </a:txBody>
                  <a:tcPr>
                    <a:solidFill>
                      <a:schemeClr val="accent3"/>
                    </a:solidFill>
                  </a:tcPr>
                </a:tc>
                <a:tc>
                  <a:txBody>
                    <a:bodyPr/>
                    <a:lstStyle/>
                    <a:p>
                      <a:r>
                        <a:rPr lang="fr-FR" dirty="0"/>
                        <a:t>1</a:t>
                      </a:r>
                    </a:p>
                  </a:txBody>
                  <a:tcPr>
                    <a:solidFill>
                      <a:schemeClr val="accent3"/>
                    </a:solidFill>
                  </a:tcPr>
                </a:tc>
                <a:tc>
                  <a:txBody>
                    <a:bodyPr/>
                    <a:lstStyle/>
                    <a:p>
                      <a:pPr algn="ctr"/>
                      <a:r>
                        <a:rPr lang="fr-FR" sz="1400" dirty="0"/>
                        <a:t>ANALYSEE</a:t>
                      </a:r>
                      <a:endParaRPr lang="fr-FR" sz="1600" dirty="0"/>
                    </a:p>
                  </a:txBody>
                  <a:tcPr>
                    <a:solidFill>
                      <a:schemeClr val="accent3"/>
                    </a:solidFill>
                  </a:tcPr>
                </a:tc>
                <a:extLst>
                  <a:ext uri="{0D108BD9-81ED-4DB2-BD59-A6C34878D82A}">
                    <a16:rowId xmlns:a16="http://schemas.microsoft.com/office/drawing/2014/main" xmlns="" val="10004"/>
                  </a:ext>
                </a:extLst>
              </a:tr>
              <a:tr h="327640">
                <a:tc>
                  <a:txBody>
                    <a:bodyPr/>
                    <a:lstStyle/>
                    <a:p>
                      <a:r>
                        <a:rPr lang="fr-FR" dirty="0"/>
                        <a:t>R10</a:t>
                      </a:r>
                    </a:p>
                  </a:txBody>
                  <a:tcPr/>
                </a:tc>
                <a:tc>
                  <a:txBody>
                    <a:bodyPr/>
                    <a:lstStyle/>
                    <a:p>
                      <a:r>
                        <a:rPr lang="fr-FR" dirty="0"/>
                        <a:t>M1</a:t>
                      </a:r>
                    </a:p>
                  </a:txBody>
                  <a:tcPr/>
                </a:tc>
                <a:tc>
                  <a:txBody>
                    <a:bodyPr/>
                    <a:lstStyle/>
                    <a:p>
                      <a:r>
                        <a:rPr lang="fr-FR" dirty="0"/>
                        <a:t>V1</a:t>
                      </a:r>
                    </a:p>
                  </a:txBody>
                  <a:tcPr/>
                </a:tc>
                <a:tc>
                  <a:txBody>
                    <a:bodyPr/>
                    <a:lstStyle/>
                    <a:p>
                      <a:r>
                        <a:rPr lang="fr-FR" dirty="0"/>
                        <a:t>2</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sz="1600" dirty="0"/>
                        <a:t>2/25=8</a:t>
                      </a:r>
                    </a:p>
                  </a:txBody>
                  <a:tcPr/>
                </a:tc>
                <a:extLst>
                  <a:ext uri="{0D108BD9-81ED-4DB2-BD59-A6C34878D82A}">
                    <a16:rowId xmlns:a16="http://schemas.microsoft.com/office/drawing/2014/main" xmlns="" val="10005"/>
                  </a:ext>
                </a:extLst>
              </a:tr>
              <a:tr h="370840">
                <a:tc>
                  <a:txBody>
                    <a:bodyPr/>
                    <a:lstStyle/>
                    <a:p>
                      <a:r>
                        <a:rPr lang="fr-FR" dirty="0"/>
                        <a:t>R3</a:t>
                      </a:r>
                    </a:p>
                  </a:txBody>
                  <a:tcPr/>
                </a:tc>
                <a:tc>
                  <a:txBody>
                    <a:bodyPr/>
                    <a:lstStyle/>
                    <a:p>
                      <a:r>
                        <a:rPr lang="fr-FR" dirty="0"/>
                        <a:t>M5</a:t>
                      </a:r>
                    </a:p>
                  </a:txBody>
                  <a:tcPr/>
                </a:tc>
                <a:tc>
                  <a:txBody>
                    <a:bodyPr/>
                    <a:lstStyle/>
                    <a:p>
                      <a:r>
                        <a:rPr lang="fr-FR" dirty="0"/>
                        <a:t>V1</a:t>
                      </a:r>
                    </a:p>
                  </a:txBody>
                  <a:tcPr/>
                </a:tc>
                <a:tc>
                  <a:txBody>
                    <a:bodyPr/>
                    <a:lstStyle/>
                    <a:p>
                      <a:r>
                        <a:rPr lang="fr-FR" dirty="0"/>
                        <a:t>20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sz="1600" dirty="0"/>
                        <a:t>100</a:t>
                      </a:r>
                    </a:p>
                  </a:txBody>
                  <a:tcPr/>
                </a:tc>
                <a:extLst>
                  <a:ext uri="{0D108BD9-81ED-4DB2-BD59-A6C34878D82A}">
                    <a16:rowId xmlns:a16="http://schemas.microsoft.com/office/drawing/2014/main" xmlns="" val="10006"/>
                  </a:ext>
                </a:extLst>
              </a:tr>
              <a:tr h="370840">
                <a:tc>
                  <a:txBody>
                    <a:bodyPr/>
                    <a:lstStyle/>
                    <a:p>
                      <a:r>
                        <a:rPr lang="fr-FR" dirty="0"/>
                        <a:t>R1</a:t>
                      </a:r>
                    </a:p>
                  </a:txBody>
                  <a:tcPr>
                    <a:solidFill>
                      <a:schemeClr val="accent6">
                        <a:lumMod val="60000"/>
                        <a:lumOff val="40000"/>
                      </a:schemeClr>
                    </a:solidFill>
                  </a:tcPr>
                </a:tc>
                <a:tc>
                  <a:txBody>
                    <a:bodyPr/>
                    <a:lstStyle/>
                    <a:p>
                      <a:r>
                        <a:rPr lang="fr-FR" dirty="0"/>
                        <a:t>M1</a:t>
                      </a:r>
                    </a:p>
                  </a:txBody>
                  <a:tcPr>
                    <a:solidFill>
                      <a:schemeClr val="accent6">
                        <a:lumMod val="60000"/>
                        <a:lumOff val="40000"/>
                      </a:schemeClr>
                    </a:solidFill>
                  </a:tcPr>
                </a:tc>
                <a:tc>
                  <a:txBody>
                    <a:bodyPr/>
                    <a:lstStyle/>
                    <a:p>
                      <a:r>
                        <a:rPr lang="fr-FR" dirty="0"/>
                        <a:t>V2</a:t>
                      </a:r>
                    </a:p>
                  </a:txBody>
                  <a:tcPr>
                    <a:solidFill>
                      <a:schemeClr val="accent6">
                        <a:lumMod val="60000"/>
                        <a:lumOff val="40000"/>
                      </a:schemeClr>
                    </a:solidFill>
                  </a:tcPr>
                </a:tc>
                <a:tc>
                  <a:txBody>
                    <a:bodyPr/>
                    <a:lstStyle/>
                    <a:p>
                      <a:r>
                        <a:rPr lang="fr-FR" dirty="0"/>
                        <a:t>13</a:t>
                      </a:r>
                    </a:p>
                  </a:txBody>
                  <a:tcPr>
                    <a:solidFill>
                      <a:schemeClr val="accent6">
                        <a:lumMod val="60000"/>
                        <a:lumOff val="40000"/>
                      </a:schemeClr>
                    </a:solidFill>
                  </a:tcPr>
                </a:tc>
                <a:tc>
                  <a:txBody>
                    <a:bodyPr/>
                    <a:lstStyle/>
                    <a:p>
                      <a:r>
                        <a:rPr lang="fr-FR" dirty="0"/>
                        <a:t>3</a:t>
                      </a:r>
                    </a:p>
                  </a:txBody>
                  <a:tcPr>
                    <a:solidFill>
                      <a:schemeClr val="accent6">
                        <a:lumMod val="60000"/>
                        <a:lumOff val="40000"/>
                      </a:schemeClr>
                    </a:solidFill>
                  </a:tcPr>
                </a:tc>
                <a:tc>
                  <a:txBody>
                    <a:bodyPr/>
                    <a:lstStyle/>
                    <a:p>
                      <a:r>
                        <a:rPr lang="fr-FR" dirty="0"/>
                        <a:t>0</a:t>
                      </a:r>
                    </a:p>
                  </a:txBody>
                  <a:tcPr>
                    <a:solidFill>
                      <a:schemeClr val="accent6">
                        <a:lumMod val="60000"/>
                        <a:lumOff val="40000"/>
                      </a:schemeClr>
                    </a:solidFill>
                  </a:tcPr>
                </a:tc>
                <a:tc>
                  <a:txBody>
                    <a:bodyPr/>
                    <a:lstStyle/>
                    <a:p>
                      <a:r>
                        <a:rPr lang="fr-FR" dirty="0"/>
                        <a:t>1</a:t>
                      </a:r>
                    </a:p>
                  </a:txBody>
                  <a:tcPr>
                    <a:solidFill>
                      <a:schemeClr val="accent6">
                        <a:lumMod val="60000"/>
                        <a:lumOff val="40000"/>
                      </a:schemeClr>
                    </a:solidFill>
                  </a:tcPr>
                </a:tc>
                <a:tc>
                  <a:txBody>
                    <a:bodyPr/>
                    <a:lstStyle/>
                    <a:p>
                      <a:r>
                        <a:rPr lang="fr-FR" sz="1600" dirty="0"/>
                        <a:t>13/20=65</a:t>
                      </a:r>
                    </a:p>
                  </a:txBody>
                  <a:tcPr>
                    <a:solidFill>
                      <a:schemeClr val="accent6">
                        <a:lumMod val="60000"/>
                        <a:lumOff val="40000"/>
                      </a:schemeClr>
                    </a:solidFill>
                  </a:tcPr>
                </a:tc>
                <a:extLst>
                  <a:ext uri="{0D108BD9-81ED-4DB2-BD59-A6C34878D82A}">
                    <a16:rowId xmlns:a16="http://schemas.microsoft.com/office/drawing/2014/main" xmlns="" val="10007"/>
                  </a:ext>
                </a:extLst>
              </a:tr>
              <a:tr h="370840">
                <a:tc>
                  <a:txBody>
                    <a:bodyPr/>
                    <a:lstStyle/>
                    <a:p>
                      <a:r>
                        <a:rPr lang="fr-FR" dirty="0"/>
                        <a:t>R2</a:t>
                      </a:r>
                    </a:p>
                  </a:txBody>
                  <a:tcPr>
                    <a:solidFill>
                      <a:schemeClr val="accent6">
                        <a:lumMod val="40000"/>
                        <a:lumOff val="60000"/>
                      </a:schemeClr>
                    </a:solidFill>
                  </a:tcPr>
                </a:tc>
                <a:tc>
                  <a:txBody>
                    <a:bodyPr/>
                    <a:lstStyle/>
                    <a:p>
                      <a:r>
                        <a:rPr lang="fr-FR" dirty="0"/>
                        <a:t>M1</a:t>
                      </a:r>
                    </a:p>
                  </a:txBody>
                  <a:tcPr>
                    <a:solidFill>
                      <a:schemeClr val="accent6">
                        <a:lumMod val="40000"/>
                        <a:lumOff val="60000"/>
                      </a:schemeClr>
                    </a:solidFill>
                  </a:tcPr>
                </a:tc>
                <a:tc>
                  <a:txBody>
                    <a:bodyPr/>
                    <a:lstStyle/>
                    <a:p>
                      <a:r>
                        <a:rPr lang="fr-FR" dirty="0"/>
                        <a:t>V2</a:t>
                      </a:r>
                    </a:p>
                  </a:txBody>
                  <a:tcPr>
                    <a:solidFill>
                      <a:schemeClr val="accent6">
                        <a:lumMod val="40000"/>
                        <a:lumOff val="60000"/>
                      </a:schemeClr>
                    </a:solidFill>
                  </a:tcPr>
                </a:tc>
                <a:tc>
                  <a:txBody>
                    <a:bodyPr/>
                    <a:lstStyle/>
                    <a:p>
                      <a:r>
                        <a:rPr lang="fr-FR" dirty="0"/>
                        <a:t>5</a:t>
                      </a:r>
                    </a:p>
                  </a:txBody>
                  <a:tcPr>
                    <a:solidFill>
                      <a:schemeClr val="accent6">
                        <a:lumMod val="40000"/>
                        <a:lumOff val="60000"/>
                      </a:schemeClr>
                    </a:solidFill>
                  </a:tcPr>
                </a:tc>
                <a:tc>
                  <a:txBody>
                    <a:bodyPr/>
                    <a:lstStyle/>
                    <a:p>
                      <a:r>
                        <a:rPr lang="fr-FR" dirty="0"/>
                        <a:t>0</a:t>
                      </a:r>
                    </a:p>
                  </a:txBody>
                  <a:tcPr>
                    <a:solidFill>
                      <a:schemeClr val="accent6">
                        <a:lumMod val="40000"/>
                        <a:lumOff val="60000"/>
                      </a:schemeClr>
                    </a:solidFill>
                  </a:tcPr>
                </a:tc>
                <a:tc>
                  <a:txBody>
                    <a:bodyPr/>
                    <a:lstStyle/>
                    <a:p>
                      <a:r>
                        <a:rPr lang="fr-FR" dirty="0"/>
                        <a:t>0</a:t>
                      </a:r>
                    </a:p>
                  </a:txBody>
                  <a:tcPr>
                    <a:solidFill>
                      <a:schemeClr val="accent6">
                        <a:lumMod val="40000"/>
                        <a:lumOff val="60000"/>
                      </a:schemeClr>
                    </a:solidFill>
                  </a:tcPr>
                </a:tc>
                <a:tc>
                  <a:txBody>
                    <a:bodyPr/>
                    <a:lstStyle/>
                    <a:p>
                      <a:r>
                        <a:rPr lang="fr-FR" dirty="0"/>
                        <a:t>1</a:t>
                      </a:r>
                    </a:p>
                  </a:txBody>
                  <a:tcPr>
                    <a:solidFill>
                      <a:schemeClr val="accent6">
                        <a:lumMod val="40000"/>
                        <a:lumOff val="60000"/>
                      </a:schemeClr>
                    </a:solidFill>
                  </a:tcPr>
                </a:tc>
                <a:tc>
                  <a:txBody>
                    <a:bodyPr/>
                    <a:lstStyle/>
                    <a:p>
                      <a:r>
                        <a:rPr lang="fr-FR" sz="1600" dirty="0"/>
                        <a:t>5/20=25</a:t>
                      </a:r>
                    </a:p>
                  </a:txBody>
                  <a:tcPr>
                    <a:solidFill>
                      <a:schemeClr val="accent6">
                        <a:lumMod val="40000"/>
                        <a:lumOff val="60000"/>
                      </a:schemeClr>
                    </a:solidFill>
                  </a:tcPr>
                </a:tc>
                <a:extLst>
                  <a:ext uri="{0D108BD9-81ED-4DB2-BD59-A6C34878D82A}">
                    <a16:rowId xmlns:a16="http://schemas.microsoft.com/office/drawing/2014/main" xmlns="" val="10008"/>
                  </a:ext>
                </a:extLst>
              </a:tr>
              <a:tr h="370840">
                <a:tc>
                  <a:txBody>
                    <a:bodyPr/>
                    <a:lstStyle/>
                    <a:p>
                      <a:r>
                        <a:rPr lang="fr-FR" dirty="0"/>
                        <a:t>R5</a:t>
                      </a:r>
                    </a:p>
                  </a:txBody>
                  <a:tcPr>
                    <a:solidFill>
                      <a:schemeClr val="accent6">
                        <a:lumMod val="60000"/>
                        <a:lumOff val="40000"/>
                      </a:schemeClr>
                    </a:solidFill>
                  </a:tcPr>
                </a:tc>
                <a:tc>
                  <a:txBody>
                    <a:bodyPr/>
                    <a:lstStyle/>
                    <a:p>
                      <a:r>
                        <a:rPr lang="fr-FR" dirty="0"/>
                        <a:t>M1</a:t>
                      </a:r>
                    </a:p>
                  </a:txBody>
                  <a:tcPr>
                    <a:solidFill>
                      <a:schemeClr val="accent6">
                        <a:lumMod val="60000"/>
                        <a:lumOff val="40000"/>
                      </a:schemeClr>
                    </a:solidFill>
                  </a:tcPr>
                </a:tc>
                <a:tc>
                  <a:txBody>
                    <a:bodyPr/>
                    <a:lstStyle/>
                    <a:p>
                      <a:r>
                        <a:rPr lang="fr-FR" dirty="0"/>
                        <a:t>V2</a:t>
                      </a:r>
                    </a:p>
                  </a:txBody>
                  <a:tcPr>
                    <a:solidFill>
                      <a:schemeClr val="accent6">
                        <a:lumMod val="60000"/>
                        <a:lumOff val="40000"/>
                      </a:schemeClr>
                    </a:solidFill>
                  </a:tcPr>
                </a:tc>
                <a:tc>
                  <a:txBody>
                    <a:bodyPr/>
                    <a:lstStyle/>
                    <a:p>
                      <a:r>
                        <a:rPr lang="fr-FR" dirty="0"/>
                        <a:t>8</a:t>
                      </a:r>
                    </a:p>
                  </a:txBody>
                  <a:tcPr>
                    <a:solidFill>
                      <a:schemeClr val="accent6">
                        <a:lumMod val="60000"/>
                        <a:lumOff val="40000"/>
                      </a:schemeClr>
                    </a:solidFill>
                  </a:tcPr>
                </a:tc>
                <a:tc>
                  <a:txBody>
                    <a:bodyPr/>
                    <a:lstStyle/>
                    <a:p>
                      <a:r>
                        <a:rPr lang="fr-FR" dirty="0"/>
                        <a:t>0</a:t>
                      </a:r>
                    </a:p>
                  </a:txBody>
                  <a:tcPr>
                    <a:solidFill>
                      <a:schemeClr val="accent6">
                        <a:lumMod val="60000"/>
                        <a:lumOff val="40000"/>
                      </a:schemeClr>
                    </a:solidFill>
                  </a:tcPr>
                </a:tc>
                <a:tc>
                  <a:txBody>
                    <a:bodyPr/>
                    <a:lstStyle/>
                    <a:p>
                      <a:r>
                        <a:rPr lang="fr-FR" dirty="0"/>
                        <a:t>8</a:t>
                      </a:r>
                    </a:p>
                  </a:txBody>
                  <a:tcPr>
                    <a:solidFill>
                      <a:schemeClr val="accent6">
                        <a:lumMod val="60000"/>
                        <a:lumOff val="40000"/>
                      </a:schemeClr>
                    </a:solidFill>
                  </a:tcPr>
                </a:tc>
                <a:tc>
                  <a:txBody>
                    <a:bodyPr/>
                    <a:lstStyle/>
                    <a:p>
                      <a:r>
                        <a:rPr lang="fr-FR" dirty="0"/>
                        <a:t>1</a:t>
                      </a:r>
                    </a:p>
                  </a:txBody>
                  <a:tcPr>
                    <a:solidFill>
                      <a:schemeClr val="accent6">
                        <a:lumMod val="60000"/>
                        <a:lumOff val="40000"/>
                      </a:schemeClr>
                    </a:solidFill>
                  </a:tcPr>
                </a:tc>
                <a:tc>
                  <a:txBody>
                    <a:bodyPr/>
                    <a:lstStyle/>
                    <a:p>
                      <a:r>
                        <a:rPr lang="fr-FR" sz="1400" dirty="0"/>
                        <a:t>SUPPRIMEE</a:t>
                      </a:r>
                    </a:p>
                  </a:txBody>
                  <a:tcPr>
                    <a:solidFill>
                      <a:schemeClr val="accent6">
                        <a:lumMod val="60000"/>
                        <a:lumOff val="40000"/>
                      </a:schemeClr>
                    </a:solidFill>
                  </a:tcPr>
                </a:tc>
                <a:extLst>
                  <a:ext uri="{0D108BD9-81ED-4DB2-BD59-A6C34878D82A}">
                    <a16:rowId xmlns:a16="http://schemas.microsoft.com/office/drawing/2014/main" xmlns="" val="10009"/>
                  </a:ext>
                </a:extLst>
              </a:tr>
              <a:tr h="370840">
                <a:tc>
                  <a:txBody>
                    <a:bodyPr/>
                    <a:lstStyle/>
                    <a:p>
                      <a:r>
                        <a:rPr lang="fr-FR" dirty="0"/>
                        <a:t>R4</a:t>
                      </a:r>
                    </a:p>
                  </a:txBody>
                  <a:tcPr>
                    <a:solidFill>
                      <a:schemeClr val="accent3"/>
                    </a:solidFill>
                  </a:tcPr>
                </a:tc>
                <a:tc>
                  <a:txBody>
                    <a:bodyPr/>
                    <a:lstStyle/>
                    <a:p>
                      <a:r>
                        <a:rPr lang="fr-FR" dirty="0"/>
                        <a:t>M1</a:t>
                      </a:r>
                    </a:p>
                  </a:txBody>
                  <a:tcPr>
                    <a:solidFill>
                      <a:schemeClr val="accent3"/>
                    </a:solidFill>
                  </a:tcPr>
                </a:tc>
                <a:tc>
                  <a:txBody>
                    <a:bodyPr/>
                    <a:lstStyle/>
                    <a:p>
                      <a:r>
                        <a:rPr lang="fr-FR" dirty="0"/>
                        <a:t>V2</a:t>
                      </a:r>
                    </a:p>
                  </a:txBody>
                  <a:tcPr>
                    <a:solidFill>
                      <a:schemeClr val="accent3"/>
                    </a:solidFill>
                  </a:tcPr>
                </a:tc>
                <a:tc>
                  <a:txBody>
                    <a:bodyPr/>
                    <a:lstStyle/>
                    <a:p>
                      <a:r>
                        <a:rPr lang="fr-FR" dirty="0"/>
                        <a:t>12</a:t>
                      </a:r>
                    </a:p>
                  </a:txBody>
                  <a:tcPr>
                    <a:solidFill>
                      <a:schemeClr val="accent3"/>
                    </a:solidFill>
                  </a:tcPr>
                </a:tc>
                <a:tc>
                  <a:txBody>
                    <a:bodyPr/>
                    <a:lstStyle/>
                    <a:p>
                      <a:r>
                        <a:rPr lang="fr-FR" dirty="0"/>
                        <a:t>0</a:t>
                      </a:r>
                    </a:p>
                  </a:txBody>
                  <a:tcPr>
                    <a:solidFill>
                      <a:schemeClr val="accent3"/>
                    </a:solidFill>
                  </a:tcPr>
                </a:tc>
                <a:tc>
                  <a:txBody>
                    <a:bodyPr/>
                    <a:lstStyle/>
                    <a:p>
                      <a:r>
                        <a:rPr lang="fr-FR" dirty="0"/>
                        <a:t>0</a:t>
                      </a:r>
                    </a:p>
                  </a:txBody>
                  <a:tcPr>
                    <a:solidFill>
                      <a:schemeClr val="accent3"/>
                    </a:solidFill>
                  </a:tcPr>
                </a:tc>
                <a:tc>
                  <a:txBody>
                    <a:bodyPr/>
                    <a:lstStyle/>
                    <a:p>
                      <a:r>
                        <a:rPr lang="fr-FR" dirty="0"/>
                        <a:t>1</a:t>
                      </a:r>
                    </a:p>
                  </a:txBody>
                  <a:tcPr>
                    <a:solidFill>
                      <a:schemeClr val="accent3"/>
                    </a:solidFill>
                  </a:tcPr>
                </a:tc>
                <a:tc>
                  <a:txBody>
                    <a:bodyPr/>
                    <a:lstStyle/>
                    <a:p>
                      <a:r>
                        <a:rPr lang="fr-FR" sz="1400" dirty="0"/>
                        <a:t>ANALYSEE</a:t>
                      </a:r>
                    </a:p>
                  </a:txBody>
                  <a:tcPr>
                    <a:solidFill>
                      <a:schemeClr val="accent3"/>
                    </a:solidFill>
                  </a:tcPr>
                </a:tc>
                <a:extLst>
                  <a:ext uri="{0D108BD9-81ED-4DB2-BD59-A6C34878D82A}">
                    <a16:rowId xmlns:a16="http://schemas.microsoft.com/office/drawing/2014/main" xmlns="" val="10010"/>
                  </a:ext>
                </a:extLst>
              </a:tr>
              <a:tr h="370840">
                <a:tc>
                  <a:txBody>
                    <a:bodyPr/>
                    <a:lstStyle/>
                    <a:p>
                      <a:r>
                        <a:rPr lang="fr-FR" dirty="0"/>
                        <a:t>R10</a:t>
                      </a:r>
                    </a:p>
                  </a:txBody>
                  <a:tcPr>
                    <a:solidFill>
                      <a:schemeClr val="accent6">
                        <a:lumMod val="60000"/>
                        <a:lumOff val="40000"/>
                      </a:schemeClr>
                    </a:solidFill>
                  </a:tcPr>
                </a:tc>
                <a:tc>
                  <a:txBody>
                    <a:bodyPr/>
                    <a:lstStyle/>
                    <a:p>
                      <a:r>
                        <a:rPr lang="fr-FR" dirty="0"/>
                        <a:t>M1</a:t>
                      </a:r>
                    </a:p>
                  </a:txBody>
                  <a:tcPr>
                    <a:solidFill>
                      <a:schemeClr val="accent6">
                        <a:lumMod val="60000"/>
                        <a:lumOff val="40000"/>
                      </a:schemeClr>
                    </a:solidFill>
                  </a:tcPr>
                </a:tc>
                <a:tc>
                  <a:txBody>
                    <a:bodyPr/>
                    <a:lstStyle/>
                    <a:p>
                      <a:r>
                        <a:rPr lang="fr-FR" dirty="0"/>
                        <a:t>V2</a:t>
                      </a:r>
                    </a:p>
                  </a:txBody>
                  <a:tcPr>
                    <a:solidFill>
                      <a:schemeClr val="accent6">
                        <a:lumMod val="60000"/>
                        <a:lumOff val="40000"/>
                      </a:schemeClr>
                    </a:solidFill>
                  </a:tcPr>
                </a:tc>
                <a:tc>
                  <a:txBody>
                    <a:bodyPr/>
                    <a:lstStyle/>
                    <a:p>
                      <a:r>
                        <a:rPr lang="fr-FR" dirty="0"/>
                        <a:t>2</a:t>
                      </a:r>
                    </a:p>
                  </a:txBody>
                  <a:tcPr>
                    <a:solidFill>
                      <a:schemeClr val="accent6">
                        <a:lumMod val="60000"/>
                        <a:lumOff val="40000"/>
                      </a:schemeClr>
                    </a:solidFill>
                  </a:tcPr>
                </a:tc>
                <a:tc>
                  <a:txBody>
                    <a:bodyPr/>
                    <a:lstStyle/>
                    <a:p>
                      <a:r>
                        <a:rPr lang="fr-FR" dirty="0"/>
                        <a:t>0</a:t>
                      </a:r>
                    </a:p>
                  </a:txBody>
                  <a:tcPr>
                    <a:solidFill>
                      <a:schemeClr val="accent6">
                        <a:lumMod val="60000"/>
                        <a:lumOff val="40000"/>
                      </a:schemeClr>
                    </a:solidFill>
                  </a:tcPr>
                </a:tc>
                <a:tc>
                  <a:txBody>
                    <a:bodyPr/>
                    <a:lstStyle/>
                    <a:p>
                      <a:r>
                        <a:rPr lang="fr-FR" dirty="0"/>
                        <a:t>0</a:t>
                      </a:r>
                    </a:p>
                  </a:txBody>
                  <a:tcPr>
                    <a:solidFill>
                      <a:schemeClr val="accent6">
                        <a:lumMod val="60000"/>
                        <a:lumOff val="40000"/>
                      </a:schemeClr>
                    </a:solidFill>
                  </a:tcPr>
                </a:tc>
                <a:tc>
                  <a:txBody>
                    <a:bodyPr/>
                    <a:lstStyle/>
                    <a:p>
                      <a:r>
                        <a:rPr lang="fr-FR" dirty="0"/>
                        <a:t>0</a:t>
                      </a:r>
                    </a:p>
                  </a:txBody>
                  <a:tcPr>
                    <a:solidFill>
                      <a:schemeClr val="accent6">
                        <a:lumMod val="60000"/>
                        <a:lumOff val="40000"/>
                      </a:schemeClr>
                    </a:solidFill>
                  </a:tcPr>
                </a:tc>
                <a:tc>
                  <a:txBody>
                    <a:bodyPr/>
                    <a:lstStyle/>
                    <a:p>
                      <a:r>
                        <a:rPr lang="fr-FR" sz="1600" dirty="0"/>
                        <a:t>2/20=10</a:t>
                      </a:r>
                    </a:p>
                  </a:txBody>
                  <a:tcPr>
                    <a:solidFill>
                      <a:schemeClr val="accent6">
                        <a:lumMod val="60000"/>
                        <a:lumOff val="40000"/>
                      </a:schemeClr>
                    </a:solidFill>
                  </a:tcPr>
                </a:tc>
                <a:extLst>
                  <a:ext uri="{0D108BD9-81ED-4DB2-BD59-A6C34878D82A}">
                    <a16:rowId xmlns:a16="http://schemas.microsoft.com/office/drawing/2014/main" xmlns="" val="10011"/>
                  </a:ext>
                </a:extLst>
              </a:tr>
              <a:tr h="370840">
                <a:tc>
                  <a:txBody>
                    <a:bodyPr/>
                    <a:lstStyle/>
                    <a:p>
                      <a:r>
                        <a:rPr lang="fr-FR" dirty="0"/>
                        <a:t>R3</a:t>
                      </a:r>
                    </a:p>
                  </a:txBody>
                  <a:tcPr>
                    <a:solidFill>
                      <a:schemeClr val="accent6">
                        <a:lumMod val="40000"/>
                        <a:lumOff val="60000"/>
                      </a:schemeClr>
                    </a:solidFill>
                  </a:tcPr>
                </a:tc>
                <a:tc>
                  <a:txBody>
                    <a:bodyPr/>
                    <a:lstStyle/>
                    <a:p>
                      <a:r>
                        <a:rPr lang="fr-FR" dirty="0"/>
                        <a:t>M5</a:t>
                      </a:r>
                    </a:p>
                  </a:txBody>
                  <a:tcPr>
                    <a:solidFill>
                      <a:schemeClr val="accent6">
                        <a:lumMod val="40000"/>
                        <a:lumOff val="60000"/>
                      </a:schemeClr>
                    </a:solidFill>
                  </a:tcPr>
                </a:tc>
                <a:tc>
                  <a:txBody>
                    <a:bodyPr/>
                    <a:lstStyle/>
                    <a:p>
                      <a:r>
                        <a:rPr lang="fr-FR" dirty="0"/>
                        <a:t>V2</a:t>
                      </a:r>
                    </a:p>
                  </a:txBody>
                  <a:tcPr>
                    <a:solidFill>
                      <a:schemeClr val="accent6">
                        <a:lumMod val="40000"/>
                        <a:lumOff val="60000"/>
                      </a:schemeClr>
                    </a:solidFill>
                  </a:tcPr>
                </a:tc>
                <a:tc>
                  <a:txBody>
                    <a:bodyPr/>
                    <a:lstStyle/>
                    <a:p>
                      <a:r>
                        <a:rPr lang="fr-FR" dirty="0"/>
                        <a:t>25</a:t>
                      </a:r>
                    </a:p>
                  </a:txBody>
                  <a:tcPr>
                    <a:solidFill>
                      <a:schemeClr val="accent6">
                        <a:lumMod val="40000"/>
                        <a:lumOff val="60000"/>
                      </a:schemeClr>
                    </a:solidFill>
                  </a:tcPr>
                </a:tc>
                <a:tc>
                  <a:txBody>
                    <a:bodyPr/>
                    <a:lstStyle/>
                    <a:p>
                      <a:r>
                        <a:rPr lang="fr-FR" dirty="0"/>
                        <a:t>4</a:t>
                      </a:r>
                    </a:p>
                  </a:txBody>
                  <a:tcPr>
                    <a:solidFill>
                      <a:schemeClr val="accent6">
                        <a:lumMod val="40000"/>
                        <a:lumOff val="60000"/>
                      </a:schemeClr>
                    </a:solidFill>
                  </a:tcPr>
                </a:tc>
                <a:tc>
                  <a:txBody>
                    <a:bodyPr/>
                    <a:lstStyle/>
                    <a:p>
                      <a:r>
                        <a:rPr lang="fr-FR" dirty="0"/>
                        <a:t>1</a:t>
                      </a:r>
                    </a:p>
                  </a:txBody>
                  <a:tcPr>
                    <a:solidFill>
                      <a:schemeClr val="accent6">
                        <a:lumMod val="40000"/>
                        <a:lumOff val="60000"/>
                      </a:schemeClr>
                    </a:solidFill>
                  </a:tcPr>
                </a:tc>
                <a:tc>
                  <a:txBody>
                    <a:bodyPr/>
                    <a:lstStyle/>
                    <a:p>
                      <a:r>
                        <a:rPr lang="fr-FR" dirty="0"/>
                        <a:t>1</a:t>
                      </a:r>
                    </a:p>
                  </a:txBody>
                  <a:tcPr>
                    <a:solidFill>
                      <a:schemeClr val="accent6">
                        <a:lumMod val="40000"/>
                        <a:lumOff val="60000"/>
                      </a:schemeClr>
                    </a:solidFill>
                  </a:tcPr>
                </a:tc>
                <a:tc>
                  <a:txBody>
                    <a:bodyPr/>
                    <a:lstStyle/>
                    <a:p>
                      <a:r>
                        <a:rPr lang="fr-FR" sz="1600" dirty="0"/>
                        <a:t>100</a:t>
                      </a:r>
                    </a:p>
                  </a:txBody>
                  <a:tcPr>
                    <a:solidFill>
                      <a:schemeClr val="accent6">
                        <a:lumMod val="40000"/>
                        <a:lumOff val="60000"/>
                      </a:schemeClr>
                    </a:solidFill>
                  </a:tcPr>
                </a:tc>
                <a:extLst>
                  <a:ext uri="{0D108BD9-81ED-4DB2-BD59-A6C34878D82A}">
                    <a16:rowId xmlns:a16="http://schemas.microsoft.com/office/drawing/2014/main" xmlns="" val="10012"/>
                  </a:ext>
                </a:extLst>
              </a:tr>
            </a:tbl>
          </a:graphicData>
        </a:graphic>
      </p:graphicFrame>
      <p:sp>
        <p:nvSpPr>
          <p:cNvPr id="5" name="ZoneTexte 4"/>
          <p:cNvSpPr txBox="1"/>
          <p:nvPr/>
        </p:nvSpPr>
        <p:spPr>
          <a:xfrm>
            <a:off x="251520" y="5395282"/>
            <a:ext cx="8712967" cy="1200329"/>
          </a:xfrm>
          <a:prstGeom prst="rect">
            <a:avLst/>
          </a:prstGeom>
          <a:noFill/>
        </p:spPr>
        <p:txBody>
          <a:bodyPr wrap="square" rtlCol="0">
            <a:spAutoFit/>
          </a:bodyPr>
          <a:lstStyle/>
          <a:p>
            <a:r>
              <a:rPr lang="fr-FR" dirty="0"/>
              <a:t>Ci-dessus les lignes de la requête de sélection suite à l’analyse sur la rubrique de solde R4 .</a:t>
            </a:r>
          </a:p>
          <a:p>
            <a:r>
              <a:rPr lang="fr-FR" dirty="0"/>
              <a:t>La colonne % n’existe pas dans la base mais c’est un calcul qui devra être fait dans le front. Ce pourcentage indique la probabilité d’être liée ou d’une autre façon la force de liaison entre les RS.</a:t>
            </a:r>
          </a:p>
        </p:txBody>
      </p:sp>
    </p:spTree>
    <p:extLst>
      <p:ext uri="{BB962C8B-B14F-4D97-AF65-F5344CB8AC3E}">
        <p14:creationId xmlns:p14="http://schemas.microsoft.com/office/powerpoint/2010/main" val="2411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07.14.01.a.r01</a:t>
            </a:r>
            <a:br>
              <a:rPr lang="fr-FR" dirty="0" smtClean="0"/>
            </a:br>
            <a:endParaRPr lang="fr-FR" dirty="0"/>
          </a:p>
        </p:txBody>
      </p:sp>
      <p:sp>
        <p:nvSpPr>
          <p:cNvPr id="4" name="Ellipse 3"/>
          <p:cNvSpPr/>
          <p:nvPr/>
        </p:nvSpPr>
        <p:spPr>
          <a:xfrm>
            <a:off x="1619672" y="2127310"/>
            <a:ext cx="1008112"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TAOPCO</a:t>
            </a:r>
            <a:endParaRPr lang="fr-FR" dirty="0"/>
          </a:p>
        </p:txBody>
      </p:sp>
      <p:sp>
        <p:nvSpPr>
          <p:cNvPr id="8" name="Ellipse 7"/>
          <p:cNvSpPr/>
          <p:nvPr/>
        </p:nvSpPr>
        <p:spPr>
          <a:xfrm>
            <a:off x="5364088" y="2125596"/>
            <a:ext cx="100811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FORMAT</a:t>
            </a:r>
            <a:endParaRPr lang="fr-FR" dirty="0"/>
          </a:p>
        </p:txBody>
      </p:sp>
      <p:cxnSp>
        <p:nvCxnSpPr>
          <p:cNvPr id="10" name="Connecteur droit avec flèche 9"/>
          <p:cNvCxnSpPr>
            <a:stCxn id="8" idx="2"/>
            <a:endCxn id="4" idx="6"/>
          </p:cNvCxnSpPr>
          <p:nvPr/>
        </p:nvCxnSpPr>
        <p:spPr>
          <a:xfrm flipH="1">
            <a:off x="2627784" y="2557644"/>
            <a:ext cx="2736304" cy="171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3" name="ZoneTexte 12"/>
          <p:cNvSpPr txBox="1"/>
          <p:nvPr/>
        </p:nvSpPr>
        <p:spPr>
          <a:xfrm>
            <a:off x="3441171" y="2152045"/>
            <a:ext cx="700833" cy="369332"/>
          </a:xfrm>
          <a:prstGeom prst="rect">
            <a:avLst/>
          </a:prstGeom>
          <a:noFill/>
        </p:spPr>
        <p:txBody>
          <a:bodyPr wrap="none" rtlCol="0">
            <a:spAutoFit/>
          </a:bodyPr>
          <a:lstStyle/>
          <a:p>
            <a:r>
              <a:rPr lang="fr-FR" dirty="0" smtClean="0"/>
              <a:t>100%</a:t>
            </a:r>
            <a:endParaRPr lang="fr-FR" dirty="0"/>
          </a:p>
        </p:txBody>
      </p:sp>
    </p:spTree>
    <p:extLst>
      <p:ext uri="{BB962C8B-B14F-4D97-AF65-F5344CB8AC3E}">
        <p14:creationId xmlns:p14="http://schemas.microsoft.com/office/powerpoint/2010/main" val="392751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619672" y="2127310"/>
            <a:ext cx="1008112" cy="8640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TAOPCO</a:t>
            </a:r>
            <a:endParaRPr lang="fr-FR" dirty="0"/>
          </a:p>
        </p:txBody>
      </p:sp>
      <p:sp>
        <p:nvSpPr>
          <p:cNvPr id="5" name="Ellipse 4"/>
          <p:cNvSpPr/>
          <p:nvPr/>
        </p:nvSpPr>
        <p:spPr>
          <a:xfrm>
            <a:off x="2915816" y="3717032"/>
            <a:ext cx="100811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YYYY</a:t>
            </a:r>
            <a:endParaRPr lang="fr-FR" dirty="0"/>
          </a:p>
        </p:txBody>
      </p:sp>
      <p:sp>
        <p:nvSpPr>
          <p:cNvPr id="6" name="Ellipse 5"/>
          <p:cNvSpPr/>
          <p:nvPr/>
        </p:nvSpPr>
        <p:spPr>
          <a:xfrm>
            <a:off x="6084168" y="3811417"/>
            <a:ext cx="1008112" cy="8640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RECRUT</a:t>
            </a:r>
            <a:endParaRPr lang="fr-FR" dirty="0"/>
          </a:p>
        </p:txBody>
      </p:sp>
      <p:sp>
        <p:nvSpPr>
          <p:cNvPr id="7" name="Ellipse 6"/>
          <p:cNvSpPr/>
          <p:nvPr/>
        </p:nvSpPr>
        <p:spPr>
          <a:xfrm>
            <a:off x="1502923" y="4287550"/>
            <a:ext cx="100811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AAAA</a:t>
            </a:r>
            <a:endParaRPr lang="fr-FR" dirty="0"/>
          </a:p>
        </p:txBody>
      </p:sp>
      <p:sp>
        <p:nvSpPr>
          <p:cNvPr id="8" name="Ellipse 7"/>
          <p:cNvSpPr/>
          <p:nvPr/>
        </p:nvSpPr>
        <p:spPr>
          <a:xfrm>
            <a:off x="5364088" y="2125596"/>
            <a:ext cx="1008112"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FORMAT</a:t>
            </a:r>
            <a:endParaRPr lang="fr-FR" dirty="0"/>
          </a:p>
        </p:txBody>
      </p:sp>
      <p:cxnSp>
        <p:nvCxnSpPr>
          <p:cNvPr id="10" name="Connecteur droit avec flèche 9"/>
          <p:cNvCxnSpPr>
            <a:endCxn id="4" idx="5"/>
          </p:cNvCxnSpPr>
          <p:nvPr/>
        </p:nvCxnSpPr>
        <p:spPr>
          <a:xfrm flipH="1" flipV="1">
            <a:off x="2480149" y="2864862"/>
            <a:ext cx="579683" cy="852170"/>
          </a:xfrm>
          <a:prstGeom prst="straightConnector1">
            <a:avLst/>
          </a:prstGeom>
          <a:ln w="38100">
            <a:headEnd type="arrow"/>
            <a:tailEnd type="arrow"/>
          </a:ln>
        </p:spPr>
        <p:style>
          <a:lnRef idx="1">
            <a:schemeClr val="accent3"/>
          </a:lnRef>
          <a:fillRef idx="0">
            <a:schemeClr val="accent3"/>
          </a:fillRef>
          <a:effectRef idx="0">
            <a:schemeClr val="accent3"/>
          </a:effectRef>
          <a:fontRef idx="minor">
            <a:schemeClr val="tx1"/>
          </a:fontRef>
        </p:style>
      </p:cxnSp>
      <p:cxnSp>
        <p:nvCxnSpPr>
          <p:cNvPr id="12" name="Connecteur droit avec flèche 11"/>
          <p:cNvCxnSpPr>
            <a:stCxn id="8" idx="2"/>
            <a:endCxn id="4" idx="6"/>
          </p:cNvCxnSpPr>
          <p:nvPr/>
        </p:nvCxnSpPr>
        <p:spPr>
          <a:xfrm flipH="1">
            <a:off x="2627784" y="2557644"/>
            <a:ext cx="2736304" cy="171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Connecteur droit avec flèche 17"/>
          <p:cNvCxnSpPr>
            <a:stCxn id="7" idx="0"/>
          </p:cNvCxnSpPr>
          <p:nvPr/>
        </p:nvCxnSpPr>
        <p:spPr>
          <a:xfrm flipV="1">
            <a:off x="2006979" y="2864862"/>
            <a:ext cx="116749" cy="1422688"/>
          </a:xfrm>
          <a:prstGeom prst="straightConnector1">
            <a:avLst/>
          </a:prstGeom>
          <a:ln w="38100">
            <a:headEnd type="arrow"/>
            <a:tailEnd type="arrow"/>
          </a:ln>
        </p:spPr>
        <p:style>
          <a:lnRef idx="1">
            <a:schemeClr val="accent3"/>
          </a:lnRef>
          <a:fillRef idx="0">
            <a:schemeClr val="accent3"/>
          </a:fillRef>
          <a:effectRef idx="0">
            <a:schemeClr val="accent3"/>
          </a:effectRef>
          <a:fontRef idx="minor">
            <a:schemeClr val="tx1"/>
          </a:fontRef>
        </p:style>
      </p:cxnSp>
      <p:cxnSp>
        <p:nvCxnSpPr>
          <p:cNvPr id="20" name="Connecteur droit avec flèche 19"/>
          <p:cNvCxnSpPr>
            <a:stCxn id="6" idx="0"/>
            <a:endCxn id="8" idx="5"/>
          </p:cNvCxnSpPr>
          <p:nvPr/>
        </p:nvCxnSpPr>
        <p:spPr>
          <a:xfrm flipH="1" flipV="1">
            <a:off x="6224565" y="2863148"/>
            <a:ext cx="363659" cy="948269"/>
          </a:xfrm>
          <a:prstGeom prst="straightConnector1">
            <a:avLst/>
          </a:prstGeom>
          <a:ln w="38100">
            <a:solidFill>
              <a:schemeClr val="accent2"/>
            </a:solidFill>
            <a:prstDash val="dash"/>
            <a:tailEnd type="arrow"/>
          </a:ln>
        </p:spPr>
        <p:style>
          <a:lnRef idx="1">
            <a:schemeClr val="accent3"/>
          </a:lnRef>
          <a:fillRef idx="0">
            <a:schemeClr val="accent3"/>
          </a:fillRef>
          <a:effectRef idx="0">
            <a:schemeClr val="accent3"/>
          </a:effectRef>
          <a:fontRef idx="minor">
            <a:schemeClr val="tx1"/>
          </a:fontRef>
        </p:style>
      </p:cxnSp>
      <p:sp>
        <p:nvSpPr>
          <p:cNvPr id="22" name="Titr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07.19.00.c.r01</a:t>
            </a:r>
            <a:br>
              <a:rPr lang="fr-FR" dirty="0" smtClean="0"/>
            </a:br>
            <a:endParaRPr lang="fr-FR" dirty="0"/>
          </a:p>
        </p:txBody>
      </p:sp>
    </p:spTree>
    <p:extLst>
      <p:ext uri="{BB962C8B-B14F-4D97-AF65-F5344CB8AC3E}">
        <p14:creationId xmlns:p14="http://schemas.microsoft.com/office/powerpoint/2010/main" val="71122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619672" y="2127310"/>
            <a:ext cx="1008112" cy="8640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TAOPCO</a:t>
            </a:r>
            <a:endParaRPr lang="fr-FR" dirty="0"/>
          </a:p>
        </p:txBody>
      </p:sp>
      <p:sp>
        <p:nvSpPr>
          <p:cNvPr id="5" name="Ellipse 4"/>
          <p:cNvSpPr/>
          <p:nvPr/>
        </p:nvSpPr>
        <p:spPr>
          <a:xfrm>
            <a:off x="2915816" y="3717032"/>
            <a:ext cx="100811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YYYY</a:t>
            </a:r>
            <a:endParaRPr lang="fr-FR" dirty="0"/>
          </a:p>
        </p:txBody>
      </p:sp>
      <p:sp>
        <p:nvSpPr>
          <p:cNvPr id="6" name="Ellipse 5"/>
          <p:cNvSpPr/>
          <p:nvPr/>
        </p:nvSpPr>
        <p:spPr>
          <a:xfrm>
            <a:off x="6084168" y="3811417"/>
            <a:ext cx="1008112"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RECRUT</a:t>
            </a:r>
            <a:endParaRPr lang="fr-FR" dirty="0"/>
          </a:p>
        </p:txBody>
      </p:sp>
      <p:sp>
        <p:nvSpPr>
          <p:cNvPr id="7" name="Ellipse 6"/>
          <p:cNvSpPr/>
          <p:nvPr/>
        </p:nvSpPr>
        <p:spPr>
          <a:xfrm>
            <a:off x="1502923" y="4287550"/>
            <a:ext cx="100811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AAAA</a:t>
            </a:r>
            <a:endParaRPr lang="fr-FR" dirty="0"/>
          </a:p>
        </p:txBody>
      </p:sp>
      <p:sp>
        <p:nvSpPr>
          <p:cNvPr id="8" name="Ellipse 7"/>
          <p:cNvSpPr/>
          <p:nvPr/>
        </p:nvSpPr>
        <p:spPr>
          <a:xfrm>
            <a:off x="5364088" y="2125596"/>
            <a:ext cx="1008112"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FORMAT</a:t>
            </a:r>
            <a:endParaRPr lang="fr-FR" dirty="0"/>
          </a:p>
        </p:txBody>
      </p:sp>
      <p:cxnSp>
        <p:nvCxnSpPr>
          <p:cNvPr id="9" name="Connecteur droit avec flèche 8"/>
          <p:cNvCxnSpPr>
            <a:endCxn id="4" idx="5"/>
          </p:cNvCxnSpPr>
          <p:nvPr/>
        </p:nvCxnSpPr>
        <p:spPr>
          <a:xfrm flipH="1" flipV="1">
            <a:off x="2480149" y="2864862"/>
            <a:ext cx="579683" cy="852170"/>
          </a:xfrm>
          <a:prstGeom prst="straightConnector1">
            <a:avLst/>
          </a:prstGeom>
          <a:ln w="38100">
            <a:headEnd type="arrow"/>
            <a:tailEnd type="arrow"/>
          </a:ln>
        </p:spPr>
        <p:style>
          <a:lnRef idx="1">
            <a:schemeClr val="accent3"/>
          </a:lnRef>
          <a:fillRef idx="0">
            <a:schemeClr val="accent3"/>
          </a:fillRef>
          <a:effectRef idx="0">
            <a:schemeClr val="accent3"/>
          </a:effectRef>
          <a:fontRef idx="minor">
            <a:schemeClr val="tx1"/>
          </a:fontRef>
        </p:style>
      </p:cxnSp>
      <p:cxnSp>
        <p:nvCxnSpPr>
          <p:cNvPr id="10" name="Connecteur droit avec flèche 9"/>
          <p:cNvCxnSpPr>
            <a:stCxn id="8" idx="2"/>
            <a:endCxn id="4" idx="6"/>
          </p:cNvCxnSpPr>
          <p:nvPr/>
        </p:nvCxnSpPr>
        <p:spPr>
          <a:xfrm flipH="1">
            <a:off x="2627784" y="2557644"/>
            <a:ext cx="2736304" cy="171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Connecteur droit avec flèche 10"/>
          <p:cNvCxnSpPr>
            <a:stCxn id="7" idx="0"/>
          </p:cNvCxnSpPr>
          <p:nvPr/>
        </p:nvCxnSpPr>
        <p:spPr>
          <a:xfrm flipV="1">
            <a:off x="2006979" y="2864862"/>
            <a:ext cx="116749" cy="1422688"/>
          </a:xfrm>
          <a:prstGeom prst="straightConnector1">
            <a:avLst/>
          </a:prstGeom>
          <a:ln w="38100">
            <a:headEnd type="arrow"/>
            <a:tailEnd type="arrow"/>
          </a:ln>
        </p:spPr>
        <p:style>
          <a:lnRef idx="1">
            <a:schemeClr val="accent3"/>
          </a:lnRef>
          <a:fillRef idx="0">
            <a:schemeClr val="accent3"/>
          </a:fillRef>
          <a:effectRef idx="0">
            <a:schemeClr val="accent3"/>
          </a:effectRef>
          <a:fontRef idx="minor">
            <a:schemeClr val="tx1"/>
          </a:fontRef>
        </p:style>
      </p:cxnSp>
      <p:cxnSp>
        <p:nvCxnSpPr>
          <p:cNvPr id="12" name="Connecteur droit avec flèche 11"/>
          <p:cNvCxnSpPr>
            <a:stCxn id="6" idx="0"/>
            <a:endCxn id="8" idx="5"/>
          </p:cNvCxnSpPr>
          <p:nvPr/>
        </p:nvCxnSpPr>
        <p:spPr>
          <a:xfrm flipH="1" flipV="1">
            <a:off x="6224565" y="2863148"/>
            <a:ext cx="363659" cy="948269"/>
          </a:xfrm>
          <a:prstGeom prst="straightConnector1">
            <a:avLst/>
          </a:prstGeom>
          <a:ln w="38100">
            <a:solidFill>
              <a:schemeClr val="accent2"/>
            </a:solidFill>
            <a:prstDash val="dash"/>
            <a:tailEnd type="arrow"/>
          </a:ln>
        </p:spPr>
        <p:style>
          <a:lnRef idx="1">
            <a:schemeClr val="accent3"/>
          </a:lnRef>
          <a:fillRef idx="0">
            <a:schemeClr val="accent3"/>
          </a:fillRef>
          <a:effectRef idx="0">
            <a:schemeClr val="accent3"/>
          </a:effectRef>
          <a:fontRef idx="minor">
            <a:schemeClr val="tx1"/>
          </a:fontRef>
        </p:style>
      </p:cxnSp>
      <p:sp>
        <p:nvSpPr>
          <p:cNvPr id="13" name="Titr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07.20.01.a.r01</a:t>
            </a:r>
            <a:br>
              <a:rPr lang="fr-FR" dirty="0" smtClean="0"/>
            </a:br>
            <a:endParaRPr lang="fr-FR" dirty="0"/>
          </a:p>
        </p:txBody>
      </p:sp>
      <p:sp>
        <p:nvSpPr>
          <p:cNvPr id="14" name="Ellipse 13"/>
          <p:cNvSpPr/>
          <p:nvPr/>
        </p:nvSpPr>
        <p:spPr>
          <a:xfrm>
            <a:off x="7272191" y="5517232"/>
            <a:ext cx="1008112"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RECRUT</a:t>
            </a:r>
            <a:endParaRPr lang="fr-FR" dirty="0"/>
          </a:p>
        </p:txBody>
      </p:sp>
      <p:cxnSp>
        <p:nvCxnSpPr>
          <p:cNvPr id="16" name="Connecteur droit avec flèche 15"/>
          <p:cNvCxnSpPr>
            <a:stCxn id="14" idx="1"/>
            <a:endCxn id="6" idx="5"/>
          </p:cNvCxnSpPr>
          <p:nvPr/>
        </p:nvCxnSpPr>
        <p:spPr>
          <a:xfrm flipH="1" flipV="1">
            <a:off x="6944645" y="4548969"/>
            <a:ext cx="475181" cy="1094807"/>
          </a:xfrm>
          <a:prstGeom prst="straightConnector1">
            <a:avLst/>
          </a:prstGeom>
          <a:ln w="38100">
            <a:headEnd type="arrow"/>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03905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normAutofit/>
          </a:bodyPr>
          <a:lstStyle/>
          <a:p>
            <a:r>
              <a:rPr lang="fr-FR" dirty="0"/>
              <a:t>Les liaisons</a:t>
            </a:r>
          </a:p>
        </p:txBody>
      </p:sp>
      <p:sp>
        <p:nvSpPr>
          <p:cNvPr id="4" name="Rectangle 3"/>
          <p:cNvSpPr/>
          <p:nvPr/>
        </p:nvSpPr>
        <p:spPr>
          <a:xfrm>
            <a:off x="323528" y="1412776"/>
            <a:ext cx="8496944" cy="923330"/>
          </a:xfrm>
          <a:prstGeom prst="rect">
            <a:avLst/>
          </a:prstGeom>
        </p:spPr>
        <p:txBody>
          <a:bodyPr wrap="square">
            <a:spAutoFit/>
          </a:bodyPr>
          <a:lstStyle/>
          <a:p>
            <a:r>
              <a:rPr lang="fr-FR" dirty="0"/>
              <a:t>100% correspond un trait d’épaisseur 6pt =&gt; règle de trois pour déduire l’épaisseur de chaque trait.</a:t>
            </a:r>
          </a:p>
          <a:p>
            <a:r>
              <a:rPr lang="fr-FR" dirty="0"/>
              <a:t>  </a:t>
            </a:r>
          </a:p>
        </p:txBody>
      </p:sp>
      <p:graphicFrame>
        <p:nvGraphicFramePr>
          <p:cNvPr id="5" name="Tableau 4"/>
          <p:cNvGraphicFramePr>
            <a:graphicFrameLocks noGrp="1"/>
          </p:cNvGraphicFramePr>
          <p:nvPr>
            <p:extLst>
              <p:ext uri="{D42A27DB-BD31-4B8C-83A1-F6EECF244321}">
                <p14:modId xmlns:p14="http://schemas.microsoft.com/office/powerpoint/2010/main" val="2255265349"/>
              </p:ext>
            </p:extLst>
          </p:nvPr>
        </p:nvGraphicFramePr>
        <p:xfrm>
          <a:off x="2699792" y="2132856"/>
          <a:ext cx="3744417" cy="4116012"/>
        </p:xfrm>
        <a:graphic>
          <a:graphicData uri="http://schemas.openxmlformats.org/drawingml/2006/table">
            <a:tbl>
              <a:tblPr>
                <a:tableStyleId>{5C22544A-7EE6-4342-B048-85BDC9FD1C3A}</a:tableStyleId>
              </a:tblPr>
              <a:tblGrid>
                <a:gridCol w="1248139">
                  <a:extLst>
                    <a:ext uri="{9D8B030D-6E8A-4147-A177-3AD203B41FA5}">
                      <a16:colId xmlns:a16="http://schemas.microsoft.com/office/drawing/2014/main" xmlns="" val="20000"/>
                    </a:ext>
                  </a:extLst>
                </a:gridCol>
                <a:gridCol w="984109">
                  <a:extLst>
                    <a:ext uri="{9D8B030D-6E8A-4147-A177-3AD203B41FA5}">
                      <a16:colId xmlns:a16="http://schemas.microsoft.com/office/drawing/2014/main" xmlns="" val="20001"/>
                    </a:ext>
                  </a:extLst>
                </a:gridCol>
                <a:gridCol w="1512169">
                  <a:extLst>
                    <a:ext uri="{9D8B030D-6E8A-4147-A177-3AD203B41FA5}">
                      <a16:colId xmlns:a16="http://schemas.microsoft.com/office/drawing/2014/main" xmlns="" val="20002"/>
                    </a:ext>
                  </a:extLst>
                </a:gridCol>
              </a:tblGrid>
              <a:tr h="437589">
                <a:tc>
                  <a:txBody>
                    <a:bodyPr/>
                    <a:lstStyle/>
                    <a:p>
                      <a:pPr algn="ctr" fontAlgn="b"/>
                      <a:r>
                        <a:rPr lang="fr-FR" sz="1400" u="none" strike="noStrike" dirty="0">
                          <a:effectLst/>
                        </a:rPr>
                        <a:t>Rubrique</a:t>
                      </a:r>
                      <a:endParaRPr lang="fr-FR" sz="1400" b="0" i="0" u="none" strike="noStrike" dirty="0">
                        <a:solidFill>
                          <a:srgbClr val="000000"/>
                        </a:solidFill>
                        <a:effectLst/>
                        <a:latin typeface="Calibri"/>
                      </a:endParaRPr>
                    </a:p>
                  </a:txBody>
                  <a:tcPr marL="9525" marR="9525" marT="9525" marB="0" anchor="ctr"/>
                </a:tc>
                <a:tc>
                  <a:txBody>
                    <a:bodyPr/>
                    <a:lstStyle/>
                    <a:p>
                      <a:pPr algn="ctr" fontAlgn="b"/>
                      <a:r>
                        <a:rPr lang="fr-FR" sz="1400" u="none" strike="noStrike" dirty="0">
                          <a:effectLst/>
                        </a:rPr>
                        <a:t>%</a:t>
                      </a:r>
                      <a:endParaRPr lang="fr-FR" sz="1400" b="0" i="0" u="none" strike="noStrike" dirty="0">
                        <a:solidFill>
                          <a:srgbClr val="000000"/>
                        </a:solidFill>
                        <a:effectLst/>
                        <a:latin typeface="Calibri"/>
                      </a:endParaRPr>
                    </a:p>
                  </a:txBody>
                  <a:tcPr marL="9525" marR="9525" marT="9525" marB="0" anchor="ctr"/>
                </a:tc>
                <a:tc>
                  <a:txBody>
                    <a:bodyPr/>
                    <a:lstStyle/>
                    <a:p>
                      <a:pPr algn="ctr" fontAlgn="b"/>
                      <a:r>
                        <a:rPr lang="fr-FR" sz="1400" u="none" strike="noStrike" dirty="0">
                          <a:effectLst/>
                        </a:rPr>
                        <a:t>épaisseur en pt</a:t>
                      </a:r>
                      <a:endParaRPr lang="fr-FR"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0"/>
                  </a:ext>
                </a:extLst>
              </a:tr>
              <a:tr h="305739">
                <a:tc>
                  <a:txBody>
                    <a:bodyPr/>
                    <a:lstStyle/>
                    <a:p>
                      <a:pPr algn="ctr" rtl="0" fontAlgn="ctr"/>
                      <a:r>
                        <a:rPr lang="fr-FR" sz="1800" u="none" strike="noStrike" dirty="0">
                          <a:effectLst/>
                        </a:rPr>
                        <a:t>R1</a:t>
                      </a:r>
                      <a:endParaRPr lang="fr-FR" sz="1800" b="1" i="0" u="none" strike="noStrike" dirty="0">
                        <a:solidFill>
                          <a:srgbClr val="FFFFFF"/>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40</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2,4</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extLst>
                  <a:ext uri="{0D108BD9-81ED-4DB2-BD59-A6C34878D82A}">
                    <a16:rowId xmlns:a16="http://schemas.microsoft.com/office/drawing/2014/main" xmlns="" val="10001"/>
                  </a:ext>
                </a:extLst>
              </a:tr>
              <a:tr h="315294">
                <a:tc>
                  <a:txBody>
                    <a:bodyPr/>
                    <a:lstStyle/>
                    <a:p>
                      <a:pPr algn="ctr" rtl="0" fontAlgn="ctr"/>
                      <a:r>
                        <a:rPr lang="fr-FR" sz="1800" u="none" strike="noStrike" dirty="0">
                          <a:effectLst/>
                        </a:rPr>
                        <a:t>R2</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a:effectLst/>
                        </a:rPr>
                        <a:t>20</a:t>
                      </a:r>
                      <a:endParaRPr lang="fr-FR" sz="1100" b="0" i="0" u="none" strike="noStrike">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dirty="0">
                          <a:effectLst/>
                        </a:rPr>
                        <a:t>1,2</a:t>
                      </a:r>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305739">
                <a:tc>
                  <a:txBody>
                    <a:bodyPr/>
                    <a:lstStyle/>
                    <a:p>
                      <a:pPr algn="ctr" rtl="0" fontAlgn="ctr"/>
                      <a:r>
                        <a:rPr lang="fr-FR" sz="1800" u="none" strike="noStrike" dirty="0">
                          <a:effectLst/>
                        </a:rPr>
                        <a:t>R5</a:t>
                      </a:r>
                      <a:endParaRPr lang="fr-FR" sz="18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32</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1,92</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extLst>
                  <a:ext uri="{0D108BD9-81ED-4DB2-BD59-A6C34878D82A}">
                    <a16:rowId xmlns:a16="http://schemas.microsoft.com/office/drawing/2014/main" xmlns="" val="10003"/>
                  </a:ext>
                </a:extLst>
              </a:tr>
              <a:tr h="305739">
                <a:tc>
                  <a:txBody>
                    <a:bodyPr/>
                    <a:lstStyle/>
                    <a:p>
                      <a:pPr algn="ctr" rtl="0" fontAlgn="ctr"/>
                      <a:r>
                        <a:rPr lang="fr-FR" sz="1800" u="none" strike="noStrike" dirty="0">
                          <a:effectLst/>
                        </a:rPr>
                        <a:t>R4</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4"/>
                  </a:ext>
                </a:extLst>
              </a:tr>
              <a:tr h="305739">
                <a:tc>
                  <a:txBody>
                    <a:bodyPr/>
                    <a:lstStyle/>
                    <a:p>
                      <a:pPr algn="ctr" rtl="0" fontAlgn="ctr"/>
                      <a:r>
                        <a:rPr lang="fr-FR" sz="1800" u="none" strike="noStrike" dirty="0">
                          <a:effectLst/>
                        </a:rPr>
                        <a:t>R10</a:t>
                      </a:r>
                      <a:endParaRPr lang="fr-FR" sz="18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8</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0,48</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extLst>
                  <a:ext uri="{0D108BD9-81ED-4DB2-BD59-A6C34878D82A}">
                    <a16:rowId xmlns:a16="http://schemas.microsoft.com/office/drawing/2014/main" xmlns="" val="10005"/>
                  </a:ext>
                </a:extLst>
              </a:tr>
              <a:tr h="305739">
                <a:tc>
                  <a:txBody>
                    <a:bodyPr/>
                    <a:lstStyle/>
                    <a:p>
                      <a:pPr algn="ctr" rtl="0" fontAlgn="ctr"/>
                      <a:r>
                        <a:rPr lang="fr-FR" sz="1800" u="none" strike="noStrike" dirty="0">
                          <a:effectLst/>
                        </a:rPr>
                        <a:t>R3</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a:effectLst/>
                        </a:rPr>
                        <a:t>100</a:t>
                      </a:r>
                      <a:endParaRPr lang="fr-FR" sz="1100" b="0" i="0" u="none" strike="noStrike">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dirty="0">
                          <a:effectLst/>
                        </a:rPr>
                        <a:t>6</a:t>
                      </a:r>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6"/>
                  </a:ext>
                </a:extLst>
              </a:tr>
              <a:tr h="305739">
                <a:tc>
                  <a:txBody>
                    <a:bodyPr/>
                    <a:lstStyle/>
                    <a:p>
                      <a:pPr algn="ctr" rtl="0" fontAlgn="ctr"/>
                      <a:r>
                        <a:rPr lang="fr-FR" sz="1800" u="none" strike="noStrike" dirty="0">
                          <a:effectLst/>
                        </a:rPr>
                        <a:t>R1</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65</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3,9</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xmlns="" val="10007"/>
                  </a:ext>
                </a:extLst>
              </a:tr>
              <a:tr h="305739">
                <a:tc>
                  <a:txBody>
                    <a:bodyPr/>
                    <a:lstStyle/>
                    <a:p>
                      <a:pPr algn="ctr" rtl="0" fontAlgn="ctr"/>
                      <a:r>
                        <a:rPr lang="fr-FR" sz="1800" u="none" strike="noStrike" dirty="0">
                          <a:effectLst/>
                        </a:rPr>
                        <a:t>R2</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1,5</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xmlns="" val="10008"/>
                  </a:ext>
                </a:extLst>
              </a:tr>
              <a:tr h="305739">
                <a:tc>
                  <a:txBody>
                    <a:bodyPr/>
                    <a:lstStyle/>
                    <a:p>
                      <a:pPr algn="ctr" rtl="0" fontAlgn="ctr"/>
                      <a:r>
                        <a:rPr lang="fr-FR" sz="1800" u="none" strike="noStrike" dirty="0">
                          <a:effectLst/>
                        </a:rPr>
                        <a:t>R5</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xmlns="" val="10009"/>
                  </a:ext>
                </a:extLst>
              </a:tr>
              <a:tr h="305739">
                <a:tc>
                  <a:txBody>
                    <a:bodyPr/>
                    <a:lstStyle/>
                    <a:p>
                      <a:pPr algn="ctr" rtl="0" fontAlgn="ctr"/>
                      <a:r>
                        <a:rPr lang="fr-FR" sz="1800" u="none" strike="noStrike" dirty="0">
                          <a:effectLst/>
                        </a:rPr>
                        <a:t>R4</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xmlns="" val="10010"/>
                  </a:ext>
                </a:extLst>
              </a:tr>
              <a:tr h="305739">
                <a:tc>
                  <a:txBody>
                    <a:bodyPr/>
                    <a:lstStyle/>
                    <a:p>
                      <a:pPr algn="ctr" rtl="0" fontAlgn="ctr"/>
                      <a:r>
                        <a:rPr lang="fr-FR" sz="1800" u="none" strike="noStrike" dirty="0">
                          <a:effectLst/>
                        </a:rPr>
                        <a:t>R10</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10</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0,6</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xmlns="" val="10011"/>
                  </a:ext>
                </a:extLst>
              </a:tr>
              <a:tr h="305739">
                <a:tc>
                  <a:txBody>
                    <a:bodyPr/>
                    <a:lstStyle/>
                    <a:p>
                      <a:pPr algn="ctr" rtl="0" fontAlgn="ctr"/>
                      <a:r>
                        <a:rPr lang="fr-FR" sz="1800" u="none" strike="noStrike" dirty="0">
                          <a:effectLst/>
                        </a:rPr>
                        <a:t>R3</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100</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6</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22368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10930" y="196452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R1</a:t>
            </a:r>
          </a:p>
        </p:txBody>
      </p:sp>
      <p:sp>
        <p:nvSpPr>
          <p:cNvPr id="5" name="Ellipse 4"/>
          <p:cNvSpPr/>
          <p:nvPr/>
        </p:nvSpPr>
        <p:spPr>
          <a:xfrm>
            <a:off x="3823539" y="1590239"/>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R2</a:t>
            </a:r>
          </a:p>
        </p:txBody>
      </p:sp>
      <p:sp>
        <p:nvSpPr>
          <p:cNvPr id="7" name="Ellipse 6"/>
          <p:cNvSpPr/>
          <p:nvPr/>
        </p:nvSpPr>
        <p:spPr>
          <a:xfrm>
            <a:off x="3823539" y="3624630"/>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R4</a:t>
            </a:r>
          </a:p>
        </p:txBody>
      </p:sp>
      <p:sp>
        <p:nvSpPr>
          <p:cNvPr id="8" name="Ellipse 7"/>
          <p:cNvSpPr/>
          <p:nvPr/>
        </p:nvSpPr>
        <p:spPr>
          <a:xfrm>
            <a:off x="5998168" y="484484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R10</a:t>
            </a:r>
          </a:p>
        </p:txBody>
      </p:sp>
      <p:sp>
        <p:nvSpPr>
          <p:cNvPr id="9" name="Ellipse 8"/>
          <p:cNvSpPr/>
          <p:nvPr/>
        </p:nvSpPr>
        <p:spPr>
          <a:xfrm>
            <a:off x="1094906" y="4448797"/>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R5</a:t>
            </a:r>
          </a:p>
        </p:txBody>
      </p:sp>
      <p:sp>
        <p:nvSpPr>
          <p:cNvPr id="10" name="Rectangle à coins arrondis 9"/>
          <p:cNvSpPr/>
          <p:nvPr/>
        </p:nvSpPr>
        <p:spPr>
          <a:xfrm>
            <a:off x="395536"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R4</a:t>
            </a:r>
          </a:p>
        </p:txBody>
      </p:sp>
      <p:sp>
        <p:nvSpPr>
          <p:cNvPr id="11" name="Rectangle à coins arrondis 10"/>
          <p:cNvSpPr/>
          <p:nvPr/>
        </p:nvSpPr>
        <p:spPr>
          <a:xfrm>
            <a:off x="3624180"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V2</a:t>
            </a:r>
          </a:p>
        </p:txBody>
      </p:sp>
      <p:sp>
        <p:nvSpPr>
          <p:cNvPr id="12" name="Rectangle à coins arrondis 11"/>
          <p:cNvSpPr/>
          <p:nvPr/>
        </p:nvSpPr>
        <p:spPr>
          <a:xfrm>
            <a:off x="1989762"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V1</a:t>
            </a:r>
          </a:p>
        </p:txBody>
      </p:sp>
      <p:sp>
        <p:nvSpPr>
          <p:cNvPr id="13" name="Ellipse 12"/>
          <p:cNvSpPr/>
          <p:nvPr/>
        </p:nvSpPr>
        <p:spPr>
          <a:xfrm>
            <a:off x="7956376" y="5872625"/>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R3</a:t>
            </a:r>
          </a:p>
        </p:txBody>
      </p:sp>
      <p:cxnSp>
        <p:nvCxnSpPr>
          <p:cNvPr id="15" name="Connecteur droit avec flèche 14"/>
          <p:cNvCxnSpPr>
            <a:stCxn id="7" idx="3"/>
            <a:endCxn id="9" idx="6"/>
          </p:cNvCxnSpPr>
          <p:nvPr/>
        </p:nvCxnSpPr>
        <p:spPr>
          <a:xfrm flipH="1">
            <a:off x="2103018" y="4300719"/>
            <a:ext cx="1868156" cy="54412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8" name="Connecteur droit avec flèche 17"/>
          <p:cNvCxnSpPr>
            <a:stCxn id="7" idx="5"/>
            <a:endCxn id="8" idx="1"/>
          </p:cNvCxnSpPr>
          <p:nvPr/>
        </p:nvCxnSpPr>
        <p:spPr>
          <a:xfrm>
            <a:off x="4684016" y="4300719"/>
            <a:ext cx="1461787" cy="660121"/>
          </a:xfrm>
          <a:prstGeom prst="straightConnector1">
            <a:avLst/>
          </a:prstGeom>
          <a:ln w="6350">
            <a:headEnd type="triangle"/>
            <a:tailEnd type="oval"/>
          </a:ln>
        </p:spPr>
        <p:style>
          <a:lnRef idx="1">
            <a:schemeClr val="dk1"/>
          </a:lnRef>
          <a:fillRef idx="0">
            <a:schemeClr val="dk1"/>
          </a:fillRef>
          <a:effectRef idx="0">
            <a:schemeClr val="dk1"/>
          </a:effectRef>
          <a:fontRef idx="minor">
            <a:schemeClr val="tx1"/>
          </a:fontRef>
        </p:style>
      </p:cxnSp>
      <p:cxnSp>
        <p:nvCxnSpPr>
          <p:cNvPr id="20" name="Connecteur droit avec flèche 19"/>
          <p:cNvCxnSpPr>
            <a:stCxn id="7" idx="0"/>
            <a:endCxn id="5" idx="4"/>
          </p:cNvCxnSpPr>
          <p:nvPr/>
        </p:nvCxnSpPr>
        <p:spPr>
          <a:xfrm flipV="1">
            <a:off x="4327595" y="2382327"/>
            <a:ext cx="0" cy="124230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7" idx="1"/>
            <a:endCxn id="4" idx="5"/>
          </p:cNvCxnSpPr>
          <p:nvPr/>
        </p:nvCxnSpPr>
        <p:spPr>
          <a:xfrm flipH="1" flipV="1">
            <a:off x="2171407" y="2640610"/>
            <a:ext cx="1799767" cy="110001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8" idx="5"/>
            <a:endCxn id="13" idx="1"/>
          </p:cNvCxnSpPr>
          <p:nvPr/>
        </p:nvCxnSpPr>
        <p:spPr>
          <a:xfrm>
            <a:off x="6858645" y="5520930"/>
            <a:ext cx="1245366" cy="467694"/>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500909" y="440668"/>
            <a:ext cx="864573" cy="21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p:cNvSpPr txBox="1"/>
          <p:nvPr/>
        </p:nvSpPr>
        <p:spPr>
          <a:xfrm>
            <a:off x="5074847" y="364014"/>
            <a:ext cx="433132" cy="369332"/>
          </a:xfrm>
          <a:prstGeom prst="rect">
            <a:avLst/>
          </a:prstGeom>
          <a:noFill/>
        </p:spPr>
        <p:txBody>
          <a:bodyPr wrap="none" rtlCol="0">
            <a:spAutoFit/>
          </a:bodyPr>
          <a:lstStyle/>
          <a:p>
            <a:r>
              <a:rPr lang="fr-FR" dirty="0"/>
              <a:t>V1</a:t>
            </a:r>
          </a:p>
        </p:txBody>
      </p:sp>
      <p:sp>
        <p:nvSpPr>
          <p:cNvPr id="30" name="ZoneTexte 29"/>
          <p:cNvSpPr txBox="1"/>
          <p:nvPr/>
        </p:nvSpPr>
        <p:spPr>
          <a:xfrm>
            <a:off x="6371658" y="364014"/>
            <a:ext cx="433132" cy="369332"/>
          </a:xfrm>
          <a:prstGeom prst="rect">
            <a:avLst/>
          </a:prstGeom>
          <a:noFill/>
        </p:spPr>
        <p:txBody>
          <a:bodyPr wrap="none" rtlCol="0">
            <a:spAutoFit/>
          </a:bodyPr>
          <a:lstStyle/>
          <a:p>
            <a:r>
              <a:rPr lang="fr-FR" dirty="0"/>
              <a:t>V2</a:t>
            </a:r>
          </a:p>
        </p:txBody>
      </p:sp>
      <p:sp>
        <p:nvSpPr>
          <p:cNvPr id="32" name="ZoneTexte 31"/>
          <p:cNvSpPr txBox="1"/>
          <p:nvPr/>
        </p:nvSpPr>
        <p:spPr>
          <a:xfrm>
            <a:off x="361514" y="764704"/>
            <a:ext cx="1323448" cy="738664"/>
          </a:xfrm>
          <a:prstGeom prst="rect">
            <a:avLst/>
          </a:prstGeom>
          <a:noFill/>
        </p:spPr>
        <p:txBody>
          <a:bodyPr wrap="square" rtlCol="0">
            <a:spAutoFit/>
          </a:bodyPr>
          <a:lstStyle/>
          <a:p>
            <a:r>
              <a:rPr lang="fr-FR" sz="1400" dirty="0"/>
              <a:t>Sélection de la rubrique  de solde</a:t>
            </a:r>
          </a:p>
        </p:txBody>
      </p:sp>
      <p:sp>
        <p:nvSpPr>
          <p:cNvPr id="34" name="Rectangle 33"/>
          <p:cNvSpPr/>
          <p:nvPr/>
        </p:nvSpPr>
        <p:spPr>
          <a:xfrm>
            <a:off x="5500909" y="440668"/>
            <a:ext cx="425216"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2015092" y="778858"/>
            <a:ext cx="1323448" cy="738664"/>
          </a:xfrm>
          <a:prstGeom prst="rect">
            <a:avLst/>
          </a:prstGeom>
          <a:noFill/>
        </p:spPr>
        <p:txBody>
          <a:bodyPr wrap="square" rtlCol="0">
            <a:spAutoFit/>
          </a:bodyPr>
          <a:lstStyle/>
          <a:p>
            <a:r>
              <a:rPr lang="fr-FR" sz="1400" dirty="0"/>
              <a:t>Sélection de la version de référence</a:t>
            </a:r>
          </a:p>
        </p:txBody>
      </p:sp>
      <p:sp>
        <p:nvSpPr>
          <p:cNvPr id="40" name="ZoneTexte 39"/>
          <p:cNvSpPr txBox="1"/>
          <p:nvPr/>
        </p:nvSpPr>
        <p:spPr>
          <a:xfrm>
            <a:off x="3624180" y="771781"/>
            <a:ext cx="1323448" cy="738664"/>
          </a:xfrm>
          <a:prstGeom prst="rect">
            <a:avLst/>
          </a:prstGeom>
          <a:noFill/>
        </p:spPr>
        <p:txBody>
          <a:bodyPr wrap="square" rtlCol="0">
            <a:spAutoFit/>
          </a:bodyPr>
          <a:lstStyle/>
          <a:p>
            <a:r>
              <a:rPr lang="fr-FR" sz="1400" dirty="0"/>
              <a:t>Sélection de la version analysée</a:t>
            </a:r>
          </a:p>
        </p:txBody>
      </p:sp>
      <p:sp>
        <p:nvSpPr>
          <p:cNvPr id="41" name="ZoneTexte 40"/>
          <p:cNvSpPr txBox="1"/>
          <p:nvPr/>
        </p:nvSpPr>
        <p:spPr>
          <a:xfrm>
            <a:off x="2987757" y="2952881"/>
            <a:ext cx="583814" cy="369332"/>
          </a:xfrm>
          <a:prstGeom prst="rect">
            <a:avLst/>
          </a:prstGeom>
          <a:noFill/>
        </p:spPr>
        <p:txBody>
          <a:bodyPr wrap="none" rtlCol="0">
            <a:spAutoFit/>
          </a:bodyPr>
          <a:lstStyle/>
          <a:p>
            <a:r>
              <a:rPr lang="fr-FR" dirty="0"/>
              <a:t>40%</a:t>
            </a:r>
          </a:p>
        </p:txBody>
      </p:sp>
      <p:sp>
        <p:nvSpPr>
          <p:cNvPr id="43" name="ZoneTexte 42"/>
          <p:cNvSpPr txBox="1"/>
          <p:nvPr/>
        </p:nvSpPr>
        <p:spPr>
          <a:xfrm>
            <a:off x="7342656" y="5385445"/>
            <a:ext cx="700833" cy="369332"/>
          </a:xfrm>
          <a:prstGeom prst="rect">
            <a:avLst/>
          </a:prstGeom>
          <a:noFill/>
        </p:spPr>
        <p:txBody>
          <a:bodyPr wrap="none" rtlCol="0">
            <a:spAutoFit/>
          </a:bodyPr>
          <a:lstStyle/>
          <a:p>
            <a:r>
              <a:rPr lang="fr-FR" dirty="0"/>
              <a:t>100%</a:t>
            </a:r>
          </a:p>
        </p:txBody>
      </p:sp>
      <p:sp>
        <p:nvSpPr>
          <p:cNvPr id="44" name="ZoneTexte 43"/>
          <p:cNvSpPr txBox="1"/>
          <p:nvPr/>
        </p:nvSpPr>
        <p:spPr>
          <a:xfrm>
            <a:off x="4363814" y="2890028"/>
            <a:ext cx="583814" cy="369332"/>
          </a:xfrm>
          <a:prstGeom prst="rect">
            <a:avLst/>
          </a:prstGeom>
          <a:noFill/>
        </p:spPr>
        <p:txBody>
          <a:bodyPr wrap="none" rtlCol="0">
            <a:spAutoFit/>
          </a:bodyPr>
          <a:lstStyle/>
          <a:p>
            <a:r>
              <a:rPr lang="fr-FR" dirty="0"/>
              <a:t>20%</a:t>
            </a:r>
          </a:p>
        </p:txBody>
      </p:sp>
      <p:sp>
        <p:nvSpPr>
          <p:cNvPr id="45" name="ZoneTexte 44"/>
          <p:cNvSpPr txBox="1"/>
          <p:nvPr/>
        </p:nvSpPr>
        <p:spPr>
          <a:xfrm>
            <a:off x="5291413" y="4232052"/>
            <a:ext cx="466794" cy="369332"/>
          </a:xfrm>
          <a:prstGeom prst="rect">
            <a:avLst/>
          </a:prstGeom>
          <a:noFill/>
        </p:spPr>
        <p:txBody>
          <a:bodyPr wrap="none" rtlCol="0">
            <a:spAutoFit/>
          </a:bodyPr>
          <a:lstStyle/>
          <a:p>
            <a:r>
              <a:rPr lang="fr-FR" dirty="0"/>
              <a:t>8%</a:t>
            </a:r>
          </a:p>
        </p:txBody>
      </p:sp>
      <p:sp>
        <p:nvSpPr>
          <p:cNvPr id="46" name="ZoneTexte 45"/>
          <p:cNvSpPr txBox="1"/>
          <p:nvPr/>
        </p:nvSpPr>
        <p:spPr>
          <a:xfrm>
            <a:off x="2634475" y="4232052"/>
            <a:ext cx="583814" cy="369332"/>
          </a:xfrm>
          <a:prstGeom prst="rect">
            <a:avLst/>
          </a:prstGeom>
          <a:noFill/>
        </p:spPr>
        <p:txBody>
          <a:bodyPr wrap="none" rtlCol="0">
            <a:spAutoFit/>
          </a:bodyPr>
          <a:lstStyle/>
          <a:p>
            <a:r>
              <a:rPr lang="fr-FR" dirty="0"/>
              <a:t>32%</a:t>
            </a:r>
          </a:p>
        </p:txBody>
      </p:sp>
      <p:sp>
        <p:nvSpPr>
          <p:cNvPr id="47" name="Rectangle 46"/>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1144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10930" y="1964521"/>
            <a:ext cx="1008112" cy="79208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R1</a:t>
            </a:r>
          </a:p>
        </p:txBody>
      </p:sp>
      <p:sp>
        <p:nvSpPr>
          <p:cNvPr id="5" name="Ellipse 4"/>
          <p:cNvSpPr/>
          <p:nvPr/>
        </p:nvSpPr>
        <p:spPr>
          <a:xfrm>
            <a:off x="3823539" y="1590239"/>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R2</a:t>
            </a:r>
          </a:p>
        </p:txBody>
      </p:sp>
      <p:sp>
        <p:nvSpPr>
          <p:cNvPr id="7" name="Ellipse 6"/>
          <p:cNvSpPr/>
          <p:nvPr/>
        </p:nvSpPr>
        <p:spPr>
          <a:xfrm>
            <a:off x="3823539" y="3624630"/>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R4</a:t>
            </a:r>
          </a:p>
        </p:txBody>
      </p:sp>
      <p:sp>
        <p:nvSpPr>
          <p:cNvPr id="8" name="Ellipse 7"/>
          <p:cNvSpPr/>
          <p:nvPr/>
        </p:nvSpPr>
        <p:spPr>
          <a:xfrm>
            <a:off x="5998168" y="484484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R10</a:t>
            </a:r>
          </a:p>
        </p:txBody>
      </p:sp>
      <p:sp>
        <p:nvSpPr>
          <p:cNvPr id="10" name="Rectangle à coins arrondis 9"/>
          <p:cNvSpPr/>
          <p:nvPr/>
        </p:nvSpPr>
        <p:spPr>
          <a:xfrm>
            <a:off x="395536"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R4</a:t>
            </a:r>
          </a:p>
        </p:txBody>
      </p:sp>
      <p:sp>
        <p:nvSpPr>
          <p:cNvPr id="11" name="Rectangle à coins arrondis 10"/>
          <p:cNvSpPr/>
          <p:nvPr/>
        </p:nvSpPr>
        <p:spPr>
          <a:xfrm>
            <a:off x="3624180"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V2</a:t>
            </a:r>
          </a:p>
        </p:txBody>
      </p:sp>
      <p:sp>
        <p:nvSpPr>
          <p:cNvPr id="12" name="Rectangle à coins arrondis 11"/>
          <p:cNvSpPr/>
          <p:nvPr/>
        </p:nvSpPr>
        <p:spPr>
          <a:xfrm>
            <a:off x="1989762"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V1</a:t>
            </a:r>
          </a:p>
        </p:txBody>
      </p:sp>
      <p:sp>
        <p:nvSpPr>
          <p:cNvPr id="13" name="Ellipse 12"/>
          <p:cNvSpPr/>
          <p:nvPr/>
        </p:nvSpPr>
        <p:spPr>
          <a:xfrm>
            <a:off x="7956376" y="5872625"/>
            <a:ext cx="1008112" cy="79208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R3</a:t>
            </a:r>
          </a:p>
        </p:txBody>
      </p:sp>
      <p:cxnSp>
        <p:nvCxnSpPr>
          <p:cNvPr id="18" name="Connecteur droit avec flèche 17"/>
          <p:cNvCxnSpPr>
            <a:stCxn id="7" idx="5"/>
            <a:endCxn id="8" idx="1"/>
          </p:cNvCxnSpPr>
          <p:nvPr/>
        </p:nvCxnSpPr>
        <p:spPr>
          <a:xfrm>
            <a:off x="4684016" y="4300719"/>
            <a:ext cx="1461787" cy="660121"/>
          </a:xfrm>
          <a:prstGeom prst="straightConnector1">
            <a:avLst/>
          </a:prstGeom>
          <a:ln w="6350">
            <a:headEnd type="arrow"/>
            <a:tailEnd type="oval"/>
          </a:ln>
        </p:spPr>
        <p:style>
          <a:lnRef idx="1">
            <a:schemeClr val="dk1"/>
          </a:lnRef>
          <a:fillRef idx="0">
            <a:schemeClr val="dk1"/>
          </a:fillRef>
          <a:effectRef idx="0">
            <a:schemeClr val="dk1"/>
          </a:effectRef>
          <a:fontRef idx="minor">
            <a:schemeClr val="tx1"/>
          </a:fontRef>
        </p:style>
      </p:cxnSp>
      <p:cxnSp>
        <p:nvCxnSpPr>
          <p:cNvPr id="20" name="Connecteur droit avec flèche 19"/>
          <p:cNvCxnSpPr>
            <a:stCxn id="7" idx="0"/>
            <a:endCxn id="5" idx="4"/>
          </p:cNvCxnSpPr>
          <p:nvPr/>
        </p:nvCxnSpPr>
        <p:spPr>
          <a:xfrm flipV="1">
            <a:off x="4327595" y="2382327"/>
            <a:ext cx="0" cy="124230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7" idx="1"/>
            <a:endCxn id="4" idx="5"/>
          </p:cNvCxnSpPr>
          <p:nvPr/>
        </p:nvCxnSpPr>
        <p:spPr>
          <a:xfrm flipH="1" flipV="1">
            <a:off x="2171407" y="2640610"/>
            <a:ext cx="1799767" cy="1100019"/>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8" idx="5"/>
            <a:endCxn id="13" idx="1"/>
          </p:cNvCxnSpPr>
          <p:nvPr/>
        </p:nvCxnSpPr>
        <p:spPr>
          <a:xfrm>
            <a:off x="6858645" y="5520930"/>
            <a:ext cx="1245366" cy="467694"/>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500909" y="440668"/>
            <a:ext cx="864573" cy="21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p:cNvSpPr txBox="1"/>
          <p:nvPr/>
        </p:nvSpPr>
        <p:spPr>
          <a:xfrm>
            <a:off x="5074847" y="364014"/>
            <a:ext cx="433132" cy="369332"/>
          </a:xfrm>
          <a:prstGeom prst="rect">
            <a:avLst/>
          </a:prstGeom>
          <a:noFill/>
        </p:spPr>
        <p:txBody>
          <a:bodyPr wrap="none" rtlCol="0">
            <a:spAutoFit/>
          </a:bodyPr>
          <a:lstStyle/>
          <a:p>
            <a:r>
              <a:rPr lang="fr-FR" dirty="0"/>
              <a:t>V1</a:t>
            </a:r>
          </a:p>
        </p:txBody>
      </p:sp>
      <p:sp>
        <p:nvSpPr>
          <p:cNvPr id="30" name="ZoneTexte 29"/>
          <p:cNvSpPr txBox="1"/>
          <p:nvPr/>
        </p:nvSpPr>
        <p:spPr>
          <a:xfrm>
            <a:off x="6371658" y="364014"/>
            <a:ext cx="433132" cy="369332"/>
          </a:xfrm>
          <a:prstGeom prst="rect">
            <a:avLst/>
          </a:prstGeom>
          <a:noFill/>
        </p:spPr>
        <p:txBody>
          <a:bodyPr wrap="none" rtlCol="0">
            <a:spAutoFit/>
          </a:bodyPr>
          <a:lstStyle/>
          <a:p>
            <a:r>
              <a:rPr lang="fr-FR" dirty="0"/>
              <a:t>V2</a:t>
            </a:r>
          </a:p>
        </p:txBody>
      </p:sp>
      <p:sp>
        <p:nvSpPr>
          <p:cNvPr id="32" name="ZoneTexte 31"/>
          <p:cNvSpPr txBox="1"/>
          <p:nvPr/>
        </p:nvSpPr>
        <p:spPr>
          <a:xfrm>
            <a:off x="361514" y="764704"/>
            <a:ext cx="1323448" cy="738664"/>
          </a:xfrm>
          <a:prstGeom prst="rect">
            <a:avLst/>
          </a:prstGeom>
          <a:noFill/>
        </p:spPr>
        <p:txBody>
          <a:bodyPr wrap="square" rtlCol="0">
            <a:spAutoFit/>
          </a:bodyPr>
          <a:lstStyle/>
          <a:p>
            <a:r>
              <a:rPr lang="fr-FR" sz="1400" dirty="0"/>
              <a:t>Sélection de la rubrique  de solde</a:t>
            </a:r>
          </a:p>
        </p:txBody>
      </p:sp>
      <p:sp>
        <p:nvSpPr>
          <p:cNvPr id="34" name="Rectangle 33"/>
          <p:cNvSpPr/>
          <p:nvPr/>
        </p:nvSpPr>
        <p:spPr>
          <a:xfrm>
            <a:off x="5944009" y="440668"/>
            <a:ext cx="425216"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2015092" y="778858"/>
            <a:ext cx="1323448" cy="738664"/>
          </a:xfrm>
          <a:prstGeom prst="rect">
            <a:avLst/>
          </a:prstGeom>
          <a:noFill/>
        </p:spPr>
        <p:txBody>
          <a:bodyPr wrap="square" rtlCol="0">
            <a:spAutoFit/>
          </a:bodyPr>
          <a:lstStyle/>
          <a:p>
            <a:r>
              <a:rPr lang="fr-FR" sz="1400" dirty="0"/>
              <a:t>Sélection de la version de référence</a:t>
            </a:r>
          </a:p>
        </p:txBody>
      </p:sp>
      <p:sp>
        <p:nvSpPr>
          <p:cNvPr id="40" name="ZoneTexte 39"/>
          <p:cNvSpPr txBox="1"/>
          <p:nvPr/>
        </p:nvSpPr>
        <p:spPr>
          <a:xfrm>
            <a:off x="3624180" y="771781"/>
            <a:ext cx="1323448" cy="738664"/>
          </a:xfrm>
          <a:prstGeom prst="rect">
            <a:avLst/>
          </a:prstGeom>
          <a:noFill/>
        </p:spPr>
        <p:txBody>
          <a:bodyPr wrap="square" rtlCol="0">
            <a:spAutoFit/>
          </a:bodyPr>
          <a:lstStyle/>
          <a:p>
            <a:r>
              <a:rPr lang="fr-FR" sz="1400" dirty="0"/>
              <a:t>Sélection de la version analysée</a:t>
            </a:r>
          </a:p>
        </p:txBody>
      </p:sp>
      <p:sp>
        <p:nvSpPr>
          <p:cNvPr id="41" name="ZoneTexte 40"/>
          <p:cNvSpPr txBox="1"/>
          <p:nvPr/>
        </p:nvSpPr>
        <p:spPr>
          <a:xfrm>
            <a:off x="2987757" y="2952881"/>
            <a:ext cx="583814" cy="369332"/>
          </a:xfrm>
          <a:prstGeom prst="rect">
            <a:avLst/>
          </a:prstGeom>
          <a:noFill/>
        </p:spPr>
        <p:txBody>
          <a:bodyPr wrap="none" rtlCol="0">
            <a:spAutoFit/>
          </a:bodyPr>
          <a:lstStyle/>
          <a:p>
            <a:r>
              <a:rPr lang="fr-FR" dirty="0"/>
              <a:t>65%</a:t>
            </a:r>
          </a:p>
        </p:txBody>
      </p:sp>
      <p:sp>
        <p:nvSpPr>
          <p:cNvPr id="43" name="ZoneTexte 42"/>
          <p:cNvSpPr txBox="1"/>
          <p:nvPr/>
        </p:nvSpPr>
        <p:spPr>
          <a:xfrm>
            <a:off x="7342656" y="5385445"/>
            <a:ext cx="700833" cy="369332"/>
          </a:xfrm>
          <a:prstGeom prst="rect">
            <a:avLst/>
          </a:prstGeom>
          <a:noFill/>
        </p:spPr>
        <p:txBody>
          <a:bodyPr wrap="none" rtlCol="0">
            <a:spAutoFit/>
          </a:bodyPr>
          <a:lstStyle/>
          <a:p>
            <a:r>
              <a:rPr lang="fr-FR" dirty="0"/>
              <a:t>100%</a:t>
            </a:r>
          </a:p>
        </p:txBody>
      </p:sp>
      <p:sp>
        <p:nvSpPr>
          <p:cNvPr id="44" name="ZoneTexte 43"/>
          <p:cNvSpPr txBox="1"/>
          <p:nvPr/>
        </p:nvSpPr>
        <p:spPr>
          <a:xfrm>
            <a:off x="4363814" y="2890028"/>
            <a:ext cx="583814" cy="369332"/>
          </a:xfrm>
          <a:prstGeom prst="rect">
            <a:avLst/>
          </a:prstGeom>
          <a:noFill/>
        </p:spPr>
        <p:txBody>
          <a:bodyPr wrap="none" rtlCol="0">
            <a:spAutoFit/>
          </a:bodyPr>
          <a:lstStyle/>
          <a:p>
            <a:r>
              <a:rPr lang="fr-FR" dirty="0"/>
              <a:t>25%</a:t>
            </a:r>
          </a:p>
        </p:txBody>
      </p:sp>
      <p:sp>
        <p:nvSpPr>
          <p:cNvPr id="45" name="ZoneTexte 44"/>
          <p:cNvSpPr txBox="1"/>
          <p:nvPr/>
        </p:nvSpPr>
        <p:spPr>
          <a:xfrm>
            <a:off x="5291413" y="4232052"/>
            <a:ext cx="583814" cy="369332"/>
          </a:xfrm>
          <a:prstGeom prst="rect">
            <a:avLst/>
          </a:prstGeom>
          <a:noFill/>
        </p:spPr>
        <p:txBody>
          <a:bodyPr wrap="none" rtlCol="0">
            <a:spAutoFit/>
          </a:bodyPr>
          <a:lstStyle/>
          <a:p>
            <a:r>
              <a:rPr lang="fr-FR" dirty="0"/>
              <a:t>10%</a:t>
            </a:r>
          </a:p>
        </p:txBody>
      </p:sp>
      <p:sp>
        <p:nvSpPr>
          <p:cNvPr id="47" name="Rectangle 46"/>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074847" y="188640"/>
            <a:ext cx="178379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p:cNvCxnSpPr>
            <a:stCxn id="2" idx="2"/>
            <a:endCxn id="14" idx="0"/>
          </p:cNvCxnSpPr>
          <p:nvPr/>
        </p:nvCxnSpPr>
        <p:spPr>
          <a:xfrm>
            <a:off x="5966746" y="908720"/>
            <a:ext cx="1364761" cy="3684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ZoneTexte 13"/>
          <p:cNvSpPr txBox="1"/>
          <p:nvPr/>
        </p:nvSpPr>
        <p:spPr>
          <a:xfrm>
            <a:off x="5698526" y="1277157"/>
            <a:ext cx="3265962" cy="923330"/>
          </a:xfrm>
          <a:prstGeom prst="rect">
            <a:avLst/>
          </a:prstGeom>
          <a:noFill/>
        </p:spPr>
        <p:txBody>
          <a:bodyPr wrap="square" rtlCol="0">
            <a:spAutoFit/>
          </a:bodyPr>
          <a:lstStyle/>
          <a:p>
            <a:r>
              <a:rPr lang="fr-FR" dirty="0"/>
              <a:t>C’est ce bouton switch qui permet de passer de la version REF à la version analysée</a:t>
            </a:r>
          </a:p>
        </p:txBody>
      </p:sp>
    </p:spTree>
    <p:extLst>
      <p:ext uri="{BB962C8B-B14F-4D97-AF65-F5344CB8AC3E}">
        <p14:creationId xmlns:p14="http://schemas.microsoft.com/office/powerpoint/2010/main" val="2880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POPUP</a:t>
            </a:r>
          </a:p>
        </p:txBody>
      </p:sp>
      <p:sp>
        <p:nvSpPr>
          <p:cNvPr id="3" name="Espace réservé du contenu 2"/>
          <p:cNvSpPr>
            <a:spLocks noGrp="1"/>
          </p:cNvSpPr>
          <p:nvPr>
            <p:ph idx="1"/>
          </p:nvPr>
        </p:nvSpPr>
        <p:spPr>
          <a:xfrm>
            <a:off x="467544" y="1412776"/>
            <a:ext cx="8229600" cy="2908920"/>
          </a:xfrm>
        </p:spPr>
        <p:txBody>
          <a:bodyPr>
            <a:normAutofit/>
          </a:bodyPr>
          <a:lstStyle/>
          <a:p>
            <a:r>
              <a:rPr lang="fr-FR" sz="2400" dirty="0"/>
              <a:t>Pouvoir en pointant une bulle obtenir les informations suivantes :</a:t>
            </a:r>
          </a:p>
          <a:p>
            <a:pPr lvl="1"/>
            <a:r>
              <a:rPr lang="fr-FR" sz="2000" dirty="0"/>
              <a:t>Nom du DSE</a:t>
            </a:r>
          </a:p>
          <a:p>
            <a:pPr lvl="1"/>
            <a:r>
              <a:rPr lang="fr-FR" sz="2000" dirty="0"/>
              <a:t>Nombre d’administré différents entre V1 et V2 ouvrant droit à la RS sur 2 ans + % par rapport à la population totale</a:t>
            </a:r>
          </a:p>
          <a:p>
            <a:pPr lvl="1"/>
            <a:r>
              <a:rPr lang="fr-FR" sz="2000" dirty="0"/>
              <a:t>Montant financier total sur les 2 ans</a:t>
            </a:r>
          </a:p>
        </p:txBody>
      </p:sp>
      <p:sp>
        <p:nvSpPr>
          <p:cNvPr id="4" name="Ellipse 3"/>
          <p:cNvSpPr/>
          <p:nvPr/>
        </p:nvSpPr>
        <p:spPr>
          <a:xfrm>
            <a:off x="1187623" y="5517232"/>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R4</a:t>
            </a:r>
          </a:p>
        </p:txBody>
      </p:sp>
      <p:sp>
        <p:nvSpPr>
          <p:cNvPr id="8" name="Flèche droite 7"/>
          <p:cNvSpPr/>
          <p:nvPr/>
        </p:nvSpPr>
        <p:spPr>
          <a:xfrm rot="11480498">
            <a:off x="2828105" y="5855354"/>
            <a:ext cx="216024" cy="19802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Rectangle à coins arrondis 8"/>
          <p:cNvSpPr/>
          <p:nvPr/>
        </p:nvSpPr>
        <p:spPr>
          <a:xfrm>
            <a:off x="949886" y="4149080"/>
            <a:ext cx="2491698" cy="122413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200" dirty="0"/>
              <a:t>DSE M1</a:t>
            </a:r>
          </a:p>
          <a:p>
            <a:r>
              <a:rPr lang="fr-FR" sz="1200" dirty="0"/>
              <a:t>541 administrés différents ouvrent droit sur les 2 ans et représentent 25% de la population totale ouvrant droit</a:t>
            </a:r>
          </a:p>
          <a:p>
            <a:r>
              <a:rPr lang="fr-FR" sz="1200" dirty="0"/>
              <a:t>Montant totale : 8 millions d’€ </a:t>
            </a:r>
          </a:p>
        </p:txBody>
      </p:sp>
    </p:spTree>
    <p:extLst>
      <p:ext uri="{BB962C8B-B14F-4D97-AF65-F5344CB8AC3E}">
        <p14:creationId xmlns:p14="http://schemas.microsoft.com/office/powerpoint/2010/main" val="18104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4.44444E-6 L -0.0967 0.00995 " pathEditMode="relative" rAng="0" ptsTypes="AA">
                                      <p:cBhvr>
                                        <p:cTn id="6" dur="2000" fill="hold"/>
                                        <p:tgtEl>
                                          <p:spTgt spid="8"/>
                                        </p:tgtEl>
                                        <p:attrNameLst>
                                          <p:attrName>ppt_x</p:attrName>
                                          <p:attrName>ppt_y</p:attrName>
                                        </p:attrNameLst>
                                      </p:cBhvr>
                                      <p:rCtr x="-4844" y="486"/>
                                    </p:animMotion>
                                  </p:childTnLst>
                                </p:cTn>
                              </p:par>
                              <p:par>
                                <p:cTn id="7" presetID="1" presetClass="entr" presetSubtype="0" fill="hold" grpId="0" nodeType="withEffect">
                                  <p:stCondLst>
                                    <p:cond delay="150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xmlns="" id="{6C6268A1-D50A-4D6C-B73F-1EAF90C0D190}"/>
              </a:ext>
            </a:extLst>
          </p:cNvPr>
          <p:cNvSpPr/>
          <p:nvPr/>
        </p:nvSpPr>
        <p:spPr>
          <a:xfrm>
            <a:off x="1552074" y="2373229"/>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COMICM</a:t>
            </a:r>
          </a:p>
        </p:txBody>
      </p:sp>
      <p:sp>
        <p:nvSpPr>
          <p:cNvPr id="5" name="Ellipse 4">
            <a:extLst>
              <a:ext uri="{FF2B5EF4-FFF2-40B4-BE49-F238E27FC236}">
                <a16:creationId xmlns:a16="http://schemas.microsoft.com/office/drawing/2014/main" xmlns="" id="{F429625E-8726-492D-80DC-BC304A7FF56A}"/>
              </a:ext>
            </a:extLst>
          </p:cNvPr>
          <p:cNvSpPr/>
          <p:nvPr/>
        </p:nvSpPr>
        <p:spPr>
          <a:xfrm>
            <a:off x="3398921" y="1585160"/>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COMIND</a:t>
            </a:r>
          </a:p>
        </p:txBody>
      </p:sp>
      <p:sp>
        <p:nvSpPr>
          <p:cNvPr id="6" name="Ellipse 5">
            <a:extLst>
              <a:ext uri="{FF2B5EF4-FFF2-40B4-BE49-F238E27FC236}">
                <a16:creationId xmlns:a16="http://schemas.microsoft.com/office/drawing/2014/main" xmlns="" id="{E7BD0681-8133-4B48-8460-7C9E365090AD}"/>
              </a:ext>
            </a:extLst>
          </p:cNvPr>
          <p:cNvSpPr/>
          <p:nvPr/>
        </p:nvSpPr>
        <p:spPr>
          <a:xfrm>
            <a:off x="475247" y="1248276"/>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RA_COM</a:t>
            </a:r>
          </a:p>
        </p:txBody>
      </p:sp>
      <p:cxnSp>
        <p:nvCxnSpPr>
          <p:cNvPr id="8" name="Connecteur droit avec flèche 7">
            <a:extLst>
              <a:ext uri="{FF2B5EF4-FFF2-40B4-BE49-F238E27FC236}">
                <a16:creationId xmlns:a16="http://schemas.microsoft.com/office/drawing/2014/main" xmlns="" id="{ED4DF51D-6DE2-474E-8FF3-DC96E92ADD31}"/>
              </a:ext>
            </a:extLst>
          </p:cNvPr>
          <p:cNvCxnSpPr>
            <a:cxnSpLocks/>
            <a:stCxn id="6" idx="5"/>
            <a:endCxn id="4" idx="1"/>
          </p:cNvCxnSpPr>
          <p:nvPr/>
        </p:nvCxnSpPr>
        <p:spPr>
          <a:xfrm>
            <a:off x="1101693" y="1823374"/>
            <a:ext cx="557863" cy="648526"/>
          </a:xfrm>
          <a:prstGeom prst="straightConnector1">
            <a:avLst/>
          </a:prstGeom>
          <a:ln w="28575">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Connecteur droit avec flèche 11">
            <a:extLst>
              <a:ext uri="{FF2B5EF4-FFF2-40B4-BE49-F238E27FC236}">
                <a16:creationId xmlns:a16="http://schemas.microsoft.com/office/drawing/2014/main" xmlns="" id="{F3420863-E299-44F6-B145-DB3F1F84D240}"/>
              </a:ext>
            </a:extLst>
          </p:cNvPr>
          <p:cNvCxnSpPr>
            <a:stCxn id="4" idx="7"/>
            <a:endCxn id="5" idx="2"/>
          </p:cNvCxnSpPr>
          <p:nvPr/>
        </p:nvCxnSpPr>
        <p:spPr>
          <a:xfrm flipV="1">
            <a:off x="2178520" y="1922045"/>
            <a:ext cx="1220402" cy="549855"/>
          </a:xfrm>
          <a:prstGeom prst="straightConnector1">
            <a:avLst/>
          </a:prstGeom>
          <a:ln w="28575">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Ellipse 12">
            <a:extLst>
              <a:ext uri="{FF2B5EF4-FFF2-40B4-BE49-F238E27FC236}">
                <a16:creationId xmlns:a16="http://schemas.microsoft.com/office/drawing/2014/main" xmlns="" id="{1F87F78F-A2AC-43D7-9050-1BFCBC2B2B87}"/>
              </a:ext>
            </a:extLst>
          </p:cNvPr>
          <p:cNvSpPr/>
          <p:nvPr/>
        </p:nvSpPr>
        <p:spPr>
          <a:xfrm>
            <a:off x="3615491" y="2755231"/>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RESETR</a:t>
            </a:r>
          </a:p>
        </p:txBody>
      </p:sp>
      <p:sp>
        <p:nvSpPr>
          <p:cNvPr id="15" name="Ellipse 14">
            <a:extLst>
              <a:ext uri="{FF2B5EF4-FFF2-40B4-BE49-F238E27FC236}">
                <a16:creationId xmlns:a16="http://schemas.microsoft.com/office/drawing/2014/main" xmlns="" id="{7E1B251A-2668-4CCE-8942-AA8093F1B2D9}"/>
              </a:ext>
            </a:extLst>
          </p:cNvPr>
          <p:cNvSpPr/>
          <p:nvPr/>
        </p:nvSpPr>
        <p:spPr>
          <a:xfrm>
            <a:off x="2043566" y="4000364"/>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SUPICM</a:t>
            </a:r>
          </a:p>
        </p:txBody>
      </p:sp>
      <p:sp>
        <p:nvSpPr>
          <p:cNvPr id="16" name="Ellipse 15">
            <a:extLst>
              <a:ext uri="{FF2B5EF4-FFF2-40B4-BE49-F238E27FC236}">
                <a16:creationId xmlns:a16="http://schemas.microsoft.com/office/drawing/2014/main" xmlns="" id="{161B83FF-3982-47DA-A51F-A296F0F0FD89}"/>
              </a:ext>
            </a:extLst>
          </p:cNvPr>
          <p:cNvSpPr/>
          <p:nvPr/>
        </p:nvSpPr>
        <p:spPr>
          <a:xfrm>
            <a:off x="6653465" y="4066675"/>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RECRUT</a:t>
            </a:r>
          </a:p>
        </p:txBody>
      </p:sp>
      <p:cxnSp>
        <p:nvCxnSpPr>
          <p:cNvPr id="18" name="Connecteur droit avec flèche 17">
            <a:extLst>
              <a:ext uri="{FF2B5EF4-FFF2-40B4-BE49-F238E27FC236}">
                <a16:creationId xmlns:a16="http://schemas.microsoft.com/office/drawing/2014/main" xmlns="" id="{9D22BAF4-B9B7-4D09-8357-835352712CCF}"/>
              </a:ext>
            </a:extLst>
          </p:cNvPr>
          <p:cNvCxnSpPr>
            <a:stCxn id="13" idx="2"/>
            <a:endCxn id="4" idx="6"/>
          </p:cNvCxnSpPr>
          <p:nvPr/>
        </p:nvCxnSpPr>
        <p:spPr>
          <a:xfrm flipH="1" flipV="1">
            <a:off x="2286000" y="2710113"/>
            <a:ext cx="1329491" cy="38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xmlns="" id="{77EBBE51-750A-40C5-BB29-5F13A7B25A57}"/>
              </a:ext>
            </a:extLst>
          </p:cNvPr>
          <p:cNvSpPr/>
          <p:nvPr/>
        </p:nvSpPr>
        <p:spPr>
          <a:xfrm>
            <a:off x="5329991" y="3801979"/>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FORMAT</a:t>
            </a:r>
          </a:p>
        </p:txBody>
      </p:sp>
      <p:sp>
        <p:nvSpPr>
          <p:cNvPr id="21" name="Ellipse 20">
            <a:extLst>
              <a:ext uri="{FF2B5EF4-FFF2-40B4-BE49-F238E27FC236}">
                <a16:creationId xmlns:a16="http://schemas.microsoft.com/office/drawing/2014/main" xmlns="" id="{61DB11B2-9387-4FAF-90A8-1D1174DE9CCE}"/>
              </a:ext>
            </a:extLst>
          </p:cNvPr>
          <p:cNvSpPr/>
          <p:nvPr/>
        </p:nvSpPr>
        <p:spPr>
          <a:xfrm>
            <a:off x="5505251" y="2710113"/>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RESFIC</a:t>
            </a:r>
          </a:p>
        </p:txBody>
      </p:sp>
      <p:sp>
        <p:nvSpPr>
          <p:cNvPr id="22" name="Ellipse 21">
            <a:extLst>
              <a:ext uri="{FF2B5EF4-FFF2-40B4-BE49-F238E27FC236}">
                <a16:creationId xmlns:a16="http://schemas.microsoft.com/office/drawing/2014/main" xmlns="" id="{1DE09A08-8515-4CB1-B2D8-4C627E0FE2C9}"/>
              </a:ext>
            </a:extLst>
          </p:cNvPr>
          <p:cNvSpPr/>
          <p:nvPr/>
        </p:nvSpPr>
        <p:spPr>
          <a:xfrm>
            <a:off x="4771325" y="1708484"/>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RESMET</a:t>
            </a:r>
          </a:p>
        </p:txBody>
      </p:sp>
      <p:sp>
        <p:nvSpPr>
          <p:cNvPr id="23" name="Ellipse 22">
            <a:extLst>
              <a:ext uri="{FF2B5EF4-FFF2-40B4-BE49-F238E27FC236}">
                <a16:creationId xmlns:a16="http://schemas.microsoft.com/office/drawing/2014/main" xmlns="" id="{55433619-2D16-4A99-A7BC-C956C93FD85B}"/>
              </a:ext>
            </a:extLst>
          </p:cNvPr>
          <p:cNvSpPr/>
          <p:nvPr/>
        </p:nvSpPr>
        <p:spPr>
          <a:xfrm>
            <a:off x="5806442" y="1826707"/>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REPRET</a:t>
            </a:r>
          </a:p>
        </p:txBody>
      </p:sp>
      <p:cxnSp>
        <p:nvCxnSpPr>
          <p:cNvPr id="25" name="Connecteur droit avec flèche 24">
            <a:extLst>
              <a:ext uri="{FF2B5EF4-FFF2-40B4-BE49-F238E27FC236}">
                <a16:creationId xmlns:a16="http://schemas.microsoft.com/office/drawing/2014/main" xmlns="" id="{48528031-BCA1-4514-A527-6924E680C38F}"/>
              </a:ext>
            </a:extLst>
          </p:cNvPr>
          <p:cNvCxnSpPr>
            <a:stCxn id="22" idx="3"/>
            <a:endCxn id="13" idx="7"/>
          </p:cNvCxnSpPr>
          <p:nvPr/>
        </p:nvCxnSpPr>
        <p:spPr>
          <a:xfrm flipH="1">
            <a:off x="4241936" y="2283583"/>
            <a:ext cx="636870" cy="57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xmlns="" id="{836DE2A2-6DA4-4EE6-B345-D4E0643CFDDB}"/>
              </a:ext>
            </a:extLst>
          </p:cNvPr>
          <p:cNvCxnSpPr>
            <a:stCxn id="23" idx="3"/>
            <a:endCxn id="13" idx="6"/>
          </p:cNvCxnSpPr>
          <p:nvPr/>
        </p:nvCxnSpPr>
        <p:spPr>
          <a:xfrm flipH="1">
            <a:off x="4349417" y="2401805"/>
            <a:ext cx="1564507" cy="690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xmlns="" id="{C2642A96-0D7A-4233-A5D7-5E95634E55A5}"/>
              </a:ext>
            </a:extLst>
          </p:cNvPr>
          <p:cNvCxnSpPr>
            <a:stCxn id="21" idx="2"/>
            <a:endCxn id="13" idx="5"/>
          </p:cNvCxnSpPr>
          <p:nvPr/>
        </p:nvCxnSpPr>
        <p:spPr>
          <a:xfrm flipH="1">
            <a:off x="4241936" y="3046997"/>
            <a:ext cx="1263315" cy="28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xmlns="" id="{D7F9DDD8-4EA5-410C-8506-67B0872CB006}"/>
              </a:ext>
            </a:extLst>
          </p:cNvPr>
          <p:cNvCxnSpPr>
            <a:stCxn id="20" idx="2"/>
          </p:cNvCxnSpPr>
          <p:nvPr/>
        </p:nvCxnSpPr>
        <p:spPr>
          <a:xfrm flipH="1" flipV="1">
            <a:off x="4132848" y="3429000"/>
            <a:ext cx="1197143" cy="709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xmlns="" id="{C0E1DEA9-1230-4547-9F09-3C7E800EC279}"/>
              </a:ext>
            </a:extLst>
          </p:cNvPr>
          <p:cNvCxnSpPr>
            <a:stCxn id="16" idx="2"/>
            <a:endCxn id="20" idx="5"/>
          </p:cNvCxnSpPr>
          <p:nvPr/>
        </p:nvCxnSpPr>
        <p:spPr>
          <a:xfrm flipH="1" flipV="1">
            <a:off x="5956436" y="4377078"/>
            <a:ext cx="697030" cy="2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xmlns="" id="{07D89975-A5C8-4099-98F5-7D67850A1BA1}"/>
              </a:ext>
            </a:extLst>
          </p:cNvPr>
          <p:cNvSpPr txBox="1"/>
          <p:nvPr/>
        </p:nvSpPr>
        <p:spPr>
          <a:xfrm>
            <a:off x="6110196" y="4198749"/>
            <a:ext cx="572593" cy="300082"/>
          </a:xfrm>
          <a:prstGeom prst="rect">
            <a:avLst/>
          </a:prstGeom>
          <a:noFill/>
        </p:spPr>
        <p:txBody>
          <a:bodyPr wrap="none" rtlCol="0">
            <a:spAutoFit/>
          </a:bodyPr>
          <a:lstStyle/>
          <a:p>
            <a:r>
              <a:rPr lang="fr-FR" sz="1350" dirty="0"/>
              <a:t>100%</a:t>
            </a:r>
          </a:p>
        </p:txBody>
      </p:sp>
      <p:sp>
        <p:nvSpPr>
          <p:cNvPr id="36" name="Rectangle 35">
            <a:extLst>
              <a:ext uri="{FF2B5EF4-FFF2-40B4-BE49-F238E27FC236}">
                <a16:creationId xmlns:a16="http://schemas.microsoft.com/office/drawing/2014/main" xmlns="" id="{4F3E29B0-D659-4DAD-9C71-F1215B2A26C0}"/>
              </a:ext>
            </a:extLst>
          </p:cNvPr>
          <p:cNvSpPr/>
          <p:nvPr/>
        </p:nvSpPr>
        <p:spPr>
          <a:xfrm>
            <a:off x="4611586" y="980868"/>
            <a:ext cx="1780674" cy="41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Manque donnée </a:t>
            </a:r>
            <a:r>
              <a:rPr lang="fr-FR" sz="1350" dirty="0" err="1"/>
              <a:t>medro</a:t>
            </a:r>
            <a:r>
              <a:rPr lang="fr-FR" sz="1350" dirty="0"/>
              <a:t> d’appartenance</a:t>
            </a:r>
          </a:p>
        </p:txBody>
      </p:sp>
      <p:cxnSp>
        <p:nvCxnSpPr>
          <p:cNvPr id="38" name="Connecteur droit 37">
            <a:extLst>
              <a:ext uri="{FF2B5EF4-FFF2-40B4-BE49-F238E27FC236}">
                <a16:creationId xmlns:a16="http://schemas.microsoft.com/office/drawing/2014/main" xmlns="" id="{F02A70D7-4103-489C-9CE8-DA523DB57AA1}"/>
              </a:ext>
            </a:extLst>
          </p:cNvPr>
          <p:cNvCxnSpPr>
            <a:stCxn id="36" idx="2"/>
            <a:endCxn id="22" idx="7"/>
          </p:cNvCxnSpPr>
          <p:nvPr/>
        </p:nvCxnSpPr>
        <p:spPr>
          <a:xfrm flipH="1">
            <a:off x="5397770" y="1395958"/>
            <a:ext cx="104153" cy="4111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D0090F76-82FA-4843-8743-3415664CD507}"/>
              </a:ext>
            </a:extLst>
          </p:cNvPr>
          <p:cNvSpPr/>
          <p:nvPr/>
        </p:nvSpPr>
        <p:spPr>
          <a:xfrm>
            <a:off x="6552802" y="1500939"/>
            <a:ext cx="1780674" cy="41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Manque donnée </a:t>
            </a:r>
            <a:r>
              <a:rPr lang="fr-FR" sz="1350" dirty="0" err="1"/>
              <a:t>medro</a:t>
            </a:r>
            <a:r>
              <a:rPr lang="fr-FR" sz="1350" dirty="0"/>
              <a:t> d’appartenance</a:t>
            </a:r>
          </a:p>
        </p:txBody>
      </p:sp>
      <p:sp>
        <p:nvSpPr>
          <p:cNvPr id="40" name="Rectangle 39">
            <a:extLst>
              <a:ext uri="{FF2B5EF4-FFF2-40B4-BE49-F238E27FC236}">
                <a16:creationId xmlns:a16="http://schemas.microsoft.com/office/drawing/2014/main" xmlns="" id="{703A83A3-21EA-47DC-8E24-DA54749EC625}"/>
              </a:ext>
            </a:extLst>
          </p:cNvPr>
          <p:cNvSpPr/>
          <p:nvPr/>
        </p:nvSpPr>
        <p:spPr>
          <a:xfrm>
            <a:off x="6701589" y="2631908"/>
            <a:ext cx="1780674" cy="41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Manque donnée </a:t>
            </a:r>
            <a:r>
              <a:rPr lang="fr-FR" sz="1350" dirty="0" err="1"/>
              <a:t>medro</a:t>
            </a:r>
            <a:r>
              <a:rPr lang="fr-FR" sz="1350" dirty="0"/>
              <a:t> d’appartenance</a:t>
            </a:r>
          </a:p>
        </p:txBody>
      </p:sp>
      <p:cxnSp>
        <p:nvCxnSpPr>
          <p:cNvPr id="42" name="Connecteur droit 41">
            <a:extLst>
              <a:ext uri="{FF2B5EF4-FFF2-40B4-BE49-F238E27FC236}">
                <a16:creationId xmlns:a16="http://schemas.microsoft.com/office/drawing/2014/main" xmlns="" id="{C99FBD2F-A2F4-402D-99B1-AFA570FBBBBF}"/>
              </a:ext>
            </a:extLst>
          </p:cNvPr>
          <p:cNvCxnSpPr>
            <a:stCxn id="40" idx="1"/>
            <a:endCxn id="21" idx="6"/>
          </p:cNvCxnSpPr>
          <p:nvPr/>
        </p:nvCxnSpPr>
        <p:spPr>
          <a:xfrm flipH="1">
            <a:off x="6239176" y="2839453"/>
            <a:ext cx="462413" cy="207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xmlns="" id="{86DE0989-A06B-474B-89EA-6994BB29E5DA}"/>
              </a:ext>
            </a:extLst>
          </p:cNvPr>
          <p:cNvCxnSpPr>
            <a:stCxn id="39" idx="1"/>
          </p:cNvCxnSpPr>
          <p:nvPr/>
        </p:nvCxnSpPr>
        <p:spPr>
          <a:xfrm flipH="1">
            <a:off x="6373007" y="1708484"/>
            <a:ext cx="179795" cy="272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xmlns="" id="{9C68E24C-8EE6-4532-8FAE-428E618FFBB7}"/>
              </a:ext>
            </a:extLst>
          </p:cNvPr>
          <p:cNvCxnSpPr>
            <a:endCxn id="4" idx="5"/>
          </p:cNvCxnSpPr>
          <p:nvPr/>
        </p:nvCxnSpPr>
        <p:spPr>
          <a:xfrm flipH="1" flipV="1">
            <a:off x="2178519" y="2948327"/>
            <a:ext cx="125530" cy="111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xmlns="" id="{46001EAA-7D7B-4C71-BDBD-01EAFF4BB1B9}"/>
              </a:ext>
            </a:extLst>
          </p:cNvPr>
          <p:cNvSpPr/>
          <p:nvPr/>
        </p:nvSpPr>
        <p:spPr>
          <a:xfrm>
            <a:off x="2043566" y="5290615"/>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SUPIND</a:t>
            </a:r>
          </a:p>
        </p:txBody>
      </p:sp>
      <p:sp>
        <p:nvSpPr>
          <p:cNvPr id="48" name="Ellipse 47">
            <a:extLst>
              <a:ext uri="{FF2B5EF4-FFF2-40B4-BE49-F238E27FC236}">
                <a16:creationId xmlns:a16="http://schemas.microsoft.com/office/drawing/2014/main" xmlns="" id="{DDB5D199-B3E6-423E-B1A0-AF5DC99CAB5D}"/>
              </a:ext>
            </a:extLst>
          </p:cNvPr>
          <p:cNvSpPr/>
          <p:nvPr/>
        </p:nvSpPr>
        <p:spPr>
          <a:xfrm>
            <a:off x="3355410" y="5050255"/>
            <a:ext cx="733926" cy="673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RA_SUP</a:t>
            </a:r>
          </a:p>
        </p:txBody>
      </p:sp>
      <p:sp>
        <p:nvSpPr>
          <p:cNvPr id="49" name="Ellipse 48">
            <a:extLst>
              <a:ext uri="{FF2B5EF4-FFF2-40B4-BE49-F238E27FC236}">
                <a16:creationId xmlns:a16="http://schemas.microsoft.com/office/drawing/2014/main" xmlns="" id="{9DDB7D48-F4C1-4903-A594-675E207B5879}"/>
              </a:ext>
            </a:extLst>
          </p:cNvPr>
          <p:cNvSpPr/>
          <p:nvPr/>
        </p:nvSpPr>
        <p:spPr>
          <a:xfrm>
            <a:off x="3838074" y="4038099"/>
            <a:ext cx="733926" cy="709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COMPTE</a:t>
            </a:r>
          </a:p>
        </p:txBody>
      </p:sp>
      <p:cxnSp>
        <p:nvCxnSpPr>
          <p:cNvPr id="54" name="Connecteur droit avec flèche 53">
            <a:extLst>
              <a:ext uri="{FF2B5EF4-FFF2-40B4-BE49-F238E27FC236}">
                <a16:creationId xmlns:a16="http://schemas.microsoft.com/office/drawing/2014/main" xmlns="" id="{C50F87C0-30CE-4793-8CC2-366D5C7AAED4}"/>
              </a:ext>
            </a:extLst>
          </p:cNvPr>
          <p:cNvCxnSpPr>
            <a:stCxn id="48" idx="1"/>
            <a:endCxn id="15" idx="5"/>
          </p:cNvCxnSpPr>
          <p:nvPr/>
        </p:nvCxnSpPr>
        <p:spPr>
          <a:xfrm flipH="1" flipV="1">
            <a:off x="2670010" y="4575463"/>
            <a:ext cx="792881" cy="573464"/>
          </a:xfrm>
          <a:prstGeom prst="straightConnector1">
            <a:avLst/>
          </a:prstGeom>
          <a:ln w="28575">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6" name="Connecteur droit avec flèche 55">
            <a:extLst>
              <a:ext uri="{FF2B5EF4-FFF2-40B4-BE49-F238E27FC236}">
                <a16:creationId xmlns:a16="http://schemas.microsoft.com/office/drawing/2014/main" xmlns="" id="{8DD98B65-BD0D-4184-AED0-FD2BF335041D}"/>
              </a:ext>
            </a:extLst>
          </p:cNvPr>
          <p:cNvCxnSpPr>
            <a:stCxn id="15" idx="4"/>
            <a:endCxn id="47" idx="0"/>
          </p:cNvCxnSpPr>
          <p:nvPr/>
        </p:nvCxnSpPr>
        <p:spPr>
          <a:xfrm>
            <a:off x="2410529" y="4674133"/>
            <a:ext cx="0" cy="616483"/>
          </a:xfrm>
          <a:prstGeom prst="straightConnector1">
            <a:avLst/>
          </a:prstGeom>
          <a:ln w="28575">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8" name="Connecteur droit avec flèche 57">
            <a:extLst>
              <a:ext uri="{FF2B5EF4-FFF2-40B4-BE49-F238E27FC236}">
                <a16:creationId xmlns:a16="http://schemas.microsoft.com/office/drawing/2014/main" xmlns="" id="{D4BD6031-7428-44E9-AB16-C3E8AEA229D9}"/>
              </a:ext>
            </a:extLst>
          </p:cNvPr>
          <p:cNvCxnSpPr>
            <a:stCxn id="49" idx="2"/>
            <a:endCxn id="15" idx="6"/>
          </p:cNvCxnSpPr>
          <p:nvPr/>
        </p:nvCxnSpPr>
        <p:spPr>
          <a:xfrm flipH="1" flipV="1">
            <a:off x="2777491" y="4337249"/>
            <a:ext cx="1060583" cy="5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9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4151244-F2E8-4F59-9D01-22DA90496055}"/>
              </a:ext>
            </a:extLst>
          </p:cNvPr>
          <p:cNvSpPr/>
          <p:nvPr/>
        </p:nvSpPr>
        <p:spPr>
          <a:xfrm>
            <a:off x="168441" y="1005260"/>
            <a:ext cx="8363999" cy="4870564"/>
          </a:xfrm>
          <a:prstGeom prst="rect">
            <a:avLst/>
          </a:prstGeom>
        </p:spPr>
        <p:txBody>
          <a:bodyPr wrap="square">
            <a:spAutoFit/>
          </a:bodyPr>
          <a:lstStyle/>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RS='TAOPCO' and version like '07.20.01.a.%'; -- 07.20.01.a.r01</a:t>
            </a:r>
          </a:p>
          <a:p>
            <a:endParaRPr lang="fr-FR" sz="1350" dirty="0"/>
          </a:p>
          <a:p>
            <a:r>
              <a:rPr lang="fr-FR" sz="1350" dirty="0"/>
              <a:t>-- Pour récupérer l'ensemble des RS liée à la </a:t>
            </a:r>
            <a:r>
              <a:rPr lang="fr-FR" sz="1350" dirty="0" err="1"/>
              <a:t>medro</a:t>
            </a:r>
            <a:r>
              <a:rPr lang="fr-FR" sz="1350" dirty="0"/>
              <a:t> TAOPC</a:t>
            </a:r>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a:t>
            </a:r>
            <a:r>
              <a:rPr lang="fr-FR" sz="1350" dirty="0" err="1"/>
              <a:t>medro</a:t>
            </a:r>
            <a:r>
              <a:rPr lang="fr-FR" sz="1350" dirty="0"/>
              <a:t> ='TAOPC' and  version like '07.20.01.a.%';</a:t>
            </a:r>
          </a:p>
          <a:p>
            <a:endParaRPr lang="fr-FR" sz="1350" dirty="0"/>
          </a:p>
          <a:p>
            <a:r>
              <a:rPr lang="fr-FR" sz="1350" dirty="0"/>
              <a:t>-- Requête pour récupérer la MEDRO d'appartenance à la RS FORMAT dont INDIC = 0 dans la </a:t>
            </a:r>
            <a:r>
              <a:rPr lang="fr-FR" sz="1350" dirty="0" err="1"/>
              <a:t>medro</a:t>
            </a:r>
            <a:r>
              <a:rPr lang="fr-FR" sz="1350" dirty="0"/>
              <a:t> TAOPC</a:t>
            </a:r>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RS='FORMAT' and indic=1 and version like '07.20.01.a.%';</a:t>
            </a:r>
          </a:p>
          <a:p>
            <a:endParaRPr lang="fr-FR" sz="1350" dirty="0"/>
          </a:p>
          <a:p>
            <a:r>
              <a:rPr lang="fr-FR" sz="1350" dirty="0"/>
              <a:t>-- Récupérer l'ensemble des RS associées à la MEDRO FORM de la RS FORMAT</a:t>
            </a:r>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a:t>
            </a:r>
            <a:r>
              <a:rPr lang="fr-FR" sz="1350" dirty="0" err="1"/>
              <a:t>medro</a:t>
            </a:r>
            <a:r>
              <a:rPr lang="fr-FR" sz="1350" dirty="0"/>
              <a:t> ='FORM' and  version like '07.20.01.a.%’;</a:t>
            </a:r>
          </a:p>
          <a:p>
            <a:endParaRPr lang="fr-FR" sz="1350" dirty="0"/>
          </a:p>
          <a:p>
            <a:r>
              <a:rPr lang="fr-FR" sz="1350" dirty="0"/>
              <a:t>-----------------------------------------------------------------------------------------------</a:t>
            </a:r>
          </a:p>
          <a:p>
            <a:endParaRPr lang="fr-FR" sz="1350" dirty="0"/>
          </a:p>
          <a:p>
            <a:r>
              <a:rPr lang="fr-FR" sz="1350" dirty="0"/>
              <a:t>-- UTILISE POUR LA COMICM</a:t>
            </a:r>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RS='COMICM' and version like '07.19.01.a%'; -- 07.20.01.a.r01</a:t>
            </a:r>
          </a:p>
          <a:p>
            <a:endParaRPr lang="fr-FR" sz="1350" dirty="0"/>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a:t>
            </a:r>
            <a:r>
              <a:rPr lang="fr-FR" sz="1350" dirty="0" err="1"/>
              <a:t>medro</a:t>
            </a:r>
            <a:r>
              <a:rPr lang="fr-FR" sz="1350" dirty="0"/>
              <a:t> ='COMICM' and  version like '07.19.01.a.%';</a:t>
            </a:r>
          </a:p>
          <a:p>
            <a:endParaRPr lang="fr-FR" sz="1350" dirty="0"/>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RS='SUPICM' and indic=1 and version like '07.19.01.a.%';</a:t>
            </a:r>
          </a:p>
          <a:p>
            <a:endParaRPr lang="fr-FR" sz="1350" dirty="0"/>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a:t>
            </a:r>
            <a:r>
              <a:rPr lang="fr-FR" sz="1350" dirty="0" err="1"/>
              <a:t>medro</a:t>
            </a:r>
            <a:r>
              <a:rPr lang="fr-FR" sz="1350" dirty="0"/>
              <a:t> ='SUPICM' and  version like '07.19.01.a.%';</a:t>
            </a:r>
          </a:p>
          <a:p>
            <a:endParaRPr lang="fr-FR" sz="1350" dirty="0"/>
          </a:p>
          <a:p>
            <a:r>
              <a:rPr lang="fr-FR" sz="1350" dirty="0"/>
              <a:t>select * </a:t>
            </a:r>
            <a:r>
              <a:rPr lang="fr-FR" sz="1350" dirty="0" err="1"/>
              <a:t>from</a:t>
            </a:r>
            <a:r>
              <a:rPr lang="fr-FR" sz="1350" dirty="0"/>
              <a:t> </a:t>
            </a:r>
            <a:r>
              <a:rPr lang="fr-FR" sz="1350" dirty="0" err="1"/>
              <a:t>DX.compteurs_rs</a:t>
            </a:r>
            <a:r>
              <a:rPr lang="fr-FR" sz="1350" dirty="0"/>
              <a:t> </a:t>
            </a:r>
            <a:r>
              <a:rPr lang="fr-FR" sz="1350" dirty="0" err="1"/>
              <a:t>where</a:t>
            </a:r>
            <a:r>
              <a:rPr lang="fr-FR" sz="1350" dirty="0"/>
              <a:t> </a:t>
            </a:r>
            <a:r>
              <a:rPr lang="fr-FR" sz="1350" dirty="0" err="1"/>
              <a:t>medro</a:t>
            </a:r>
            <a:r>
              <a:rPr lang="fr-FR" sz="1350" dirty="0"/>
              <a:t>='LOGET' and version like '07.17.00.d%'; -- 07.20.01.a.r01</a:t>
            </a:r>
          </a:p>
        </p:txBody>
      </p:sp>
    </p:spTree>
    <p:extLst>
      <p:ext uri="{BB962C8B-B14F-4D97-AF65-F5344CB8AC3E}">
        <p14:creationId xmlns:p14="http://schemas.microsoft.com/office/powerpoint/2010/main" val="130685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163F7A4-E67A-4531-8110-08E331508004}"/>
              </a:ext>
            </a:extLst>
          </p:cNvPr>
          <p:cNvSpPr>
            <a:spLocks noGrp="1"/>
          </p:cNvSpPr>
          <p:nvPr>
            <p:ph type="title"/>
          </p:nvPr>
        </p:nvSpPr>
        <p:spPr/>
        <p:txBody>
          <a:bodyPr/>
          <a:lstStyle/>
          <a:p>
            <a:r>
              <a:rPr lang="fr-FR" dirty="0"/>
              <a:t>Points de dev</a:t>
            </a:r>
          </a:p>
        </p:txBody>
      </p:sp>
      <p:sp>
        <p:nvSpPr>
          <p:cNvPr id="3" name="Espace réservé du contenu 2">
            <a:extLst>
              <a:ext uri="{FF2B5EF4-FFF2-40B4-BE49-F238E27FC236}">
                <a16:creationId xmlns:a16="http://schemas.microsoft.com/office/drawing/2014/main" xmlns="" id="{EDDEF14C-D4A8-4FBC-9DBD-85DD5DD54C98}"/>
              </a:ext>
            </a:extLst>
          </p:cNvPr>
          <p:cNvSpPr>
            <a:spLocks noGrp="1"/>
          </p:cNvSpPr>
          <p:nvPr>
            <p:ph idx="1"/>
          </p:nvPr>
        </p:nvSpPr>
        <p:spPr/>
        <p:txBody>
          <a:bodyPr>
            <a:normAutofit fontScale="32500" lnSpcReduction="20000"/>
          </a:bodyPr>
          <a:lstStyle/>
          <a:p>
            <a:r>
              <a:rPr lang="fr-FR" dirty="0"/>
              <a:t>Capacité à agrandir et réduire la fenêtre</a:t>
            </a:r>
          </a:p>
          <a:p>
            <a:endParaRPr lang="fr-FR" dirty="0"/>
          </a:p>
          <a:p>
            <a:r>
              <a:rPr lang="fr-FR" dirty="0"/>
              <a:t>Ajouter une légende</a:t>
            </a:r>
          </a:p>
          <a:p>
            <a:endParaRPr lang="fr-FR" dirty="0"/>
          </a:p>
          <a:p>
            <a:r>
              <a:rPr lang="fr-FR" dirty="0"/>
              <a:t>Clique sur une bulle qui nous présente l’état des paramètres qui entrent dans le calcul de la RS</a:t>
            </a:r>
          </a:p>
          <a:p>
            <a:endParaRPr lang="fr-FR" dirty="0"/>
          </a:p>
          <a:p>
            <a:r>
              <a:rPr lang="fr-FR" dirty="0"/>
              <a:t>Aucun </a:t>
            </a:r>
            <a:r>
              <a:rPr lang="fr-FR" dirty="0" err="1"/>
              <a:t>Indicatauer</a:t>
            </a:r>
            <a:r>
              <a:rPr lang="fr-FR" dirty="0"/>
              <a:t> à 1 =&gt; Bulle rectangulaire « Manque donnée </a:t>
            </a:r>
            <a:r>
              <a:rPr lang="fr-FR" dirty="0" err="1"/>
              <a:t>medro</a:t>
            </a:r>
            <a:r>
              <a:rPr lang="fr-FR" dirty="0"/>
              <a:t> d’appartenance »</a:t>
            </a:r>
          </a:p>
          <a:p>
            <a:endParaRPr lang="fr-FR" dirty="0"/>
          </a:p>
          <a:p>
            <a:r>
              <a:rPr lang="fr-FR" dirty="0"/>
              <a:t>Introduire la notion de bijection pour des RS d’indicateur qui se retrouvent chacune dans sa MEDRO respective</a:t>
            </a:r>
          </a:p>
          <a:p>
            <a:pPr marL="0" indent="0">
              <a:buNone/>
            </a:pPr>
            <a:r>
              <a:rPr lang="fr-FR" dirty="0"/>
              <a:t>EX. : </a:t>
            </a:r>
          </a:p>
          <a:p>
            <a:pPr marL="0" indent="0">
              <a:buNone/>
            </a:pPr>
            <a:r>
              <a:rPr lang="fr-FR" dirty="0"/>
              <a:t>COMICM </a:t>
            </a:r>
            <a:r>
              <a:rPr lang="fr-FR" dirty="0" err="1"/>
              <a:t>COMICM</a:t>
            </a:r>
            <a:r>
              <a:rPr lang="fr-FR" dirty="0"/>
              <a:t> (INDIC=1)</a:t>
            </a:r>
          </a:p>
          <a:p>
            <a:pPr marL="0" indent="0">
              <a:buNone/>
            </a:pPr>
            <a:r>
              <a:rPr lang="fr-FR" dirty="0"/>
              <a:t>COMICM SUPICM (INDIC=0)</a:t>
            </a:r>
          </a:p>
          <a:p>
            <a:pPr marL="0" indent="0">
              <a:buNone/>
            </a:pPr>
            <a:r>
              <a:rPr lang="fr-FR" dirty="0"/>
              <a:t>SUPICM </a:t>
            </a:r>
            <a:r>
              <a:rPr lang="fr-FR" dirty="0" err="1"/>
              <a:t>SUPICM</a:t>
            </a:r>
            <a:r>
              <a:rPr lang="fr-FR" dirty="0"/>
              <a:t> (INDIC=1)</a:t>
            </a:r>
          </a:p>
          <a:p>
            <a:pPr marL="0" indent="0">
              <a:buNone/>
            </a:pPr>
            <a:r>
              <a:rPr lang="fr-FR" dirty="0"/>
              <a:t>SUPICM COMICM (INDIC=0)</a:t>
            </a:r>
          </a:p>
          <a:p>
            <a:pPr>
              <a:buFont typeface="Symbol" panose="05050102010706020507" pitchFamily="18" charset="2"/>
              <a:buChar char="Þ"/>
            </a:pPr>
            <a:r>
              <a:rPr lang="fr-FR" dirty="0"/>
              <a:t>BIJECTION entre COMICM et SUPICM</a:t>
            </a:r>
          </a:p>
          <a:p>
            <a:pPr>
              <a:buFont typeface="Symbol" panose="05050102010706020507" pitchFamily="18" charset="2"/>
              <a:buChar char="Þ"/>
            </a:pPr>
            <a:endParaRPr lang="fr-FR" dirty="0"/>
          </a:p>
          <a:p>
            <a:r>
              <a:rPr lang="fr-FR" dirty="0"/>
              <a:t>Ajouter la couleur sur les arcs entre les RS</a:t>
            </a:r>
          </a:p>
          <a:p>
            <a:endParaRPr lang="fr-FR" dirty="0"/>
          </a:p>
          <a:p>
            <a:r>
              <a:rPr lang="fr-FR" dirty="0"/>
              <a:t>Capacité à zoomer et déplacer les bulles</a:t>
            </a:r>
          </a:p>
          <a:p>
            <a:endParaRPr lang="fr-FR" dirty="0"/>
          </a:p>
          <a:p>
            <a:r>
              <a:rPr lang="fr-FR" dirty="0"/>
              <a:t>Pour s’amuser mettre une couche </a:t>
            </a:r>
            <a:r>
              <a:rPr lang="fr-FR" dirty="0" smtClean="0"/>
              <a:t>CSS</a:t>
            </a:r>
          </a:p>
          <a:p>
            <a:endParaRPr lang="fr-FR" dirty="0"/>
          </a:p>
          <a:p>
            <a:r>
              <a:rPr lang="fr-FR" dirty="0" err="1" smtClean="0"/>
              <a:t>NullPointerException</a:t>
            </a:r>
            <a:r>
              <a:rPr lang="fr-FR" dirty="0" smtClean="0"/>
              <a:t> lorsqu’on sélectionne une version de Référence pour laquelle il n’y a pas de DSE </a:t>
            </a:r>
            <a:r>
              <a:rPr lang="fr-FR" dirty="0" err="1" smtClean="0"/>
              <a:t>assovié</a:t>
            </a:r>
            <a:r>
              <a:rPr lang="fr-FR" dirty="0" smtClean="0"/>
              <a:t> à la RS</a:t>
            </a:r>
          </a:p>
          <a:p>
            <a:endParaRPr lang="fr-FR" dirty="0"/>
          </a:p>
          <a:p>
            <a:r>
              <a:rPr lang="fr-FR" smtClean="0"/>
              <a:t>Boucle infini sur les RS</a:t>
            </a:r>
            <a:endParaRPr lang="fr-FR" dirty="0"/>
          </a:p>
        </p:txBody>
      </p:sp>
    </p:spTree>
    <p:extLst>
      <p:ext uri="{BB962C8B-B14F-4D97-AF65-F5344CB8AC3E}">
        <p14:creationId xmlns:p14="http://schemas.microsoft.com/office/powerpoint/2010/main" val="37433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de données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err="1" smtClean="0"/>
              <a:t>comptagesBDD.add</a:t>
            </a:r>
            <a:r>
              <a:rPr lang="fr-FR" dirty="0" smtClean="0"/>
              <a:t>(new Comptage("07.14.01.a.r01","TAOPC","FORMAT",2,0,0,0));</a:t>
            </a:r>
          </a:p>
          <a:p>
            <a:r>
              <a:rPr lang="fr-FR" dirty="0" err="1" smtClean="0"/>
              <a:t>comptagesBDD.add</a:t>
            </a:r>
            <a:r>
              <a:rPr lang="fr-FR" dirty="0" smtClean="0"/>
              <a:t>(new Comptage("07.14.01.a.r01","TAOPC","TAOPCO",13,3,3,1));</a:t>
            </a:r>
          </a:p>
          <a:p>
            <a:endParaRPr lang="fr-FR" dirty="0" smtClean="0"/>
          </a:p>
          <a:p>
            <a:r>
              <a:rPr lang="fr-FR" dirty="0" err="1" smtClean="0"/>
              <a:t>comptagesBDD.add</a:t>
            </a:r>
            <a:r>
              <a:rPr lang="fr-FR" dirty="0" smtClean="0"/>
              <a:t>(new Comptage("07.19.00.c.r01","TAOPC","FORMAT",4,0,0,0));</a:t>
            </a:r>
          </a:p>
          <a:p>
            <a:r>
              <a:rPr lang="fr-FR" dirty="0" err="1" smtClean="0"/>
              <a:t>comptagesBDD.add</a:t>
            </a:r>
            <a:r>
              <a:rPr lang="fr-FR" dirty="0" smtClean="0"/>
              <a:t>(new Comptage("07.19.00.c.r01","TEST","RECRUT",37,2,0,0));</a:t>
            </a:r>
          </a:p>
          <a:p>
            <a:r>
              <a:rPr lang="fr-FR" dirty="0" err="1" smtClean="0"/>
              <a:t>comptagesBDD.add</a:t>
            </a:r>
            <a:r>
              <a:rPr lang="fr-FR" dirty="0" smtClean="0"/>
              <a:t>(new Comptage("07.19.00.c.r01","FORM","RECRUT",37,2,0,0));</a:t>
            </a:r>
          </a:p>
          <a:p>
            <a:r>
              <a:rPr lang="fr-FR" dirty="0" err="1" smtClean="0"/>
              <a:t>comptagesBDD.add</a:t>
            </a:r>
            <a:r>
              <a:rPr lang="fr-FR" dirty="0" smtClean="0"/>
              <a:t>(new Comptage("07.19.00.c.r01","FORM","FORMAT",30,2,10,1));</a:t>
            </a:r>
          </a:p>
          <a:p>
            <a:r>
              <a:rPr lang="fr-FR" dirty="0" err="1" smtClean="0"/>
              <a:t>comptagesBDD.add</a:t>
            </a:r>
            <a:r>
              <a:rPr lang="fr-FR" dirty="0" smtClean="0"/>
              <a:t>(new Comptage("07.19.00.c.r01","TAOPC","YYYY",4,0,0,1));</a:t>
            </a:r>
          </a:p>
          <a:p>
            <a:r>
              <a:rPr lang="fr-FR" dirty="0" err="1" smtClean="0"/>
              <a:t>comptagesBDD.add</a:t>
            </a:r>
            <a:r>
              <a:rPr lang="fr-FR" dirty="0" smtClean="0"/>
              <a:t>(new Comptage("07.19.00.c.r01","TAOPC","AAAA",4,0,0,1));</a:t>
            </a:r>
          </a:p>
          <a:p>
            <a:r>
              <a:rPr lang="fr-FR" dirty="0" err="1" smtClean="0"/>
              <a:t>comptagesBDD.add</a:t>
            </a:r>
            <a:r>
              <a:rPr lang="fr-FR" dirty="0" smtClean="0"/>
              <a:t>(new Comptage("07.19.00.c.r01","TAOPC","TAOPCO",38,0,3,1));</a:t>
            </a:r>
          </a:p>
          <a:p>
            <a:endParaRPr lang="fr-FR" dirty="0" smtClean="0"/>
          </a:p>
          <a:p>
            <a:r>
              <a:rPr lang="fr-FR" dirty="0" err="1" smtClean="0"/>
              <a:t>comptagesBDD.add</a:t>
            </a:r>
            <a:r>
              <a:rPr lang="fr-FR" dirty="0" smtClean="0"/>
              <a:t>(new Comptage("07.20.01.a.r01","TAOPC","YYYY",2,0,0,1));</a:t>
            </a:r>
          </a:p>
          <a:p>
            <a:r>
              <a:rPr lang="fr-FR" dirty="0" err="1" smtClean="0"/>
              <a:t>comptagesBDD.add</a:t>
            </a:r>
            <a:r>
              <a:rPr lang="fr-FR" dirty="0" smtClean="0"/>
              <a:t>(new Comptage("07.20.01.a.r01","TAOPC","AAAA",2,0,0,1));</a:t>
            </a:r>
          </a:p>
          <a:p>
            <a:r>
              <a:rPr lang="fr-FR" dirty="0" err="1" smtClean="0"/>
              <a:t>comptagesBDD.add</a:t>
            </a:r>
            <a:r>
              <a:rPr lang="fr-FR" dirty="0" smtClean="0"/>
              <a:t>(new Comptage("07.20.01.a.r01","TAOPC","FORMAT",2,0,0,0));</a:t>
            </a:r>
          </a:p>
          <a:p>
            <a:r>
              <a:rPr lang="fr-FR" dirty="0" err="1" smtClean="0"/>
              <a:t>comptagesBDD.add</a:t>
            </a:r>
            <a:r>
              <a:rPr lang="fr-FR" dirty="0" smtClean="0"/>
              <a:t>(new Comptage("07.20.01.a.r01","TAOPC","TAOPCO",14,0,0,1));</a:t>
            </a:r>
          </a:p>
          <a:p>
            <a:r>
              <a:rPr lang="fr-FR" dirty="0" err="1" smtClean="0"/>
              <a:t>comptagesBDD.add</a:t>
            </a:r>
            <a:r>
              <a:rPr lang="fr-FR" dirty="0" smtClean="0"/>
              <a:t>(new Comptage("07.20.01.a.r01","FORM","FORMAT",30,2,10,1));</a:t>
            </a:r>
          </a:p>
          <a:p>
            <a:r>
              <a:rPr lang="fr-FR" dirty="0" err="1" smtClean="0"/>
              <a:t>comptagesBDD.add</a:t>
            </a:r>
            <a:r>
              <a:rPr lang="fr-FR" dirty="0" smtClean="0"/>
              <a:t>(new Comptage("07.20.01.a.r01","FORM","RECRUT",37,2,0,0));</a:t>
            </a:r>
          </a:p>
          <a:p>
            <a:r>
              <a:rPr lang="fr-FR" dirty="0" err="1" smtClean="0"/>
              <a:t>comptagesBDD.add</a:t>
            </a:r>
            <a:r>
              <a:rPr lang="fr-FR" dirty="0" smtClean="0"/>
              <a:t>(new Comptage("07.20.01.a.r01","TEST","RECRUT",37,2,0,0));</a:t>
            </a:r>
          </a:p>
          <a:p>
            <a:r>
              <a:rPr lang="fr-FR" dirty="0" err="1" smtClean="0"/>
              <a:t>comptagesBDD.add</a:t>
            </a:r>
            <a:r>
              <a:rPr lang="fr-FR" dirty="0" smtClean="0"/>
              <a:t>(new Comptage("07.20.01.a.r01","TEST","AZER",37,2,11,1));</a:t>
            </a:r>
            <a:endParaRPr lang="fr-FR" dirty="0"/>
          </a:p>
        </p:txBody>
      </p:sp>
    </p:spTree>
    <p:extLst>
      <p:ext uri="{BB962C8B-B14F-4D97-AF65-F5344CB8AC3E}">
        <p14:creationId xmlns:p14="http://schemas.microsoft.com/office/powerpoint/2010/main" val="34083423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844</Words>
  <Application>Microsoft Office PowerPoint</Application>
  <PresentationFormat>Affichage à l'écran (4:3)</PresentationFormat>
  <Paragraphs>293</Paragraphs>
  <Slides>12</Slides>
  <Notes>2</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Présentation PowerPoint</vt:lpstr>
      <vt:lpstr>Les liaisons</vt:lpstr>
      <vt:lpstr>Présentation PowerPoint</vt:lpstr>
      <vt:lpstr>Présentation PowerPoint</vt:lpstr>
      <vt:lpstr>POPUP</vt:lpstr>
      <vt:lpstr>Présentation PowerPoint</vt:lpstr>
      <vt:lpstr>Présentation PowerPoint</vt:lpstr>
      <vt:lpstr>Points de dev</vt:lpstr>
      <vt:lpstr>Jeu de données</vt:lpstr>
      <vt:lpstr>07.14.01.a.r01 </vt:lpstr>
      <vt:lpstr>Présentation PowerPoint</vt:lpstr>
      <vt:lpstr>Présentation PowerPoint</vt:lpstr>
    </vt:vector>
  </TitlesOfParts>
  <Company>Sopra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bbrun</dc:creator>
  <cp:lastModifiedBy>bbrun</cp:lastModifiedBy>
  <cp:revision>23</cp:revision>
  <dcterms:created xsi:type="dcterms:W3CDTF">2020-03-31T08:11:25Z</dcterms:created>
  <dcterms:modified xsi:type="dcterms:W3CDTF">2020-04-09T15:28:10Z</dcterms:modified>
</cp:coreProperties>
</file>