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9" r:id="rId3"/>
    <p:sldId id="256" r:id="rId4"/>
    <p:sldId id="260" r:id="rId5"/>
    <p:sldId id="258"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1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2CD415-C79E-416B-8AE8-202FCBF8904E}" type="datetimeFigureOut">
              <a:rPr lang="fr-FR" smtClean="0"/>
              <a:t>01/04/2020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0AE85E-D045-4C80-9709-17FC05A32F9A}" type="slidenum">
              <a:rPr lang="fr-FR" smtClean="0"/>
              <a:t>‹N°›</a:t>
            </a:fld>
            <a:endParaRPr lang="fr-FR"/>
          </a:p>
        </p:txBody>
      </p:sp>
    </p:spTree>
    <p:extLst>
      <p:ext uri="{BB962C8B-B14F-4D97-AF65-F5344CB8AC3E}">
        <p14:creationId xmlns:p14="http://schemas.microsoft.com/office/powerpoint/2010/main" val="44738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A0AE85E-D045-4C80-9709-17FC05A32F9A}" type="slidenum">
              <a:rPr lang="fr-FR" smtClean="0"/>
              <a:t>3</a:t>
            </a:fld>
            <a:endParaRPr lang="fr-FR"/>
          </a:p>
        </p:txBody>
      </p:sp>
    </p:spTree>
    <p:extLst>
      <p:ext uri="{BB962C8B-B14F-4D97-AF65-F5344CB8AC3E}">
        <p14:creationId xmlns:p14="http://schemas.microsoft.com/office/powerpoint/2010/main" val="212722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A0AE85E-D045-4C80-9709-17FC05A32F9A}" type="slidenum">
              <a:rPr lang="fr-FR" smtClean="0"/>
              <a:t>4</a:t>
            </a:fld>
            <a:endParaRPr lang="fr-FR"/>
          </a:p>
        </p:txBody>
      </p:sp>
    </p:spTree>
    <p:extLst>
      <p:ext uri="{BB962C8B-B14F-4D97-AF65-F5344CB8AC3E}">
        <p14:creationId xmlns:p14="http://schemas.microsoft.com/office/powerpoint/2010/main" val="2127224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7DFFB93A-6C62-4102-BDB0-D496CBE497BD}" type="datetimeFigureOut">
              <a:rPr lang="fr-FR" smtClean="0"/>
              <a:t>01/04/2020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2195918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DFFB93A-6C62-4102-BDB0-D496CBE497BD}" type="datetimeFigureOut">
              <a:rPr lang="fr-FR" smtClean="0"/>
              <a:t>01/04/2020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39604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DFFB93A-6C62-4102-BDB0-D496CBE497BD}" type="datetimeFigureOut">
              <a:rPr lang="fr-FR" smtClean="0"/>
              <a:t>01/04/2020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278530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DFFB93A-6C62-4102-BDB0-D496CBE497BD}" type="datetimeFigureOut">
              <a:rPr lang="fr-FR" smtClean="0"/>
              <a:t>01/04/2020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215656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7DFFB93A-6C62-4102-BDB0-D496CBE497BD}" type="datetimeFigureOut">
              <a:rPr lang="fr-FR" smtClean="0"/>
              <a:t>01/04/2020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3478165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DFFB93A-6C62-4102-BDB0-D496CBE497BD}" type="datetimeFigureOut">
              <a:rPr lang="fr-FR" smtClean="0"/>
              <a:t>01/04/2020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3802074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DFFB93A-6C62-4102-BDB0-D496CBE497BD}" type="datetimeFigureOut">
              <a:rPr lang="fr-FR" smtClean="0"/>
              <a:t>01/04/2020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88564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DFFB93A-6C62-4102-BDB0-D496CBE497BD}" type="datetimeFigureOut">
              <a:rPr lang="fr-FR" smtClean="0"/>
              <a:t>01/04/2020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37243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DFFB93A-6C62-4102-BDB0-D496CBE497BD}" type="datetimeFigureOut">
              <a:rPr lang="fr-FR" smtClean="0"/>
              <a:t>01/04/2020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383505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DFFB93A-6C62-4102-BDB0-D496CBE497BD}" type="datetimeFigureOut">
              <a:rPr lang="fr-FR" smtClean="0"/>
              <a:t>01/04/2020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313298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DFFB93A-6C62-4102-BDB0-D496CBE497BD}" type="datetimeFigureOut">
              <a:rPr lang="fr-FR" smtClean="0"/>
              <a:t>01/04/2020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B22396E-00C9-4B1D-92B7-A8EF16F9D554}" type="slidenum">
              <a:rPr lang="fr-FR" smtClean="0"/>
              <a:t>‹N°›</a:t>
            </a:fld>
            <a:endParaRPr lang="fr-FR"/>
          </a:p>
        </p:txBody>
      </p:sp>
    </p:spTree>
    <p:extLst>
      <p:ext uri="{BB962C8B-B14F-4D97-AF65-F5344CB8AC3E}">
        <p14:creationId xmlns:p14="http://schemas.microsoft.com/office/powerpoint/2010/main" val="179707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FB93A-6C62-4102-BDB0-D496CBE497BD}" type="datetimeFigureOut">
              <a:rPr lang="fr-FR" smtClean="0"/>
              <a:t>01/04/2020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2396E-00C9-4B1D-92B7-A8EF16F9D554}" type="slidenum">
              <a:rPr lang="fr-FR" smtClean="0"/>
              <a:t>‹N°›</a:t>
            </a:fld>
            <a:endParaRPr lang="fr-FR"/>
          </a:p>
        </p:txBody>
      </p:sp>
    </p:spTree>
    <p:extLst>
      <p:ext uri="{BB962C8B-B14F-4D97-AF65-F5344CB8AC3E}">
        <p14:creationId xmlns:p14="http://schemas.microsoft.com/office/powerpoint/2010/main" val="20717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3322237907"/>
              </p:ext>
            </p:extLst>
          </p:nvPr>
        </p:nvGraphicFramePr>
        <p:xfrm>
          <a:off x="395536" y="188640"/>
          <a:ext cx="8496944" cy="5082272"/>
        </p:xfrm>
        <a:graphic>
          <a:graphicData uri="http://schemas.openxmlformats.org/drawingml/2006/table">
            <a:tbl>
              <a:tblPr firstRow="1" bandRow="1">
                <a:tableStyleId>{5C22544A-7EE6-4342-B048-85BDC9FD1C3A}</a:tableStyleId>
              </a:tblPr>
              <a:tblGrid>
                <a:gridCol w="1062118"/>
                <a:gridCol w="1062118"/>
                <a:gridCol w="1062118"/>
                <a:gridCol w="1062118"/>
                <a:gridCol w="1062118"/>
                <a:gridCol w="1062118"/>
                <a:gridCol w="1062118"/>
                <a:gridCol w="1062118"/>
              </a:tblGrid>
              <a:tr h="370840">
                <a:tc>
                  <a:txBody>
                    <a:bodyPr/>
                    <a:lstStyle/>
                    <a:p>
                      <a:pPr algn="ctr"/>
                      <a:r>
                        <a:rPr lang="fr-FR" sz="1600" dirty="0" smtClean="0"/>
                        <a:t>Rubrique de solde</a:t>
                      </a:r>
                      <a:endParaRPr lang="fr-FR" sz="1600" dirty="0"/>
                    </a:p>
                  </a:txBody>
                  <a:tcPr anchor="ctr"/>
                </a:tc>
                <a:tc>
                  <a:txBody>
                    <a:bodyPr/>
                    <a:lstStyle/>
                    <a:p>
                      <a:pPr algn="ctr"/>
                      <a:r>
                        <a:rPr lang="fr-FR" sz="1600" dirty="0" smtClean="0"/>
                        <a:t>MEDRO</a:t>
                      </a:r>
                      <a:endParaRPr lang="fr-FR" sz="1600" dirty="0"/>
                    </a:p>
                  </a:txBody>
                  <a:tcPr anchor="ctr"/>
                </a:tc>
                <a:tc>
                  <a:txBody>
                    <a:bodyPr/>
                    <a:lstStyle/>
                    <a:p>
                      <a:pPr algn="ctr"/>
                      <a:r>
                        <a:rPr lang="fr-FR" sz="1600" dirty="0" smtClean="0"/>
                        <a:t>Version</a:t>
                      </a:r>
                      <a:endParaRPr lang="fr-FR" sz="1600" dirty="0"/>
                    </a:p>
                  </a:txBody>
                  <a:tcPr anchor="ctr"/>
                </a:tc>
                <a:tc>
                  <a:txBody>
                    <a:bodyPr/>
                    <a:lstStyle/>
                    <a:p>
                      <a:pPr algn="ctr"/>
                      <a:r>
                        <a:rPr lang="fr-FR" sz="1600" dirty="0" err="1" smtClean="0"/>
                        <a:t>Cptot</a:t>
                      </a:r>
                      <a:endParaRPr lang="fr-FR" sz="1600" dirty="0"/>
                    </a:p>
                  </a:txBody>
                  <a:tcPr anchor="ctr"/>
                </a:tc>
                <a:tc>
                  <a:txBody>
                    <a:bodyPr/>
                    <a:lstStyle/>
                    <a:p>
                      <a:pPr algn="ctr"/>
                      <a:r>
                        <a:rPr lang="fr-FR" sz="1600" dirty="0" err="1" smtClean="0"/>
                        <a:t>cpEvol</a:t>
                      </a:r>
                      <a:endParaRPr lang="fr-FR" sz="1600" dirty="0"/>
                    </a:p>
                  </a:txBody>
                  <a:tcPr anchor="ctr"/>
                </a:tc>
                <a:tc>
                  <a:txBody>
                    <a:bodyPr/>
                    <a:lstStyle/>
                    <a:p>
                      <a:pPr algn="ctr"/>
                      <a:r>
                        <a:rPr lang="fr-FR" sz="1600" dirty="0" err="1" smtClean="0"/>
                        <a:t>cpBarr</a:t>
                      </a:r>
                      <a:endParaRPr lang="fr-FR" sz="1600" dirty="0"/>
                    </a:p>
                  </a:txBody>
                  <a:tcPr anchor="ctr"/>
                </a:tc>
                <a:tc>
                  <a:txBody>
                    <a:bodyPr/>
                    <a:lstStyle/>
                    <a:p>
                      <a:pPr algn="ctr"/>
                      <a:r>
                        <a:rPr lang="fr-FR" sz="1600" dirty="0" smtClean="0"/>
                        <a:t>Indicateur</a:t>
                      </a:r>
                      <a:endParaRPr lang="fr-FR" sz="1600" dirty="0"/>
                    </a:p>
                  </a:txBody>
                  <a:tcPr anchor="ctr"/>
                </a:tc>
                <a:tc>
                  <a:txBody>
                    <a:bodyPr/>
                    <a:lstStyle/>
                    <a:p>
                      <a:pPr algn="ctr"/>
                      <a:r>
                        <a:rPr lang="fr-FR" sz="1600" dirty="0" smtClean="0"/>
                        <a:t>%</a:t>
                      </a:r>
                      <a:endParaRPr lang="fr-FR" sz="1600" dirty="0"/>
                    </a:p>
                  </a:txBody>
                  <a:tcPr anchor="ctr"/>
                </a:tc>
              </a:tr>
              <a:tr h="428992">
                <a:tc>
                  <a:txBody>
                    <a:bodyPr/>
                    <a:lstStyle/>
                    <a:p>
                      <a:r>
                        <a:rPr lang="fr-FR" dirty="0" smtClean="0"/>
                        <a:t>R1</a:t>
                      </a:r>
                      <a:endParaRPr lang="fr-FR" dirty="0"/>
                    </a:p>
                  </a:txBody>
                  <a:tcPr/>
                </a:tc>
                <a:tc>
                  <a:txBody>
                    <a:bodyPr/>
                    <a:lstStyle/>
                    <a:p>
                      <a:r>
                        <a:rPr lang="fr-FR" dirty="0" smtClean="0"/>
                        <a:t>M1</a:t>
                      </a:r>
                      <a:endParaRPr lang="fr-FR" dirty="0"/>
                    </a:p>
                  </a:txBody>
                  <a:tcPr/>
                </a:tc>
                <a:tc>
                  <a:txBody>
                    <a:bodyPr/>
                    <a:lstStyle/>
                    <a:p>
                      <a:r>
                        <a:rPr lang="fr-FR" dirty="0" smtClean="0"/>
                        <a:t>V1</a:t>
                      </a:r>
                      <a:endParaRPr lang="fr-FR" dirty="0"/>
                    </a:p>
                  </a:txBody>
                  <a:tcPr/>
                </a:tc>
                <a:tc>
                  <a:txBody>
                    <a:bodyPr/>
                    <a:lstStyle/>
                    <a:p>
                      <a:r>
                        <a:rPr lang="fr-FR" dirty="0" smtClean="0"/>
                        <a:t>10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sz="1600" dirty="0" smtClean="0"/>
                        <a:t>10/25=40</a:t>
                      </a:r>
                      <a:endParaRPr lang="fr-FR" sz="1600" dirty="0"/>
                    </a:p>
                  </a:txBody>
                  <a:tcPr/>
                </a:tc>
              </a:tr>
              <a:tr h="370840">
                <a:tc>
                  <a:txBody>
                    <a:bodyPr/>
                    <a:lstStyle/>
                    <a:p>
                      <a:r>
                        <a:rPr lang="fr-FR" dirty="0" smtClean="0"/>
                        <a:t>R2</a:t>
                      </a:r>
                      <a:endParaRPr lang="fr-FR" dirty="0"/>
                    </a:p>
                  </a:txBody>
                  <a:tcPr/>
                </a:tc>
                <a:tc>
                  <a:txBody>
                    <a:bodyPr/>
                    <a:lstStyle/>
                    <a:p>
                      <a:r>
                        <a:rPr lang="fr-FR" dirty="0" smtClean="0"/>
                        <a:t>M1</a:t>
                      </a:r>
                      <a:endParaRPr lang="fr-FR" dirty="0"/>
                    </a:p>
                  </a:txBody>
                  <a:tcPr/>
                </a:tc>
                <a:tc>
                  <a:txBody>
                    <a:bodyPr/>
                    <a:lstStyle/>
                    <a:p>
                      <a:r>
                        <a:rPr lang="fr-FR" dirty="0" smtClean="0"/>
                        <a:t>V1</a:t>
                      </a:r>
                      <a:endParaRPr lang="fr-FR" dirty="0"/>
                    </a:p>
                  </a:txBody>
                  <a:tcPr/>
                </a:tc>
                <a:tc>
                  <a:txBody>
                    <a:bodyPr/>
                    <a:lstStyle/>
                    <a:p>
                      <a:r>
                        <a:rPr lang="fr-FR" dirty="0" smtClean="0"/>
                        <a:t>5</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sz="1600" dirty="0" smtClean="0"/>
                        <a:t>5/25=20</a:t>
                      </a:r>
                    </a:p>
                  </a:txBody>
                  <a:tcPr/>
                </a:tc>
              </a:tr>
              <a:tr h="370840">
                <a:tc>
                  <a:txBody>
                    <a:bodyPr/>
                    <a:lstStyle/>
                    <a:p>
                      <a:r>
                        <a:rPr lang="fr-FR" dirty="0" smtClean="0"/>
                        <a:t>R5</a:t>
                      </a:r>
                      <a:endParaRPr lang="fr-FR" dirty="0"/>
                    </a:p>
                  </a:txBody>
                  <a:tcPr/>
                </a:tc>
                <a:tc>
                  <a:txBody>
                    <a:bodyPr/>
                    <a:lstStyle/>
                    <a:p>
                      <a:r>
                        <a:rPr lang="fr-FR" dirty="0" smtClean="0"/>
                        <a:t>M1</a:t>
                      </a:r>
                      <a:endParaRPr lang="fr-FR" dirty="0"/>
                    </a:p>
                  </a:txBody>
                  <a:tcPr/>
                </a:tc>
                <a:tc>
                  <a:txBody>
                    <a:bodyPr/>
                    <a:lstStyle/>
                    <a:p>
                      <a:r>
                        <a:rPr lang="fr-FR" dirty="0" smtClean="0"/>
                        <a:t>V1</a:t>
                      </a:r>
                      <a:endParaRPr lang="fr-FR" dirty="0"/>
                    </a:p>
                  </a:txBody>
                  <a:tcPr/>
                </a:tc>
                <a:tc>
                  <a:txBody>
                    <a:bodyPr/>
                    <a:lstStyle/>
                    <a:p>
                      <a:r>
                        <a:rPr lang="fr-FR" dirty="0" smtClean="0"/>
                        <a:t>8</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sz="1600" dirty="0" smtClean="0"/>
                        <a:t>8/25=32</a:t>
                      </a:r>
                      <a:endParaRPr lang="fr-FR" sz="1600" dirty="0"/>
                    </a:p>
                  </a:txBody>
                  <a:tcPr/>
                </a:tc>
              </a:tr>
              <a:tr h="370840">
                <a:tc>
                  <a:txBody>
                    <a:bodyPr/>
                    <a:lstStyle/>
                    <a:p>
                      <a:r>
                        <a:rPr lang="fr-FR" dirty="0" smtClean="0"/>
                        <a:t>R4</a:t>
                      </a:r>
                      <a:endParaRPr lang="fr-FR" dirty="0"/>
                    </a:p>
                  </a:txBody>
                  <a:tcPr>
                    <a:solidFill>
                      <a:schemeClr val="accent3"/>
                    </a:solidFill>
                  </a:tcPr>
                </a:tc>
                <a:tc>
                  <a:txBody>
                    <a:bodyPr/>
                    <a:lstStyle/>
                    <a:p>
                      <a:r>
                        <a:rPr lang="fr-FR" dirty="0" smtClean="0"/>
                        <a:t>M1</a:t>
                      </a:r>
                      <a:endParaRPr lang="fr-FR" dirty="0"/>
                    </a:p>
                  </a:txBody>
                  <a:tcPr>
                    <a:solidFill>
                      <a:schemeClr val="accent3"/>
                    </a:solidFill>
                  </a:tcPr>
                </a:tc>
                <a:tc>
                  <a:txBody>
                    <a:bodyPr/>
                    <a:lstStyle/>
                    <a:p>
                      <a:r>
                        <a:rPr lang="fr-FR" dirty="0" smtClean="0"/>
                        <a:t>V1</a:t>
                      </a:r>
                      <a:endParaRPr lang="fr-FR" dirty="0"/>
                    </a:p>
                  </a:txBody>
                  <a:tcPr>
                    <a:solidFill>
                      <a:schemeClr val="accent3"/>
                    </a:solidFill>
                  </a:tcPr>
                </a:tc>
                <a:tc>
                  <a:txBody>
                    <a:bodyPr/>
                    <a:lstStyle/>
                    <a:p>
                      <a:r>
                        <a:rPr lang="fr-FR" dirty="0" smtClean="0"/>
                        <a:t>12</a:t>
                      </a:r>
                      <a:endParaRPr lang="fr-FR" dirty="0"/>
                    </a:p>
                  </a:txBody>
                  <a:tcPr>
                    <a:solidFill>
                      <a:schemeClr val="accent3"/>
                    </a:solidFill>
                  </a:tcPr>
                </a:tc>
                <a:tc>
                  <a:txBody>
                    <a:bodyPr/>
                    <a:lstStyle/>
                    <a:p>
                      <a:r>
                        <a:rPr lang="fr-FR" dirty="0" smtClean="0"/>
                        <a:t>0</a:t>
                      </a:r>
                      <a:endParaRPr lang="fr-FR" dirty="0"/>
                    </a:p>
                  </a:txBody>
                  <a:tcPr>
                    <a:solidFill>
                      <a:schemeClr val="accent3"/>
                    </a:solidFill>
                  </a:tcPr>
                </a:tc>
                <a:tc>
                  <a:txBody>
                    <a:bodyPr/>
                    <a:lstStyle/>
                    <a:p>
                      <a:r>
                        <a:rPr lang="fr-FR" dirty="0" smtClean="0"/>
                        <a:t>0</a:t>
                      </a:r>
                      <a:endParaRPr lang="fr-FR" dirty="0"/>
                    </a:p>
                  </a:txBody>
                  <a:tcPr>
                    <a:solidFill>
                      <a:schemeClr val="accent3"/>
                    </a:solidFill>
                  </a:tcPr>
                </a:tc>
                <a:tc>
                  <a:txBody>
                    <a:bodyPr/>
                    <a:lstStyle/>
                    <a:p>
                      <a:r>
                        <a:rPr lang="fr-FR" dirty="0" smtClean="0"/>
                        <a:t>1</a:t>
                      </a:r>
                      <a:endParaRPr lang="fr-FR" dirty="0"/>
                    </a:p>
                  </a:txBody>
                  <a:tcPr>
                    <a:solidFill>
                      <a:schemeClr val="accent3"/>
                    </a:solidFill>
                  </a:tcPr>
                </a:tc>
                <a:tc>
                  <a:txBody>
                    <a:bodyPr/>
                    <a:lstStyle/>
                    <a:p>
                      <a:pPr algn="ctr"/>
                      <a:r>
                        <a:rPr lang="fr-FR" sz="1400" dirty="0" smtClean="0"/>
                        <a:t>ANALYSEE</a:t>
                      </a:r>
                      <a:endParaRPr lang="fr-FR" sz="1600" dirty="0"/>
                    </a:p>
                  </a:txBody>
                  <a:tcPr>
                    <a:solidFill>
                      <a:schemeClr val="accent3"/>
                    </a:solidFill>
                  </a:tcPr>
                </a:tc>
              </a:tr>
              <a:tr h="327640">
                <a:tc>
                  <a:txBody>
                    <a:bodyPr/>
                    <a:lstStyle/>
                    <a:p>
                      <a:r>
                        <a:rPr lang="fr-FR" dirty="0" smtClean="0"/>
                        <a:t>R10</a:t>
                      </a:r>
                      <a:endParaRPr lang="fr-FR" dirty="0"/>
                    </a:p>
                  </a:txBody>
                  <a:tcPr/>
                </a:tc>
                <a:tc>
                  <a:txBody>
                    <a:bodyPr/>
                    <a:lstStyle/>
                    <a:p>
                      <a:r>
                        <a:rPr lang="fr-FR" dirty="0" smtClean="0"/>
                        <a:t>M1</a:t>
                      </a:r>
                      <a:endParaRPr lang="fr-FR" dirty="0"/>
                    </a:p>
                  </a:txBody>
                  <a:tcPr/>
                </a:tc>
                <a:tc>
                  <a:txBody>
                    <a:bodyPr/>
                    <a:lstStyle/>
                    <a:p>
                      <a:r>
                        <a:rPr lang="fr-FR" dirty="0" smtClean="0"/>
                        <a:t>V1</a:t>
                      </a:r>
                      <a:endParaRPr lang="fr-FR" dirty="0"/>
                    </a:p>
                  </a:txBody>
                  <a:tcPr/>
                </a:tc>
                <a:tc>
                  <a:txBody>
                    <a:bodyPr/>
                    <a:lstStyle/>
                    <a:p>
                      <a:r>
                        <a:rPr lang="fr-FR" dirty="0" smtClean="0"/>
                        <a:t>2</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sz="1600" dirty="0" smtClean="0"/>
                        <a:t>2/25=8</a:t>
                      </a:r>
                      <a:endParaRPr lang="fr-FR" sz="1600" dirty="0"/>
                    </a:p>
                  </a:txBody>
                  <a:tcPr/>
                </a:tc>
              </a:tr>
              <a:tr h="370840">
                <a:tc>
                  <a:txBody>
                    <a:bodyPr/>
                    <a:lstStyle/>
                    <a:p>
                      <a:r>
                        <a:rPr lang="fr-FR" dirty="0" smtClean="0"/>
                        <a:t>R3</a:t>
                      </a:r>
                      <a:endParaRPr lang="fr-FR" dirty="0"/>
                    </a:p>
                  </a:txBody>
                  <a:tcPr/>
                </a:tc>
                <a:tc>
                  <a:txBody>
                    <a:bodyPr/>
                    <a:lstStyle/>
                    <a:p>
                      <a:r>
                        <a:rPr lang="fr-FR" dirty="0" smtClean="0"/>
                        <a:t>M5</a:t>
                      </a:r>
                      <a:endParaRPr lang="fr-FR" dirty="0"/>
                    </a:p>
                  </a:txBody>
                  <a:tcPr/>
                </a:tc>
                <a:tc>
                  <a:txBody>
                    <a:bodyPr/>
                    <a:lstStyle/>
                    <a:p>
                      <a:r>
                        <a:rPr lang="fr-FR" dirty="0" smtClean="0"/>
                        <a:t>V1</a:t>
                      </a:r>
                      <a:endParaRPr lang="fr-FR" dirty="0"/>
                    </a:p>
                  </a:txBody>
                  <a:tcPr/>
                </a:tc>
                <a:tc>
                  <a:txBody>
                    <a:bodyPr/>
                    <a:lstStyle/>
                    <a:p>
                      <a:r>
                        <a:rPr lang="fr-FR" dirty="0" smtClean="0"/>
                        <a:t>20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sz="1600" dirty="0" smtClean="0"/>
                        <a:t>100</a:t>
                      </a:r>
                      <a:endParaRPr lang="fr-FR" sz="1600" dirty="0"/>
                    </a:p>
                  </a:txBody>
                  <a:tcPr/>
                </a:tc>
              </a:tr>
              <a:tr h="370840">
                <a:tc>
                  <a:txBody>
                    <a:bodyPr/>
                    <a:lstStyle/>
                    <a:p>
                      <a:r>
                        <a:rPr lang="fr-FR" dirty="0" smtClean="0"/>
                        <a:t>R1</a:t>
                      </a:r>
                      <a:endParaRPr lang="fr-FR" dirty="0"/>
                    </a:p>
                  </a:txBody>
                  <a:tcPr>
                    <a:solidFill>
                      <a:schemeClr val="accent6">
                        <a:lumMod val="60000"/>
                        <a:lumOff val="40000"/>
                      </a:schemeClr>
                    </a:solidFill>
                  </a:tcPr>
                </a:tc>
                <a:tc>
                  <a:txBody>
                    <a:bodyPr/>
                    <a:lstStyle/>
                    <a:p>
                      <a:r>
                        <a:rPr lang="fr-FR" dirty="0" smtClean="0"/>
                        <a:t>M1</a:t>
                      </a:r>
                      <a:endParaRPr lang="fr-FR" dirty="0"/>
                    </a:p>
                  </a:txBody>
                  <a:tcPr>
                    <a:solidFill>
                      <a:schemeClr val="accent6">
                        <a:lumMod val="60000"/>
                        <a:lumOff val="40000"/>
                      </a:schemeClr>
                    </a:solidFill>
                  </a:tcPr>
                </a:tc>
                <a:tc>
                  <a:txBody>
                    <a:bodyPr/>
                    <a:lstStyle/>
                    <a:p>
                      <a:r>
                        <a:rPr lang="fr-FR" dirty="0" smtClean="0"/>
                        <a:t>V2</a:t>
                      </a:r>
                      <a:endParaRPr lang="fr-FR" dirty="0"/>
                    </a:p>
                  </a:txBody>
                  <a:tcPr>
                    <a:solidFill>
                      <a:schemeClr val="accent6">
                        <a:lumMod val="60000"/>
                        <a:lumOff val="40000"/>
                      </a:schemeClr>
                    </a:solidFill>
                  </a:tcPr>
                </a:tc>
                <a:tc>
                  <a:txBody>
                    <a:bodyPr/>
                    <a:lstStyle/>
                    <a:p>
                      <a:r>
                        <a:rPr lang="fr-FR" dirty="0" smtClean="0"/>
                        <a:t>13</a:t>
                      </a:r>
                      <a:endParaRPr lang="fr-FR" dirty="0"/>
                    </a:p>
                  </a:txBody>
                  <a:tcPr>
                    <a:solidFill>
                      <a:schemeClr val="accent6">
                        <a:lumMod val="60000"/>
                        <a:lumOff val="40000"/>
                      </a:schemeClr>
                    </a:solidFill>
                  </a:tcPr>
                </a:tc>
                <a:tc>
                  <a:txBody>
                    <a:bodyPr/>
                    <a:lstStyle/>
                    <a:p>
                      <a:r>
                        <a:rPr lang="fr-FR" dirty="0" smtClean="0"/>
                        <a:t>3</a:t>
                      </a:r>
                      <a:endParaRPr lang="fr-FR" dirty="0"/>
                    </a:p>
                  </a:txBody>
                  <a:tcPr>
                    <a:solidFill>
                      <a:schemeClr val="accent6">
                        <a:lumMod val="60000"/>
                        <a:lumOff val="40000"/>
                      </a:schemeClr>
                    </a:solidFill>
                  </a:tcPr>
                </a:tc>
                <a:tc>
                  <a:txBody>
                    <a:bodyPr/>
                    <a:lstStyle/>
                    <a:p>
                      <a:r>
                        <a:rPr lang="fr-FR" dirty="0" smtClean="0"/>
                        <a:t>0</a:t>
                      </a:r>
                      <a:endParaRPr lang="fr-FR" dirty="0"/>
                    </a:p>
                  </a:txBody>
                  <a:tcPr>
                    <a:solidFill>
                      <a:schemeClr val="accent6">
                        <a:lumMod val="60000"/>
                        <a:lumOff val="40000"/>
                      </a:schemeClr>
                    </a:solidFill>
                  </a:tcPr>
                </a:tc>
                <a:tc>
                  <a:txBody>
                    <a:bodyPr/>
                    <a:lstStyle/>
                    <a:p>
                      <a:r>
                        <a:rPr lang="fr-FR" dirty="0" smtClean="0"/>
                        <a:t>1</a:t>
                      </a:r>
                      <a:endParaRPr lang="fr-FR" dirty="0"/>
                    </a:p>
                  </a:txBody>
                  <a:tcPr>
                    <a:solidFill>
                      <a:schemeClr val="accent6">
                        <a:lumMod val="60000"/>
                        <a:lumOff val="40000"/>
                      </a:schemeClr>
                    </a:solidFill>
                  </a:tcPr>
                </a:tc>
                <a:tc>
                  <a:txBody>
                    <a:bodyPr/>
                    <a:lstStyle/>
                    <a:p>
                      <a:r>
                        <a:rPr lang="fr-FR" sz="1600" dirty="0" smtClean="0"/>
                        <a:t>13/20=65</a:t>
                      </a:r>
                      <a:endParaRPr lang="fr-FR" sz="1600" dirty="0"/>
                    </a:p>
                  </a:txBody>
                  <a:tcPr>
                    <a:solidFill>
                      <a:schemeClr val="accent6">
                        <a:lumMod val="60000"/>
                        <a:lumOff val="40000"/>
                      </a:schemeClr>
                    </a:solidFill>
                  </a:tcPr>
                </a:tc>
              </a:tr>
              <a:tr h="370840">
                <a:tc>
                  <a:txBody>
                    <a:bodyPr/>
                    <a:lstStyle/>
                    <a:p>
                      <a:r>
                        <a:rPr lang="fr-FR" dirty="0" smtClean="0"/>
                        <a:t>R2</a:t>
                      </a:r>
                      <a:endParaRPr lang="fr-FR" dirty="0"/>
                    </a:p>
                  </a:txBody>
                  <a:tcPr>
                    <a:solidFill>
                      <a:schemeClr val="accent6">
                        <a:lumMod val="40000"/>
                        <a:lumOff val="60000"/>
                      </a:schemeClr>
                    </a:solidFill>
                  </a:tcPr>
                </a:tc>
                <a:tc>
                  <a:txBody>
                    <a:bodyPr/>
                    <a:lstStyle/>
                    <a:p>
                      <a:r>
                        <a:rPr lang="fr-FR" dirty="0" smtClean="0"/>
                        <a:t>M1</a:t>
                      </a:r>
                      <a:endParaRPr lang="fr-FR" dirty="0"/>
                    </a:p>
                  </a:txBody>
                  <a:tcPr>
                    <a:solidFill>
                      <a:schemeClr val="accent6">
                        <a:lumMod val="40000"/>
                        <a:lumOff val="60000"/>
                      </a:schemeClr>
                    </a:solidFill>
                  </a:tcPr>
                </a:tc>
                <a:tc>
                  <a:txBody>
                    <a:bodyPr/>
                    <a:lstStyle/>
                    <a:p>
                      <a:r>
                        <a:rPr lang="fr-FR" dirty="0" smtClean="0"/>
                        <a:t>V2</a:t>
                      </a:r>
                      <a:endParaRPr lang="fr-FR" dirty="0"/>
                    </a:p>
                  </a:txBody>
                  <a:tcPr>
                    <a:solidFill>
                      <a:schemeClr val="accent6">
                        <a:lumMod val="40000"/>
                        <a:lumOff val="60000"/>
                      </a:schemeClr>
                    </a:solidFill>
                  </a:tcPr>
                </a:tc>
                <a:tc>
                  <a:txBody>
                    <a:bodyPr/>
                    <a:lstStyle/>
                    <a:p>
                      <a:r>
                        <a:rPr lang="fr-FR" dirty="0" smtClean="0"/>
                        <a:t>5</a:t>
                      </a:r>
                      <a:endParaRPr lang="fr-FR" dirty="0"/>
                    </a:p>
                  </a:txBody>
                  <a:tcPr>
                    <a:solidFill>
                      <a:schemeClr val="accent6">
                        <a:lumMod val="40000"/>
                        <a:lumOff val="60000"/>
                      </a:schemeClr>
                    </a:solidFill>
                  </a:tcPr>
                </a:tc>
                <a:tc>
                  <a:txBody>
                    <a:bodyPr/>
                    <a:lstStyle/>
                    <a:p>
                      <a:r>
                        <a:rPr lang="fr-FR" dirty="0" smtClean="0"/>
                        <a:t>0</a:t>
                      </a:r>
                      <a:endParaRPr lang="fr-FR" dirty="0"/>
                    </a:p>
                  </a:txBody>
                  <a:tcPr>
                    <a:solidFill>
                      <a:schemeClr val="accent6">
                        <a:lumMod val="40000"/>
                        <a:lumOff val="60000"/>
                      </a:schemeClr>
                    </a:solidFill>
                  </a:tcPr>
                </a:tc>
                <a:tc>
                  <a:txBody>
                    <a:bodyPr/>
                    <a:lstStyle/>
                    <a:p>
                      <a:r>
                        <a:rPr lang="fr-FR" dirty="0" smtClean="0"/>
                        <a:t>0</a:t>
                      </a:r>
                      <a:endParaRPr lang="fr-FR" dirty="0"/>
                    </a:p>
                  </a:txBody>
                  <a:tcPr>
                    <a:solidFill>
                      <a:schemeClr val="accent6">
                        <a:lumMod val="40000"/>
                        <a:lumOff val="60000"/>
                      </a:schemeClr>
                    </a:solidFill>
                  </a:tcPr>
                </a:tc>
                <a:tc>
                  <a:txBody>
                    <a:bodyPr/>
                    <a:lstStyle/>
                    <a:p>
                      <a:r>
                        <a:rPr lang="fr-FR" dirty="0" smtClean="0"/>
                        <a:t>1</a:t>
                      </a:r>
                      <a:endParaRPr lang="fr-FR" dirty="0"/>
                    </a:p>
                  </a:txBody>
                  <a:tcPr>
                    <a:solidFill>
                      <a:schemeClr val="accent6">
                        <a:lumMod val="40000"/>
                        <a:lumOff val="60000"/>
                      </a:schemeClr>
                    </a:solidFill>
                  </a:tcPr>
                </a:tc>
                <a:tc>
                  <a:txBody>
                    <a:bodyPr/>
                    <a:lstStyle/>
                    <a:p>
                      <a:r>
                        <a:rPr lang="fr-FR" sz="1600" dirty="0" smtClean="0"/>
                        <a:t>5/20=25</a:t>
                      </a:r>
                      <a:endParaRPr lang="fr-FR" sz="1600" dirty="0"/>
                    </a:p>
                  </a:txBody>
                  <a:tcPr>
                    <a:solidFill>
                      <a:schemeClr val="accent6">
                        <a:lumMod val="40000"/>
                        <a:lumOff val="60000"/>
                      </a:schemeClr>
                    </a:solidFill>
                  </a:tcPr>
                </a:tc>
              </a:tr>
              <a:tr h="370840">
                <a:tc>
                  <a:txBody>
                    <a:bodyPr/>
                    <a:lstStyle/>
                    <a:p>
                      <a:r>
                        <a:rPr lang="fr-FR" dirty="0" smtClean="0"/>
                        <a:t>R5</a:t>
                      </a:r>
                      <a:endParaRPr lang="fr-FR" dirty="0"/>
                    </a:p>
                  </a:txBody>
                  <a:tcPr>
                    <a:solidFill>
                      <a:schemeClr val="accent6">
                        <a:lumMod val="60000"/>
                        <a:lumOff val="40000"/>
                      </a:schemeClr>
                    </a:solidFill>
                  </a:tcPr>
                </a:tc>
                <a:tc>
                  <a:txBody>
                    <a:bodyPr/>
                    <a:lstStyle/>
                    <a:p>
                      <a:r>
                        <a:rPr lang="fr-FR" dirty="0" smtClean="0"/>
                        <a:t>M1</a:t>
                      </a:r>
                      <a:endParaRPr lang="fr-FR" dirty="0"/>
                    </a:p>
                  </a:txBody>
                  <a:tcPr>
                    <a:solidFill>
                      <a:schemeClr val="accent6">
                        <a:lumMod val="60000"/>
                        <a:lumOff val="40000"/>
                      </a:schemeClr>
                    </a:solidFill>
                  </a:tcPr>
                </a:tc>
                <a:tc>
                  <a:txBody>
                    <a:bodyPr/>
                    <a:lstStyle/>
                    <a:p>
                      <a:r>
                        <a:rPr lang="fr-FR" dirty="0" smtClean="0"/>
                        <a:t>V2</a:t>
                      </a:r>
                      <a:endParaRPr lang="fr-FR" dirty="0"/>
                    </a:p>
                  </a:txBody>
                  <a:tcPr>
                    <a:solidFill>
                      <a:schemeClr val="accent6">
                        <a:lumMod val="60000"/>
                        <a:lumOff val="40000"/>
                      </a:schemeClr>
                    </a:solidFill>
                  </a:tcPr>
                </a:tc>
                <a:tc>
                  <a:txBody>
                    <a:bodyPr/>
                    <a:lstStyle/>
                    <a:p>
                      <a:r>
                        <a:rPr lang="fr-FR" dirty="0" smtClean="0"/>
                        <a:t>8</a:t>
                      </a:r>
                      <a:endParaRPr lang="fr-FR" dirty="0"/>
                    </a:p>
                  </a:txBody>
                  <a:tcPr>
                    <a:solidFill>
                      <a:schemeClr val="accent6">
                        <a:lumMod val="60000"/>
                        <a:lumOff val="40000"/>
                      </a:schemeClr>
                    </a:solidFill>
                  </a:tcPr>
                </a:tc>
                <a:tc>
                  <a:txBody>
                    <a:bodyPr/>
                    <a:lstStyle/>
                    <a:p>
                      <a:r>
                        <a:rPr lang="fr-FR" dirty="0" smtClean="0"/>
                        <a:t>0</a:t>
                      </a:r>
                      <a:endParaRPr lang="fr-FR" dirty="0"/>
                    </a:p>
                  </a:txBody>
                  <a:tcPr>
                    <a:solidFill>
                      <a:schemeClr val="accent6">
                        <a:lumMod val="60000"/>
                        <a:lumOff val="40000"/>
                      </a:schemeClr>
                    </a:solidFill>
                  </a:tcPr>
                </a:tc>
                <a:tc>
                  <a:txBody>
                    <a:bodyPr/>
                    <a:lstStyle/>
                    <a:p>
                      <a:r>
                        <a:rPr lang="fr-FR" dirty="0" smtClean="0"/>
                        <a:t>8</a:t>
                      </a:r>
                      <a:endParaRPr lang="fr-FR" dirty="0"/>
                    </a:p>
                  </a:txBody>
                  <a:tcPr>
                    <a:solidFill>
                      <a:schemeClr val="accent6">
                        <a:lumMod val="60000"/>
                        <a:lumOff val="40000"/>
                      </a:schemeClr>
                    </a:solidFill>
                  </a:tcPr>
                </a:tc>
                <a:tc>
                  <a:txBody>
                    <a:bodyPr/>
                    <a:lstStyle/>
                    <a:p>
                      <a:r>
                        <a:rPr lang="fr-FR" dirty="0" smtClean="0"/>
                        <a:t>1</a:t>
                      </a:r>
                      <a:endParaRPr lang="fr-FR" dirty="0"/>
                    </a:p>
                  </a:txBody>
                  <a:tcPr>
                    <a:solidFill>
                      <a:schemeClr val="accent6">
                        <a:lumMod val="60000"/>
                        <a:lumOff val="40000"/>
                      </a:schemeClr>
                    </a:solidFill>
                  </a:tcPr>
                </a:tc>
                <a:tc>
                  <a:txBody>
                    <a:bodyPr/>
                    <a:lstStyle/>
                    <a:p>
                      <a:r>
                        <a:rPr lang="fr-FR" sz="1400" dirty="0" smtClean="0"/>
                        <a:t>SUPPRIMEE</a:t>
                      </a:r>
                      <a:endParaRPr lang="fr-FR" sz="1400" dirty="0"/>
                    </a:p>
                  </a:txBody>
                  <a:tcPr>
                    <a:solidFill>
                      <a:schemeClr val="accent6">
                        <a:lumMod val="60000"/>
                        <a:lumOff val="40000"/>
                      </a:schemeClr>
                    </a:solidFill>
                  </a:tcPr>
                </a:tc>
              </a:tr>
              <a:tr h="370840">
                <a:tc>
                  <a:txBody>
                    <a:bodyPr/>
                    <a:lstStyle/>
                    <a:p>
                      <a:r>
                        <a:rPr lang="fr-FR" dirty="0" smtClean="0"/>
                        <a:t>R4</a:t>
                      </a:r>
                      <a:endParaRPr lang="fr-FR" dirty="0"/>
                    </a:p>
                  </a:txBody>
                  <a:tcPr>
                    <a:solidFill>
                      <a:schemeClr val="accent3"/>
                    </a:solidFill>
                  </a:tcPr>
                </a:tc>
                <a:tc>
                  <a:txBody>
                    <a:bodyPr/>
                    <a:lstStyle/>
                    <a:p>
                      <a:r>
                        <a:rPr lang="fr-FR" dirty="0" smtClean="0"/>
                        <a:t>M1</a:t>
                      </a:r>
                      <a:endParaRPr lang="fr-FR" dirty="0"/>
                    </a:p>
                  </a:txBody>
                  <a:tcPr>
                    <a:solidFill>
                      <a:schemeClr val="accent3"/>
                    </a:solidFill>
                  </a:tcPr>
                </a:tc>
                <a:tc>
                  <a:txBody>
                    <a:bodyPr/>
                    <a:lstStyle/>
                    <a:p>
                      <a:r>
                        <a:rPr lang="fr-FR" dirty="0" smtClean="0"/>
                        <a:t>V2</a:t>
                      </a:r>
                      <a:endParaRPr lang="fr-FR" dirty="0"/>
                    </a:p>
                  </a:txBody>
                  <a:tcPr>
                    <a:solidFill>
                      <a:schemeClr val="accent3"/>
                    </a:solidFill>
                  </a:tcPr>
                </a:tc>
                <a:tc>
                  <a:txBody>
                    <a:bodyPr/>
                    <a:lstStyle/>
                    <a:p>
                      <a:r>
                        <a:rPr lang="fr-FR" dirty="0" smtClean="0"/>
                        <a:t>12</a:t>
                      </a:r>
                      <a:endParaRPr lang="fr-FR" dirty="0"/>
                    </a:p>
                  </a:txBody>
                  <a:tcPr>
                    <a:solidFill>
                      <a:schemeClr val="accent3"/>
                    </a:solidFill>
                  </a:tcPr>
                </a:tc>
                <a:tc>
                  <a:txBody>
                    <a:bodyPr/>
                    <a:lstStyle/>
                    <a:p>
                      <a:r>
                        <a:rPr lang="fr-FR" dirty="0" smtClean="0"/>
                        <a:t>0</a:t>
                      </a:r>
                      <a:endParaRPr lang="fr-FR" dirty="0"/>
                    </a:p>
                  </a:txBody>
                  <a:tcPr>
                    <a:solidFill>
                      <a:schemeClr val="accent3"/>
                    </a:solidFill>
                  </a:tcPr>
                </a:tc>
                <a:tc>
                  <a:txBody>
                    <a:bodyPr/>
                    <a:lstStyle/>
                    <a:p>
                      <a:r>
                        <a:rPr lang="fr-FR" dirty="0" smtClean="0"/>
                        <a:t>0</a:t>
                      </a:r>
                      <a:endParaRPr lang="fr-FR" dirty="0"/>
                    </a:p>
                  </a:txBody>
                  <a:tcPr>
                    <a:solidFill>
                      <a:schemeClr val="accent3"/>
                    </a:solidFill>
                  </a:tcPr>
                </a:tc>
                <a:tc>
                  <a:txBody>
                    <a:bodyPr/>
                    <a:lstStyle/>
                    <a:p>
                      <a:r>
                        <a:rPr lang="fr-FR" dirty="0" smtClean="0"/>
                        <a:t>1</a:t>
                      </a:r>
                      <a:endParaRPr lang="fr-FR" dirty="0"/>
                    </a:p>
                  </a:txBody>
                  <a:tcPr>
                    <a:solidFill>
                      <a:schemeClr val="accent3"/>
                    </a:solidFill>
                  </a:tcPr>
                </a:tc>
                <a:tc>
                  <a:txBody>
                    <a:bodyPr/>
                    <a:lstStyle/>
                    <a:p>
                      <a:r>
                        <a:rPr lang="fr-FR" sz="1400" dirty="0" smtClean="0"/>
                        <a:t>ANALYSEE</a:t>
                      </a:r>
                      <a:endParaRPr lang="fr-FR" sz="1400" dirty="0"/>
                    </a:p>
                  </a:txBody>
                  <a:tcPr>
                    <a:solidFill>
                      <a:schemeClr val="accent3"/>
                    </a:solidFill>
                  </a:tcPr>
                </a:tc>
              </a:tr>
              <a:tr h="370840">
                <a:tc>
                  <a:txBody>
                    <a:bodyPr/>
                    <a:lstStyle/>
                    <a:p>
                      <a:r>
                        <a:rPr lang="fr-FR" dirty="0" smtClean="0"/>
                        <a:t>R10</a:t>
                      </a:r>
                      <a:endParaRPr lang="fr-FR" dirty="0"/>
                    </a:p>
                  </a:txBody>
                  <a:tcPr>
                    <a:solidFill>
                      <a:schemeClr val="accent6">
                        <a:lumMod val="60000"/>
                        <a:lumOff val="40000"/>
                      </a:schemeClr>
                    </a:solidFill>
                  </a:tcPr>
                </a:tc>
                <a:tc>
                  <a:txBody>
                    <a:bodyPr/>
                    <a:lstStyle/>
                    <a:p>
                      <a:r>
                        <a:rPr lang="fr-FR" dirty="0" smtClean="0"/>
                        <a:t>M1</a:t>
                      </a:r>
                      <a:endParaRPr lang="fr-FR" dirty="0"/>
                    </a:p>
                  </a:txBody>
                  <a:tcPr>
                    <a:solidFill>
                      <a:schemeClr val="accent6">
                        <a:lumMod val="60000"/>
                        <a:lumOff val="40000"/>
                      </a:schemeClr>
                    </a:solidFill>
                  </a:tcPr>
                </a:tc>
                <a:tc>
                  <a:txBody>
                    <a:bodyPr/>
                    <a:lstStyle/>
                    <a:p>
                      <a:r>
                        <a:rPr lang="fr-FR" dirty="0" smtClean="0"/>
                        <a:t>V2</a:t>
                      </a:r>
                      <a:endParaRPr lang="fr-FR" dirty="0"/>
                    </a:p>
                  </a:txBody>
                  <a:tcPr>
                    <a:solidFill>
                      <a:schemeClr val="accent6">
                        <a:lumMod val="60000"/>
                        <a:lumOff val="40000"/>
                      </a:schemeClr>
                    </a:solidFill>
                  </a:tcPr>
                </a:tc>
                <a:tc>
                  <a:txBody>
                    <a:bodyPr/>
                    <a:lstStyle/>
                    <a:p>
                      <a:r>
                        <a:rPr lang="fr-FR" dirty="0" smtClean="0"/>
                        <a:t>2</a:t>
                      </a:r>
                      <a:endParaRPr lang="fr-FR" dirty="0"/>
                    </a:p>
                  </a:txBody>
                  <a:tcPr>
                    <a:solidFill>
                      <a:schemeClr val="accent6">
                        <a:lumMod val="60000"/>
                        <a:lumOff val="40000"/>
                      </a:schemeClr>
                    </a:solidFill>
                  </a:tcPr>
                </a:tc>
                <a:tc>
                  <a:txBody>
                    <a:bodyPr/>
                    <a:lstStyle/>
                    <a:p>
                      <a:r>
                        <a:rPr lang="fr-FR" dirty="0" smtClean="0"/>
                        <a:t>0</a:t>
                      </a:r>
                      <a:endParaRPr lang="fr-FR" dirty="0"/>
                    </a:p>
                  </a:txBody>
                  <a:tcPr>
                    <a:solidFill>
                      <a:schemeClr val="accent6">
                        <a:lumMod val="60000"/>
                        <a:lumOff val="40000"/>
                      </a:schemeClr>
                    </a:solidFill>
                  </a:tcPr>
                </a:tc>
                <a:tc>
                  <a:txBody>
                    <a:bodyPr/>
                    <a:lstStyle/>
                    <a:p>
                      <a:r>
                        <a:rPr lang="fr-FR" dirty="0" smtClean="0"/>
                        <a:t>0</a:t>
                      </a:r>
                      <a:endParaRPr lang="fr-FR" dirty="0"/>
                    </a:p>
                  </a:txBody>
                  <a:tcPr>
                    <a:solidFill>
                      <a:schemeClr val="accent6">
                        <a:lumMod val="60000"/>
                        <a:lumOff val="40000"/>
                      </a:schemeClr>
                    </a:solidFill>
                  </a:tcPr>
                </a:tc>
                <a:tc>
                  <a:txBody>
                    <a:bodyPr/>
                    <a:lstStyle/>
                    <a:p>
                      <a:r>
                        <a:rPr lang="fr-FR" dirty="0" smtClean="0"/>
                        <a:t>0</a:t>
                      </a:r>
                      <a:endParaRPr lang="fr-FR" dirty="0"/>
                    </a:p>
                  </a:txBody>
                  <a:tcPr>
                    <a:solidFill>
                      <a:schemeClr val="accent6">
                        <a:lumMod val="60000"/>
                        <a:lumOff val="40000"/>
                      </a:schemeClr>
                    </a:solidFill>
                  </a:tcPr>
                </a:tc>
                <a:tc>
                  <a:txBody>
                    <a:bodyPr/>
                    <a:lstStyle/>
                    <a:p>
                      <a:r>
                        <a:rPr lang="fr-FR" sz="1600" dirty="0" smtClean="0"/>
                        <a:t>2/20=10</a:t>
                      </a:r>
                      <a:endParaRPr lang="fr-FR" sz="1600" dirty="0"/>
                    </a:p>
                  </a:txBody>
                  <a:tcPr>
                    <a:solidFill>
                      <a:schemeClr val="accent6">
                        <a:lumMod val="60000"/>
                        <a:lumOff val="40000"/>
                      </a:schemeClr>
                    </a:solidFill>
                  </a:tcPr>
                </a:tc>
              </a:tr>
              <a:tr h="370840">
                <a:tc>
                  <a:txBody>
                    <a:bodyPr/>
                    <a:lstStyle/>
                    <a:p>
                      <a:r>
                        <a:rPr lang="fr-FR" dirty="0" smtClean="0"/>
                        <a:t>R3</a:t>
                      </a:r>
                      <a:endParaRPr lang="fr-FR" dirty="0"/>
                    </a:p>
                  </a:txBody>
                  <a:tcPr>
                    <a:solidFill>
                      <a:schemeClr val="accent6">
                        <a:lumMod val="40000"/>
                        <a:lumOff val="60000"/>
                      </a:schemeClr>
                    </a:solidFill>
                  </a:tcPr>
                </a:tc>
                <a:tc>
                  <a:txBody>
                    <a:bodyPr/>
                    <a:lstStyle/>
                    <a:p>
                      <a:r>
                        <a:rPr lang="fr-FR" dirty="0" smtClean="0"/>
                        <a:t>M5</a:t>
                      </a:r>
                      <a:endParaRPr lang="fr-FR" dirty="0"/>
                    </a:p>
                  </a:txBody>
                  <a:tcPr>
                    <a:solidFill>
                      <a:schemeClr val="accent6">
                        <a:lumMod val="40000"/>
                        <a:lumOff val="60000"/>
                      </a:schemeClr>
                    </a:solidFill>
                  </a:tcPr>
                </a:tc>
                <a:tc>
                  <a:txBody>
                    <a:bodyPr/>
                    <a:lstStyle/>
                    <a:p>
                      <a:r>
                        <a:rPr lang="fr-FR" dirty="0" smtClean="0"/>
                        <a:t>V2</a:t>
                      </a:r>
                      <a:endParaRPr lang="fr-FR" dirty="0"/>
                    </a:p>
                  </a:txBody>
                  <a:tcPr>
                    <a:solidFill>
                      <a:schemeClr val="accent6">
                        <a:lumMod val="40000"/>
                        <a:lumOff val="60000"/>
                      </a:schemeClr>
                    </a:solidFill>
                  </a:tcPr>
                </a:tc>
                <a:tc>
                  <a:txBody>
                    <a:bodyPr/>
                    <a:lstStyle/>
                    <a:p>
                      <a:r>
                        <a:rPr lang="fr-FR" dirty="0" smtClean="0"/>
                        <a:t>25</a:t>
                      </a:r>
                      <a:endParaRPr lang="fr-FR" dirty="0"/>
                    </a:p>
                  </a:txBody>
                  <a:tcPr>
                    <a:solidFill>
                      <a:schemeClr val="accent6">
                        <a:lumMod val="40000"/>
                        <a:lumOff val="60000"/>
                      </a:schemeClr>
                    </a:solidFill>
                  </a:tcPr>
                </a:tc>
                <a:tc>
                  <a:txBody>
                    <a:bodyPr/>
                    <a:lstStyle/>
                    <a:p>
                      <a:r>
                        <a:rPr lang="fr-FR" dirty="0" smtClean="0"/>
                        <a:t>4</a:t>
                      </a:r>
                      <a:endParaRPr lang="fr-FR" dirty="0"/>
                    </a:p>
                  </a:txBody>
                  <a:tcPr>
                    <a:solidFill>
                      <a:schemeClr val="accent6">
                        <a:lumMod val="40000"/>
                        <a:lumOff val="60000"/>
                      </a:schemeClr>
                    </a:solidFill>
                  </a:tcPr>
                </a:tc>
                <a:tc>
                  <a:txBody>
                    <a:bodyPr/>
                    <a:lstStyle/>
                    <a:p>
                      <a:r>
                        <a:rPr lang="fr-FR" dirty="0" smtClean="0"/>
                        <a:t>1</a:t>
                      </a:r>
                      <a:endParaRPr lang="fr-FR" dirty="0"/>
                    </a:p>
                  </a:txBody>
                  <a:tcPr>
                    <a:solidFill>
                      <a:schemeClr val="accent6">
                        <a:lumMod val="40000"/>
                        <a:lumOff val="60000"/>
                      </a:schemeClr>
                    </a:solidFill>
                  </a:tcPr>
                </a:tc>
                <a:tc>
                  <a:txBody>
                    <a:bodyPr/>
                    <a:lstStyle/>
                    <a:p>
                      <a:r>
                        <a:rPr lang="fr-FR" dirty="0" smtClean="0"/>
                        <a:t>1</a:t>
                      </a:r>
                      <a:endParaRPr lang="fr-FR" dirty="0"/>
                    </a:p>
                  </a:txBody>
                  <a:tcPr>
                    <a:solidFill>
                      <a:schemeClr val="accent6">
                        <a:lumMod val="40000"/>
                        <a:lumOff val="60000"/>
                      </a:schemeClr>
                    </a:solidFill>
                  </a:tcPr>
                </a:tc>
                <a:tc>
                  <a:txBody>
                    <a:bodyPr/>
                    <a:lstStyle/>
                    <a:p>
                      <a:r>
                        <a:rPr lang="fr-FR" sz="1600" dirty="0" smtClean="0"/>
                        <a:t>100</a:t>
                      </a:r>
                      <a:endParaRPr lang="fr-FR" sz="1600" dirty="0"/>
                    </a:p>
                  </a:txBody>
                  <a:tcPr>
                    <a:solidFill>
                      <a:schemeClr val="accent6">
                        <a:lumMod val="40000"/>
                        <a:lumOff val="60000"/>
                      </a:schemeClr>
                    </a:solidFill>
                  </a:tcPr>
                </a:tc>
              </a:tr>
            </a:tbl>
          </a:graphicData>
        </a:graphic>
      </p:graphicFrame>
      <p:sp>
        <p:nvSpPr>
          <p:cNvPr id="5" name="ZoneTexte 4"/>
          <p:cNvSpPr txBox="1"/>
          <p:nvPr/>
        </p:nvSpPr>
        <p:spPr>
          <a:xfrm>
            <a:off x="251520" y="5395282"/>
            <a:ext cx="8712967" cy="1200329"/>
          </a:xfrm>
          <a:prstGeom prst="rect">
            <a:avLst/>
          </a:prstGeom>
          <a:noFill/>
        </p:spPr>
        <p:txBody>
          <a:bodyPr wrap="square" rtlCol="0">
            <a:spAutoFit/>
          </a:bodyPr>
          <a:lstStyle/>
          <a:p>
            <a:r>
              <a:rPr lang="fr-FR" dirty="0" smtClean="0"/>
              <a:t>Ci-dessus les lignes de la requête de sélection suite à </a:t>
            </a:r>
            <a:r>
              <a:rPr lang="fr-FR" dirty="0"/>
              <a:t>l</a:t>
            </a:r>
            <a:r>
              <a:rPr lang="fr-FR" dirty="0" smtClean="0"/>
              <a:t>’analyse sur la rubrique de solde R4 .</a:t>
            </a:r>
          </a:p>
          <a:p>
            <a:r>
              <a:rPr lang="fr-FR" dirty="0" smtClean="0"/>
              <a:t>La colonne % n’existe pas dans la base mais c’est un calcul qui devra être fait dans le front. Ce pourcentage indique la probabilité d’être liée ou d’une autre façon la force de liaison entre les RS.</a:t>
            </a:r>
          </a:p>
        </p:txBody>
      </p:sp>
    </p:spTree>
    <p:extLst>
      <p:ext uri="{BB962C8B-B14F-4D97-AF65-F5344CB8AC3E}">
        <p14:creationId xmlns:p14="http://schemas.microsoft.com/office/powerpoint/2010/main" val="24116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normAutofit/>
          </a:bodyPr>
          <a:lstStyle/>
          <a:p>
            <a:r>
              <a:rPr lang="fr-FR" dirty="0" smtClean="0"/>
              <a:t>Les liaisons</a:t>
            </a:r>
            <a:endParaRPr lang="fr-FR" dirty="0"/>
          </a:p>
        </p:txBody>
      </p:sp>
      <p:sp>
        <p:nvSpPr>
          <p:cNvPr id="4" name="Rectangle 3"/>
          <p:cNvSpPr/>
          <p:nvPr/>
        </p:nvSpPr>
        <p:spPr>
          <a:xfrm>
            <a:off x="323528" y="1412776"/>
            <a:ext cx="8496944" cy="923330"/>
          </a:xfrm>
          <a:prstGeom prst="rect">
            <a:avLst/>
          </a:prstGeom>
        </p:spPr>
        <p:txBody>
          <a:bodyPr wrap="square">
            <a:spAutoFit/>
          </a:bodyPr>
          <a:lstStyle/>
          <a:p>
            <a:r>
              <a:rPr lang="fr-FR" dirty="0" smtClean="0"/>
              <a:t>100% correspond un trait d’épaisseur 6pt =&gt; règle de trois pour déduire l’épaisseur de chaque trait.</a:t>
            </a:r>
          </a:p>
          <a:p>
            <a:r>
              <a:rPr lang="fr-FR" dirty="0" smtClean="0"/>
              <a:t>  </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2255265349"/>
              </p:ext>
            </p:extLst>
          </p:nvPr>
        </p:nvGraphicFramePr>
        <p:xfrm>
          <a:off x="2699792" y="2132856"/>
          <a:ext cx="3744417" cy="4116012"/>
        </p:xfrm>
        <a:graphic>
          <a:graphicData uri="http://schemas.openxmlformats.org/drawingml/2006/table">
            <a:tbl>
              <a:tblPr>
                <a:tableStyleId>{5C22544A-7EE6-4342-B048-85BDC9FD1C3A}</a:tableStyleId>
              </a:tblPr>
              <a:tblGrid>
                <a:gridCol w="1248139"/>
                <a:gridCol w="984109"/>
                <a:gridCol w="1512169"/>
              </a:tblGrid>
              <a:tr h="437589">
                <a:tc>
                  <a:txBody>
                    <a:bodyPr/>
                    <a:lstStyle/>
                    <a:p>
                      <a:pPr algn="ctr" fontAlgn="b"/>
                      <a:r>
                        <a:rPr lang="fr-FR" sz="1400" u="none" strike="noStrike" dirty="0">
                          <a:effectLst/>
                        </a:rPr>
                        <a:t>Rubrique</a:t>
                      </a:r>
                      <a:endParaRPr lang="fr-FR" sz="1400" b="0" i="0" u="none" strike="noStrike" dirty="0">
                        <a:solidFill>
                          <a:srgbClr val="000000"/>
                        </a:solidFill>
                        <a:effectLst/>
                        <a:latin typeface="Calibri"/>
                      </a:endParaRPr>
                    </a:p>
                  </a:txBody>
                  <a:tcPr marL="9525" marR="9525" marT="9525" marB="0" anchor="ctr"/>
                </a:tc>
                <a:tc>
                  <a:txBody>
                    <a:bodyPr/>
                    <a:lstStyle/>
                    <a:p>
                      <a:pPr algn="ctr" fontAlgn="b"/>
                      <a:r>
                        <a:rPr lang="fr-FR" sz="1400" u="none" strike="noStrike" dirty="0">
                          <a:effectLst/>
                        </a:rPr>
                        <a:t>%</a:t>
                      </a:r>
                      <a:endParaRPr lang="fr-FR" sz="1400" b="0" i="0" u="none" strike="noStrike" dirty="0">
                        <a:solidFill>
                          <a:srgbClr val="000000"/>
                        </a:solidFill>
                        <a:effectLst/>
                        <a:latin typeface="Calibri"/>
                      </a:endParaRPr>
                    </a:p>
                  </a:txBody>
                  <a:tcPr marL="9525" marR="9525" marT="9525" marB="0" anchor="ctr"/>
                </a:tc>
                <a:tc>
                  <a:txBody>
                    <a:bodyPr/>
                    <a:lstStyle/>
                    <a:p>
                      <a:pPr algn="ctr" fontAlgn="b"/>
                      <a:r>
                        <a:rPr lang="fr-FR" sz="1400" u="none" strike="noStrike" dirty="0">
                          <a:effectLst/>
                        </a:rPr>
                        <a:t>épaisseur en pt</a:t>
                      </a:r>
                      <a:endParaRPr lang="fr-FR" sz="1400" b="0" i="0" u="none" strike="noStrike" dirty="0">
                        <a:solidFill>
                          <a:srgbClr val="000000"/>
                        </a:solidFill>
                        <a:effectLst/>
                        <a:latin typeface="Calibri"/>
                      </a:endParaRPr>
                    </a:p>
                  </a:txBody>
                  <a:tcPr marL="9525" marR="9525" marT="9525" marB="0" anchor="ctr"/>
                </a:tc>
              </a:tr>
              <a:tr h="305739">
                <a:tc>
                  <a:txBody>
                    <a:bodyPr/>
                    <a:lstStyle/>
                    <a:p>
                      <a:pPr algn="ctr" rtl="0" fontAlgn="ctr"/>
                      <a:r>
                        <a:rPr lang="fr-FR" sz="1800" u="none" strike="noStrike" dirty="0">
                          <a:effectLst/>
                        </a:rPr>
                        <a:t>R1</a:t>
                      </a:r>
                      <a:endParaRPr lang="fr-FR" sz="1800" b="1" i="0" u="none" strike="noStrike" dirty="0">
                        <a:solidFill>
                          <a:srgbClr val="FFFFFF"/>
                        </a:solidFill>
                        <a:effectLst/>
                        <a:latin typeface="Calibri"/>
                      </a:endParaRPr>
                    </a:p>
                  </a:txBody>
                  <a:tcPr marL="9525" marR="9525" marT="9525" marB="0" anchor="ctr">
                    <a:solidFill>
                      <a:schemeClr val="accent5">
                        <a:lumMod val="60000"/>
                        <a:lumOff val="40000"/>
                      </a:schemeClr>
                    </a:solidFill>
                  </a:tcPr>
                </a:tc>
                <a:tc>
                  <a:txBody>
                    <a:bodyPr/>
                    <a:lstStyle/>
                    <a:p>
                      <a:pPr algn="ctr" fontAlgn="b"/>
                      <a:r>
                        <a:rPr lang="fr-FR" sz="1100" u="none" strike="noStrike" dirty="0">
                          <a:effectLst/>
                        </a:rPr>
                        <a:t>40</a:t>
                      </a:r>
                      <a:endParaRPr lang="fr-FR" sz="11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tc>
                  <a:txBody>
                    <a:bodyPr/>
                    <a:lstStyle/>
                    <a:p>
                      <a:pPr algn="ctr" fontAlgn="b"/>
                      <a:r>
                        <a:rPr lang="fr-FR" sz="1100" u="none" strike="noStrike" dirty="0">
                          <a:effectLst/>
                        </a:rPr>
                        <a:t>2,4</a:t>
                      </a:r>
                      <a:endParaRPr lang="fr-FR" sz="11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tr>
              <a:tr h="315294">
                <a:tc>
                  <a:txBody>
                    <a:bodyPr/>
                    <a:lstStyle/>
                    <a:p>
                      <a:pPr algn="ctr" rtl="0" fontAlgn="ctr"/>
                      <a:r>
                        <a:rPr lang="fr-FR" sz="1800" u="none" strike="noStrike" dirty="0">
                          <a:effectLst/>
                        </a:rPr>
                        <a:t>R2</a:t>
                      </a:r>
                      <a:endParaRPr lang="fr-FR" sz="18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tc>
                  <a:txBody>
                    <a:bodyPr/>
                    <a:lstStyle/>
                    <a:p>
                      <a:pPr algn="ctr" fontAlgn="b"/>
                      <a:r>
                        <a:rPr lang="fr-FR" sz="1100" u="none" strike="noStrike">
                          <a:effectLst/>
                        </a:rPr>
                        <a:t>20</a:t>
                      </a:r>
                      <a:endParaRPr lang="fr-FR" sz="1100" b="0" i="0" u="none" strike="noStrike">
                        <a:solidFill>
                          <a:srgbClr val="000000"/>
                        </a:solidFill>
                        <a:effectLst/>
                        <a:latin typeface="Calibri"/>
                      </a:endParaRPr>
                    </a:p>
                  </a:txBody>
                  <a:tcPr marL="9525" marR="9525" marT="9525" marB="0" anchor="ctr">
                    <a:solidFill>
                      <a:schemeClr val="accent5">
                        <a:lumMod val="20000"/>
                        <a:lumOff val="80000"/>
                      </a:schemeClr>
                    </a:solidFill>
                  </a:tcPr>
                </a:tc>
                <a:tc>
                  <a:txBody>
                    <a:bodyPr/>
                    <a:lstStyle/>
                    <a:p>
                      <a:pPr algn="ctr" fontAlgn="b"/>
                      <a:r>
                        <a:rPr lang="fr-FR" sz="1100" u="none" strike="noStrike" dirty="0">
                          <a:effectLst/>
                        </a:rPr>
                        <a:t>1,2</a:t>
                      </a:r>
                      <a:endParaRPr lang="fr-FR" sz="11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tr>
              <a:tr h="305739">
                <a:tc>
                  <a:txBody>
                    <a:bodyPr/>
                    <a:lstStyle/>
                    <a:p>
                      <a:pPr algn="ctr" rtl="0" fontAlgn="ctr"/>
                      <a:r>
                        <a:rPr lang="fr-FR" sz="1800" u="none" strike="noStrike" dirty="0">
                          <a:effectLst/>
                        </a:rPr>
                        <a:t>R5</a:t>
                      </a:r>
                      <a:endParaRPr lang="fr-FR" sz="18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tc>
                  <a:txBody>
                    <a:bodyPr/>
                    <a:lstStyle/>
                    <a:p>
                      <a:pPr algn="ctr" fontAlgn="b"/>
                      <a:r>
                        <a:rPr lang="fr-FR" sz="1100" u="none" strike="noStrike" dirty="0">
                          <a:effectLst/>
                        </a:rPr>
                        <a:t>32</a:t>
                      </a:r>
                      <a:endParaRPr lang="fr-FR" sz="11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tc>
                  <a:txBody>
                    <a:bodyPr/>
                    <a:lstStyle/>
                    <a:p>
                      <a:pPr algn="ctr" fontAlgn="b"/>
                      <a:r>
                        <a:rPr lang="fr-FR" sz="1100" u="none" strike="noStrike" dirty="0">
                          <a:effectLst/>
                        </a:rPr>
                        <a:t>1,92</a:t>
                      </a:r>
                      <a:endParaRPr lang="fr-FR" sz="11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tr>
              <a:tr h="305739">
                <a:tc>
                  <a:txBody>
                    <a:bodyPr/>
                    <a:lstStyle/>
                    <a:p>
                      <a:pPr algn="ctr" rtl="0" fontAlgn="ctr"/>
                      <a:r>
                        <a:rPr lang="fr-FR" sz="1800" u="none" strike="noStrike" dirty="0">
                          <a:effectLst/>
                        </a:rPr>
                        <a:t>R4</a:t>
                      </a:r>
                      <a:endParaRPr lang="fr-FR" sz="18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tc>
                  <a:txBody>
                    <a:bodyPr/>
                    <a:lstStyle/>
                    <a:p>
                      <a:pPr algn="ctr" fontAlgn="b"/>
                      <a:endParaRPr lang="fr-FR" sz="11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tc>
                  <a:txBody>
                    <a:bodyPr/>
                    <a:lstStyle/>
                    <a:p>
                      <a:pPr algn="ctr" fontAlgn="b"/>
                      <a:endParaRPr lang="fr-FR" sz="11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tr>
              <a:tr h="305739">
                <a:tc>
                  <a:txBody>
                    <a:bodyPr/>
                    <a:lstStyle/>
                    <a:p>
                      <a:pPr algn="ctr" rtl="0" fontAlgn="ctr"/>
                      <a:r>
                        <a:rPr lang="fr-FR" sz="1800" u="none" strike="noStrike" dirty="0">
                          <a:effectLst/>
                        </a:rPr>
                        <a:t>R10</a:t>
                      </a:r>
                      <a:endParaRPr lang="fr-FR" sz="18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tc>
                  <a:txBody>
                    <a:bodyPr/>
                    <a:lstStyle/>
                    <a:p>
                      <a:pPr algn="ctr" fontAlgn="b"/>
                      <a:r>
                        <a:rPr lang="fr-FR" sz="1100" u="none" strike="noStrike" dirty="0">
                          <a:effectLst/>
                        </a:rPr>
                        <a:t>8</a:t>
                      </a:r>
                      <a:endParaRPr lang="fr-FR" sz="11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tc>
                  <a:txBody>
                    <a:bodyPr/>
                    <a:lstStyle/>
                    <a:p>
                      <a:pPr algn="ctr" fontAlgn="b"/>
                      <a:r>
                        <a:rPr lang="fr-FR" sz="1100" u="none" strike="noStrike" dirty="0">
                          <a:effectLst/>
                        </a:rPr>
                        <a:t>0,48</a:t>
                      </a:r>
                      <a:endParaRPr lang="fr-FR" sz="1100" b="0" i="0" u="none" strike="noStrike" dirty="0">
                        <a:solidFill>
                          <a:srgbClr val="000000"/>
                        </a:solidFill>
                        <a:effectLst/>
                        <a:latin typeface="Calibri"/>
                      </a:endParaRPr>
                    </a:p>
                  </a:txBody>
                  <a:tcPr marL="9525" marR="9525" marT="9525" marB="0" anchor="ctr">
                    <a:solidFill>
                      <a:schemeClr val="accent5">
                        <a:lumMod val="60000"/>
                        <a:lumOff val="40000"/>
                      </a:schemeClr>
                    </a:solidFill>
                  </a:tcPr>
                </a:tc>
              </a:tr>
              <a:tr h="305739">
                <a:tc>
                  <a:txBody>
                    <a:bodyPr/>
                    <a:lstStyle/>
                    <a:p>
                      <a:pPr algn="ctr" rtl="0" fontAlgn="ctr"/>
                      <a:r>
                        <a:rPr lang="fr-FR" sz="1800" u="none" strike="noStrike" dirty="0">
                          <a:effectLst/>
                        </a:rPr>
                        <a:t>R3</a:t>
                      </a:r>
                      <a:endParaRPr lang="fr-FR" sz="18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tc>
                  <a:txBody>
                    <a:bodyPr/>
                    <a:lstStyle/>
                    <a:p>
                      <a:pPr algn="ctr" fontAlgn="b"/>
                      <a:r>
                        <a:rPr lang="fr-FR" sz="1100" u="none" strike="noStrike">
                          <a:effectLst/>
                        </a:rPr>
                        <a:t>100</a:t>
                      </a:r>
                      <a:endParaRPr lang="fr-FR" sz="1100" b="0" i="0" u="none" strike="noStrike">
                        <a:solidFill>
                          <a:srgbClr val="000000"/>
                        </a:solidFill>
                        <a:effectLst/>
                        <a:latin typeface="Calibri"/>
                      </a:endParaRPr>
                    </a:p>
                  </a:txBody>
                  <a:tcPr marL="9525" marR="9525" marT="9525" marB="0" anchor="ctr">
                    <a:solidFill>
                      <a:schemeClr val="accent5">
                        <a:lumMod val="20000"/>
                        <a:lumOff val="80000"/>
                      </a:schemeClr>
                    </a:solidFill>
                  </a:tcPr>
                </a:tc>
                <a:tc>
                  <a:txBody>
                    <a:bodyPr/>
                    <a:lstStyle/>
                    <a:p>
                      <a:pPr algn="ctr" fontAlgn="b"/>
                      <a:r>
                        <a:rPr lang="fr-FR" sz="1100" u="none" strike="noStrike" dirty="0">
                          <a:effectLst/>
                        </a:rPr>
                        <a:t>6</a:t>
                      </a:r>
                      <a:endParaRPr lang="fr-FR" sz="1100" b="0" i="0" u="none" strike="noStrike" dirty="0">
                        <a:solidFill>
                          <a:srgbClr val="000000"/>
                        </a:solidFill>
                        <a:effectLst/>
                        <a:latin typeface="Calibri"/>
                      </a:endParaRPr>
                    </a:p>
                  </a:txBody>
                  <a:tcPr marL="9525" marR="9525" marT="9525" marB="0" anchor="ctr">
                    <a:solidFill>
                      <a:schemeClr val="accent5">
                        <a:lumMod val="20000"/>
                        <a:lumOff val="80000"/>
                      </a:schemeClr>
                    </a:solidFill>
                  </a:tcPr>
                </a:tc>
              </a:tr>
              <a:tr h="305739">
                <a:tc>
                  <a:txBody>
                    <a:bodyPr/>
                    <a:lstStyle/>
                    <a:p>
                      <a:pPr algn="ctr" rtl="0" fontAlgn="ctr"/>
                      <a:r>
                        <a:rPr lang="fr-FR" sz="1800" u="none" strike="noStrike" dirty="0">
                          <a:effectLst/>
                        </a:rPr>
                        <a:t>R1</a:t>
                      </a:r>
                      <a:endParaRPr lang="fr-FR" sz="1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fr-FR" sz="1100" u="none" strike="noStrike" dirty="0">
                          <a:effectLst/>
                        </a:rPr>
                        <a:t>65</a:t>
                      </a:r>
                      <a:endParaRPr lang="fr-FR" sz="11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fr-FR" sz="1100" u="none" strike="noStrike" dirty="0">
                          <a:effectLst/>
                        </a:rPr>
                        <a:t>3,9</a:t>
                      </a:r>
                      <a:endParaRPr lang="fr-FR" sz="11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r>
              <a:tr h="305739">
                <a:tc>
                  <a:txBody>
                    <a:bodyPr/>
                    <a:lstStyle/>
                    <a:p>
                      <a:pPr algn="ctr" rtl="0" fontAlgn="ctr"/>
                      <a:r>
                        <a:rPr lang="fr-FR" sz="1800" u="none" strike="noStrike" dirty="0">
                          <a:effectLst/>
                        </a:rPr>
                        <a:t>R2</a:t>
                      </a:r>
                      <a:endParaRPr lang="fr-FR" sz="18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c>
                  <a:txBody>
                    <a:bodyPr/>
                    <a:lstStyle/>
                    <a:p>
                      <a:pPr algn="ctr" fontAlgn="b"/>
                      <a:r>
                        <a:rPr lang="fr-FR" sz="1100" u="none" strike="noStrike" dirty="0">
                          <a:effectLst/>
                        </a:rPr>
                        <a:t>25</a:t>
                      </a:r>
                      <a:endParaRPr lang="fr-FR" sz="11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c>
                  <a:txBody>
                    <a:bodyPr/>
                    <a:lstStyle/>
                    <a:p>
                      <a:pPr algn="ctr" fontAlgn="b"/>
                      <a:r>
                        <a:rPr lang="fr-FR" sz="1100" u="none" strike="noStrike" dirty="0">
                          <a:effectLst/>
                        </a:rPr>
                        <a:t>1,5</a:t>
                      </a:r>
                      <a:endParaRPr lang="fr-FR" sz="11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r>
              <a:tr h="305739">
                <a:tc>
                  <a:txBody>
                    <a:bodyPr/>
                    <a:lstStyle/>
                    <a:p>
                      <a:pPr algn="ctr" rtl="0" fontAlgn="ctr"/>
                      <a:r>
                        <a:rPr lang="fr-FR" sz="1800" u="none" strike="noStrike" dirty="0">
                          <a:effectLst/>
                        </a:rPr>
                        <a:t>R5</a:t>
                      </a:r>
                      <a:endParaRPr lang="fr-FR" sz="1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endParaRPr lang="fr-FR" sz="11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endParaRPr lang="fr-FR" sz="11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r>
              <a:tr h="305739">
                <a:tc>
                  <a:txBody>
                    <a:bodyPr/>
                    <a:lstStyle/>
                    <a:p>
                      <a:pPr algn="ctr" rtl="0" fontAlgn="ctr"/>
                      <a:r>
                        <a:rPr lang="fr-FR" sz="1800" u="none" strike="noStrike" dirty="0">
                          <a:effectLst/>
                        </a:rPr>
                        <a:t>R4</a:t>
                      </a:r>
                      <a:endParaRPr lang="fr-FR" sz="18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c>
                  <a:txBody>
                    <a:bodyPr/>
                    <a:lstStyle/>
                    <a:p>
                      <a:pPr algn="ctr" fontAlgn="b"/>
                      <a:endParaRPr lang="fr-FR" sz="11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c>
                  <a:txBody>
                    <a:bodyPr/>
                    <a:lstStyle/>
                    <a:p>
                      <a:pPr algn="ctr" fontAlgn="b"/>
                      <a:endParaRPr lang="fr-FR" sz="11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r>
              <a:tr h="305739">
                <a:tc>
                  <a:txBody>
                    <a:bodyPr/>
                    <a:lstStyle/>
                    <a:p>
                      <a:pPr algn="ctr" rtl="0" fontAlgn="ctr"/>
                      <a:r>
                        <a:rPr lang="fr-FR" sz="1800" u="none" strike="noStrike" dirty="0">
                          <a:effectLst/>
                        </a:rPr>
                        <a:t>R10</a:t>
                      </a:r>
                      <a:endParaRPr lang="fr-FR" sz="1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fr-FR" sz="1100" u="none" strike="noStrike" dirty="0">
                          <a:effectLst/>
                        </a:rPr>
                        <a:t>10</a:t>
                      </a:r>
                      <a:endParaRPr lang="fr-FR" sz="11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fr-FR" sz="1100" u="none" strike="noStrike" dirty="0">
                          <a:effectLst/>
                        </a:rPr>
                        <a:t>0,6</a:t>
                      </a:r>
                      <a:endParaRPr lang="fr-FR" sz="11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r>
              <a:tr h="305739">
                <a:tc>
                  <a:txBody>
                    <a:bodyPr/>
                    <a:lstStyle/>
                    <a:p>
                      <a:pPr algn="ctr" rtl="0" fontAlgn="ctr"/>
                      <a:r>
                        <a:rPr lang="fr-FR" sz="1800" u="none" strike="noStrike" dirty="0">
                          <a:effectLst/>
                        </a:rPr>
                        <a:t>R3</a:t>
                      </a:r>
                      <a:endParaRPr lang="fr-FR" sz="18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c>
                  <a:txBody>
                    <a:bodyPr/>
                    <a:lstStyle/>
                    <a:p>
                      <a:pPr algn="ctr" fontAlgn="b"/>
                      <a:r>
                        <a:rPr lang="fr-FR" sz="1100" u="none" strike="noStrike" dirty="0">
                          <a:effectLst/>
                        </a:rPr>
                        <a:t>100</a:t>
                      </a:r>
                      <a:endParaRPr lang="fr-FR" sz="11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c>
                  <a:txBody>
                    <a:bodyPr/>
                    <a:lstStyle/>
                    <a:p>
                      <a:pPr algn="ctr" fontAlgn="b"/>
                      <a:r>
                        <a:rPr lang="fr-FR" sz="1100" u="none" strike="noStrike" dirty="0">
                          <a:effectLst/>
                        </a:rPr>
                        <a:t>6</a:t>
                      </a:r>
                      <a:endParaRPr lang="fr-FR" sz="1100" b="0" i="0" u="none" strike="noStrike" dirty="0">
                        <a:solidFill>
                          <a:srgbClr val="000000"/>
                        </a:solidFill>
                        <a:effectLst/>
                        <a:latin typeface="Calibri"/>
                      </a:endParaRPr>
                    </a:p>
                  </a:txBody>
                  <a:tcPr marL="9525" marR="9525" marT="9525" marB="0" anchor="ctr">
                    <a:solidFill>
                      <a:schemeClr val="accent6">
                        <a:lumMod val="20000"/>
                        <a:lumOff val="80000"/>
                      </a:schemeClr>
                    </a:solidFill>
                  </a:tcPr>
                </a:tc>
              </a:tr>
            </a:tbl>
          </a:graphicData>
        </a:graphic>
      </p:graphicFrame>
    </p:spTree>
    <p:extLst>
      <p:ext uri="{BB962C8B-B14F-4D97-AF65-F5344CB8AC3E}">
        <p14:creationId xmlns:p14="http://schemas.microsoft.com/office/powerpoint/2010/main" val="2236877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310930" y="1964521"/>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R1</a:t>
            </a:r>
            <a:endParaRPr lang="fr-FR" dirty="0"/>
          </a:p>
        </p:txBody>
      </p:sp>
      <p:sp>
        <p:nvSpPr>
          <p:cNvPr id="5" name="Ellipse 4"/>
          <p:cNvSpPr/>
          <p:nvPr/>
        </p:nvSpPr>
        <p:spPr>
          <a:xfrm>
            <a:off x="3823539" y="1590239"/>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R2</a:t>
            </a:r>
            <a:endParaRPr lang="fr-FR" sz="1600" dirty="0"/>
          </a:p>
        </p:txBody>
      </p:sp>
      <p:sp>
        <p:nvSpPr>
          <p:cNvPr id="7" name="Ellipse 6"/>
          <p:cNvSpPr/>
          <p:nvPr/>
        </p:nvSpPr>
        <p:spPr>
          <a:xfrm>
            <a:off x="3823539" y="3624630"/>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R4</a:t>
            </a:r>
            <a:endParaRPr lang="fr-FR" sz="1600" dirty="0"/>
          </a:p>
        </p:txBody>
      </p:sp>
      <p:sp>
        <p:nvSpPr>
          <p:cNvPr id="8" name="Ellipse 7"/>
          <p:cNvSpPr/>
          <p:nvPr/>
        </p:nvSpPr>
        <p:spPr>
          <a:xfrm>
            <a:off x="5998168" y="4844841"/>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R10</a:t>
            </a:r>
            <a:endParaRPr lang="fr-FR" sz="1600" dirty="0"/>
          </a:p>
        </p:txBody>
      </p:sp>
      <p:sp>
        <p:nvSpPr>
          <p:cNvPr id="9" name="Ellipse 8"/>
          <p:cNvSpPr/>
          <p:nvPr/>
        </p:nvSpPr>
        <p:spPr>
          <a:xfrm>
            <a:off x="1094906" y="4448797"/>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R5</a:t>
            </a:r>
            <a:endParaRPr lang="fr-FR" sz="1600" dirty="0"/>
          </a:p>
        </p:txBody>
      </p:sp>
      <p:sp>
        <p:nvSpPr>
          <p:cNvPr id="10" name="Rectangle à coins arrondis 9"/>
          <p:cNvSpPr/>
          <p:nvPr/>
        </p:nvSpPr>
        <p:spPr>
          <a:xfrm>
            <a:off x="395536" y="332656"/>
            <a:ext cx="128942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R4</a:t>
            </a:r>
            <a:endParaRPr lang="fr-FR" dirty="0"/>
          </a:p>
        </p:txBody>
      </p:sp>
      <p:sp>
        <p:nvSpPr>
          <p:cNvPr id="11" name="Rectangle à coins arrondis 10"/>
          <p:cNvSpPr/>
          <p:nvPr/>
        </p:nvSpPr>
        <p:spPr>
          <a:xfrm>
            <a:off x="3624180" y="332656"/>
            <a:ext cx="128942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V2</a:t>
            </a:r>
            <a:endParaRPr lang="fr-FR" dirty="0"/>
          </a:p>
        </p:txBody>
      </p:sp>
      <p:sp>
        <p:nvSpPr>
          <p:cNvPr id="12" name="Rectangle à coins arrondis 11"/>
          <p:cNvSpPr/>
          <p:nvPr/>
        </p:nvSpPr>
        <p:spPr>
          <a:xfrm>
            <a:off x="1989762" y="332656"/>
            <a:ext cx="128942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V1</a:t>
            </a:r>
            <a:endParaRPr lang="fr-FR" dirty="0"/>
          </a:p>
        </p:txBody>
      </p:sp>
      <p:sp>
        <p:nvSpPr>
          <p:cNvPr id="13" name="Ellipse 12"/>
          <p:cNvSpPr/>
          <p:nvPr/>
        </p:nvSpPr>
        <p:spPr>
          <a:xfrm>
            <a:off x="7956376" y="5872625"/>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R3</a:t>
            </a:r>
            <a:endParaRPr lang="fr-FR" sz="1600" dirty="0"/>
          </a:p>
        </p:txBody>
      </p:sp>
      <p:cxnSp>
        <p:nvCxnSpPr>
          <p:cNvPr id="15" name="Connecteur droit avec flèche 14"/>
          <p:cNvCxnSpPr>
            <a:stCxn id="7" idx="3"/>
            <a:endCxn id="9" idx="6"/>
          </p:cNvCxnSpPr>
          <p:nvPr/>
        </p:nvCxnSpPr>
        <p:spPr>
          <a:xfrm flipH="1">
            <a:off x="2103018" y="4300719"/>
            <a:ext cx="1868156" cy="544122"/>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18" name="Connecteur droit avec flèche 17"/>
          <p:cNvCxnSpPr>
            <a:stCxn id="7" idx="5"/>
            <a:endCxn id="8" idx="1"/>
          </p:cNvCxnSpPr>
          <p:nvPr/>
        </p:nvCxnSpPr>
        <p:spPr>
          <a:xfrm>
            <a:off x="4684016" y="4300719"/>
            <a:ext cx="1461787" cy="660121"/>
          </a:xfrm>
          <a:prstGeom prst="straightConnector1">
            <a:avLst/>
          </a:prstGeom>
          <a:ln w="6350">
            <a:headEnd type="triangle"/>
            <a:tailEnd type="oval"/>
          </a:ln>
        </p:spPr>
        <p:style>
          <a:lnRef idx="1">
            <a:schemeClr val="dk1"/>
          </a:lnRef>
          <a:fillRef idx="0">
            <a:schemeClr val="dk1"/>
          </a:fillRef>
          <a:effectRef idx="0">
            <a:schemeClr val="dk1"/>
          </a:effectRef>
          <a:fontRef idx="minor">
            <a:schemeClr val="tx1"/>
          </a:fontRef>
        </p:style>
      </p:cxnSp>
      <p:cxnSp>
        <p:nvCxnSpPr>
          <p:cNvPr id="20" name="Connecteur droit avec flèche 19"/>
          <p:cNvCxnSpPr>
            <a:stCxn id="7" idx="0"/>
            <a:endCxn id="5" idx="4"/>
          </p:cNvCxnSpPr>
          <p:nvPr/>
        </p:nvCxnSpPr>
        <p:spPr>
          <a:xfrm flipV="1">
            <a:off x="4327595" y="2382327"/>
            <a:ext cx="0" cy="1242303"/>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7" idx="1"/>
            <a:endCxn id="4" idx="5"/>
          </p:cNvCxnSpPr>
          <p:nvPr/>
        </p:nvCxnSpPr>
        <p:spPr>
          <a:xfrm flipH="1" flipV="1">
            <a:off x="2171407" y="2640610"/>
            <a:ext cx="1799767" cy="110001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8" idx="5"/>
            <a:endCxn id="13" idx="1"/>
          </p:cNvCxnSpPr>
          <p:nvPr/>
        </p:nvCxnSpPr>
        <p:spPr>
          <a:xfrm>
            <a:off x="6858645" y="5520930"/>
            <a:ext cx="1245366" cy="467694"/>
          </a:xfrm>
          <a:prstGeom prst="straightConnector1">
            <a:avLst/>
          </a:prstGeom>
          <a:ln w="76200">
            <a:headEnd type="arrow"/>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5500909" y="440668"/>
            <a:ext cx="864573" cy="2160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9" name="ZoneTexte 28"/>
          <p:cNvSpPr txBox="1"/>
          <p:nvPr/>
        </p:nvSpPr>
        <p:spPr>
          <a:xfrm>
            <a:off x="5074847" y="364014"/>
            <a:ext cx="433132" cy="369332"/>
          </a:xfrm>
          <a:prstGeom prst="rect">
            <a:avLst/>
          </a:prstGeom>
          <a:noFill/>
        </p:spPr>
        <p:txBody>
          <a:bodyPr wrap="none" rtlCol="0">
            <a:spAutoFit/>
          </a:bodyPr>
          <a:lstStyle/>
          <a:p>
            <a:r>
              <a:rPr lang="fr-FR" dirty="0" smtClean="0"/>
              <a:t>V1</a:t>
            </a:r>
            <a:endParaRPr lang="fr-FR" dirty="0"/>
          </a:p>
        </p:txBody>
      </p:sp>
      <p:sp>
        <p:nvSpPr>
          <p:cNvPr id="30" name="ZoneTexte 29"/>
          <p:cNvSpPr txBox="1"/>
          <p:nvPr/>
        </p:nvSpPr>
        <p:spPr>
          <a:xfrm>
            <a:off x="6371658" y="364014"/>
            <a:ext cx="433132" cy="369332"/>
          </a:xfrm>
          <a:prstGeom prst="rect">
            <a:avLst/>
          </a:prstGeom>
          <a:noFill/>
        </p:spPr>
        <p:txBody>
          <a:bodyPr wrap="none" rtlCol="0">
            <a:spAutoFit/>
          </a:bodyPr>
          <a:lstStyle/>
          <a:p>
            <a:r>
              <a:rPr lang="fr-FR" dirty="0" smtClean="0"/>
              <a:t>V2</a:t>
            </a:r>
            <a:endParaRPr lang="fr-FR" dirty="0"/>
          </a:p>
        </p:txBody>
      </p:sp>
      <p:sp>
        <p:nvSpPr>
          <p:cNvPr id="32" name="ZoneTexte 31"/>
          <p:cNvSpPr txBox="1"/>
          <p:nvPr/>
        </p:nvSpPr>
        <p:spPr>
          <a:xfrm>
            <a:off x="361514" y="764704"/>
            <a:ext cx="1323448" cy="738664"/>
          </a:xfrm>
          <a:prstGeom prst="rect">
            <a:avLst/>
          </a:prstGeom>
          <a:noFill/>
        </p:spPr>
        <p:txBody>
          <a:bodyPr wrap="square" rtlCol="0">
            <a:spAutoFit/>
          </a:bodyPr>
          <a:lstStyle/>
          <a:p>
            <a:r>
              <a:rPr lang="fr-FR" sz="1400" dirty="0" smtClean="0"/>
              <a:t>Sélection de la rubrique  de solde</a:t>
            </a:r>
            <a:endParaRPr lang="fr-FR" sz="1400" dirty="0"/>
          </a:p>
        </p:txBody>
      </p:sp>
      <p:sp>
        <p:nvSpPr>
          <p:cNvPr id="34" name="Rectangle 33"/>
          <p:cNvSpPr/>
          <p:nvPr/>
        </p:nvSpPr>
        <p:spPr>
          <a:xfrm>
            <a:off x="5500909" y="440668"/>
            <a:ext cx="425216"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p:cNvSpPr txBox="1"/>
          <p:nvPr/>
        </p:nvSpPr>
        <p:spPr>
          <a:xfrm>
            <a:off x="2015092" y="778858"/>
            <a:ext cx="1323448" cy="738664"/>
          </a:xfrm>
          <a:prstGeom prst="rect">
            <a:avLst/>
          </a:prstGeom>
          <a:noFill/>
        </p:spPr>
        <p:txBody>
          <a:bodyPr wrap="square" rtlCol="0">
            <a:spAutoFit/>
          </a:bodyPr>
          <a:lstStyle/>
          <a:p>
            <a:r>
              <a:rPr lang="fr-FR" sz="1400" dirty="0" smtClean="0"/>
              <a:t>Sélection de la version de référence</a:t>
            </a:r>
            <a:endParaRPr lang="fr-FR" sz="1400" dirty="0"/>
          </a:p>
        </p:txBody>
      </p:sp>
      <p:sp>
        <p:nvSpPr>
          <p:cNvPr id="40" name="ZoneTexte 39"/>
          <p:cNvSpPr txBox="1"/>
          <p:nvPr/>
        </p:nvSpPr>
        <p:spPr>
          <a:xfrm>
            <a:off x="3624180" y="771781"/>
            <a:ext cx="1323448" cy="738664"/>
          </a:xfrm>
          <a:prstGeom prst="rect">
            <a:avLst/>
          </a:prstGeom>
          <a:noFill/>
        </p:spPr>
        <p:txBody>
          <a:bodyPr wrap="square" rtlCol="0">
            <a:spAutoFit/>
          </a:bodyPr>
          <a:lstStyle/>
          <a:p>
            <a:r>
              <a:rPr lang="fr-FR" sz="1400" dirty="0" smtClean="0"/>
              <a:t>Sélection de la version analysée</a:t>
            </a:r>
            <a:endParaRPr lang="fr-FR" sz="1400" dirty="0"/>
          </a:p>
        </p:txBody>
      </p:sp>
      <p:sp>
        <p:nvSpPr>
          <p:cNvPr id="41" name="ZoneTexte 40"/>
          <p:cNvSpPr txBox="1"/>
          <p:nvPr/>
        </p:nvSpPr>
        <p:spPr>
          <a:xfrm>
            <a:off x="2987757" y="2952881"/>
            <a:ext cx="583814" cy="369332"/>
          </a:xfrm>
          <a:prstGeom prst="rect">
            <a:avLst/>
          </a:prstGeom>
          <a:noFill/>
        </p:spPr>
        <p:txBody>
          <a:bodyPr wrap="none" rtlCol="0">
            <a:spAutoFit/>
          </a:bodyPr>
          <a:lstStyle/>
          <a:p>
            <a:r>
              <a:rPr lang="fr-FR" dirty="0" smtClean="0"/>
              <a:t>40%</a:t>
            </a:r>
            <a:endParaRPr lang="fr-FR" dirty="0"/>
          </a:p>
        </p:txBody>
      </p:sp>
      <p:sp>
        <p:nvSpPr>
          <p:cNvPr id="43" name="ZoneTexte 42"/>
          <p:cNvSpPr txBox="1"/>
          <p:nvPr/>
        </p:nvSpPr>
        <p:spPr>
          <a:xfrm>
            <a:off x="7342656" y="5385445"/>
            <a:ext cx="700833" cy="369332"/>
          </a:xfrm>
          <a:prstGeom prst="rect">
            <a:avLst/>
          </a:prstGeom>
          <a:noFill/>
        </p:spPr>
        <p:txBody>
          <a:bodyPr wrap="none" rtlCol="0">
            <a:spAutoFit/>
          </a:bodyPr>
          <a:lstStyle/>
          <a:p>
            <a:r>
              <a:rPr lang="fr-FR" dirty="0" smtClean="0"/>
              <a:t>100%</a:t>
            </a:r>
            <a:endParaRPr lang="fr-FR" dirty="0"/>
          </a:p>
        </p:txBody>
      </p:sp>
      <p:sp>
        <p:nvSpPr>
          <p:cNvPr id="44" name="ZoneTexte 43"/>
          <p:cNvSpPr txBox="1"/>
          <p:nvPr/>
        </p:nvSpPr>
        <p:spPr>
          <a:xfrm>
            <a:off x="4363814" y="2890028"/>
            <a:ext cx="583814" cy="369332"/>
          </a:xfrm>
          <a:prstGeom prst="rect">
            <a:avLst/>
          </a:prstGeom>
          <a:noFill/>
        </p:spPr>
        <p:txBody>
          <a:bodyPr wrap="none" rtlCol="0">
            <a:spAutoFit/>
          </a:bodyPr>
          <a:lstStyle/>
          <a:p>
            <a:r>
              <a:rPr lang="fr-FR" dirty="0"/>
              <a:t>2</a:t>
            </a:r>
            <a:r>
              <a:rPr lang="fr-FR" dirty="0" smtClean="0"/>
              <a:t>0%</a:t>
            </a:r>
            <a:endParaRPr lang="fr-FR" dirty="0"/>
          </a:p>
        </p:txBody>
      </p:sp>
      <p:sp>
        <p:nvSpPr>
          <p:cNvPr id="45" name="ZoneTexte 44"/>
          <p:cNvSpPr txBox="1"/>
          <p:nvPr/>
        </p:nvSpPr>
        <p:spPr>
          <a:xfrm>
            <a:off x="5291413" y="4232052"/>
            <a:ext cx="466794" cy="369332"/>
          </a:xfrm>
          <a:prstGeom prst="rect">
            <a:avLst/>
          </a:prstGeom>
          <a:noFill/>
        </p:spPr>
        <p:txBody>
          <a:bodyPr wrap="none" rtlCol="0">
            <a:spAutoFit/>
          </a:bodyPr>
          <a:lstStyle/>
          <a:p>
            <a:r>
              <a:rPr lang="fr-FR" dirty="0"/>
              <a:t>8</a:t>
            </a:r>
            <a:r>
              <a:rPr lang="fr-FR" dirty="0" smtClean="0"/>
              <a:t>%</a:t>
            </a:r>
            <a:endParaRPr lang="fr-FR" dirty="0"/>
          </a:p>
        </p:txBody>
      </p:sp>
      <p:sp>
        <p:nvSpPr>
          <p:cNvPr id="46" name="ZoneTexte 45"/>
          <p:cNvSpPr txBox="1"/>
          <p:nvPr/>
        </p:nvSpPr>
        <p:spPr>
          <a:xfrm>
            <a:off x="2634475" y="4232052"/>
            <a:ext cx="583814" cy="369332"/>
          </a:xfrm>
          <a:prstGeom prst="rect">
            <a:avLst/>
          </a:prstGeom>
          <a:noFill/>
        </p:spPr>
        <p:txBody>
          <a:bodyPr wrap="none" rtlCol="0">
            <a:spAutoFit/>
          </a:bodyPr>
          <a:lstStyle/>
          <a:p>
            <a:r>
              <a:rPr lang="fr-FR" dirty="0" smtClean="0"/>
              <a:t>32%</a:t>
            </a:r>
            <a:endParaRPr lang="fr-FR" dirty="0"/>
          </a:p>
        </p:txBody>
      </p:sp>
      <p:sp>
        <p:nvSpPr>
          <p:cNvPr id="47" name="Rectangle 46"/>
          <p:cNvSpPr/>
          <p:nvPr/>
        </p:nvSpPr>
        <p:spPr>
          <a:xfrm>
            <a:off x="0" y="0"/>
            <a:ext cx="9144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11449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310930" y="1964521"/>
            <a:ext cx="1008112" cy="792088"/>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R1</a:t>
            </a:r>
            <a:endParaRPr lang="fr-FR" dirty="0"/>
          </a:p>
        </p:txBody>
      </p:sp>
      <p:sp>
        <p:nvSpPr>
          <p:cNvPr id="5" name="Ellipse 4"/>
          <p:cNvSpPr/>
          <p:nvPr/>
        </p:nvSpPr>
        <p:spPr>
          <a:xfrm>
            <a:off x="3823539" y="1590239"/>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R2</a:t>
            </a:r>
            <a:endParaRPr lang="fr-FR" sz="1600" dirty="0"/>
          </a:p>
        </p:txBody>
      </p:sp>
      <p:sp>
        <p:nvSpPr>
          <p:cNvPr id="7" name="Ellipse 6"/>
          <p:cNvSpPr/>
          <p:nvPr/>
        </p:nvSpPr>
        <p:spPr>
          <a:xfrm>
            <a:off x="3823539" y="3624630"/>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R4</a:t>
            </a:r>
            <a:endParaRPr lang="fr-FR" sz="1600" dirty="0"/>
          </a:p>
        </p:txBody>
      </p:sp>
      <p:sp>
        <p:nvSpPr>
          <p:cNvPr id="8" name="Ellipse 7"/>
          <p:cNvSpPr/>
          <p:nvPr/>
        </p:nvSpPr>
        <p:spPr>
          <a:xfrm>
            <a:off x="5998168" y="4844841"/>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R10</a:t>
            </a:r>
            <a:endParaRPr lang="fr-FR" sz="1600" dirty="0"/>
          </a:p>
        </p:txBody>
      </p:sp>
      <p:sp>
        <p:nvSpPr>
          <p:cNvPr id="10" name="Rectangle à coins arrondis 9"/>
          <p:cNvSpPr/>
          <p:nvPr/>
        </p:nvSpPr>
        <p:spPr>
          <a:xfrm>
            <a:off x="395536" y="332656"/>
            <a:ext cx="128942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R4</a:t>
            </a:r>
            <a:endParaRPr lang="fr-FR" dirty="0"/>
          </a:p>
        </p:txBody>
      </p:sp>
      <p:sp>
        <p:nvSpPr>
          <p:cNvPr id="11" name="Rectangle à coins arrondis 10"/>
          <p:cNvSpPr/>
          <p:nvPr/>
        </p:nvSpPr>
        <p:spPr>
          <a:xfrm>
            <a:off x="3624180" y="332656"/>
            <a:ext cx="128942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V2</a:t>
            </a:r>
            <a:endParaRPr lang="fr-FR" dirty="0"/>
          </a:p>
        </p:txBody>
      </p:sp>
      <p:sp>
        <p:nvSpPr>
          <p:cNvPr id="12" name="Rectangle à coins arrondis 11"/>
          <p:cNvSpPr/>
          <p:nvPr/>
        </p:nvSpPr>
        <p:spPr>
          <a:xfrm>
            <a:off x="1989762" y="332656"/>
            <a:ext cx="128942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V1</a:t>
            </a:r>
            <a:endParaRPr lang="fr-FR" dirty="0"/>
          </a:p>
        </p:txBody>
      </p:sp>
      <p:sp>
        <p:nvSpPr>
          <p:cNvPr id="13" name="Ellipse 12"/>
          <p:cNvSpPr/>
          <p:nvPr/>
        </p:nvSpPr>
        <p:spPr>
          <a:xfrm>
            <a:off x="7956376" y="5872625"/>
            <a:ext cx="1008112" cy="792088"/>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R3</a:t>
            </a:r>
            <a:endParaRPr lang="fr-FR" sz="1600" dirty="0"/>
          </a:p>
        </p:txBody>
      </p:sp>
      <p:cxnSp>
        <p:nvCxnSpPr>
          <p:cNvPr id="18" name="Connecteur droit avec flèche 17"/>
          <p:cNvCxnSpPr>
            <a:stCxn id="7" idx="5"/>
            <a:endCxn id="8" idx="1"/>
          </p:cNvCxnSpPr>
          <p:nvPr/>
        </p:nvCxnSpPr>
        <p:spPr>
          <a:xfrm>
            <a:off x="4684016" y="4300719"/>
            <a:ext cx="1461787" cy="660121"/>
          </a:xfrm>
          <a:prstGeom prst="straightConnector1">
            <a:avLst/>
          </a:prstGeom>
          <a:ln w="6350">
            <a:headEnd type="arrow"/>
            <a:tailEnd type="oval"/>
          </a:ln>
        </p:spPr>
        <p:style>
          <a:lnRef idx="1">
            <a:schemeClr val="dk1"/>
          </a:lnRef>
          <a:fillRef idx="0">
            <a:schemeClr val="dk1"/>
          </a:fillRef>
          <a:effectRef idx="0">
            <a:schemeClr val="dk1"/>
          </a:effectRef>
          <a:fontRef idx="minor">
            <a:schemeClr val="tx1"/>
          </a:fontRef>
        </p:style>
      </p:cxnSp>
      <p:cxnSp>
        <p:nvCxnSpPr>
          <p:cNvPr id="20" name="Connecteur droit avec flèche 19"/>
          <p:cNvCxnSpPr>
            <a:stCxn id="7" idx="0"/>
            <a:endCxn id="5" idx="4"/>
          </p:cNvCxnSpPr>
          <p:nvPr/>
        </p:nvCxnSpPr>
        <p:spPr>
          <a:xfrm flipV="1">
            <a:off x="4327595" y="2382327"/>
            <a:ext cx="0" cy="1242303"/>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7" idx="1"/>
            <a:endCxn id="4" idx="5"/>
          </p:cNvCxnSpPr>
          <p:nvPr/>
        </p:nvCxnSpPr>
        <p:spPr>
          <a:xfrm flipH="1" flipV="1">
            <a:off x="2171407" y="2640610"/>
            <a:ext cx="1799767" cy="1100019"/>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8" idx="5"/>
            <a:endCxn id="13" idx="1"/>
          </p:cNvCxnSpPr>
          <p:nvPr/>
        </p:nvCxnSpPr>
        <p:spPr>
          <a:xfrm>
            <a:off x="6858645" y="5520930"/>
            <a:ext cx="1245366" cy="467694"/>
          </a:xfrm>
          <a:prstGeom prst="straightConnector1">
            <a:avLst/>
          </a:prstGeom>
          <a:ln w="76200">
            <a:headEnd type="arrow"/>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5500909" y="440668"/>
            <a:ext cx="864573" cy="2160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9" name="ZoneTexte 28"/>
          <p:cNvSpPr txBox="1"/>
          <p:nvPr/>
        </p:nvSpPr>
        <p:spPr>
          <a:xfrm>
            <a:off x="5074847" y="364014"/>
            <a:ext cx="433132" cy="369332"/>
          </a:xfrm>
          <a:prstGeom prst="rect">
            <a:avLst/>
          </a:prstGeom>
          <a:noFill/>
        </p:spPr>
        <p:txBody>
          <a:bodyPr wrap="none" rtlCol="0">
            <a:spAutoFit/>
          </a:bodyPr>
          <a:lstStyle/>
          <a:p>
            <a:r>
              <a:rPr lang="fr-FR" dirty="0" smtClean="0"/>
              <a:t>V1</a:t>
            </a:r>
            <a:endParaRPr lang="fr-FR" dirty="0"/>
          </a:p>
        </p:txBody>
      </p:sp>
      <p:sp>
        <p:nvSpPr>
          <p:cNvPr id="30" name="ZoneTexte 29"/>
          <p:cNvSpPr txBox="1"/>
          <p:nvPr/>
        </p:nvSpPr>
        <p:spPr>
          <a:xfrm>
            <a:off x="6371658" y="364014"/>
            <a:ext cx="433132" cy="369332"/>
          </a:xfrm>
          <a:prstGeom prst="rect">
            <a:avLst/>
          </a:prstGeom>
          <a:noFill/>
        </p:spPr>
        <p:txBody>
          <a:bodyPr wrap="none" rtlCol="0">
            <a:spAutoFit/>
          </a:bodyPr>
          <a:lstStyle/>
          <a:p>
            <a:r>
              <a:rPr lang="fr-FR" dirty="0" smtClean="0"/>
              <a:t>V2</a:t>
            </a:r>
            <a:endParaRPr lang="fr-FR" dirty="0"/>
          </a:p>
        </p:txBody>
      </p:sp>
      <p:sp>
        <p:nvSpPr>
          <p:cNvPr id="32" name="ZoneTexte 31"/>
          <p:cNvSpPr txBox="1"/>
          <p:nvPr/>
        </p:nvSpPr>
        <p:spPr>
          <a:xfrm>
            <a:off x="361514" y="764704"/>
            <a:ext cx="1323448" cy="738664"/>
          </a:xfrm>
          <a:prstGeom prst="rect">
            <a:avLst/>
          </a:prstGeom>
          <a:noFill/>
        </p:spPr>
        <p:txBody>
          <a:bodyPr wrap="square" rtlCol="0">
            <a:spAutoFit/>
          </a:bodyPr>
          <a:lstStyle/>
          <a:p>
            <a:r>
              <a:rPr lang="fr-FR" sz="1400" dirty="0" smtClean="0"/>
              <a:t>Sélection de la rubrique  de solde</a:t>
            </a:r>
            <a:endParaRPr lang="fr-FR" sz="1400" dirty="0"/>
          </a:p>
        </p:txBody>
      </p:sp>
      <p:sp>
        <p:nvSpPr>
          <p:cNvPr id="34" name="Rectangle 33"/>
          <p:cNvSpPr/>
          <p:nvPr/>
        </p:nvSpPr>
        <p:spPr>
          <a:xfrm>
            <a:off x="5944009" y="440668"/>
            <a:ext cx="425216"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p:cNvSpPr txBox="1"/>
          <p:nvPr/>
        </p:nvSpPr>
        <p:spPr>
          <a:xfrm>
            <a:off x="2015092" y="778858"/>
            <a:ext cx="1323448" cy="738664"/>
          </a:xfrm>
          <a:prstGeom prst="rect">
            <a:avLst/>
          </a:prstGeom>
          <a:noFill/>
        </p:spPr>
        <p:txBody>
          <a:bodyPr wrap="square" rtlCol="0">
            <a:spAutoFit/>
          </a:bodyPr>
          <a:lstStyle/>
          <a:p>
            <a:r>
              <a:rPr lang="fr-FR" sz="1400" dirty="0" smtClean="0"/>
              <a:t>Sélection de la version de référence</a:t>
            </a:r>
            <a:endParaRPr lang="fr-FR" sz="1400" dirty="0"/>
          </a:p>
        </p:txBody>
      </p:sp>
      <p:sp>
        <p:nvSpPr>
          <p:cNvPr id="40" name="ZoneTexte 39"/>
          <p:cNvSpPr txBox="1"/>
          <p:nvPr/>
        </p:nvSpPr>
        <p:spPr>
          <a:xfrm>
            <a:off x="3624180" y="771781"/>
            <a:ext cx="1323448" cy="738664"/>
          </a:xfrm>
          <a:prstGeom prst="rect">
            <a:avLst/>
          </a:prstGeom>
          <a:noFill/>
        </p:spPr>
        <p:txBody>
          <a:bodyPr wrap="square" rtlCol="0">
            <a:spAutoFit/>
          </a:bodyPr>
          <a:lstStyle/>
          <a:p>
            <a:r>
              <a:rPr lang="fr-FR" sz="1400" dirty="0" smtClean="0"/>
              <a:t>Sélection de la version analysée</a:t>
            </a:r>
            <a:endParaRPr lang="fr-FR" sz="1400" dirty="0"/>
          </a:p>
        </p:txBody>
      </p:sp>
      <p:sp>
        <p:nvSpPr>
          <p:cNvPr id="41" name="ZoneTexte 40"/>
          <p:cNvSpPr txBox="1"/>
          <p:nvPr/>
        </p:nvSpPr>
        <p:spPr>
          <a:xfrm>
            <a:off x="2987757" y="2952881"/>
            <a:ext cx="583814" cy="369332"/>
          </a:xfrm>
          <a:prstGeom prst="rect">
            <a:avLst/>
          </a:prstGeom>
          <a:noFill/>
        </p:spPr>
        <p:txBody>
          <a:bodyPr wrap="none" rtlCol="0">
            <a:spAutoFit/>
          </a:bodyPr>
          <a:lstStyle/>
          <a:p>
            <a:r>
              <a:rPr lang="fr-FR" dirty="0" smtClean="0"/>
              <a:t>65%</a:t>
            </a:r>
            <a:endParaRPr lang="fr-FR" dirty="0"/>
          </a:p>
        </p:txBody>
      </p:sp>
      <p:sp>
        <p:nvSpPr>
          <p:cNvPr id="43" name="ZoneTexte 42"/>
          <p:cNvSpPr txBox="1"/>
          <p:nvPr/>
        </p:nvSpPr>
        <p:spPr>
          <a:xfrm>
            <a:off x="7342656" y="5385445"/>
            <a:ext cx="700833" cy="369332"/>
          </a:xfrm>
          <a:prstGeom prst="rect">
            <a:avLst/>
          </a:prstGeom>
          <a:noFill/>
        </p:spPr>
        <p:txBody>
          <a:bodyPr wrap="none" rtlCol="0">
            <a:spAutoFit/>
          </a:bodyPr>
          <a:lstStyle/>
          <a:p>
            <a:r>
              <a:rPr lang="fr-FR" dirty="0" smtClean="0"/>
              <a:t>100%</a:t>
            </a:r>
            <a:endParaRPr lang="fr-FR" dirty="0"/>
          </a:p>
        </p:txBody>
      </p:sp>
      <p:sp>
        <p:nvSpPr>
          <p:cNvPr id="44" name="ZoneTexte 43"/>
          <p:cNvSpPr txBox="1"/>
          <p:nvPr/>
        </p:nvSpPr>
        <p:spPr>
          <a:xfrm>
            <a:off x="4363814" y="2890028"/>
            <a:ext cx="583814" cy="369332"/>
          </a:xfrm>
          <a:prstGeom prst="rect">
            <a:avLst/>
          </a:prstGeom>
          <a:noFill/>
        </p:spPr>
        <p:txBody>
          <a:bodyPr wrap="none" rtlCol="0">
            <a:spAutoFit/>
          </a:bodyPr>
          <a:lstStyle/>
          <a:p>
            <a:r>
              <a:rPr lang="fr-FR" dirty="0" smtClean="0"/>
              <a:t>25%</a:t>
            </a:r>
            <a:endParaRPr lang="fr-FR" dirty="0"/>
          </a:p>
        </p:txBody>
      </p:sp>
      <p:sp>
        <p:nvSpPr>
          <p:cNvPr id="45" name="ZoneTexte 44"/>
          <p:cNvSpPr txBox="1"/>
          <p:nvPr/>
        </p:nvSpPr>
        <p:spPr>
          <a:xfrm>
            <a:off x="5291413" y="4232052"/>
            <a:ext cx="583814" cy="369332"/>
          </a:xfrm>
          <a:prstGeom prst="rect">
            <a:avLst/>
          </a:prstGeom>
          <a:noFill/>
        </p:spPr>
        <p:txBody>
          <a:bodyPr wrap="none" rtlCol="0">
            <a:spAutoFit/>
          </a:bodyPr>
          <a:lstStyle/>
          <a:p>
            <a:r>
              <a:rPr lang="fr-FR" dirty="0" smtClean="0"/>
              <a:t>10%</a:t>
            </a:r>
            <a:endParaRPr lang="fr-FR" dirty="0"/>
          </a:p>
        </p:txBody>
      </p:sp>
      <p:sp>
        <p:nvSpPr>
          <p:cNvPr id="47" name="Rectangle 46"/>
          <p:cNvSpPr/>
          <p:nvPr/>
        </p:nvSpPr>
        <p:spPr>
          <a:xfrm>
            <a:off x="0" y="0"/>
            <a:ext cx="9144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5074847" y="188640"/>
            <a:ext cx="1783798"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avec flèche 5"/>
          <p:cNvCxnSpPr>
            <a:stCxn id="2" idx="2"/>
            <a:endCxn id="14" idx="0"/>
          </p:cNvCxnSpPr>
          <p:nvPr/>
        </p:nvCxnSpPr>
        <p:spPr>
          <a:xfrm>
            <a:off x="5966746" y="908720"/>
            <a:ext cx="1364761" cy="36843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4" name="ZoneTexte 13"/>
          <p:cNvSpPr txBox="1"/>
          <p:nvPr/>
        </p:nvSpPr>
        <p:spPr>
          <a:xfrm>
            <a:off x="5698526" y="1277157"/>
            <a:ext cx="3265962" cy="923330"/>
          </a:xfrm>
          <a:prstGeom prst="rect">
            <a:avLst/>
          </a:prstGeom>
          <a:noFill/>
        </p:spPr>
        <p:txBody>
          <a:bodyPr wrap="square" rtlCol="0">
            <a:spAutoFit/>
          </a:bodyPr>
          <a:lstStyle/>
          <a:p>
            <a:r>
              <a:rPr lang="fr-FR" dirty="0" smtClean="0"/>
              <a:t>C’est ce bouton switch qui permet de passer de la version REF à la version analysée</a:t>
            </a:r>
            <a:endParaRPr lang="fr-FR" dirty="0"/>
          </a:p>
        </p:txBody>
      </p:sp>
    </p:spTree>
    <p:extLst>
      <p:ext uri="{BB962C8B-B14F-4D97-AF65-F5344CB8AC3E}">
        <p14:creationId xmlns:p14="http://schemas.microsoft.com/office/powerpoint/2010/main" val="28806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POPUP</a:t>
            </a:r>
            <a:endParaRPr lang="fr-FR" dirty="0"/>
          </a:p>
        </p:txBody>
      </p:sp>
      <p:sp>
        <p:nvSpPr>
          <p:cNvPr id="3" name="Espace réservé du contenu 2"/>
          <p:cNvSpPr>
            <a:spLocks noGrp="1"/>
          </p:cNvSpPr>
          <p:nvPr>
            <p:ph idx="1"/>
          </p:nvPr>
        </p:nvSpPr>
        <p:spPr>
          <a:xfrm>
            <a:off x="467544" y="1412776"/>
            <a:ext cx="8229600" cy="2908920"/>
          </a:xfrm>
        </p:spPr>
        <p:txBody>
          <a:bodyPr>
            <a:normAutofit/>
          </a:bodyPr>
          <a:lstStyle/>
          <a:p>
            <a:r>
              <a:rPr lang="fr-FR" sz="2400" dirty="0" smtClean="0"/>
              <a:t>Pouvoir en pointant une bulle obtenir les informations suivantes :</a:t>
            </a:r>
          </a:p>
          <a:p>
            <a:pPr lvl="1"/>
            <a:r>
              <a:rPr lang="fr-FR" sz="2000" dirty="0" smtClean="0"/>
              <a:t>Nom du DSE</a:t>
            </a:r>
          </a:p>
          <a:p>
            <a:pPr lvl="1"/>
            <a:r>
              <a:rPr lang="fr-FR" sz="2000" dirty="0" smtClean="0"/>
              <a:t>Nombre d’administré différents entre V1 et V2 ouvrant droit à la RS sur 2 ans + % par rapport à la population totale</a:t>
            </a:r>
          </a:p>
          <a:p>
            <a:pPr lvl="1"/>
            <a:r>
              <a:rPr lang="fr-FR" sz="2000" dirty="0" smtClean="0"/>
              <a:t>Montant financier total sur les 2 ans</a:t>
            </a:r>
            <a:endParaRPr lang="fr-FR" sz="2000" dirty="0"/>
          </a:p>
        </p:txBody>
      </p:sp>
      <p:sp>
        <p:nvSpPr>
          <p:cNvPr id="4" name="Ellipse 3"/>
          <p:cNvSpPr/>
          <p:nvPr/>
        </p:nvSpPr>
        <p:spPr>
          <a:xfrm>
            <a:off x="1187623" y="5517232"/>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R4</a:t>
            </a:r>
            <a:endParaRPr lang="fr-FR" sz="1600" dirty="0"/>
          </a:p>
        </p:txBody>
      </p:sp>
      <p:sp>
        <p:nvSpPr>
          <p:cNvPr id="8" name="Flèche droite 7"/>
          <p:cNvSpPr/>
          <p:nvPr/>
        </p:nvSpPr>
        <p:spPr>
          <a:xfrm rot="11480498">
            <a:off x="2828105" y="5855354"/>
            <a:ext cx="216024" cy="19802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9" name="Rectangle à coins arrondis 8"/>
          <p:cNvSpPr/>
          <p:nvPr/>
        </p:nvSpPr>
        <p:spPr>
          <a:xfrm>
            <a:off x="949886" y="4149080"/>
            <a:ext cx="2491698" cy="1224136"/>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1200" dirty="0" smtClean="0"/>
              <a:t>DSE M1</a:t>
            </a:r>
          </a:p>
          <a:p>
            <a:r>
              <a:rPr lang="fr-FR" sz="1200" dirty="0" smtClean="0"/>
              <a:t>541 administrés différents ouvrent droit sur les 2 ans et représentent 25% de la population totale ouvrant droit</a:t>
            </a:r>
          </a:p>
          <a:p>
            <a:r>
              <a:rPr lang="fr-FR" sz="1200" dirty="0" smtClean="0"/>
              <a:t>Montant totale : 8 millions d’€ </a:t>
            </a:r>
            <a:endParaRPr lang="fr-FR" sz="1200" dirty="0"/>
          </a:p>
        </p:txBody>
      </p:sp>
    </p:spTree>
    <p:extLst>
      <p:ext uri="{BB962C8B-B14F-4D97-AF65-F5344CB8AC3E}">
        <p14:creationId xmlns:p14="http://schemas.microsoft.com/office/powerpoint/2010/main" val="181042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05556E-6 4.44444E-6 L -0.0967 0.00995 " pathEditMode="relative" rAng="0" ptsTypes="AA">
                                      <p:cBhvr>
                                        <p:cTn id="6" dur="2000" fill="hold"/>
                                        <p:tgtEl>
                                          <p:spTgt spid="8"/>
                                        </p:tgtEl>
                                        <p:attrNameLst>
                                          <p:attrName>ppt_x</p:attrName>
                                          <p:attrName>ppt_y</p:attrName>
                                        </p:attrNameLst>
                                      </p:cBhvr>
                                      <p:rCtr x="-4844" y="486"/>
                                    </p:animMotion>
                                  </p:childTnLst>
                                </p:cTn>
                              </p:par>
                              <p:par>
                                <p:cTn id="7" presetID="1" presetClass="entr" presetSubtype="0" fill="hold" grpId="0" nodeType="withEffect">
                                  <p:stCondLst>
                                    <p:cond delay="150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384</Words>
  <Application>Microsoft Office PowerPoint</Application>
  <PresentationFormat>Affichage à l'écran (4:3)</PresentationFormat>
  <Paragraphs>190</Paragraphs>
  <Slides>5</Slides>
  <Notes>2</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Thème Office</vt:lpstr>
      <vt:lpstr>Présentation PowerPoint</vt:lpstr>
      <vt:lpstr>Les liaisons</vt:lpstr>
      <vt:lpstr>Présentation PowerPoint</vt:lpstr>
      <vt:lpstr>Présentation PowerPoint</vt:lpstr>
      <vt:lpstr>POPUP</vt:lpstr>
    </vt:vector>
  </TitlesOfParts>
  <Company>Sopra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bbrun</dc:creator>
  <cp:lastModifiedBy>bbrun</cp:lastModifiedBy>
  <cp:revision>19</cp:revision>
  <dcterms:created xsi:type="dcterms:W3CDTF">2020-03-31T08:11:25Z</dcterms:created>
  <dcterms:modified xsi:type="dcterms:W3CDTF">2020-04-01T08:11:14Z</dcterms:modified>
</cp:coreProperties>
</file>