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71_CD70BC76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3"/>
  </p:notesMasterIdLst>
  <p:sldIdLst>
    <p:sldId id="369" r:id="rId2"/>
  </p:sldIdLst>
  <p:sldSz cx="12192000" cy="6858000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52AED10-9E9E-63E3-0F45-DF5E72894A6F}" name="Usuário Convidado" initials="UC" userId="Usuário Convidado" providerId="Windows Live"/>
  <p188:author id="{3027C4F4-FA11-CCFB-0B5B-766BB92A2167}" name="Gabriela Maria Cabel Barbarán" initials="GC" userId="c456c8a4d8ff252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FC00B-C518-4036-A057-9979037362F0}" v="6" dt="2024-08-24T13:17:54.756"/>
    <p1510:client id="{EAF951FD-471D-40A8-A0D8-C8C9C2B358F7}" v="665" dt="2024-08-24T14:40:00.089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omments/modernComment_171_CD70BC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C70BB13-275C-46DD-93A8-37133D5550BD}" authorId="{3027C4F4-FA11-CCFB-0B5B-766BB92A2167}" created="2024-08-22T15:58:30.41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spMk id="14" creationId="{48FCC4C2-3ECD-45BD-8D0E-6AC85818FE55}"/>
    </ac:deMkLst>
    <p188:replyLst>
      <p188:reply id="{C68D1D28-577A-462D-9691-A2263C588E7C}" authorId="{E52AED10-9E9E-63E3-0F45-DF5E72894A6F}" created="2024-08-24T13:19:04.056">
        <p188:txBody>
          <a:bodyPr/>
          <a:lstStyle/>
          <a:p>
            <a:r>
              <a:rPr lang="pt-BR"/>
              <a:t>OK</a:t>
            </a:r>
          </a:p>
        </p188:txBody>
      </p188:reply>
    </p188:replyLst>
    <p188:txBody>
      <a:bodyPr/>
      <a:lstStyle/>
      <a:p>
        <a:r>
          <a:rPr lang="pt-BR"/>
          <a:t>Nas premissas:
Escolha adequada de tecnologia?</a:t>
        </a:r>
      </a:p>
    </p188:txBody>
  </p188:cm>
  <p188:cm id="{E300461A-A220-4E09-A667-1561A26F80DB}" authorId="{3027C4F4-FA11-CCFB-0B5B-766BB92A2167}" created="2024-08-22T16:00:11.40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spMk id="4" creationId="{2082B1FA-78E8-498F-A66E-CD44F2E366D6}"/>
      <ac:txMk cp="99">
        <ac:context len="128" hash="2296749402"/>
      </ac:txMk>
    </ac:txMkLst>
    <p188:pos x="1016698" y="1125971"/>
    <p188:replyLst>
      <p188:reply id="{19FFCBD5-9C2B-45E7-ACC8-B114FEC812E4}" authorId="{E52AED10-9E9E-63E3-0F45-DF5E72894A6F}" created="2024-08-24T13:18:51.634">
        <p188:txBody>
          <a:bodyPr/>
          <a:lstStyle/>
          <a:p>
            <a:r>
              <a:rPr lang="pt-BR"/>
              <a:t>OK</a:t>
            </a:r>
          </a:p>
        </p188:txBody>
      </p188:reply>
    </p188:replyLst>
    <p188:txBody>
      <a:bodyPr/>
      <a:lstStyle/>
      <a:p>
        <a:r>
          <a:rPr lang="pt-BR"/>
          <a:t>Nos riscos:
Como assim impedimentos regulamentais???</a:t>
        </a:r>
      </a:p>
    </p188:txBody>
  </p188:cm>
  <p188:cm id="{3092AEB4-7D03-433A-A6FF-619FAE300F47}" authorId="{3027C4F4-FA11-CCFB-0B5B-766BB92A2167}" created="2024-08-22T16:00:57.30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spMk id="15" creationId="{50D8E1B8-0138-4778-AEDD-74A5B3426481}"/>
      <ac:txMk cp="60">
        <ac:context len="62" hash="2424107888"/>
      </ac:txMk>
    </ac:txMkLst>
    <p188:pos x="2617682" y="581296"/>
    <p188:replyLst>
      <p188:reply id="{9B0D961B-A7FC-4DF1-B75A-32B8047364BC}" authorId="{E52AED10-9E9E-63E3-0F45-DF5E72894A6F}" created="2024-08-24T13:19:19.462">
        <p188:txBody>
          <a:bodyPr/>
          <a:lstStyle/>
          <a:p>
            <a:r>
              <a:rPr lang="pt-BR"/>
              <a:t>OK</a:t>
            </a:r>
          </a:p>
        </p188:txBody>
      </p188:reply>
    </p188:replyLst>
    <p188:txBody>
      <a:bodyPr/>
      <a:lstStyle/>
      <a:p>
        <a:r>
          <a:rPr lang="pt-BR"/>
          <a:t>Nas restrições novamente impedimentos por regulamentações??</a:t>
        </a:r>
      </a:p>
    </p188:txBody>
  </p188:cm>
  <p188:cm id="{70F489FA-7C75-4477-9FFD-62E5389439F9}" authorId="{3027C4F4-FA11-CCFB-0B5B-766BB92A2167}" created="2024-08-22T16:15:09.23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46717558" sldId="369"/>
      <ac:spMk id="4" creationId="{2082B1FA-78E8-498F-A66E-CD44F2E366D6}"/>
    </ac:deMkLst>
    <p188:txBody>
      <a:bodyPr/>
      <a:lstStyle/>
      <a:p>
        <a:r>
          <a:rPr lang="pt-BR"/>
          <a:t>No grupo de entregas não há consistência nas entregas, algumas estão por fases e outras por artefatos de software.
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0798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4FE7B2D-E371-4EAB-930C-3A87D1D0F943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7100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0FFF0-83AB-4B5E-8B06-81169C653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7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>
            <a:extLst>
              <a:ext uri="{FF2B5EF4-FFF2-40B4-BE49-F238E27FC236}">
                <a16:creationId xmlns:a16="http://schemas.microsoft.com/office/drawing/2014/main" id="{5C0B60B2-EBE3-5CF4-46E5-BB2E74656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Espaço Reservado para Anotações 2">
            <a:extLst>
              <a:ext uri="{FF2B5EF4-FFF2-40B4-BE49-F238E27FC236}">
                <a16:creationId xmlns:a16="http://schemas.microsoft.com/office/drawing/2014/main" id="{247E3B4F-64AF-6F6B-2CFA-50FAF799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Espaço Reservado para Número de Slide 3">
            <a:extLst>
              <a:ext uri="{FF2B5EF4-FFF2-40B4-BE49-F238E27FC236}">
                <a16:creationId xmlns:a16="http://schemas.microsoft.com/office/drawing/2014/main" id="{824B150E-7896-C91D-2B71-F49CBEA2F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863" indent="-3095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2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5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88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DFAD5C-3F5E-485C-A58B-6E8527C697C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926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8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9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9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3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00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9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03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78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20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3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3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885D-3562-4B0E-A4FF-3324C1F82F6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71_CD70BC7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3081" name="Picture 308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45B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roject Model Canvas e seus elementos fundamentais.">
            <a:extLst>
              <a:ext uri="{FF2B5EF4-FFF2-40B4-BE49-F238E27FC236}">
                <a16:creationId xmlns:a16="http://schemas.microsoft.com/office/drawing/2014/main" id="{46C6886C-9E5D-F437-5ACC-FC7BAB90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3507" y="554883"/>
            <a:ext cx="768422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3AB508E-E2B2-4F42-B0C7-048D0F61D658}"/>
              </a:ext>
            </a:extLst>
          </p:cNvPr>
          <p:cNvSpPr txBox="1"/>
          <p:nvPr/>
        </p:nvSpPr>
        <p:spPr>
          <a:xfrm>
            <a:off x="2358539" y="1222605"/>
            <a:ext cx="142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/>
              <a:t>Falta de uma plataforma que possibilite a gestão e controle eficiente de projetos pelas empresas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63C7A8-A8CB-4A7B-A01E-616163431C3A}"/>
              </a:ext>
            </a:extLst>
          </p:cNvPr>
          <p:cNvSpPr txBox="1"/>
          <p:nvPr/>
        </p:nvSpPr>
        <p:spPr>
          <a:xfrm>
            <a:off x="2377166" y="3976321"/>
            <a:ext cx="1428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/>
              <a:t>Ferramentas de organização eficientes para desenvolvimento</a:t>
            </a:r>
          </a:p>
          <a:p>
            <a:br>
              <a:rPr lang="pt-BR" sz="1000"/>
            </a:br>
            <a:r>
              <a:rPr lang="pt-BR" sz="1000"/>
              <a:t>Melhor controle  e visualização do andamento dos projetos</a:t>
            </a:r>
            <a:br>
              <a:rPr lang="pt-BR" sz="1000"/>
            </a:br>
            <a:br>
              <a:rPr lang="pt-BR" sz="1000"/>
            </a:br>
            <a:r>
              <a:rPr lang="pt-BR" sz="1000"/>
              <a:t>Relatórios automáticos para análise de desempenho</a:t>
            </a:r>
            <a:br>
              <a:rPr lang="pt-BR" sz="1200"/>
            </a:br>
            <a:br>
              <a:rPr lang="pt-BR" sz="1200"/>
            </a:br>
            <a:endParaRPr lang="pt-BR" sz="12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C688A19-A63B-4CFF-B518-DD515B6A0055}"/>
              </a:ext>
            </a:extLst>
          </p:cNvPr>
          <p:cNvSpPr txBox="1"/>
          <p:nvPr/>
        </p:nvSpPr>
        <p:spPr>
          <a:xfrm>
            <a:off x="3853303" y="1228601"/>
            <a:ext cx="14287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/>
              <a:t>PG – BR</a:t>
            </a:r>
          </a:p>
          <a:p>
            <a:r>
              <a:rPr lang="pt-BR" sz="1000" b="1"/>
              <a:t>Aplicação Web para gerenciamento e organização de projetos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EE066E-271D-41E6-AAE9-543FDAE8E57A}"/>
              </a:ext>
            </a:extLst>
          </p:cNvPr>
          <p:cNvSpPr txBox="1"/>
          <p:nvPr/>
        </p:nvSpPr>
        <p:spPr>
          <a:xfrm>
            <a:off x="3838575" y="2807459"/>
            <a:ext cx="1428750" cy="26468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pt-BR" sz="1100" err="1"/>
              <a:t>Kanban</a:t>
            </a:r>
            <a:endParaRPr lang="pt-BR" sz="1100"/>
          </a:p>
          <a:p>
            <a:pPr marL="171450" indent="-171450">
              <a:buFont typeface="Arial"/>
              <a:buChar char="•"/>
            </a:pPr>
            <a:r>
              <a:rPr lang="pt-BR" sz="1100"/>
              <a:t>Lista de tarefas</a:t>
            </a:r>
          </a:p>
          <a:p>
            <a:pPr marL="171450" indent="-171450">
              <a:buFont typeface="Arial"/>
              <a:buChar char="•"/>
            </a:pPr>
            <a:r>
              <a:rPr lang="pt-BR" sz="1100"/>
              <a:t>Relatórios</a:t>
            </a:r>
          </a:p>
          <a:p>
            <a:pPr marL="171450" indent="-171450">
              <a:buFont typeface="Arial"/>
              <a:buChar char="•"/>
            </a:pPr>
            <a:r>
              <a:rPr lang="pt-BR" sz="1100"/>
              <a:t>Gráficos</a:t>
            </a:r>
          </a:p>
          <a:p>
            <a:pPr marL="171450" indent="-171450">
              <a:buFont typeface="Arial"/>
              <a:buChar char="•"/>
            </a:pPr>
            <a:r>
              <a:rPr lang="pt-BR" sz="1100"/>
              <a:t>Notificações</a:t>
            </a:r>
          </a:p>
          <a:p>
            <a:pPr marL="171450" indent="-171450">
              <a:buFont typeface="Arial"/>
              <a:buChar char="•"/>
            </a:pPr>
            <a:r>
              <a:rPr lang="pt-BR" sz="1100"/>
              <a:t>Definição de equipes</a:t>
            </a:r>
          </a:p>
          <a:p>
            <a:pPr marL="171450" indent="-171450">
              <a:buFont typeface="Arial"/>
              <a:buChar char="•"/>
            </a:pPr>
            <a:r>
              <a:rPr lang="pt-BR" sz="1100"/>
              <a:t>Controle de prazos</a:t>
            </a:r>
          </a:p>
          <a:p>
            <a:pPr marL="171450" indent="-171450">
              <a:buFont typeface="Arial"/>
              <a:buChar char="•"/>
            </a:pPr>
            <a:r>
              <a:rPr lang="pt-BR" sz="1100"/>
              <a:t>Agenda</a:t>
            </a:r>
          </a:p>
          <a:p>
            <a:pPr marL="171450" indent="-171450">
              <a:buFont typeface="Arial"/>
              <a:buChar char="•"/>
            </a:pPr>
            <a:r>
              <a:rPr lang="pt-BR" sz="1100"/>
              <a:t>Gráfico de </a:t>
            </a:r>
            <a:r>
              <a:rPr lang="pt-BR" sz="1100" err="1"/>
              <a:t>Gantt</a:t>
            </a:r>
            <a:endParaRPr lang="pt-BR" sz="1100"/>
          </a:p>
          <a:p>
            <a:pPr marL="171450" indent="-171450">
              <a:buFont typeface="Arial"/>
              <a:buChar char="•"/>
            </a:pPr>
            <a:r>
              <a:rPr lang="pt-BR" sz="1100"/>
              <a:t>Histórico de atividades</a:t>
            </a:r>
          </a:p>
          <a:p>
            <a:pPr marL="171450" indent="-171450">
              <a:buFont typeface="Arial"/>
              <a:buChar char="•"/>
            </a:pPr>
            <a:r>
              <a:rPr lang="pt-BR" sz="1100"/>
              <a:t>Adicionar Anexos</a:t>
            </a:r>
          </a:p>
          <a:p>
            <a:pPr marL="171450" indent="-171450">
              <a:buFont typeface="Arial"/>
              <a:buChar char="•"/>
            </a:pPr>
            <a:endParaRPr lang="pt-BR" sz="120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19FA755-FAC9-4F8C-A0F1-5EE703D7EDB0}"/>
              </a:ext>
            </a:extLst>
          </p:cNvPr>
          <p:cNvSpPr txBox="1"/>
          <p:nvPr/>
        </p:nvSpPr>
        <p:spPr>
          <a:xfrm>
            <a:off x="5339227" y="1327664"/>
            <a:ext cx="1512788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pt-BR" sz="1200" dirty="0"/>
              <a:t>Empresas contratantes</a:t>
            </a:r>
            <a:endParaRPr lang="pt-BR" dirty="0"/>
          </a:p>
          <a:p>
            <a:pPr marL="171450" indent="-171450">
              <a:buFont typeface="Arial"/>
              <a:buChar char="•"/>
            </a:pPr>
            <a:r>
              <a:rPr lang="pt-BR" sz="1200" dirty="0"/>
              <a:t>Gerentes de projetos</a:t>
            </a:r>
            <a:endParaRPr lang="pt-BR"/>
          </a:p>
          <a:p>
            <a:pPr marL="171450" indent="-171450">
              <a:buFont typeface="Arial"/>
              <a:buChar char="•"/>
            </a:pPr>
            <a:r>
              <a:rPr lang="pt-BR" sz="1200" dirty="0"/>
              <a:t>Usuários integrantes do projeto</a:t>
            </a:r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55D255-2ADC-42EF-AC86-D0111838E836}"/>
              </a:ext>
            </a:extLst>
          </p:cNvPr>
          <p:cNvSpPr txBox="1"/>
          <p:nvPr/>
        </p:nvSpPr>
        <p:spPr>
          <a:xfrm>
            <a:off x="5339227" y="3416558"/>
            <a:ext cx="1512788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50"/>
              <a:t>Bruna Borelli (Gerente)</a:t>
            </a:r>
            <a:br>
              <a:rPr lang="pt-BR" sz="1050" dirty="0"/>
            </a:br>
            <a:r>
              <a:rPr lang="pt-BR" sz="1050"/>
              <a:t>Guilherme Quirino</a:t>
            </a:r>
            <a:br>
              <a:rPr lang="pt-BR" sz="1050" dirty="0"/>
            </a:br>
            <a:r>
              <a:rPr lang="pt-BR" sz="1050"/>
              <a:t>Pedro Lucas Adorno</a:t>
            </a:r>
            <a:br>
              <a:rPr lang="pt-BR" sz="1050" dirty="0"/>
            </a:br>
            <a:r>
              <a:rPr lang="pt-BR" sz="1050"/>
              <a:t>Rodrigo </a:t>
            </a:r>
            <a:r>
              <a:rPr lang="pt-BR" sz="1050" err="1"/>
              <a:t>Doraciotto</a:t>
            </a:r>
            <a:endParaRPr lang="pt-BR" sz="105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8FCC4C2-3ECD-45BD-8D0E-6AC85818FE55}"/>
              </a:ext>
            </a:extLst>
          </p:cNvPr>
          <p:cNvSpPr txBox="1"/>
          <p:nvPr/>
        </p:nvSpPr>
        <p:spPr>
          <a:xfrm>
            <a:off x="6882277" y="1225391"/>
            <a:ext cx="1562664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>
                <a:latin typeface="Arial"/>
                <a:cs typeface="Arial"/>
              </a:rPr>
              <a:t>Clareza dos stakeholders a respeito dos requisitos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>
                <a:latin typeface="Arial"/>
                <a:cs typeface="Arial"/>
              </a:rPr>
              <a:t>Comunicação com sistemas terceiros.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>
                <a:latin typeface="Arial" panose="020B0604020202020204" pitchFamily="34" charset="0"/>
                <a:cs typeface="Arial" panose="020B0604020202020204" pitchFamily="34" charset="0"/>
              </a:rPr>
              <a:t>Conformidade com regulamentações de segurança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>
                <a:latin typeface="Arial"/>
                <a:cs typeface="Arial"/>
              </a:rPr>
              <a:t>Sigilo da equipe</a:t>
            </a:r>
            <a:endParaRPr lang="pt-BR" sz="800">
              <a:latin typeface="Arial"/>
              <a:cs typeface="Arial"/>
            </a:endParaRPr>
          </a:p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58B3E4-4C75-44B0-BBE7-1EF763C93A40}"/>
              </a:ext>
            </a:extLst>
          </p:cNvPr>
          <p:cNvSpPr txBox="1"/>
          <p:nvPr/>
        </p:nvSpPr>
        <p:spPr>
          <a:xfrm>
            <a:off x="6859651" y="3345495"/>
            <a:ext cx="1529738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Gill Sans MT"/>
                <a:cs typeface="Arial"/>
              </a:rPr>
              <a:t>Modelo Features (LPS)</a:t>
            </a:r>
            <a:endParaRPr lang="pt-BR" sz="800" b="1" dirty="0">
              <a:latin typeface="Gill Sans MT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Gill Sans MT"/>
                <a:cs typeface="Arial"/>
              </a:rPr>
              <a:t>Modelo BPMN Negócio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Gill Sans MT"/>
                <a:cs typeface="Arial"/>
              </a:rPr>
              <a:t>Serviços Candidatos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Gill Sans MT"/>
                <a:cs typeface="Arial"/>
              </a:rPr>
              <a:t>Contratos de Serviços - </a:t>
            </a:r>
            <a:r>
              <a:rPr lang="pt-BR" sz="800" b="1" err="1">
                <a:latin typeface="Gill Sans MT"/>
                <a:cs typeface="Arial"/>
              </a:rPr>
              <a:t>SLA's</a:t>
            </a:r>
            <a:endParaRPr lang="pt-BR" sz="800" b="1">
              <a:latin typeface="Gill Sans MT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Gill Sans MT"/>
                <a:cs typeface="Arial"/>
              </a:rPr>
              <a:t>Estratégias de Teste de Serviços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Gill Sans MT"/>
                <a:cs typeface="Arial"/>
              </a:rPr>
              <a:t>Serviços - </a:t>
            </a:r>
            <a:r>
              <a:rPr lang="pt-BR" sz="800" b="1" err="1">
                <a:latin typeface="Gill Sans MT"/>
                <a:cs typeface="Arial"/>
              </a:rPr>
              <a:t>API's</a:t>
            </a:r>
            <a:endParaRPr lang="pt-BR" sz="800" b="1">
              <a:latin typeface="Gill Sans MT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Gill Sans MT"/>
                <a:cs typeface="Arial"/>
              </a:rPr>
              <a:t>Plano de Monitoramento de Serviços</a:t>
            </a:r>
            <a:endParaRPr lang="pt-BR" sz="800" b="1" dirty="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82B1FA-78E8-498F-A66E-CD44F2E366D6}"/>
              </a:ext>
            </a:extLst>
          </p:cNvPr>
          <p:cNvSpPr txBox="1"/>
          <p:nvPr/>
        </p:nvSpPr>
        <p:spPr>
          <a:xfrm>
            <a:off x="8416060" y="1155216"/>
            <a:ext cx="141374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Gill Sans MT"/>
                <a:cs typeface="Arial"/>
              </a:rPr>
              <a:t>Requisitos incompletos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Gill Sans MT"/>
                <a:cs typeface="Arial"/>
              </a:rPr>
              <a:t>Atualização de tecnologia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Gill Sans MT"/>
                <a:cs typeface="Arial"/>
              </a:rPr>
              <a:t>Falta de compatibilidade com softwares terceiros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b="1" dirty="0">
                <a:latin typeface="Gill Sans MT"/>
                <a:cs typeface="Arial"/>
              </a:rPr>
              <a:t>Vazamento de dados sensíveis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85ABAA-F59C-49E4-8EBD-AF3605D72D44}"/>
              </a:ext>
            </a:extLst>
          </p:cNvPr>
          <p:cNvSpPr txBox="1"/>
          <p:nvPr/>
        </p:nvSpPr>
        <p:spPr>
          <a:xfrm>
            <a:off x="8390313" y="3018572"/>
            <a:ext cx="1546497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800" b="1" dirty="0">
                <a:latin typeface="Gill Sans MT"/>
                <a:cs typeface="Arial"/>
              </a:rPr>
              <a:t>23/08 - 30/08 - Modelo Features</a:t>
            </a:r>
          </a:p>
          <a:p>
            <a:r>
              <a:rPr lang="pt-BR" sz="800" b="1" dirty="0">
                <a:latin typeface="Gill Sans MT"/>
                <a:cs typeface="Arial"/>
              </a:rPr>
              <a:t>30/08 - 13/09 - Modelo BPMN Negócio</a:t>
            </a:r>
          </a:p>
          <a:p>
            <a:r>
              <a:rPr lang="pt-BR" sz="800" b="1" dirty="0">
                <a:latin typeface="Gill Sans MT"/>
                <a:cs typeface="Arial"/>
              </a:rPr>
              <a:t>27/09 - 11/10 - Serviços Candidatos</a:t>
            </a:r>
          </a:p>
          <a:p>
            <a:r>
              <a:rPr lang="pt-BR" sz="800" b="1" dirty="0">
                <a:latin typeface="Gill Sans MT"/>
                <a:cs typeface="Arial"/>
              </a:rPr>
              <a:t>11/10 - 01/11 - Contratos de Serviços - </a:t>
            </a:r>
            <a:r>
              <a:rPr lang="pt-BR" sz="800" b="1" err="1">
                <a:latin typeface="Gill Sans MT"/>
                <a:cs typeface="Arial"/>
              </a:rPr>
              <a:t>SLA's</a:t>
            </a:r>
            <a:endParaRPr lang="pt-BR" sz="800" b="1">
              <a:latin typeface="Gill Sans MT"/>
              <a:cs typeface="Arial"/>
            </a:endParaRPr>
          </a:p>
          <a:p>
            <a:r>
              <a:rPr lang="pt-BR" sz="800" b="1" dirty="0">
                <a:latin typeface="Gill Sans MT"/>
                <a:cs typeface="Arial"/>
              </a:rPr>
              <a:t>01/11 - 08/11 - Estratégias de Teste</a:t>
            </a:r>
          </a:p>
          <a:p>
            <a:r>
              <a:rPr lang="pt-BR" sz="800" b="1" dirty="0">
                <a:latin typeface="Gill Sans MT"/>
                <a:cs typeface="Arial"/>
              </a:rPr>
              <a:t>08/11 - 15/11 - Serviços - </a:t>
            </a:r>
            <a:r>
              <a:rPr lang="pt-BR" sz="800" b="1" err="1">
                <a:latin typeface="Gill Sans MT"/>
                <a:cs typeface="Arial"/>
              </a:rPr>
              <a:t>API's</a:t>
            </a:r>
            <a:endParaRPr lang="pt-BR" sz="800" b="1">
              <a:latin typeface="Gill Sans MT"/>
              <a:cs typeface="Arial"/>
            </a:endParaRPr>
          </a:p>
          <a:p>
            <a:r>
              <a:rPr lang="pt-BR" sz="800" b="1" dirty="0">
                <a:latin typeface="Gill Sans MT"/>
                <a:cs typeface="Arial"/>
              </a:rPr>
              <a:t>15/11 - 22/11 - Monitoramento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6671C06-487E-499E-9CAA-4E9FF1893A1D}"/>
              </a:ext>
            </a:extLst>
          </p:cNvPr>
          <p:cNvSpPr txBox="1"/>
          <p:nvPr/>
        </p:nvSpPr>
        <p:spPr>
          <a:xfrm>
            <a:off x="8395446" y="5146779"/>
            <a:ext cx="14287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pt-BR" sz="800" b="1"/>
              <a:t>Pessoal: </a:t>
            </a:r>
            <a:r>
              <a:rPr lang="pt-BR" sz="800"/>
              <a:t>Desenvolvedores, Designers, Testadores, Gerentes de projeto</a:t>
            </a:r>
          </a:p>
          <a:p>
            <a:pPr>
              <a:buFont typeface="+mj-lt"/>
              <a:buAutoNum type="arabicPeriod"/>
            </a:pPr>
            <a:r>
              <a:rPr lang="pt-BR" sz="800" b="1"/>
              <a:t>Infraestrutura</a:t>
            </a:r>
            <a:endParaRPr lang="pt-BR" sz="800"/>
          </a:p>
          <a:p>
            <a:pPr>
              <a:buFont typeface="+mj-lt"/>
              <a:buAutoNum type="arabicPeriod"/>
            </a:pPr>
            <a:r>
              <a:rPr lang="pt-BR" sz="800" b="1"/>
              <a:t>Licenças e Software</a:t>
            </a:r>
            <a:endParaRPr lang="pt-BR" sz="800"/>
          </a:p>
          <a:p>
            <a:pPr>
              <a:buFont typeface="+mj-lt"/>
              <a:buAutoNum type="arabicPeriod"/>
            </a:pPr>
            <a:r>
              <a:rPr lang="pt-BR" sz="800" b="1"/>
              <a:t>Outros Custos</a:t>
            </a:r>
            <a:endParaRPr lang="pt-BR" sz="8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668ACF-B539-40C4-9214-F30E6C9D07DE}"/>
              </a:ext>
            </a:extLst>
          </p:cNvPr>
          <p:cNvSpPr txBox="1"/>
          <p:nvPr/>
        </p:nvSpPr>
        <p:spPr>
          <a:xfrm>
            <a:off x="2322385" y="2601766"/>
            <a:ext cx="1501059" cy="8284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800" b="1" i="0" dirty="0">
                <a:solidFill>
                  <a:srgbClr val="1D2125"/>
                </a:solidFill>
                <a:effectLst/>
                <a:latin typeface="Gill Sans MT"/>
                <a:cs typeface="Arial"/>
              </a:rPr>
              <a:t>Aplicação Web para automatização de análises de desempenho e gerenciamento de projetos direcionada a pequenas e médias empresas</a:t>
            </a:r>
            <a:endParaRPr lang="pt-BR" sz="800" b="1" dirty="0">
              <a:latin typeface="Gill Sans MT"/>
              <a:cs typeface="Arial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D8E1B8-0138-4778-AEDD-74A5B3426481}"/>
              </a:ext>
            </a:extLst>
          </p:cNvPr>
          <p:cNvSpPr txBox="1"/>
          <p:nvPr/>
        </p:nvSpPr>
        <p:spPr>
          <a:xfrm>
            <a:off x="5698391" y="5187793"/>
            <a:ext cx="2750820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b="1" dirty="0">
                <a:latin typeface="Gill Sans MT"/>
                <a:cs typeface="Arial"/>
              </a:rPr>
              <a:t>Prazo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b="1" dirty="0">
                <a:latin typeface="Gill Sans MT"/>
                <a:cs typeface="Arial"/>
              </a:rPr>
              <a:t>Orçamento limitado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b="1" dirty="0">
                <a:latin typeface="Gill Sans MT"/>
                <a:cs typeface="Arial"/>
              </a:rPr>
              <a:t>Trabalhar dentro das normas da LGPD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7175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Galeria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 de Software  CC7540</dc:title>
  <dc:creator>Gabriela Maria Cabel Barbarán</dc:creator>
  <cp:revision>24</cp:revision>
  <cp:lastPrinted>2023-08-10T15:59:50Z</cp:lastPrinted>
  <dcterms:created xsi:type="dcterms:W3CDTF">2020-02-14T12:58:23Z</dcterms:created>
  <dcterms:modified xsi:type="dcterms:W3CDTF">2024-08-24T14:41:43Z</dcterms:modified>
</cp:coreProperties>
</file>