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98" r:id="rId5"/>
    <p:sldId id="303" r:id="rId6"/>
    <p:sldId id="300" r:id="rId7"/>
    <p:sldId id="302" r:id="rId8"/>
    <p:sldId id="301" r:id="rId9"/>
    <p:sldId id="304" r:id="rId10"/>
    <p:sldId id="305" r:id="rId11"/>
    <p:sldId id="306" r:id="rId12"/>
    <p:sldId id="307" r:id="rId13"/>
    <p:sldId id="308" r:id="rId14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19" autoAdjust="0"/>
  </p:normalViewPr>
  <p:slideViewPr>
    <p:cSldViewPr snapToGrid="0">
      <p:cViewPr>
        <p:scale>
          <a:sx n="100" d="100"/>
          <a:sy n="100" d="100"/>
        </p:scale>
        <p:origin x="-120" y="-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2CF2B-E82F-4152-ADD2-ED47E5A676F4}" type="datetimeFigureOut">
              <a:rPr lang="pt-BR" smtClean="0"/>
              <a:t>20/05/2025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E9163-63CE-4B6F-8106-3CB82B73A73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86649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9FF0D-B331-4276-BF84-39B369306F99}" type="datetimeFigureOut">
              <a:rPr lang="pt-BR" noProof="0" smtClean="0"/>
              <a:t>20/05/2025</a:t>
            </a:fld>
            <a:endParaRPr lang="pt-BR" noProof="0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noProof="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564A1-17BF-464F-B2FE-65DA37285BF0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1726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64A1-17BF-464F-B2FE-65DA37285BF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8709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64A1-17BF-464F-B2FE-65DA37285BF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814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24723-76EC-AC82-2D82-6D66AF207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4C9CE17-030D-EA2C-7094-1E8FC22359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6626CE5-9B08-5C06-C304-6039A4EB64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E59ED5-2109-4F4F-044C-7E2C467708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64A1-17BF-464F-B2FE-65DA37285BF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8365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8A1713-126D-40D6-8880-8CFDFF43FB3D}" type="datetime1">
              <a:rPr lang="pt-BR" noProof="0" smtClean="0"/>
              <a:t>21/05/2025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032715-2E7C-4F6B-8188-B5D70F81C340}" type="datetime1">
              <a:rPr lang="pt-BR" noProof="0" smtClean="0"/>
              <a:t>21/05/2025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8EE053-76AD-4097-A003-037EBD55F965}" type="datetime1">
              <a:rPr lang="pt-BR" noProof="0" smtClean="0"/>
              <a:t>21/05/2025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6053EE0-C3AF-4E3E-8D03-1866BAF9189D}" type="datetime1">
              <a:rPr lang="pt-BR" noProof="0" smtClean="0"/>
              <a:t>21/05/2025</a:t>
            </a:fld>
            <a:endParaRPr lang="pt-BR" noProof="0" dirty="0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A44672-96BC-45CA-83F4-5AB845B12611}" type="datetime1">
              <a:rPr lang="pt-BR" noProof="0" smtClean="0"/>
              <a:t>21/05/2025</a:t>
            </a:fld>
            <a:endParaRPr lang="pt-BR" noProof="0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CCA70A-4FC2-454A-8E30-765C61BE876D}" type="datetime1">
              <a:rPr lang="pt-BR" noProof="0" smtClean="0"/>
              <a:t>21/05/2025</a:t>
            </a:fld>
            <a:endParaRPr lang="pt-BR" noProof="0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2592A00-608B-4897-A908-C1E4292D09CE}" type="datetime1">
              <a:rPr lang="pt-BR" noProof="0" smtClean="0"/>
              <a:t>21/05/2025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8C9BA75E-10F1-4AC6-97B2-92E895EE29C6}" type="datetime1">
              <a:rPr lang="pt-BR" noProof="0" smtClean="0"/>
              <a:t>21/05/2025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7D7C803A-FA67-45D0-A9D5-DAE3088817F6}" type="datetime1">
              <a:rPr lang="pt-BR" noProof="0" smtClean="0"/>
              <a:t>21/05/2025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DE88637F-D19C-4996-9160-FE3903347DF0}" type="datetime1">
              <a:rPr lang="pt-BR" noProof="0" smtClean="0"/>
              <a:t>21/05/2025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Imagem Ampliada de um pedaço de papel com um lápis sobre este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4" b="16617"/>
          <a:stretch>
            <a:fillRect/>
          </a:stretch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Segunda</a:t>
            </a:r>
            <a:r>
              <a:rPr lang="pt-BR" b="0" i="0" dirty="0">
                <a:solidFill>
                  <a:schemeClr val="bg1">
                    <a:lumMod val="95000"/>
                  </a:schemeClr>
                </a:solidFill>
                <a:effectLst/>
              </a:rPr>
              <a:t> </a:t>
            </a:r>
            <a:r>
              <a:rPr lang="pt-BR" dirty="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pt-BR" b="0" i="0" dirty="0">
                <a:solidFill>
                  <a:schemeClr val="bg1">
                    <a:lumMod val="95000"/>
                  </a:schemeClr>
                </a:solidFill>
                <a:effectLst/>
              </a:rPr>
              <a:t>ntrega – Etapa2</a:t>
            </a:r>
            <a:endParaRPr lang="pt-BR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pt-BR" b="1" dirty="0">
                <a:latin typeface="+mj-lt"/>
              </a:rPr>
              <a:t>Grupo: Bruna Cervo, Eduardo Barbosa, Isadora </a:t>
            </a:r>
            <a:r>
              <a:rPr lang="pt-BR" b="1" dirty="0" err="1">
                <a:latin typeface="+mj-lt"/>
              </a:rPr>
              <a:t>Brust</a:t>
            </a:r>
            <a:r>
              <a:rPr lang="pt-BR" b="1" dirty="0">
                <a:latin typeface="+mj-lt"/>
              </a:rPr>
              <a:t>, Isadora Teixeira</a:t>
            </a:r>
            <a:br>
              <a:rPr lang="pt-BR" dirty="0">
                <a:latin typeface="+mj-lt"/>
              </a:rPr>
            </a:br>
            <a:r>
              <a:rPr lang="pt-BR" b="1" dirty="0">
                <a:latin typeface="+mj-lt"/>
              </a:rPr>
              <a:t>Disciplina: Coleta, Preparação e Análise de Dados</a:t>
            </a:r>
            <a:br>
              <a:rPr lang="pt-BR" dirty="0">
                <a:latin typeface="+mj-lt"/>
              </a:rPr>
            </a:br>
            <a:r>
              <a:rPr lang="pt-BR" b="1" dirty="0">
                <a:latin typeface="+mj-lt"/>
              </a:rPr>
              <a:t>Tema: Relação entre infraestrutura escolar e desempenho no SAEB (Região Sul – 2023)</a:t>
            </a:r>
            <a:endParaRPr lang="pt-BR" dirty="0">
              <a:solidFill>
                <a:schemeClr val="bg1">
                  <a:lumMod val="95000"/>
                </a:schemeClr>
              </a:solidFill>
              <a:latin typeface="+mj-lt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FF04FC8-E737-583D-88C5-D7FEBEEBC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99CBE-2EEC-ABB1-EEB0-0905F450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dirty="0"/>
              <a:t>Planejamento do Pré-Processamento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FC12D80-B780-E38C-77D1-CCC21DC1B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10</a:t>
            </a:fld>
            <a:endParaRPr lang="pt-BR" noProof="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CD0B347-C570-4F5B-70B4-BD3391E9A8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972715"/>
            <a:ext cx="1005840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1400" dirty="0"/>
              <a:t>Filtros aplicados:</a:t>
            </a:r>
          </a:p>
          <a:p>
            <a:pPr marL="464058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altLang="pt-BR" sz="1200" dirty="0"/>
              <a:t>Manter apenas escolas da Região Sul (ID_REGIAO == 4)</a:t>
            </a:r>
          </a:p>
          <a:p>
            <a:pPr marL="464058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altLang="pt-BR" sz="1200" dirty="0"/>
              <a:t>Manter apenas escolas públicas (IN_PUBLICA == 1)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2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1400" dirty="0"/>
              <a:t>Atributos:</a:t>
            </a:r>
          </a:p>
          <a:p>
            <a:pPr marL="464058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altLang="pt-BR" sz="1200" dirty="0"/>
              <a:t>Mantidos: notas, presença, INSE, infraestrutura (via Censo)</a:t>
            </a:r>
          </a:p>
          <a:p>
            <a:pPr marL="464058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altLang="pt-BR" sz="1200" dirty="0"/>
              <a:t>Descartados: identificadores irrelevantes para análise (</a:t>
            </a:r>
            <a:r>
              <a:rPr lang="pt-BR" altLang="pt-BR" sz="1200" dirty="0" err="1"/>
              <a:t>ex</a:t>
            </a:r>
            <a:r>
              <a:rPr lang="pt-BR" altLang="pt-BR" sz="1200" dirty="0"/>
              <a:t>: ID_SAEB, PESO_ALUNO_*)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2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1400" dirty="0"/>
              <a:t>Dados faltantes (Estratégia):</a:t>
            </a:r>
          </a:p>
          <a:p>
            <a:pPr marL="578358" lvl="1" indent="-2857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altLang="pt-BR" sz="1200" dirty="0"/>
              <a:t>Remover registros com todas as proficiências nulas</a:t>
            </a:r>
          </a:p>
          <a:p>
            <a:pPr marL="578358" lvl="1" indent="-2857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altLang="pt-BR" sz="1200" dirty="0"/>
              <a:t>Imputar a média para colunas como INSE_ALUNO, se necessário</a:t>
            </a:r>
          </a:p>
          <a:p>
            <a:pPr marL="578358" lvl="1" indent="-2857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altLang="pt-BR" sz="1200" dirty="0"/>
              <a:t>Excluir variáveis com mais de 80% de nulos (</a:t>
            </a:r>
            <a:r>
              <a:rPr lang="pt-BR" altLang="pt-BR" sz="1200" dirty="0" err="1"/>
              <a:t>ex</a:t>
            </a:r>
            <a:r>
              <a:rPr lang="pt-BR" altLang="pt-BR" sz="1200" dirty="0"/>
              <a:t>: PROFICIENCIA_CH_SAEB, se inviável)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2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1400" dirty="0"/>
              <a:t>Normalização:</a:t>
            </a:r>
          </a:p>
          <a:p>
            <a:pPr marL="464058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altLang="pt-BR" sz="1200" dirty="0"/>
              <a:t>Poderá ser aplicada em variáveis como INSE_ALUNO para análise de correlação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pt-BR" altLang="pt-BR" sz="12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t-BR" altLang="pt-BR" sz="1400" dirty="0"/>
              <a:t>Integração:</a:t>
            </a:r>
          </a:p>
          <a:p>
            <a:pPr marL="464058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altLang="pt-BR" sz="1200" dirty="0"/>
              <a:t>A integração entre SAEB e Censo será feita por identificador de escola (ID_ESCOLA ou equivalente)</a:t>
            </a:r>
          </a:p>
          <a:p>
            <a:pPr marL="464058" lvl="1" indent="-17145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altLang="pt-BR" sz="1200" dirty="0"/>
              <a:t>Tipo de junção: </a:t>
            </a:r>
            <a:r>
              <a:rPr lang="pt-BR" altLang="pt-BR" sz="1200" dirty="0" err="1"/>
              <a:t>inner</a:t>
            </a:r>
            <a:r>
              <a:rPr lang="pt-BR" altLang="pt-BR" sz="1200" dirty="0"/>
              <a:t> </a:t>
            </a:r>
            <a:r>
              <a:rPr lang="pt-BR" altLang="pt-BR" sz="1200" dirty="0" err="1"/>
              <a:t>join</a:t>
            </a:r>
            <a:r>
              <a:rPr lang="pt-BR" altLang="pt-BR" sz="1200" dirty="0"/>
              <a:t> nas escolas públicas da Região Sul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876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C5573-D30F-6E6A-CB42-3024538E5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81DF7F-A5DE-8CFA-CCEE-BCCA88E47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Neste relatório parcial, exploramos os microdados do SAEB 2023 e do Censo Escolar da Educação Básica 2023, ambos disponibilizados pelo INEP. A proposta é compreender como fatores de infraestrutura escolar (como biblioteca, internet e laboratórios) impactam o desempenho médio dos alunos do 9º ano do Ensino Fundamental na Região Sul do Brasil.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D1F488C-5702-6A19-0B9F-B9A5DE59A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5756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pt-BR" sz="4000" dirty="0"/>
              <a:t>Entregas: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62808"/>
              </p:ext>
            </p:extLst>
          </p:nvPr>
        </p:nvGraphicFramePr>
        <p:xfrm>
          <a:off x="1096963" y="2216879"/>
          <a:ext cx="9392454" cy="3604216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4708219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4684235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pPr rtl="0"/>
                      <a:r>
                        <a:rPr lang="pt-BR" sz="2400" b="0" cap="all" spc="150" noProof="0" dirty="0">
                          <a:solidFill>
                            <a:schemeClr val="lt1"/>
                          </a:solidFill>
                        </a:rPr>
                        <a:t>Etapa1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2400" b="0" cap="all" spc="150" noProof="0" dirty="0">
                          <a:solidFill>
                            <a:schemeClr val="lt1"/>
                          </a:solidFill>
                        </a:rPr>
                        <a:t>Etapa2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2936334">
                <a:tc>
                  <a:txBody>
                    <a:bodyPr/>
                    <a:lstStyle/>
                    <a:p>
                      <a:pPr algn="just" rtl="0"/>
                      <a:r>
                        <a:rPr lang="pt-BR" sz="1200" dirty="0"/>
                        <a:t>A primeira entrega, apresentada em abril de 2025, focou na definição inicial do projeto e na seleção das bases de dados. O objetivo geral do trabalho é analisar como a infraestrutura escolar impacta o desempenho dos alunos no Sistema de Avaliação da Educação Básica (SAEB), medido pelo Índice de Desenvolvimento da Educação Básica (IDEB).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A questão de pesquisa formulada para esta etapa é: "Como a infraestrutura das escolas (biblioteca, laboratórios, internet) impactou o desempenho no SAEB/IDEB na região Sul do Brasil em 2023?". Para responder a essa questão, foram selecionadas duas bases de dados abertos do INEP (Ministério da Educação): Microdados do SAEB 2023 (TS_ALUNO_9EF.csv) e Microdados do Censo Escolar 2023 (microdados_ed_basica_2023.csv).</a:t>
                      </a:r>
                    </a:p>
                    <a:p>
                      <a:pPr algn="just" rtl="0"/>
                      <a:endParaRPr lang="pt-B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dirty="0"/>
                        <a:t>A segunda entrega, prevista para maio de 2025, aprofunda-se na compreensão e no planejamento do pré-processamento dos dados, seguindo as etapas de </a:t>
                      </a:r>
                      <a:r>
                        <a:rPr lang="pt-BR" sz="1200" i="1" dirty="0"/>
                        <a:t>data </a:t>
                      </a:r>
                      <a:r>
                        <a:rPr lang="pt-BR" sz="1200" i="1" dirty="0" err="1"/>
                        <a:t>understanding</a:t>
                      </a:r>
                      <a:r>
                        <a:rPr lang="pt-BR" sz="1200" dirty="0"/>
                        <a:t> e </a:t>
                      </a:r>
                      <a:r>
                        <a:rPr lang="pt-BR" sz="1200" i="1" dirty="0"/>
                        <a:t>data </a:t>
                      </a:r>
                      <a:r>
                        <a:rPr lang="pt-BR" sz="1200" i="1" dirty="0" err="1"/>
                        <a:t>preparation</a:t>
                      </a:r>
                      <a:r>
                        <a:rPr lang="pt-BR" sz="1200" dirty="0"/>
                        <a:t> da metodologia CRISP-DM.</a:t>
                      </a:r>
                      <a:endParaRPr lang="pt-BR" sz="12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</a:tbl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7A5F453-80C5-2C72-A35C-743C32A2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0F437E-9F05-8B50-A21D-2EE549CCD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A8253-7E5B-8DC8-E763-97F09C39A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rtl="0"/>
            <a:r>
              <a:rPr lang="pt-BR" sz="4000" dirty="0"/>
              <a:t>Bases de Dados e Pré-processamento: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DC635D75-6813-5E45-F009-364FDCDE3A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379635"/>
              </p:ext>
            </p:extLst>
          </p:nvPr>
        </p:nvGraphicFramePr>
        <p:xfrm>
          <a:off x="1096963" y="2216879"/>
          <a:ext cx="9392454" cy="4429484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4708219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4684235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</a:tblGrid>
              <a:tr h="613018">
                <a:tc>
                  <a:txBody>
                    <a:bodyPr/>
                    <a:lstStyle/>
                    <a:p>
                      <a:pPr rtl="0"/>
                      <a:r>
                        <a:rPr lang="pt-BR" sz="2400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Microdados SAEB 2023 (TS_ALUNO_9EF.csv)</a:t>
                      </a:r>
                      <a:endParaRPr lang="pt-BR" sz="2400" b="0" cap="all" spc="150" noProof="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pt-BR" sz="23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Microdados do Censo Escolar 2023 (microdados_ed_basica_2023.csv)</a:t>
                      </a:r>
                      <a:endParaRPr lang="pt-BR" sz="2300" b="1" cap="all" spc="150" noProof="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293633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dirty="0"/>
                        <a:t>Foco: Desempenho de alunos do 9º ano nas áreas de Linguagens (LP), Matemática (MT), Ciências Humanas (CH) e da Natureza (CN).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pt-BR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dirty="0"/>
                        <a:t>Total de atributos utilizados: 42 colunas selecionadas.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pt-BR" sz="1400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dirty="0"/>
                        <a:t>Filtro aplicado: apenas registros da Região Sul (ID_REGIAO == 4) e escolas públicas (IN_PUBLICA == 1).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pt-BR" sz="1400" b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dirty="0"/>
                        <a:t>Amostra de registros: 15 linhas (selecionadas para testes iniciais).</a:t>
                      </a:r>
                    </a:p>
                    <a:p>
                      <a:pPr algn="just" rtl="0"/>
                      <a:endParaRPr lang="pt-BR" sz="1400" cap="none" spc="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dirty="0"/>
                        <a:t>Foco: Informações sobre a infraestrutura das escolas (presença de biblioteca, laboratório, internet, etc.).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pt-BR" sz="1400" b="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dirty="0"/>
                        <a:t>Também será filtrado por Região Sul e rede pública.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pt-BR" sz="1400" b="0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pt-BR" sz="1400" b="0" dirty="0"/>
                        <a:t>Integração futura será feita por ID da escola (</a:t>
                      </a:r>
                      <a:r>
                        <a:rPr lang="pt-BR" sz="1400" b="0" dirty="0" err="1"/>
                        <a:t>ex</a:t>
                      </a:r>
                      <a:r>
                        <a:rPr lang="pt-BR" sz="1400" b="0" dirty="0"/>
                        <a:t>: ID_ESCOLA).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</a:tbl>
          </a:graphicData>
        </a:graphic>
      </p:graphicFrame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7173B2C-5FE3-5E50-08E3-1FBFDC07C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0705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3558E5-F0A0-C953-3DEC-E9C443AC7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pt-BR" dirty="0"/>
              <a:t>Análise Exploratória</a:t>
            </a:r>
          </a:p>
        </p:txBody>
      </p:sp>
      <p:pic>
        <p:nvPicPr>
          <p:cNvPr id="7" name="Imagem 6" descr="Tela de computador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B237091B-C1FB-F0EC-6F5B-E1376EBCD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064" y="383043"/>
            <a:ext cx="5928344" cy="4994629"/>
          </a:xfrm>
          <a:prstGeom prst="rect">
            <a:avLst/>
          </a:prstGeom>
          <a:noFill/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107776-9DD1-35DD-9BDE-B9244B19C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pt-BR" dirty="0"/>
              <a:t>Atributos Numéricos (contínuos ou discretos): 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D042935-F422-4FE0-0BEF-F86D738E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pt-BR" noProof="0" smtClean="0"/>
              <a:pPr rtl="0">
                <a:spcAft>
                  <a:spcPts val="600"/>
                </a:spcAft>
              </a:pPr>
              <a:t>5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318942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E99C7-A02C-DF0F-569D-F0BCD3B52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31665-7CC7-1820-441C-AB5E83699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pt-BR" dirty="0"/>
              <a:t>Análise Exploratória</a:t>
            </a:r>
          </a:p>
        </p:txBody>
      </p:sp>
      <p:pic>
        <p:nvPicPr>
          <p:cNvPr id="6" name="Imagem 5" descr="Tabela&#10;&#10;O conteúdo gerado por IA pode estar incorreto.">
            <a:extLst>
              <a:ext uri="{FF2B5EF4-FFF2-40B4-BE49-F238E27FC236}">
                <a16:creationId xmlns:a16="http://schemas.microsoft.com/office/drawing/2014/main" id="{B588388B-7BD1-84F8-6B5D-6045315F9C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663" y="1687279"/>
            <a:ext cx="5928344" cy="2386158"/>
          </a:xfrm>
          <a:prstGeom prst="rect">
            <a:avLst/>
          </a:prstGeom>
          <a:noFill/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38BF3E-44F6-E3B8-502E-4EE968A83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pt-BR" dirty="0"/>
              <a:t>Atributos Categóricos: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8D27926-1D90-F292-E968-928BBA78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pt-BR" noProof="0" smtClean="0"/>
              <a:pPr rtl="0">
                <a:spcAft>
                  <a:spcPts val="600"/>
                </a:spcAft>
              </a:pPr>
              <a:t>6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75066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114CAE-6265-181A-8208-65130E495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924D79-6484-8EFB-4DE2-F05D567A8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pt-BR" dirty="0"/>
              <a:t>Análise Exploratória</a:t>
            </a:r>
          </a:p>
        </p:txBody>
      </p:sp>
      <p:pic>
        <p:nvPicPr>
          <p:cNvPr id="7" name="Imagem 6" descr="Tabela&#10;&#10;O conteúdo gerado por IA pode estar incorreto.">
            <a:extLst>
              <a:ext uri="{FF2B5EF4-FFF2-40B4-BE49-F238E27FC236}">
                <a16:creationId xmlns:a16="http://schemas.microsoft.com/office/drawing/2014/main" id="{3E615E76-4060-B866-4D07-31FEADBFF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984" y="1570518"/>
            <a:ext cx="5928344" cy="3779319"/>
          </a:xfrm>
          <a:prstGeom prst="rect">
            <a:avLst/>
          </a:prstGeom>
          <a:noFill/>
        </p:spPr>
      </p:pic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828BE9-7986-78C3-6697-1B6E996E1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>
            <a:normAutofit/>
          </a:bodyPr>
          <a:lstStyle/>
          <a:p>
            <a:r>
              <a:rPr lang="pt-BR" dirty="0"/>
              <a:t>Atributos Binários/Booleanos: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6AFF6FD-E3AB-70BE-C043-E554FB174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pt-BR" noProof="0" smtClean="0"/>
              <a:pPr rtl="0">
                <a:spcAft>
                  <a:spcPts val="600"/>
                </a:spcAft>
              </a:pPr>
              <a:t>7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16419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71545-8320-2AFE-CFB3-7D66C0AB2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BEB479-C075-8288-06DC-E385F765C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pt-BR" dirty="0"/>
              <a:t>Análise Exploratória</a:t>
            </a:r>
          </a:p>
        </p:txBody>
      </p:sp>
      <p:pic>
        <p:nvPicPr>
          <p:cNvPr id="9" name="Imagem 8" descr="Tabela&#10;&#10;O conteúdo gerado por IA pode estar incorreto.">
            <a:extLst>
              <a:ext uri="{FF2B5EF4-FFF2-40B4-BE49-F238E27FC236}">
                <a16:creationId xmlns:a16="http://schemas.microsoft.com/office/drawing/2014/main" id="{11A0A312-D882-0296-6A40-87B4FBA30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984" y="1198416"/>
            <a:ext cx="5928344" cy="4523523"/>
          </a:xfrm>
          <a:prstGeom prst="rect">
            <a:avLst/>
          </a:prstGeom>
          <a:noFill/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0E1CD817-097C-77B0-00A9-F598B97416B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43465" y="3043050"/>
            <a:ext cx="3517567" cy="306450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i="0" u="none" strike="noStrike" cap="none" normalizeH="0" baseline="0">
                <a:ln>
                  <a:noFill/>
                </a:ln>
                <a:effectLst/>
              </a:rPr>
              <a:t>Estatísticas Descritivas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i="0" u="none" strike="noStrike" cap="none" normalizeH="0" baseline="0">
                <a:ln>
                  <a:noFill/>
                </a:ln>
                <a:effectLst/>
              </a:rPr>
              <a:t>(SAEB – Região Sul)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pt-BR" altLang="pt-BR" i="0" u="none" strike="noStrike" cap="none" normalizeH="0" baseline="0">
                <a:ln>
                  <a:noFill/>
                </a:ln>
                <a:effectLst/>
              </a:rPr>
              <a:t>Variáveis numéricas (exemplo com PROFICIENCIA_LP):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488410-03F0-BC96-E145-A2AA05B2E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pt-BR" noProof="0" smtClean="0"/>
              <a:pPr rtl="0">
                <a:spcAft>
                  <a:spcPts val="600"/>
                </a:spcAft>
              </a:pPr>
              <a:t>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33078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5FBF2-B750-195B-7A11-076399762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B1B9EA-AD27-B22E-7115-0F19A0D2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/>
          <a:p>
            <a:r>
              <a:rPr lang="pt-BR" dirty="0"/>
              <a:t>Análise Exploratória</a:t>
            </a:r>
          </a:p>
        </p:txBody>
      </p:sp>
      <p:pic>
        <p:nvPicPr>
          <p:cNvPr id="5" name="Imagem 4" descr="Tabela&#10;&#10;O conteúdo gerado por IA pode estar incorreto.">
            <a:extLst>
              <a:ext uri="{FF2B5EF4-FFF2-40B4-BE49-F238E27FC236}">
                <a16:creationId xmlns:a16="http://schemas.microsoft.com/office/drawing/2014/main" id="{B38F279E-80BC-280B-2BBB-237B04AC1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063" y="219864"/>
            <a:ext cx="5928344" cy="3889826"/>
          </a:xfrm>
          <a:prstGeom prst="rect">
            <a:avLst/>
          </a:prstGeom>
          <a:noFill/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C86202DA-BA1F-AF44-0D2E-B9564DA0798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43465" y="3043050"/>
            <a:ext cx="3517567" cy="3064505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lang="pt-BR" dirty="0"/>
              <a:t>Valores Faltantes (SAEB):</a:t>
            </a:r>
            <a:endParaRPr kumimoji="0" lang="pt-BR" altLang="pt-BR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FD3695-CC6E-9F59-6DAB-A18C34DF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3A98EE3D-8CD1-4C3F-BD1C-C98C9596463C}" type="slidenum">
              <a:rPr lang="pt-BR" noProof="0" smtClean="0"/>
              <a:pPr rtl="0">
                <a:spcAft>
                  <a:spcPts val="600"/>
                </a:spcAft>
              </a:pPr>
              <a:t>9</a:t>
            </a:fld>
            <a:endParaRPr lang="pt-BR" noProof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CF84DAB-C5AE-E61B-655C-5493ED1E62EE}"/>
              </a:ext>
            </a:extLst>
          </p:cNvPr>
          <p:cNvSpPr txBox="1"/>
          <p:nvPr/>
        </p:nvSpPr>
        <p:spPr>
          <a:xfrm>
            <a:off x="5539064" y="4539600"/>
            <a:ext cx="5928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b="1" dirty="0"/>
              <a:t>Análise</a:t>
            </a:r>
            <a:r>
              <a:rPr lang="pt-BR" sz="1400" dirty="0"/>
              <a:t>: Algumas variáveis (especialmente de Ciências Humanas/Natureza) apresentam muitos valores ausentes, o que pode indicar que nem todos os dados dos alunos foram registrados em todas as áreas do SAEB. Precisará ser considerado no pré-processamento.</a:t>
            </a:r>
          </a:p>
        </p:txBody>
      </p:sp>
    </p:spTree>
    <p:extLst>
      <p:ext uri="{BB962C8B-B14F-4D97-AF65-F5344CB8AC3E}">
        <p14:creationId xmlns:p14="http://schemas.microsoft.com/office/powerpoint/2010/main" val="122056655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33_TF22712842.potx" id="{F5B7AB07-F859-4656-A1C1-DAFCFA0ACA4B}" vid="{A6E2497D-935A-4CFD-B9FD-6DCB15FA68B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703</Words>
  <Application>Microsoft Office PowerPoint</Application>
  <PresentationFormat>Widescreen</PresentationFormat>
  <Paragraphs>71</Paragraphs>
  <Slides>10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Calibri</vt:lpstr>
      <vt:lpstr>Franklin Gothic Book</vt:lpstr>
      <vt:lpstr>Personalizado</vt:lpstr>
      <vt:lpstr>Segunda Entrega – Etapa2</vt:lpstr>
      <vt:lpstr>Introdução</vt:lpstr>
      <vt:lpstr>Entregas:</vt:lpstr>
      <vt:lpstr>Bases de Dados e Pré-processamento:</vt:lpstr>
      <vt:lpstr>Análise Exploratória</vt:lpstr>
      <vt:lpstr>Análise Exploratória</vt:lpstr>
      <vt:lpstr>Análise Exploratória</vt:lpstr>
      <vt:lpstr>Análise Exploratória</vt:lpstr>
      <vt:lpstr>Análise Exploratória</vt:lpstr>
      <vt:lpstr>Planejamento do Pré-Processamento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Eduardo Dos Santos Barbosa</dc:creator>
  <cp:lastModifiedBy>Eduardo Dos Santos Barbosa</cp:lastModifiedBy>
  <cp:revision>1</cp:revision>
  <dcterms:created xsi:type="dcterms:W3CDTF">2025-05-21T02:02:20Z</dcterms:created>
  <dcterms:modified xsi:type="dcterms:W3CDTF">2025-05-21T05:13:11Z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