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ixie One"/>
      <p:regular r:id="rId15"/>
    </p:embeddedFont>
    <p:embeddedFont>
      <p:font typeface="Helvetica Neu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oyZlCV/SbhAe0BL4BQGdszAO0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ixieOne-regular.fntdata"/><Relationship Id="rId14" Type="http://schemas.openxmlformats.org/officeDocument/2006/relationships/slide" Target="slides/slide9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3afe03cf1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ge3afe03cf1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3afe03cf1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e3afe03cf1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09f834d164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109f834d16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111b3c4c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1111b3c4c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1733e54ad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11733e54ad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1733e54ad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11733e54ad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1733e54ad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11733e54ad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1733e54ad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11733e54ad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e3afe03cf1_0_4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e3afe03cf1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e3afe03cf1_0_467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ge3afe03cf1_0_467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ge3afe03cf1_0_467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ge3afe03cf1_0_467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ge3afe03cf1_0_467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ge3afe03cf1_0_467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e3afe03cf1_0_467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ge3afe03cf1_0_467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ge3afe03cf1_0_46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ge3afe03cf1_0_46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ge3afe03cf1_0_467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ge3afe03cf1_0_467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ge3afe03cf1_0_46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ge3afe03cf1_0_46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ge3afe03cf1_0_46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ge3afe03cf1_0_46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ge3afe03cf1_0_46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ge3afe03cf1_0_46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e3afe03cf1_0_46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ge3afe03cf1_0_46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ge3afe03cf1_0_467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ge3afe03cf1_0_46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e3afe03cf1_0_46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e3afe03cf1_0_46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ge3afe03cf1_0_46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ge3afe03cf1_0_467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ge3afe03cf1_0_467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e3afe03cf1_0_467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e3afe03cf1_0_467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e3afe03cf1_0_467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ge3afe03cf1_0_467"/>
          <p:cNvGrpSpPr/>
          <p:nvPr/>
        </p:nvGrpSpPr>
        <p:grpSpPr>
          <a:xfrm>
            <a:off x="5772008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ge3afe03cf1_0_46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e3afe03cf1_0_46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e3afe03cf1_0_46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e3afe03cf1_0_46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e3afe03cf1_0_46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e3afe03cf1_0_46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ge3afe03cf1_0_467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3afe03cf1_0_73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2" name="Google Shape;302;ge3afe03cf1_0_73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Google Shape;303;ge3afe03cf1_0_73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304" name="Google Shape;304;ge3afe03cf1_0_73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e3afe03cf1_0_73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e3afe03cf1_0_73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e3afe03cf1_0_73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ge3afe03cf1_0_73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309" name="Google Shape;309;ge3afe03cf1_0_7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e3afe03cf1_0_7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ge3afe03cf1_0_73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ge3afe03cf1_0_739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313" name="Google Shape;313;ge3afe03cf1_0_73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e3afe03cf1_0_73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e3afe03cf1_0_73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ge3afe03cf1_0_73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e3afe03cf1_0_73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e3afe03cf1_0_73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e3afe03cf1_0_73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ge3afe03cf1_0_73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Google Shape;321;ge3afe03cf1_0_73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22" name="Google Shape;322;ge3afe03cf1_0_73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ge3afe03cf1_0_73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ge3afe03cf1_0_73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e3afe03cf1_0_73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ge3afe03cf1_0_73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e3afe03cf1_0_73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e3afe03cf1_0_73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e3afe03cf1_0_73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e3afe03cf1_0_73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ge3afe03cf1_0_73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32" name="Google Shape;332;ge3afe03cf1_0_7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e3afe03cf1_0_7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e3afe03cf1_0_7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e3afe03cf1_0_7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e3afe03cf1_0_7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e3afe03cf1_0_7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ge3afe03cf1_0_73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e3afe03cf1_0_73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5a00b95ce_0_422"/>
          <p:cNvSpPr txBox="1"/>
          <p:nvPr>
            <p:ph type="title"/>
          </p:nvPr>
        </p:nvSpPr>
        <p:spPr>
          <a:xfrm>
            <a:off x="457200" y="206010"/>
            <a:ext cx="822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42" name="Google Shape;342;ge5a00b95ce_0_422"/>
          <p:cNvSpPr txBox="1"/>
          <p:nvPr>
            <p:ph idx="1" type="body"/>
          </p:nvPr>
        </p:nvSpPr>
        <p:spPr>
          <a:xfrm>
            <a:off x="457200" y="1200150"/>
            <a:ext cx="82293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5a00b95ce_0_638"/>
          <p:cNvSpPr txBox="1"/>
          <p:nvPr>
            <p:ph type="title"/>
          </p:nvPr>
        </p:nvSpPr>
        <p:spPr>
          <a:xfrm>
            <a:off x="457200" y="206010"/>
            <a:ext cx="822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45" name="Google Shape;345;ge5a00b95ce_0_638"/>
          <p:cNvSpPr txBox="1"/>
          <p:nvPr>
            <p:ph idx="1" type="subTitle"/>
          </p:nvPr>
        </p:nvSpPr>
        <p:spPr>
          <a:xfrm>
            <a:off x="457200" y="1200150"/>
            <a:ext cx="82293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3afe03cf1_0_791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0" name="Google Shape;50;ge3afe03cf1_0_791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51" name="Google Shape;51;ge3afe03cf1_0_791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e3afe03cf1_0_791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3" name="Google Shape;53;ge3afe03cf1_0_791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ge3afe03cf1_0_7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3afe03cf1_0_506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Google Shape;57;ge3afe03cf1_0_506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Google Shape;58;ge3afe03cf1_0_506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ge3afe03cf1_0_506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e3afe03cf1_0_506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e3afe03cf1_0_506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e3afe03cf1_0_506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e3afe03cf1_0_506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ge3afe03cf1_0_506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65" name="Google Shape;65;ge3afe03cf1_0_50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ge3afe03cf1_0_50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ge3afe03cf1_0_506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ge3afe03cf1_0_506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9" name="Google Shape;69;ge3afe03cf1_0_50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ge3afe03cf1_0_50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e3afe03cf1_0_50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e3afe03cf1_0_50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e3afe03cf1_0_50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e3afe03cf1_0_50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ge3afe03cf1_0_50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e3afe03cf1_0_50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ge3afe03cf1_0_506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8" name="Google Shape;78;ge3afe03cf1_0_50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e3afe03cf1_0_50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e3afe03cf1_0_50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e3afe03cf1_0_50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ge3afe03cf1_0_506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e3afe03cf1_0_506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e3afe03cf1_0_506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e3afe03cf1_0_506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e3afe03cf1_0_506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ge3afe03cf1_0_506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8" name="Google Shape;88;ge3afe03cf1_0_50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e3afe03cf1_0_50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e3afe03cf1_0_50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e3afe03cf1_0_50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e3afe03cf1_0_50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e3afe03cf1_0_50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ge3afe03cf1_0_506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3afe03cf1_0_69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ge3afe03cf1_0_69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ge3afe03cf1_0_69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9" name="Google Shape;99;ge3afe03cf1_0_69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e3afe03cf1_0_69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e3afe03cf1_0_69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e3afe03cf1_0_69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ge3afe03cf1_0_69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04" name="Google Shape;104;ge3afe03cf1_0_69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e3afe03cf1_0_69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ge3afe03cf1_0_69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ge3afe03cf1_0_699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108" name="Google Shape;108;ge3afe03cf1_0_69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e3afe03cf1_0_69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e3afe03cf1_0_69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e3afe03cf1_0_69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e3afe03cf1_0_69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e3afe03cf1_0_69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e3afe03cf1_0_69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e3afe03cf1_0_69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ge3afe03cf1_0_69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17" name="Google Shape;117;ge3afe03cf1_0_69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e3afe03cf1_0_69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e3afe03cf1_0_69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e3afe03cf1_0_69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ge3afe03cf1_0_69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e3afe03cf1_0_69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e3afe03cf1_0_69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e3afe03cf1_0_69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e3afe03cf1_0_69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ge3afe03cf1_0_69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27" name="Google Shape;127;ge3afe03cf1_0_69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e3afe03cf1_0_69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e3afe03cf1_0_69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e3afe03cf1_0_69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e3afe03cf1_0_69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e3afe03cf1_0_69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ge3afe03cf1_0_69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e3afe03cf1_0_69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afe03cf1_0_779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ge3afe03cf1_0_779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ge3afe03cf1_0_779"/>
          <p:cNvSpPr/>
          <p:nvPr/>
        </p:nvSpPr>
        <p:spPr>
          <a:xfrm flipH="1" rot="10800000">
            <a:off x="-123825" y="84779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e3afe03cf1_0_779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e3afe03cf1_0_779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e3afe03cf1_0_779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e3afe03cf1_0_779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e3afe03cf1_0_779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e3afe03cf1_0_779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e3afe03cf1_0_779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e3afe03cf1_0_77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3afe03cf1_0_62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ge3afe03cf1_0_62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ge3afe03cf1_0_62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51" name="Google Shape;151;ge3afe03cf1_0_628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ge3afe03cf1_0_628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ge3afe03cf1_0_62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e3afe03cf1_0_62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e3afe03cf1_0_62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e3afe03cf1_0_62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ge3afe03cf1_0_62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58" name="Google Shape;158;ge3afe03cf1_0_62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e3afe03cf1_0_62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ge3afe03cf1_0_62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ge3afe03cf1_0_628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162" name="Google Shape;162;ge3afe03cf1_0_62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e3afe03cf1_0_62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e3afe03cf1_0_62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e3afe03cf1_0_62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e3afe03cf1_0_62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e3afe03cf1_0_62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e3afe03cf1_0_62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e3afe03cf1_0_62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ge3afe03cf1_0_62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71" name="Google Shape;171;ge3afe03cf1_0_62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e3afe03cf1_0_62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e3afe03cf1_0_62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e3afe03cf1_0_62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ge3afe03cf1_0_62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e3afe03cf1_0_62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3afe03cf1_0_62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3afe03cf1_0_62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e3afe03cf1_0_62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ge3afe03cf1_0_62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81" name="Google Shape;181;ge3afe03cf1_0_62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e3afe03cf1_0_62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e3afe03cf1_0_62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e3afe03cf1_0_62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ge3afe03cf1_0_62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e3afe03cf1_0_62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ge3afe03cf1_0_62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e3afe03cf1_0_62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3afe03cf1_0_546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ge3afe03cf1_0_546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2" name="Google Shape;192;ge3afe03cf1_0_546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◇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￭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￮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ge3afe03cf1_0_546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e3afe03cf1_0_546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e3afe03cf1_0_546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e3afe03cf1_0_546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ge3afe03cf1_0_546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198" name="Google Shape;198;ge3afe03cf1_0_54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e3afe03cf1_0_54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ge3afe03cf1_0_546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ge3afe03cf1_0_546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202" name="Google Shape;202;ge3afe03cf1_0_54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e3afe03cf1_0_54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e3afe03cf1_0_54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e3afe03cf1_0_54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e3afe03cf1_0_54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e3afe03cf1_0_54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e3afe03cf1_0_54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e3afe03cf1_0_54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ge3afe03cf1_0_546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211" name="Google Shape;211;ge3afe03cf1_0_54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e3afe03cf1_0_54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e3afe03cf1_0_54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e3afe03cf1_0_54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ge3afe03cf1_0_546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e3afe03cf1_0_546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e3afe03cf1_0_546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e3afe03cf1_0_546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e3afe03cf1_0_546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ge3afe03cf1_0_546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221" name="Google Shape;221;ge3afe03cf1_0_54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e3afe03cf1_0_54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e3afe03cf1_0_54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e3afe03cf1_0_54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e3afe03cf1_0_54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e3afe03cf1_0_54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ge3afe03cf1_0_546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e3afe03cf1_0_54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pt-BR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e3afe03cf1_0_54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3afe03cf1_0_587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ge3afe03cf1_0_58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ge3afe03cf1_0_58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4" name="Google Shape;234;ge3afe03cf1_0_587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◇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￭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￮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Google Shape;235;ge3afe03cf1_0_58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e3afe03cf1_0_58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e3afe03cf1_0_58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e3afe03cf1_0_58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e3afe03cf1_0_587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e3afe03cf1_0_587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e3afe03cf1_0_587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e3afe03cf1_0_587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ge3afe03cf1_0_58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44" name="Google Shape;244;ge3afe03cf1_0_58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e3afe03cf1_0_58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ge3afe03cf1_0_58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e3afe03cf1_0_587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" name="Google Shape;248;ge3afe03cf1_0_58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49" name="Google Shape;249;ge3afe03cf1_0_58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e3afe03cf1_0_58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e3afe03cf1_0_58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e3afe03cf1_0_58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e3afe03cf1_0_58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e3afe03cf1_0_58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ge3afe03cf1_0_587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6" name="Google Shape;256;ge3afe03cf1_0_587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57" name="Google Shape;257;ge3afe03cf1_0_58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e3afe03cf1_0_58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e3afe03cf1_0_58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e3afe03cf1_0_58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e3afe03cf1_0_58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e3afe03cf1_0_58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e3afe03cf1_0_58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e3afe03cf1_0_58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ge3afe03cf1_0_58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6" name="Google Shape;266;ge3afe03cf1_0_58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e3afe03cf1_0_58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e3afe03cf1_0_58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e3afe03cf1_0_58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" name="Google Shape;270;ge3afe03cf1_0_58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3afe03cf1_0_670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3" name="Google Shape;273;ge3afe03cf1_0_67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74" name="Google Shape;274;ge3afe03cf1_0_670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5" name="Google Shape;275;ge3afe03cf1_0_670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6" name="Google Shape;276;ge3afe03cf1_0_670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7" name="Google Shape;277;ge3afe03cf1_0_670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e3afe03cf1_0_670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e3afe03cf1_0_67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e3afe03cf1_0_670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" name="Google Shape;281;ge3afe03cf1_0_67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82" name="Google Shape;282;ge3afe03cf1_0_67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e3afe03cf1_0_67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ge3afe03cf1_0_670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e3afe03cf1_0_670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86" name="Google Shape;286;ge3afe03cf1_0_67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e3afe03cf1_0_67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e3afe03cf1_0_67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e3afe03cf1_0_67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e3afe03cf1_0_67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e3afe03cf1_0_67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e3afe03cf1_0_67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e3afe03cf1_0_67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ge3afe03cf1_0_67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95" name="Google Shape;295;ge3afe03cf1_0_67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e3afe03cf1_0_67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e3afe03cf1_0_67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e3afe03cf1_0_67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9" name="Google Shape;299;ge3afe03cf1_0_67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3afe03cf1_0_46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e3afe03cf1_0_463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￭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￮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e3afe03cf1_0_46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t.wikipedia.org/wiki/Servidor_(computa%C3%A7%C3%A3o)" TargetMode="External"/><Relationship Id="rId4" Type="http://schemas.openxmlformats.org/officeDocument/2006/relationships/hyperlink" Target="https://pt.wikipedia.org/wiki/Software" TargetMode="External"/><Relationship Id="rId5" Type="http://schemas.openxmlformats.org/officeDocument/2006/relationships/hyperlink" Target="https://pt.wikipedia.org/wiki/Inform%C3%A1tica" TargetMode="External"/><Relationship Id="rId6" Type="http://schemas.openxmlformats.org/officeDocument/2006/relationships/hyperlink" Target="https://pt.wikipedia.org/wiki/Middlewar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6.jpg"/><Relationship Id="rId6" Type="http://schemas.openxmlformats.org/officeDocument/2006/relationships/image" Target="../media/image3.jpg"/><Relationship Id="rId7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digaomilleniun/backend-java-ebac" TargetMode="External"/><Relationship Id="rId4" Type="http://schemas.openxmlformats.org/officeDocument/2006/relationships/hyperlink" Target="https://mvnrepository.com/" TargetMode="External"/><Relationship Id="rId5" Type="http://schemas.openxmlformats.org/officeDocument/2006/relationships/hyperlink" Target="http://luizricardo.org/page/4/?cat=-1" TargetMode="External"/><Relationship Id="rId6" Type="http://schemas.openxmlformats.org/officeDocument/2006/relationships/hyperlink" Target="https://www.baeldung.com/mav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3afe03cf1_0_399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Módulo 39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3afe03cf1_0_40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BackEnd Java</a:t>
            </a:r>
            <a:endParaRPr/>
          </a:p>
        </p:txBody>
      </p:sp>
      <p:sp>
        <p:nvSpPr>
          <p:cNvPr id="356" name="Google Shape;356;ge3afe03cf1_0_40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/>
              <a:t>Rodrigo Pires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09f834d164_0_52"/>
          <p:cNvSpPr txBox="1"/>
          <p:nvPr>
            <p:ph type="ctrTitle"/>
          </p:nvPr>
        </p:nvSpPr>
        <p:spPr>
          <a:xfrm>
            <a:off x="2743200" y="1735750"/>
            <a:ext cx="5954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O que é um servidor de aplicações?</a:t>
            </a:r>
            <a:endParaRPr/>
          </a:p>
        </p:txBody>
      </p:sp>
      <p:sp>
        <p:nvSpPr>
          <p:cNvPr id="362" name="Google Shape;362;g109f834d164_0_52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111b3c4c8b_0_0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O que é um servidor de aplicações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368" name="Google Shape;368;g1111b3c4c8b_0_0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Servidor de aplicação (em inglês application server), é um </a:t>
            </a:r>
            <a:r>
              <a:rPr lang="pt-BR">
                <a:uFill>
                  <a:noFill/>
                </a:uFill>
                <a:hlinkClick r:id="rId3"/>
              </a:rPr>
              <a:t>servidor</a:t>
            </a:r>
            <a:r>
              <a:rPr lang="pt-BR"/>
              <a:t> que disponibiliza um ambiente para a instalação e execução de </a:t>
            </a:r>
            <a:r>
              <a:rPr lang="pt-BR">
                <a:uFill>
                  <a:noFill/>
                </a:uFill>
                <a:hlinkClick r:id="rId4"/>
              </a:rPr>
              <a:t>aplicações</a:t>
            </a:r>
            <a:r>
              <a:rPr lang="pt-BR"/>
              <a:t> de </a:t>
            </a:r>
            <a:r>
              <a:rPr lang="pt-BR">
                <a:uFill>
                  <a:noFill/>
                </a:uFill>
                <a:hlinkClick r:id="rId5"/>
              </a:rPr>
              <a:t>informática</a:t>
            </a:r>
            <a:r>
              <a:rPr lang="pt-BR"/>
              <a:t>, centralizando e dispensando a instalação em computadores clientes. Os servidores de aplicação também são conhecidos por </a:t>
            </a:r>
            <a:r>
              <a:rPr lang="pt-BR" u="sng">
                <a:solidFill>
                  <a:schemeClr val="hlink"/>
                </a:solidFill>
                <a:hlinkClick r:id="rId6"/>
              </a:rPr>
              <a:t>middleware</a:t>
            </a:r>
            <a:r>
              <a:rPr lang="pt-BR"/>
              <a:t>.</a:t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1733e54adb_0_1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Seu funcionamento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374" name="Google Shape;374;g11733e54adb_0_1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funcionamento do servidor de aplicação vai depender da linguagem de programação, das necessidades de interconectividade com redes e bancos de dados, bibliotecas requisitadas pela aplicabilidade em si, etc.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/>
              <a:t>Em ambientes legados, um servidor de aplicação deve aparecer como programa que estritamente realiza o trabalho de executar o código-fonte de uma aplicação e a servir de fato aos clientes.</a:t>
            </a:r>
            <a:endParaRPr sz="1200">
              <a:solidFill>
                <a:srgbClr val="6D6D6D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1733e54adb_0_7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Servidores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380" name="Google Shape;380;g11733e54adb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50" y="2172875"/>
            <a:ext cx="2267225" cy="10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11733e54adb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7375" y="1427150"/>
            <a:ext cx="1923200" cy="14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11733e54adb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9725" y="3672900"/>
            <a:ext cx="2052575" cy="12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g11733e54adb_0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6250" y="3672900"/>
            <a:ext cx="1435550" cy="137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g11733e54adb_0_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11475" y="1787900"/>
            <a:ext cx="1606127" cy="97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733e54adb_0_27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Tomcat - adição de usuário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390" name="Google Shape;390;g11733e54adb_0_27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Abrir o arquivo tomcat-users.xml em </a:t>
            </a:r>
            <a:r>
              <a:rPr lang="pt-BR"/>
              <a:t>/DIRETORIO_INSTALACAO/apache-tomcat-9.0.58/conf e adicionar as linhas abaixo dentro da tag </a:t>
            </a:r>
            <a:r>
              <a:rPr lang="pt-BR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tomcat-users&gt;:</a:t>
            </a:r>
            <a:endParaRPr sz="9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 sz="9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role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rolename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"manager-gui"</a:t>
            </a:r>
            <a:r>
              <a:rPr lang="pt-BR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role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rolename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"manager-script"</a:t>
            </a:r>
            <a:r>
              <a:rPr lang="pt-BR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role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rolename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"manager-jmx"</a:t>
            </a:r>
            <a:r>
              <a:rPr lang="pt-BR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role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rolename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"manager-status"</a:t>
            </a:r>
            <a:r>
              <a:rPr lang="pt-BR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role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rolename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"admin-gui"</a:t>
            </a:r>
            <a:r>
              <a:rPr lang="pt-BR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role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rolename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"admin-script"</a:t>
            </a:r>
            <a:r>
              <a:rPr lang="pt-BR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"admin"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"admin"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roles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"manager-gui,manager-script,manager-jmx,manager-status,admin-gui,admin-script"</a:t>
            </a:r>
            <a:r>
              <a:rPr lang="pt-BR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"robot"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"root"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roles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"manager-script"</a:t>
            </a:r>
            <a:r>
              <a:rPr lang="pt-BR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 sz="9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733e54adb_0_35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Tomcat - adição de usuário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396" name="Google Shape;396;g11733e54adb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250" y="1471350"/>
            <a:ext cx="6407511" cy="351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e3afe03cf1_0_458"/>
          <p:cNvSpPr txBox="1"/>
          <p:nvPr/>
        </p:nvSpPr>
        <p:spPr>
          <a:xfrm>
            <a:off x="129025" y="1666950"/>
            <a:ext cx="82962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Exemplos disponíveis no meu github:</a:t>
            </a:r>
            <a:endParaRPr b="1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https://github.com/digaomilleniun/backend-java-ebac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Referências:</a:t>
            </a:r>
            <a:endParaRPr b="1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https://mvnrepository.com/</a:t>
            </a:r>
            <a:endParaRPr b="1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https://maven.apache.org/</a:t>
            </a:r>
            <a:endParaRPr b="1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http://luizricardo.org/page/4/?cat=-1</a:t>
            </a:r>
            <a:endParaRPr b="1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https://www.baeldung.com/maven</a:t>
            </a:r>
            <a:endParaRPr b="1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https://www.dio.me/articles/tutorial-completo-do-maven-para-iniciantes</a:t>
            </a:r>
            <a:endParaRPr b="1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e3afe03cf1_0_458"/>
          <p:cNvSpPr txBox="1"/>
          <p:nvPr>
            <p:ph idx="4294967295" type="title"/>
          </p:nvPr>
        </p:nvSpPr>
        <p:spPr>
          <a:xfrm>
            <a:off x="1732700" y="821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Referências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