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9" r:id="rId4"/>
    <p:sldId id="264" r:id="rId5"/>
    <p:sldId id="260" r:id="rId6"/>
    <p:sldId id="265" r:id="rId7"/>
    <p:sldId id="262" r:id="rId8"/>
    <p:sldId id="266" r:id="rId9"/>
    <p:sldId id="261" r:id="rId10"/>
    <p:sldId id="26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j2gAsfshMLjAGeJd/3rHbhFgX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EB7048-231F-F840-50BC-957A94504F39}" v="14" dt="2022-06-13T02:49:56.217"/>
    <p1510:client id="{E03B0B5C-E258-F86C-8178-58D1D6596328}" v="1235" dt="2022-05-13T05:00:28.466"/>
    <p1510:client id="{EC8D2510-484E-C66F-A2BB-BF3EC58BED3E}" v="1" dt="2022-06-13T02:52:14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4028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70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62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0325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86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4424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8000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65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428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6" descr="Uma imagem contendo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>
            <a:spLocks noGrp="1"/>
          </p:cNvSpPr>
          <p:nvPr>
            <p:ph type="pic" idx="4"/>
          </p:nvPr>
        </p:nvSpPr>
        <p:spPr>
          <a:xfrm>
            <a:off x="8356600" y="1674813"/>
            <a:ext cx="3259138" cy="45577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7" descr="Uma imagem contendo Interface gráfica do usuári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561975" y="450655"/>
            <a:ext cx="4221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2"/>
          </p:nvPr>
        </p:nvSpPr>
        <p:spPr>
          <a:xfrm>
            <a:off x="5318125" y="393700"/>
            <a:ext cx="6329363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3"/>
          </p:nvPr>
        </p:nvSpPr>
        <p:spPr>
          <a:xfrm>
            <a:off x="5318125" y="1279525"/>
            <a:ext cx="6329363" cy="505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>
            <a:spLocks noGrp="1"/>
          </p:cNvSpPr>
          <p:nvPr>
            <p:ph type="pic" idx="4"/>
          </p:nvPr>
        </p:nvSpPr>
        <p:spPr>
          <a:xfrm>
            <a:off x="561975" y="1279525"/>
            <a:ext cx="4221163" cy="49244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1_Slide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9" descr="Interface gráfica do usuário, Aplicativo, Word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1 – Implemente uma pilha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indent="0">
              <a:spcBef>
                <a:spcPts val="0"/>
              </a:spcBef>
            </a:pPr>
            <a:r>
              <a:rPr lang="pt-BR" sz="3200" dirty="0"/>
              <a:t>Com base no que foi aprendido no módulo 1, implemente uma classe que represente uma estrutura de dados de Pilha. Sua implementação aceitará somente inteiros e deverá conter os seguintes métodos:</a:t>
            </a:r>
          </a:p>
          <a:p>
            <a:pPr marL="285750" indent="-285750">
              <a:buChar char="•"/>
            </a:pPr>
            <a:r>
              <a:rPr lang="pt-BR" sz="3200" dirty="0" err="1"/>
              <a:t>push</a:t>
            </a:r>
            <a:r>
              <a:rPr lang="pt-BR" sz="3200" dirty="0"/>
              <a:t>() → Coloca um inteiro no topo da pilha.</a:t>
            </a:r>
          </a:p>
          <a:p>
            <a:pPr marL="285750" indent="-285750">
              <a:buChar char="•"/>
            </a:pPr>
            <a:r>
              <a:rPr lang="pt-BR" sz="3200" dirty="0"/>
              <a:t>pop() → Remove o valor do topo da pilha e o retorna ao chamador.</a:t>
            </a:r>
          </a:p>
          <a:p>
            <a:pPr marL="0" indent="0">
              <a:spcBef>
                <a:spcPts val="0"/>
              </a:spcBef>
            </a:pPr>
            <a:endParaRPr lang="pt-BR" sz="3200" dirty="0"/>
          </a:p>
          <a:p>
            <a:pPr marL="0" indent="0">
              <a:spcBef>
                <a:spcPts val="0"/>
              </a:spcBef>
            </a:pPr>
            <a:endParaRPr lang="pt-BR"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Não use a Pilha da linguagem Java, faça a sua!</a:t>
            </a:r>
            <a:endParaRPr dirty="0"/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10020FAA-7DBC-A422-906D-E7086D98837F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22372" r="22372"/>
          <a:stretch/>
        </p:blipFill>
        <p:spPr>
          <a:xfrm>
            <a:off x="8356599" y="1600200"/>
            <a:ext cx="3259138" cy="455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Desafio – Implemente um mapa de </a:t>
            </a:r>
            <a:r>
              <a:rPr lang="pt-BR" dirty="0" err="1"/>
              <a:t>hash</a:t>
            </a:r>
            <a:r>
              <a:rPr lang="pt-BR" dirty="0"/>
              <a:t> do zero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buChar char="•"/>
            </a:pPr>
            <a:r>
              <a:rPr lang="pt-BR" sz="2800" dirty="0" err="1"/>
              <a:t>get</a:t>
            </a:r>
            <a:r>
              <a:rPr lang="pt-BR" sz="2800" dirty="0"/>
              <a:t>(</a:t>
            </a:r>
            <a:r>
              <a:rPr lang="pt-BR" sz="2800" dirty="0" err="1"/>
              <a:t>int</a:t>
            </a:r>
            <a:r>
              <a:rPr lang="pt-BR" sz="2800" dirty="0"/>
              <a:t> </a:t>
            </a:r>
            <a:r>
              <a:rPr lang="pt-BR" sz="2800" dirty="0" err="1"/>
              <a:t>key</a:t>
            </a:r>
            <a:r>
              <a:rPr lang="pt-BR" sz="2800" dirty="0"/>
              <a:t>) → Retorna o valor associado à chave passada via parâmetro.</a:t>
            </a:r>
          </a:p>
          <a:p>
            <a:pPr marL="285750" indent="-285750">
              <a:buChar char="•"/>
            </a:pPr>
            <a:r>
              <a:rPr lang="pt-BR" sz="2800" dirty="0" err="1"/>
              <a:t>clear</a:t>
            </a:r>
            <a:r>
              <a:rPr lang="pt-BR" sz="2800" dirty="0"/>
              <a:t>() → Remove todos os elementos do mapa.</a:t>
            </a:r>
          </a:p>
          <a:p>
            <a:pPr marL="285750" indent="-285750">
              <a:buChar char="•"/>
            </a:pPr>
            <a:endParaRPr lang="pt-BR" sz="2800" dirty="0"/>
          </a:p>
          <a:p>
            <a:pPr marL="0" indent="0"/>
            <a:r>
              <a:rPr lang="pt-BR" sz="2800" dirty="0"/>
              <a:t>Que função </a:t>
            </a:r>
            <a:r>
              <a:rPr lang="pt-BR" sz="2800" dirty="0" err="1"/>
              <a:t>hash</a:t>
            </a:r>
            <a:r>
              <a:rPr lang="pt-BR" sz="2800" dirty="0"/>
              <a:t> você vai usar? Justifique sua escolha.</a:t>
            </a:r>
          </a:p>
          <a:p>
            <a:pPr marL="0" indent="0"/>
            <a:endParaRPr lang="pt-BR"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Não use o Mapa de </a:t>
            </a:r>
            <a:r>
              <a:rPr lang="pt-BR" dirty="0" err="1"/>
              <a:t>Hash</a:t>
            </a:r>
            <a:r>
              <a:rPr lang="pt-BR" dirty="0"/>
              <a:t> da linguagem Java, faça o seu!</a:t>
            </a:r>
            <a:endParaRPr dirty="0"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17DC5473-5C92-56CA-7799-224110955D38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18950" r="18950"/>
          <a:stretch/>
        </p:blipFill>
        <p:spPr/>
      </p:pic>
    </p:spTree>
    <p:extLst>
      <p:ext uri="{BB962C8B-B14F-4D97-AF65-F5344CB8AC3E}">
        <p14:creationId xmlns:p14="http://schemas.microsoft.com/office/powerpoint/2010/main" val="14047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1 – Implemente uma pilha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endParaRPr lang="pt-BR" dirty="0"/>
          </a:p>
          <a:p>
            <a:pPr marL="285750" indent="-285750">
              <a:buChar char="•"/>
            </a:pPr>
            <a:r>
              <a:rPr lang="pt-BR" sz="3200" dirty="0"/>
              <a:t>top() → Espia o inteiro que está no topo e o retorna sem mexer na pilha.</a:t>
            </a:r>
          </a:p>
          <a:p>
            <a:pPr marL="285750" indent="-285750">
              <a:buChar char="•"/>
            </a:pPr>
            <a:r>
              <a:rPr lang="pt-BR" sz="3200" dirty="0" err="1"/>
              <a:t>isEmpty</a:t>
            </a:r>
            <a:r>
              <a:rPr lang="pt-BR" sz="3200" dirty="0"/>
              <a:t>() → Retorna </a:t>
            </a:r>
            <a:r>
              <a:rPr lang="pt-BR" sz="3200" dirty="0" err="1"/>
              <a:t>true</a:t>
            </a:r>
            <a:r>
              <a:rPr lang="pt-BR" sz="3200" dirty="0"/>
              <a:t> ou false dependendo da pilha estar vazia ou não.</a:t>
            </a:r>
          </a:p>
          <a:p>
            <a:pPr marL="285750" indent="-285750">
              <a:buChar char="•"/>
            </a:pPr>
            <a:r>
              <a:rPr lang="pt-BR" sz="3200" dirty="0" err="1"/>
              <a:t>size</a:t>
            </a:r>
            <a:r>
              <a:rPr lang="pt-BR" sz="3200" dirty="0"/>
              <a:t>() → Retorna um valor inteiro com o número de elementos da pilha.</a:t>
            </a: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Não use a Pilha da linguagem Java, faça a sua!</a:t>
            </a:r>
            <a:endParaRPr dirty="0"/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10020FAA-7DBC-A422-906D-E7086D98837F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22372" r="22372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0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2 – Implemente uma fila FIFO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indent="0">
              <a:spcBef>
                <a:spcPts val="0"/>
              </a:spcBef>
            </a:pPr>
            <a:r>
              <a:rPr lang="pt-BR" sz="3600" dirty="0"/>
              <a:t>Com base no que foi aprendido no módulo 1, implemente uma classe que represente uma estrutura de dados de Fila (FIFO – </a:t>
            </a:r>
            <a:r>
              <a:rPr lang="pt-BR" sz="3600" dirty="0" err="1"/>
              <a:t>first</a:t>
            </a:r>
            <a:r>
              <a:rPr lang="pt-BR" sz="3600" dirty="0"/>
              <a:t> in, </a:t>
            </a:r>
            <a:r>
              <a:rPr lang="pt-BR" sz="3600" dirty="0" err="1"/>
              <a:t>first</a:t>
            </a:r>
            <a:r>
              <a:rPr lang="pt-BR" sz="3600" dirty="0"/>
              <a:t> out). Sua implementação aceitará somente inteiros e deverá conter os seguintes métodos:</a:t>
            </a:r>
          </a:p>
          <a:p>
            <a:pPr marL="0" indent="0">
              <a:spcBef>
                <a:spcPts val="0"/>
              </a:spcBef>
            </a:pPr>
            <a:endParaRPr lang="pt-BR" sz="3600" dirty="0"/>
          </a:p>
          <a:p>
            <a:pPr marL="285750" indent="-285750">
              <a:spcBef>
                <a:spcPts val="0"/>
              </a:spcBef>
              <a:buChar char="•"/>
            </a:pPr>
            <a:r>
              <a:rPr lang="pt-BR" sz="3600" dirty="0" err="1"/>
              <a:t>enqueue</a:t>
            </a:r>
            <a:r>
              <a:rPr lang="pt-BR" sz="3600" dirty="0"/>
              <a:t>() → Adiciona um inteiro à fila.</a:t>
            </a:r>
          </a:p>
          <a:p>
            <a:pPr marL="0" indent="0">
              <a:spcBef>
                <a:spcPts val="0"/>
              </a:spcBef>
            </a:pPr>
            <a:endParaRPr lang="pt-BR" sz="3600" dirty="0"/>
          </a:p>
          <a:p>
            <a:pPr marL="285750" indent="-285750">
              <a:spcBef>
                <a:spcPts val="0"/>
              </a:spcBef>
              <a:buChar char="•"/>
            </a:pPr>
            <a:r>
              <a:rPr lang="pt-BR" sz="3600" dirty="0" err="1"/>
              <a:t>dequeue</a:t>
            </a:r>
            <a:r>
              <a:rPr lang="pt-BR" sz="3600" dirty="0"/>
              <a:t>() → Remove um inteiro da fila.</a:t>
            </a:r>
          </a:p>
          <a:p>
            <a:pPr marL="0" indent="0">
              <a:spcBef>
                <a:spcPts val="0"/>
              </a:spcBef>
            </a:pPr>
            <a:endParaRPr lang="pt-BR" sz="3600" dirty="0"/>
          </a:p>
          <a:p>
            <a:pPr marL="0" indent="0">
              <a:spcBef>
                <a:spcPts val="0"/>
              </a:spcBef>
            </a:pPr>
            <a:endParaRPr lang="pt-BR"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Não use a Fila da linguagem Java, faça a sua!</a:t>
            </a:r>
            <a:endParaRPr dirty="0"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A8875968-235E-08F2-8630-EC93DBF69F39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29569" r="29569"/>
          <a:stretch/>
        </p:blipFill>
        <p:spPr/>
      </p:pic>
    </p:spTree>
    <p:extLst>
      <p:ext uri="{BB962C8B-B14F-4D97-AF65-F5344CB8AC3E}">
        <p14:creationId xmlns:p14="http://schemas.microsoft.com/office/powerpoint/2010/main" val="167507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2 – Implemente uma fila FIFO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endParaRPr lang="pt-BR" dirty="0"/>
          </a:p>
          <a:p>
            <a:pPr marL="0" indent="0">
              <a:spcBef>
                <a:spcPts val="0"/>
              </a:spcBef>
            </a:pPr>
            <a:endParaRPr lang="pt-BR" sz="2200" dirty="0"/>
          </a:p>
          <a:p>
            <a:pPr marL="285750" indent="-285750">
              <a:spcBef>
                <a:spcPts val="0"/>
              </a:spcBef>
              <a:buChar char="•"/>
            </a:pPr>
            <a:r>
              <a:rPr lang="pt-BR" sz="2600" dirty="0" err="1"/>
              <a:t>rear</a:t>
            </a:r>
            <a:r>
              <a:rPr lang="pt-BR" sz="2600" dirty="0"/>
              <a:t>() → Retorna o inteiro que está no fim da fila.</a:t>
            </a:r>
          </a:p>
          <a:p>
            <a:pPr marL="0" indent="0">
              <a:spcBef>
                <a:spcPts val="0"/>
              </a:spcBef>
            </a:pPr>
            <a:endParaRPr lang="pt-BR" sz="2600" dirty="0"/>
          </a:p>
          <a:p>
            <a:pPr marL="285750" indent="-285750">
              <a:spcBef>
                <a:spcPts val="0"/>
              </a:spcBef>
              <a:buChar char="•"/>
            </a:pPr>
            <a:r>
              <a:rPr lang="pt-BR" sz="2600" dirty="0"/>
              <a:t>front() → Retorna o inteiro que está na frente da fila.</a:t>
            </a:r>
          </a:p>
          <a:p>
            <a:pPr marL="0" indent="0">
              <a:spcBef>
                <a:spcPts val="0"/>
              </a:spcBef>
            </a:pPr>
            <a:endParaRPr lang="pt-BR" sz="2600" dirty="0"/>
          </a:p>
          <a:p>
            <a:pPr marL="285750" indent="-285750">
              <a:spcBef>
                <a:spcPts val="0"/>
              </a:spcBef>
              <a:buChar char="•"/>
            </a:pPr>
            <a:r>
              <a:rPr lang="pt-BR" sz="2600" dirty="0" err="1"/>
              <a:t>size</a:t>
            </a:r>
            <a:r>
              <a:rPr lang="pt-BR" sz="2600" dirty="0"/>
              <a:t>() → Retorna o tamanho da fila.</a:t>
            </a:r>
          </a:p>
          <a:p>
            <a:pPr marL="0" indent="0">
              <a:spcBef>
                <a:spcPts val="0"/>
              </a:spcBef>
            </a:pPr>
            <a:endParaRPr lang="pt-BR" sz="2600" dirty="0"/>
          </a:p>
          <a:p>
            <a:pPr marL="285750" indent="-285750">
              <a:spcBef>
                <a:spcPts val="0"/>
              </a:spcBef>
              <a:buChar char="•"/>
            </a:pPr>
            <a:r>
              <a:rPr lang="pt-BR" sz="2600" dirty="0" err="1"/>
              <a:t>isEmpty</a:t>
            </a:r>
            <a:r>
              <a:rPr lang="pt-BR" sz="2600" dirty="0"/>
              <a:t>() → Retorna </a:t>
            </a:r>
            <a:r>
              <a:rPr lang="pt-BR" sz="2600" dirty="0" err="1"/>
              <a:t>true</a:t>
            </a:r>
            <a:r>
              <a:rPr lang="pt-BR" sz="2600" dirty="0"/>
              <a:t> ou false dependendo da fila estar vazia ou não.</a:t>
            </a: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Não use a Fila da linguagem Java, faça a sua!</a:t>
            </a:r>
            <a:endParaRPr dirty="0"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A8875968-235E-08F2-8630-EC93DBF69F39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29569" r="29569"/>
          <a:stretch/>
        </p:blipFill>
        <p:spPr/>
      </p:pic>
    </p:spTree>
    <p:extLst>
      <p:ext uri="{BB962C8B-B14F-4D97-AF65-F5344CB8AC3E}">
        <p14:creationId xmlns:p14="http://schemas.microsoft.com/office/powerpoint/2010/main" val="86990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3 – Implemente uma lista encadeada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indent="0">
              <a:spcBef>
                <a:spcPts val="0"/>
              </a:spcBef>
            </a:pPr>
            <a:r>
              <a:rPr lang="pt-BR" sz="3600" dirty="0"/>
              <a:t>Com base no que foi aprendido no módulo 1, implemente uma classe que represente uma estrutura de dados de Lista Encadeada. Sua implementação aceitará somente inteiros e deverá conter os seguintes métodos:</a:t>
            </a:r>
          </a:p>
          <a:p>
            <a:pPr marL="0" indent="0">
              <a:spcBef>
                <a:spcPts val="0"/>
              </a:spcBef>
            </a:pPr>
            <a:endParaRPr lang="pt-BR" sz="3600" dirty="0"/>
          </a:p>
          <a:p>
            <a:pPr marL="285750" indent="-285750">
              <a:buChar char="•"/>
            </a:pPr>
            <a:r>
              <a:rPr lang="pt-BR" sz="3600" dirty="0" err="1"/>
              <a:t>void</a:t>
            </a:r>
            <a:r>
              <a:rPr lang="pt-BR" sz="3600" dirty="0"/>
              <a:t> </a:t>
            </a:r>
            <a:r>
              <a:rPr lang="pt-BR" sz="3600" dirty="0" err="1"/>
              <a:t>push</a:t>
            </a:r>
            <a:r>
              <a:rPr lang="pt-BR" sz="3600" dirty="0"/>
              <a:t>(&lt;Node&gt; node) → Adiciona o nó ao fim da lista.</a:t>
            </a:r>
          </a:p>
          <a:p>
            <a:pPr marL="285750" indent="-285750">
              <a:buChar char="•"/>
            </a:pPr>
            <a:r>
              <a:rPr lang="pt-BR" sz="3600" dirty="0"/>
              <a:t>&lt;Node&gt; pop() → Remove o nó no fim da lista e retorna o mesmo.</a:t>
            </a:r>
          </a:p>
          <a:p>
            <a:pPr marL="0" indent="0">
              <a:spcBef>
                <a:spcPts val="0"/>
              </a:spcBef>
            </a:pPr>
            <a:endParaRPr lang="pt-BR" sz="3600" dirty="0"/>
          </a:p>
          <a:p>
            <a:pPr marL="0" indent="0">
              <a:spcBef>
                <a:spcPts val="0"/>
              </a:spcBef>
            </a:pPr>
            <a:endParaRPr lang="pt-BR" dirty="0"/>
          </a:p>
          <a:p>
            <a:pPr marL="0" indent="0">
              <a:spcBef>
                <a:spcPts val="0"/>
              </a:spcBef>
            </a:pPr>
            <a:endParaRPr lang="pt-BR" dirty="0"/>
          </a:p>
          <a:p>
            <a:pPr marL="285750" indent="-285750">
              <a:spcBef>
                <a:spcPts val="0"/>
              </a:spcBef>
              <a:buChar char="•"/>
            </a:pPr>
            <a:endParaRPr lang="pt-BR"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Não use a Lista Encadeada da linguagem Java, faça a sua!</a:t>
            </a:r>
            <a:endParaRPr dirty="0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7611DA0F-A775-BFB0-DE06-00917F58BCB7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34482" r="34482"/>
          <a:stretch/>
        </p:blipFill>
        <p:spPr/>
      </p:pic>
    </p:spTree>
    <p:extLst>
      <p:ext uri="{BB962C8B-B14F-4D97-AF65-F5344CB8AC3E}">
        <p14:creationId xmlns:p14="http://schemas.microsoft.com/office/powerpoint/2010/main" val="423283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3 – Implemente uma lista encadeada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endParaRPr lang="pt-BR" dirty="0"/>
          </a:p>
          <a:p>
            <a:pPr marL="285750" indent="-285750">
              <a:buChar char="•"/>
            </a:pP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insert</a:t>
            </a:r>
            <a:r>
              <a:rPr lang="pt-BR" sz="2400" dirty="0"/>
              <a:t>(</a:t>
            </a:r>
            <a:r>
              <a:rPr lang="pt-BR" sz="2400" dirty="0" err="1"/>
              <a:t>int</a:t>
            </a:r>
            <a:r>
              <a:rPr lang="pt-BR" sz="2400" dirty="0"/>
              <a:t> index, &lt;Node&gt; node) → Adiciona um nó na posição da lista indicada via parâmetro.</a:t>
            </a:r>
          </a:p>
          <a:p>
            <a:pPr marL="285750" indent="-285750">
              <a:buChar char="•"/>
            </a:pPr>
            <a:r>
              <a:rPr lang="pt-BR" sz="2400" dirty="0" err="1"/>
              <a:t>void</a:t>
            </a:r>
            <a:r>
              <a:rPr lang="pt-BR" sz="2400" dirty="0"/>
              <a:t> remove(</a:t>
            </a:r>
            <a:r>
              <a:rPr lang="pt-BR" sz="2400" dirty="0" err="1"/>
              <a:t>int</a:t>
            </a:r>
            <a:r>
              <a:rPr lang="pt-BR" sz="2400" dirty="0"/>
              <a:t> index) → Remove um nó na posição da lista indicada via parâmetro.</a:t>
            </a:r>
          </a:p>
          <a:p>
            <a:pPr marL="285750" indent="-285750">
              <a:buChar char="•"/>
            </a:pPr>
            <a:r>
              <a:rPr lang="pt-BR" sz="2400" dirty="0"/>
              <a:t>&lt;Node&gt; </a:t>
            </a:r>
            <a:r>
              <a:rPr lang="pt-BR" sz="2400" dirty="0" err="1"/>
              <a:t>elementAt</a:t>
            </a:r>
            <a:r>
              <a:rPr lang="pt-BR" sz="2400" dirty="0"/>
              <a:t>(</a:t>
            </a:r>
            <a:r>
              <a:rPr lang="pt-BR" sz="2400" dirty="0" err="1"/>
              <a:t>int</a:t>
            </a:r>
            <a:r>
              <a:rPr lang="pt-BR" sz="2400" dirty="0"/>
              <a:t> index) → Retorna o elemento que está no índice da lista indicado via parâmetro.</a:t>
            </a:r>
          </a:p>
          <a:p>
            <a:pPr marL="285750" indent="-285750">
              <a:buChar char="•"/>
            </a:pP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size</a:t>
            </a:r>
            <a:r>
              <a:rPr lang="pt-BR" sz="2400" dirty="0"/>
              <a:t>() → Retorna o tamanho da lista.</a:t>
            </a:r>
          </a:p>
          <a:p>
            <a:pPr marL="285750" indent="-285750">
              <a:buChar char="•"/>
            </a:pP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printList</a:t>
            </a:r>
            <a:r>
              <a:rPr lang="pt-BR" sz="2400" dirty="0"/>
              <a:t>() → Retorna uma representação em texto da lista.</a:t>
            </a:r>
          </a:p>
          <a:p>
            <a:pPr marL="0" indent="0">
              <a:spcBef>
                <a:spcPts val="0"/>
              </a:spcBef>
            </a:pPr>
            <a:endParaRPr lang="pt-BR" dirty="0"/>
          </a:p>
          <a:p>
            <a:pPr marL="285750" indent="-285750">
              <a:spcBef>
                <a:spcPts val="0"/>
              </a:spcBef>
              <a:buChar char="•"/>
            </a:pPr>
            <a:endParaRPr lang="pt-BR"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Não use a Lista Encadeada da linguagem Java, faça a sua!</a:t>
            </a:r>
            <a:endParaRPr dirty="0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7611DA0F-A775-BFB0-DE06-00917F58BCB7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34482" r="34482"/>
          <a:stretch/>
        </p:blipFill>
        <p:spPr/>
      </p:pic>
    </p:spTree>
    <p:extLst>
      <p:ext uri="{BB962C8B-B14F-4D97-AF65-F5344CB8AC3E}">
        <p14:creationId xmlns:p14="http://schemas.microsoft.com/office/powerpoint/2010/main" val="188617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4 – Complexidades assintóticas de tempo e espaço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spcBef>
                <a:spcPts val="0"/>
              </a:spcBef>
            </a:pPr>
            <a:r>
              <a:rPr lang="pt-BR" sz="2400" dirty="0"/>
              <a:t>Usando como base suas implementações dos exercícios de 1 a 3, calcule a complexidade assintótica de tempo e de espaço das estruturas de dados que você criou. A complexidade de tempo deverá ser calculada para os métodos definidos abaixo:</a:t>
            </a:r>
          </a:p>
          <a:p>
            <a:pPr marL="0" indent="0">
              <a:spcBef>
                <a:spcPts val="0"/>
              </a:spcBef>
            </a:pPr>
            <a:endParaRPr lang="pt-BR" sz="2400" dirty="0"/>
          </a:p>
          <a:p>
            <a:pPr marL="285750" indent="-285750">
              <a:spcBef>
                <a:spcPts val="0"/>
              </a:spcBef>
              <a:buChar char="•"/>
            </a:pPr>
            <a:r>
              <a:rPr lang="pt-BR" sz="2400" dirty="0"/>
              <a:t>Pilha: métodos </a:t>
            </a:r>
            <a:r>
              <a:rPr lang="pt-BR" sz="2400" dirty="0" err="1"/>
              <a:t>push</a:t>
            </a:r>
            <a:r>
              <a:rPr lang="pt-BR" sz="2400" dirty="0"/>
              <a:t> e pop.</a:t>
            </a:r>
          </a:p>
          <a:p>
            <a:pPr marL="285750" indent="-285750">
              <a:spcBef>
                <a:spcPts val="0"/>
              </a:spcBef>
              <a:buChar char="•"/>
            </a:pPr>
            <a:endParaRPr lang="pt-BR" sz="2400" dirty="0"/>
          </a:p>
          <a:p>
            <a:pPr marL="285750" indent="-285750">
              <a:spcBef>
                <a:spcPts val="0"/>
              </a:spcBef>
              <a:buChar char="•"/>
            </a:pPr>
            <a:r>
              <a:rPr lang="pt-BR" sz="2400" dirty="0"/>
              <a:t>Fila: métodos </a:t>
            </a:r>
            <a:r>
              <a:rPr lang="pt-BR" sz="2400" dirty="0" err="1"/>
              <a:t>enqueue</a:t>
            </a:r>
            <a:r>
              <a:rPr lang="pt-BR" sz="2400" dirty="0"/>
              <a:t>, </a:t>
            </a:r>
            <a:r>
              <a:rPr lang="pt-BR" sz="2400" dirty="0" err="1"/>
              <a:t>dequeue</a:t>
            </a:r>
            <a:r>
              <a:rPr lang="pt-BR" sz="2400" dirty="0"/>
              <a:t>, </a:t>
            </a:r>
            <a:r>
              <a:rPr lang="pt-BR" sz="2400" dirty="0" err="1"/>
              <a:t>rear</a:t>
            </a:r>
            <a:r>
              <a:rPr lang="pt-BR" sz="2400" dirty="0"/>
              <a:t> e front.</a:t>
            </a:r>
          </a:p>
          <a:p>
            <a:pPr marL="285750" indent="-285750">
              <a:spcBef>
                <a:spcPts val="0"/>
              </a:spcBef>
              <a:buChar char="•"/>
            </a:pPr>
            <a:endParaRPr lang="pt-BR" sz="2400" dirty="0"/>
          </a:p>
          <a:p>
            <a:pPr marL="285750" indent="-285750">
              <a:spcBef>
                <a:spcPts val="0"/>
              </a:spcBef>
              <a:buChar char="•"/>
            </a:pPr>
            <a:r>
              <a:rPr lang="pt-BR" sz="2400" dirty="0"/>
              <a:t>Lista encadeada: métodos </a:t>
            </a:r>
            <a:r>
              <a:rPr lang="pt-BR" sz="2400" dirty="0" err="1"/>
              <a:t>push</a:t>
            </a:r>
            <a:r>
              <a:rPr lang="pt-BR" sz="2400" dirty="0"/>
              <a:t>, pop, </a:t>
            </a:r>
            <a:r>
              <a:rPr lang="pt-BR" sz="2400" dirty="0" err="1"/>
              <a:t>insert</a:t>
            </a:r>
            <a:r>
              <a:rPr lang="pt-BR" sz="2400" dirty="0"/>
              <a:t>, remove e </a:t>
            </a:r>
            <a:r>
              <a:rPr lang="pt-BR" sz="2400" dirty="0" err="1"/>
              <a:t>elementAt</a:t>
            </a:r>
            <a:r>
              <a:rPr lang="pt-BR" sz="2400" dirty="0"/>
              <a:t>.</a:t>
            </a:r>
          </a:p>
          <a:p>
            <a:pPr marL="285750" indent="-285750">
              <a:spcBef>
                <a:spcPts val="0"/>
              </a:spcBef>
              <a:buChar char="•"/>
            </a:pPr>
            <a:endParaRPr lang="pt-BR" dirty="0"/>
          </a:p>
          <a:p>
            <a:pPr marL="0" indent="0">
              <a:spcBef>
                <a:spcPts val="0"/>
              </a:spcBef>
            </a:pPr>
            <a:endParaRPr lang="pt-BR" dirty="0"/>
          </a:p>
          <a:p>
            <a:pPr marL="285750" indent="-285750">
              <a:spcBef>
                <a:spcPts val="0"/>
              </a:spcBef>
              <a:buChar char="•"/>
            </a:pPr>
            <a:endParaRPr lang="pt-BR"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É normal que os cálculos variem de acordo com a implementação!</a:t>
            </a:r>
            <a:endParaRPr dirty="0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911C9BC7-EBAD-2F21-3311-D465DB5326F3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23184" r="23184"/>
          <a:stretch/>
        </p:blipFill>
        <p:spPr/>
      </p:pic>
    </p:spTree>
    <p:extLst>
      <p:ext uri="{BB962C8B-B14F-4D97-AF65-F5344CB8AC3E}">
        <p14:creationId xmlns:p14="http://schemas.microsoft.com/office/powerpoint/2010/main" val="361989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4 – Complexidades assintóticas de tempo e espaço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endParaRPr lang="pt-BR" dirty="0"/>
          </a:p>
          <a:p>
            <a:pPr marL="0" indent="0">
              <a:spcBef>
                <a:spcPts val="0"/>
              </a:spcBef>
            </a:pPr>
            <a:r>
              <a:rPr lang="pt-BR" sz="3200" dirty="0"/>
              <a:t>Justifique seus resultados, sua implementação pode diferir da definição padrão das estruturas de dados apresentadas no curso.</a:t>
            </a:r>
          </a:p>
          <a:p>
            <a:pPr marL="285750" indent="-285750">
              <a:spcBef>
                <a:spcPts val="0"/>
              </a:spcBef>
              <a:buChar char="•"/>
            </a:pPr>
            <a:endParaRPr lang="pt-BR"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É normal que os cálculos variem de acordo com a implementação!</a:t>
            </a:r>
            <a:endParaRPr dirty="0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911C9BC7-EBAD-2F21-3311-D465DB5326F3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23184" r="23184"/>
          <a:stretch/>
        </p:blipFill>
        <p:spPr/>
      </p:pic>
    </p:spTree>
    <p:extLst>
      <p:ext uri="{BB962C8B-B14F-4D97-AF65-F5344CB8AC3E}">
        <p14:creationId xmlns:p14="http://schemas.microsoft.com/office/powerpoint/2010/main" val="352379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Desafio – Implemente um mapa de </a:t>
            </a:r>
            <a:r>
              <a:rPr lang="pt-BR" dirty="0" err="1"/>
              <a:t>hash</a:t>
            </a:r>
            <a:r>
              <a:rPr lang="pt-BR" dirty="0"/>
              <a:t> do zero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sz="2400" dirty="0"/>
              <a:t>Com base no que foi aprendido no módulo 1, implemente uma classe que represente uma estrutura de dados de Mapa de </a:t>
            </a:r>
            <a:r>
              <a:rPr lang="pt-BR" sz="2400" dirty="0" err="1"/>
              <a:t>Hash</a:t>
            </a:r>
            <a:r>
              <a:rPr lang="pt-BR" sz="2400" dirty="0"/>
              <a:t>. Sua implementação aceitará somente inteiros (chave e valor), terá tamanho fixo de 10 elementos e deverá conter os seguintes métodos:</a:t>
            </a:r>
          </a:p>
          <a:p>
            <a:pPr marL="0" indent="0">
              <a:spcBef>
                <a:spcPts val="0"/>
              </a:spcBef>
            </a:pPr>
            <a:endParaRPr lang="pt-BR" sz="2400" dirty="0"/>
          </a:p>
          <a:p>
            <a:pPr marL="285750" indent="-285750">
              <a:buChar char="•"/>
            </a:pPr>
            <a:r>
              <a:rPr lang="pt-BR" sz="2400" dirty="0" err="1"/>
              <a:t>put</a:t>
            </a:r>
            <a:r>
              <a:rPr lang="pt-BR" sz="2400" dirty="0"/>
              <a:t>(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key</a:t>
            </a:r>
            <a:r>
              <a:rPr lang="pt-BR" sz="2400" dirty="0"/>
              <a:t>, 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value</a:t>
            </a:r>
            <a:r>
              <a:rPr lang="pt-BR" sz="2400" dirty="0"/>
              <a:t>) → Adiciona o par chave/valor ao mapa.</a:t>
            </a:r>
          </a:p>
          <a:p>
            <a:pPr marL="285750" indent="-285750">
              <a:buChar char="•"/>
            </a:pPr>
            <a:r>
              <a:rPr lang="pt-BR" sz="2400" dirty="0"/>
              <a:t>delete(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key</a:t>
            </a:r>
            <a:r>
              <a:rPr lang="pt-BR" sz="2400" dirty="0"/>
              <a:t>) → Remove o valor do topo da pilha e o retorna ao chamador.</a:t>
            </a:r>
          </a:p>
          <a:p>
            <a:pPr marL="0" indent="0"/>
            <a:endParaRPr lang="pt-BR"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Não use o Mapa de </a:t>
            </a:r>
            <a:r>
              <a:rPr lang="pt-BR" dirty="0" err="1"/>
              <a:t>Hash</a:t>
            </a:r>
            <a:r>
              <a:rPr lang="pt-BR" dirty="0"/>
              <a:t> da linguagem Java, faça o seu!</a:t>
            </a:r>
            <a:endParaRPr dirty="0"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17DC5473-5C92-56CA-7799-224110955D38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18950" r="18950"/>
          <a:stretch/>
        </p:blipFill>
        <p:spPr/>
      </p:pic>
    </p:spTree>
    <p:extLst>
      <p:ext uri="{BB962C8B-B14F-4D97-AF65-F5344CB8AC3E}">
        <p14:creationId xmlns:p14="http://schemas.microsoft.com/office/powerpoint/2010/main" val="2578675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Widescreen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Miranda</dc:creator>
  <cp:lastModifiedBy>Renato Oliveira</cp:lastModifiedBy>
  <cp:revision>223</cp:revision>
  <dcterms:created xsi:type="dcterms:W3CDTF">2021-11-09T11:31:10Z</dcterms:created>
  <dcterms:modified xsi:type="dcterms:W3CDTF">2022-07-25T15:13:51Z</dcterms:modified>
</cp:coreProperties>
</file>