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322" r:id="rId3"/>
    <p:sldId id="355" r:id="rId4"/>
    <p:sldId id="351" r:id="rId5"/>
    <p:sldId id="356" r:id="rId6"/>
    <p:sldId id="352" r:id="rId7"/>
    <p:sldId id="321" r:id="rId8"/>
    <p:sldId id="357" r:id="rId9"/>
    <p:sldId id="353" r:id="rId10"/>
    <p:sldId id="358" r:id="rId11"/>
    <p:sldId id="35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B1A4B-324A-4D96-81C4-463D3F886F3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EA75B-4FFA-4C4F-BBDE-1A65D7C3EB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70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763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7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72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1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29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7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4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5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8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44C71-E6A0-A2F3-FB6E-25576BE17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E1BAE6-4390-C35B-5A4A-81756AD2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F81A1-DC1F-C12C-6CBA-2478F0FD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6F098-BA2A-2B4F-581A-80DF493F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CEB4B-346B-4EE1-D5B6-2AEA8FBD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DBBFD-9B98-1886-89E2-00F23EB5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AD6585-DB0E-4A52-6033-1F71C023B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89B82-A916-EAF1-9B93-880194FF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587B1-2122-6EED-3B7F-75969891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D84CA-FF6E-8E74-13D3-474C9DA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9D1F6-4AE6-9FE7-30E4-6533A0E81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391C0-EF2A-CA66-3BEF-D8F3A7CF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A222F-7F3A-909F-931E-C346BC2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ECE84-DAA5-BE65-3E0A-5BF8CBED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53580-6567-49C4-F859-6C2B92A4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B51D5-8378-3C16-FC48-299397CB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4586C-DFF0-0F7B-A966-0347451C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D69FFC-88C5-34F4-000E-75F40A9F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C4841-332A-3A88-7B39-E3A356B8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6AE95-38C0-CA2D-C92B-DDB1E11E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DA5B2-3171-5369-830D-72B7D1D4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C5D818-6CD4-FD76-5A21-E266ACC1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44FBD-9D3D-B6A5-396F-906241E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CB8B4-0A78-0B9F-0577-364A3FE6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23AD8-0069-DF06-8F81-327D925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614D4-9722-DCF9-2565-FAE22AE1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76086-3532-0636-41DB-139E6458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47BDEF-FC95-0F1D-37AD-DDAF1BAE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1776F-34B1-3748-2FE9-809F11F2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7C58DD-B649-9498-0E2D-A52E3D4C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1792FF-9025-6711-0663-1A59D9BC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5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DF405-981F-4150-72EB-356591F8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0133D1-F8A7-5B33-4EC1-A4FC248F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D8F64A-FE02-CB97-24C5-C8E8AE362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B330A3-C730-A731-F992-639A8D53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0D726F-FE6F-9E99-68E4-A5305E0EE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278F4-0239-30CE-4FBB-EB175821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C8443B-66FD-B74E-8674-239BD4D5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A7A9E9-3347-8111-F4AB-3AB3E461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8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FBFA-1070-4FFA-F78E-799E37D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0F0DB6-663B-049E-C3C1-490446E0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713696-6FC0-A669-DB38-6B8F50ED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39632E-F334-5985-61D4-2BBFC80A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0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6A85C-2D74-9443-ED59-EEBDA315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CCC1D9-6248-7137-8F7A-0219CC49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CF66B-09B7-BE99-DD0A-5470B5E5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FB9D-9BFE-CF03-AF69-13FC8CB6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6D7E5-C156-54CF-1FD8-61415959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E7C7B5-0C48-20F8-6C64-F8DCF6846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FC06-AEB3-BEDA-A7A4-D94A90A0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A057A-E641-7966-7C02-778677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E52E0-F467-A699-F585-A37D9A8F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8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9963F-3297-AAE7-4ABE-787205F6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1BF11-BDEC-4D21-5F22-A4695580C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9DF96F-28F7-182A-1920-F7314CAF7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D5CC84-BCE6-9993-0D50-3880F6D2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E53F05-13FD-14E5-9CFE-5C93A34E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B6EAF-BE07-D8D7-9410-71AC078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2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D1826F-65C1-52DE-B179-994E875F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AB7973-B1C6-4147-BD88-C22E403C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0487B-8236-C313-D054-6C9A954D6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5BCD-9B38-483F-9702-52618A794D69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CB695-07D0-C160-7894-63695940B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A686A-99A0-CEE3-609E-4505F8696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BF415-26E2-481E-903F-43CE1EFC84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40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3180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7891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solidFill>
                  <a:schemeClr val="bg1"/>
                </a:solidFill>
                <a:latin typeface="Abadi"/>
                <a:cs typeface="Aharoni"/>
              </a:rPr>
              <a:t>Módulo 2</a:t>
            </a:r>
          </a:p>
        </p:txBody>
      </p:sp>
      <p:pic>
        <p:nvPicPr>
          <p:cNvPr id="4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AB84E47-0CAA-48EA-B78D-27449049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39718"/>
            <a:ext cx="3405187" cy="274069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1B185D8-DECE-4E32-94B3-C56F1709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  <p:sp>
        <p:nvSpPr>
          <p:cNvPr id="9" name="CaixaDeTexto 9">
            <a:extLst>
              <a:ext uri="{FF2B5EF4-FFF2-40B4-BE49-F238E27FC236}">
                <a16:creationId xmlns:a16="http://schemas.microsoft.com/office/drawing/2014/main" id="{8FD39464-1E6F-4E7D-BEBF-C75CF46613E5}"/>
              </a:ext>
            </a:extLst>
          </p:cNvPr>
          <p:cNvSpPr txBox="1"/>
          <p:nvPr/>
        </p:nvSpPr>
        <p:spPr>
          <a:xfrm flipH="1">
            <a:off x="6357979" y="5024527"/>
            <a:ext cx="625196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haroni"/>
                <a:ea typeface="+mn-lt"/>
                <a:cs typeface="Aharoni"/>
              </a:rPr>
              <a:t>Algoritmos avançados e resolução de problemas</a:t>
            </a:r>
          </a:p>
          <a:p>
            <a:r>
              <a:rPr lang="pt-BR" sz="3600" b="1" dirty="0">
                <a:solidFill>
                  <a:schemeClr val="bg1"/>
                </a:solidFill>
                <a:latin typeface="Aharoni"/>
                <a:cs typeface="Aharoni"/>
              </a:rPr>
              <a:t>de programação - Parte 1</a:t>
            </a:r>
          </a:p>
        </p:txBody>
      </p:sp>
    </p:spTree>
    <p:extLst>
      <p:ext uri="{BB962C8B-B14F-4D97-AF65-F5344CB8AC3E}">
        <p14:creationId xmlns:p14="http://schemas.microsoft.com/office/powerpoint/2010/main" val="259069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Programação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dinâmica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391" y="1825625"/>
            <a:ext cx="104924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cs typeface="Calibri"/>
              </a:rPr>
              <a:t>Top </a:t>
            </a:r>
            <a:r>
              <a:rPr lang="pt-BR" sz="3600" dirty="0" err="1">
                <a:cs typeface="Calibri"/>
              </a:rPr>
              <a:t>down</a:t>
            </a:r>
            <a:r>
              <a:rPr lang="pt-BR" sz="3600" dirty="0">
                <a:cs typeface="Calibri"/>
              </a:rPr>
              <a:t>: algoritmo recursivo comum, onde começamos do problema mais complexo até chegar no caso trivial</a:t>
            </a:r>
          </a:p>
          <a:p>
            <a:r>
              <a:rPr lang="pt-BR" sz="3600" dirty="0" err="1">
                <a:cs typeface="Calibri"/>
              </a:rPr>
              <a:t>Bottom</a:t>
            </a:r>
            <a:r>
              <a:rPr lang="pt-BR" sz="3600" dirty="0">
                <a:cs typeface="Calibri"/>
              </a:rPr>
              <a:t> </a:t>
            </a:r>
            <a:r>
              <a:rPr lang="pt-BR" sz="3600" dirty="0" err="1">
                <a:cs typeface="Calibri"/>
              </a:rPr>
              <a:t>up</a:t>
            </a:r>
            <a:r>
              <a:rPr lang="pt-BR" sz="3600" dirty="0">
                <a:cs typeface="Calibri"/>
              </a:rPr>
              <a:t>: começamos com subproblemas mais simples até chegarmos no mais complexo. Desta forma, sabemos que subproblemas anteriores já foram calculados e que não precisamos mais calculá-los</a:t>
            </a:r>
          </a:p>
        </p:txBody>
      </p:sp>
    </p:spTree>
    <p:extLst>
      <p:ext uri="{BB962C8B-B14F-4D97-AF65-F5344CB8AC3E}">
        <p14:creationId xmlns:p14="http://schemas.microsoft.com/office/powerpoint/2010/main" val="24956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Programação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dinâmica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pic>
        <p:nvPicPr>
          <p:cNvPr id="2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FD8B8F7-F3E4-0436-5590-2909346B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782" y="1192405"/>
            <a:ext cx="6953530" cy="54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</a:t>
            </a:r>
            <a:r>
              <a:rPr lang="en-US" sz="2400" dirty="0" err="1">
                <a:latin typeface="Aharoni"/>
                <a:cs typeface="Aharoni"/>
              </a:rPr>
              <a:t>Recursividade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333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Um método, função ou rotina é chamado de recursivo quando chama a si mesmo de forma direta ou indireta</a:t>
            </a:r>
          </a:p>
          <a:p>
            <a:r>
              <a:rPr lang="pt-BR" sz="4000" dirty="0">
                <a:cs typeface="Calibri"/>
              </a:rPr>
              <a:t>É necessário ter uma condição de parada para que a função não chame a si mesma infinitas vezes e esgote a memória de seu programa (o famoso erro de </a:t>
            </a:r>
            <a:r>
              <a:rPr lang="pt-BR" sz="4000" dirty="0" err="1">
                <a:cs typeface="Calibri"/>
              </a:rPr>
              <a:t>StackOverflow</a:t>
            </a:r>
            <a:r>
              <a:rPr lang="pt-BR" sz="40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20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</a:t>
            </a:r>
            <a:r>
              <a:rPr lang="en-US" sz="2400" dirty="0" err="1">
                <a:latin typeface="Aharoni"/>
                <a:cs typeface="Aharoni"/>
              </a:rPr>
              <a:t>Recursividade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643" y="1825625"/>
            <a:ext cx="104791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A recursão direta acontece quando a função chama a si mesma dentro de seu código</a:t>
            </a:r>
          </a:p>
          <a:p>
            <a:r>
              <a:rPr lang="pt-BR" sz="4000" dirty="0">
                <a:cs typeface="Calibri"/>
              </a:rPr>
              <a:t>Analogamente, recursão indireta ocorre quando a função A chama uma função B, que chama uma função C que acaba chamando a função A também. Confuso, né?</a:t>
            </a:r>
          </a:p>
        </p:txBody>
      </p:sp>
    </p:spTree>
    <p:extLst>
      <p:ext uri="{BB962C8B-B14F-4D97-AF65-F5344CB8AC3E}">
        <p14:creationId xmlns:p14="http://schemas.microsoft.com/office/powerpoint/2010/main" val="249678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</a:t>
            </a:r>
            <a:r>
              <a:rPr lang="en-US" sz="2400" dirty="0" err="1">
                <a:latin typeface="Aharoni"/>
                <a:cs typeface="Aharoni"/>
              </a:rPr>
              <a:t>Recursividade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5387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800" dirty="0">
                <a:cs typeface="Calibri"/>
              </a:rPr>
              <a:t>Uma função recursiva normalmente tem sua condição de parada no caso mais simples do problema a ser resolvido, ou seja, a solução trivial.</a:t>
            </a:r>
          </a:p>
          <a:p>
            <a:r>
              <a:rPr lang="pt-BR" sz="3800" dirty="0">
                <a:cs typeface="Calibri"/>
              </a:rPr>
              <a:t>Sempre que modelar uma solução de forma recursiva, pense na técnica de dividir e conquistar: divida o problema a ser resolvido inúmeras vezes até chegar no caso mais trivial</a:t>
            </a:r>
          </a:p>
        </p:txBody>
      </p:sp>
    </p:spTree>
    <p:extLst>
      <p:ext uri="{BB962C8B-B14F-4D97-AF65-F5344CB8AC3E}">
        <p14:creationId xmlns:p14="http://schemas.microsoft.com/office/powerpoint/2010/main" val="337914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</a:t>
            </a:r>
            <a:r>
              <a:rPr lang="en-US" sz="2400" dirty="0" err="1">
                <a:latin typeface="Aharoni"/>
                <a:cs typeface="Aharoni"/>
              </a:rPr>
              <a:t>Recursividade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17" y="1825625"/>
            <a:ext cx="1063818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400" dirty="0">
                <a:cs typeface="Calibri"/>
              </a:rPr>
              <a:t>Recursão é diferente de iteração. Um processo iterativo executa uma mesma operação N vezes, ao passo que um recursivo resolve inúmeras partes de um mesmo problema até chegar na solução trivial</a:t>
            </a:r>
          </a:p>
          <a:p>
            <a:r>
              <a:rPr lang="pt-BR" sz="3400" dirty="0">
                <a:cs typeface="Calibri"/>
              </a:rPr>
              <a:t>Use soluções recursivas sempre que você precisar desmembrar um problema grande em problemas menores</a:t>
            </a:r>
          </a:p>
          <a:p>
            <a:r>
              <a:rPr lang="pt-BR" sz="3400" dirty="0">
                <a:cs typeface="Calibri"/>
              </a:rPr>
              <a:t>Exemplo: calcular o enésimo elemento da série de Fibonacci 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8493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</a:t>
            </a:r>
            <a:r>
              <a:rPr lang="en-US" sz="2400" dirty="0" err="1">
                <a:latin typeface="Aharoni"/>
                <a:cs typeface="Aharoni"/>
              </a:rPr>
              <a:t>Recursividade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pic>
        <p:nvPicPr>
          <p:cNvPr id="9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313B33C-3AD6-DA9B-2A92-7E12D1E5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3" y="2349980"/>
            <a:ext cx="10362860" cy="357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Programação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dinâmica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6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Programação dinâmica, em termos simples, é uma técnica de otimização em problemas que normalmente são resolvidos com recursão</a:t>
            </a:r>
          </a:p>
          <a:p>
            <a:r>
              <a:rPr lang="pt-BR" sz="4000" dirty="0">
                <a:cs typeface="Calibri"/>
              </a:rPr>
              <a:t>Sempre que uma função recursiva chamar a si mesma com as mesmas entradas, estes resultados são ótimos candidatos para serem otimizados com programação dinâmica</a:t>
            </a:r>
          </a:p>
        </p:txBody>
      </p:sp>
    </p:spTree>
    <p:extLst>
      <p:ext uri="{BB962C8B-B14F-4D97-AF65-F5344CB8AC3E}">
        <p14:creationId xmlns:p14="http://schemas.microsoft.com/office/powerpoint/2010/main" val="113352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Programação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dinâmica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99" y="1825625"/>
            <a:ext cx="108365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400" dirty="0">
                <a:cs typeface="Calibri"/>
              </a:rPr>
              <a:t>Desta forma, a otimização é feita guardando-se resultados previamente computados, salvando operações computacionais</a:t>
            </a:r>
          </a:p>
          <a:p>
            <a:r>
              <a:rPr lang="pt-BR" sz="3400" dirty="0">
                <a:cs typeface="Calibri"/>
              </a:rPr>
              <a:t>Esta otimização consegue reduzir a complexidade de tempo de soluções recursivas de exponencial para polinomial!</a:t>
            </a:r>
          </a:p>
          <a:p>
            <a:r>
              <a:rPr lang="pt-BR" sz="3400" dirty="0">
                <a:ea typeface="+mn-lt"/>
                <a:cs typeface="+mn-lt"/>
              </a:rPr>
              <a:t>Contudo, algumas propriedades são necessárias para que um problema seja resolvido com programação dinâmica</a:t>
            </a:r>
            <a:endParaRPr lang="pt-BR" sz="3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49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Programação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dinâmica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2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984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400" dirty="0">
                <a:cs typeface="Calibri"/>
              </a:rPr>
              <a:t>Subestrutura ótima: quando uma solução ótima para um problema contém soluções ótimas para subproblemas</a:t>
            </a:r>
          </a:p>
          <a:p>
            <a:r>
              <a:rPr lang="pt-BR" sz="3400" dirty="0">
                <a:cs typeface="Calibri"/>
              </a:rPr>
              <a:t>Superposição de subproblemas: quando um algoritmo recursivo examina o mesmo subproblema muitas vezes</a:t>
            </a:r>
          </a:p>
          <a:p>
            <a:r>
              <a:rPr lang="pt-BR" sz="3400" dirty="0">
                <a:cs typeface="Calibri"/>
              </a:rPr>
              <a:t>Toda solução de programação dinâmica pode ser feita com duas abordagens: top </a:t>
            </a:r>
            <a:r>
              <a:rPr lang="pt-BR" sz="3400" dirty="0" err="1">
                <a:cs typeface="Calibri"/>
              </a:rPr>
              <a:t>down</a:t>
            </a:r>
            <a:r>
              <a:rPr lang="pt-BR" sz="3400" dirty="0">
                <a:cs typeface="Calibri"/>
              </a:rPr>
              <a:t> (</a:t>
            </a:r>
            <a:r>
              <a:rPr lang="pt-BR" sz="3400" dirty="0" err="1">
                <a:cs typeface="Calibri"/>
              </a:rPr>
              <a:t>memoization</a:t>
            </a:r>
            <a:r>
              <a:rPr lang="pt-BR" sz="3400" dirty="0">
                <a:cs typeface="Calibri"/>
              </a:rPr>
              <a:t>) ou </a:t>
            </a:r>
            <a:r>
              <a:rPr lang="pt-BR" sz="3400" dirty="0" err="1">
                <a:cs typeface="Calibri"/>
              </a:rPr>
              <a:t>bottom</a:t>
            </a:r>
            <a:r>
              <a:rPr lang="pt-BR" sz="3400" dirty="0">
                <a:cs typeface="Calibri"/>
              </a:rPr>
              <a:t> </a:t>
            </a:r>
            <a:r>
              <a:rPr lang="pt-BR" sz="3400" dirty="0" err="1">
                <a:cs typeface="Calibri"/>
              </a:rPr>
              <a:t>up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2428945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488</Words>
  <Application>Microsoft Office PowerPoint</Application>
  <PresentationFormat>Widescreen</PresentationFormat>
  <Paragraphs>52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Abadi</vt:lpstr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Oliveira</dc:creator>
  <cp:lastModifiedBy>Renato Oliveira</cp:lastModifiedBy>
  <cp:revision>2</cp:revision>
  <dcterms:created xsi:type="dcterms:W3CDTF">2022-07-03T14:23:49Z</dcterms:created>
  <dcterms:modified xsi:type="dcterms:W3CDTF">2022-07-25T15:30:47Z</dcterms:modified>
</cp:coreProperties>
</file>