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Bangers"/>
      <p:regular r:id="rId28"/>
    </p:embeddedFont>
    <p:embeddedFont>
      <p:font typeface="Sigmar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85C08B4-E1EC-4C84-9AC0-7933993A12C1}">
  <a:tblStyle styleId="{D85C08B4-E1EC-4C84-9AC0-7933993A12C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Bangers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igmar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mailto:marcel.melo@ifgoiano.edu.br" TargetMode="Externa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50" y="4925801"/>
            <a:ext cx="9144000" cy="217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Instituto Federal Goiano - Campus Morrinhos - Professor Marcel Melo - marcel.melo@ifgoiano.edu.br</a:t>
            </a:r>
            <a:endParaRPr b="1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595000" y="1851450"/>
            <a:ext cx="4665900" cy="1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000"/>
              <a:buFont typeface="Bangers"/>
              <a:buChar char="●"/>
              <a:defRPr b="0" i="0" sz="30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Bangers"/>
              <a:buChar char="○"/>
              <a:defRPr b="0" i="0" sz="48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Bangers"/>
              <a:buChar char="■"/>
              <a:defRPr b="0" i="0" sz="48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Bangers"/>
              <a:buChar char="●"/>
              <a:defRPr b="0" i="0" sz="48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Bangers"/>
              <a:buChar char="○"/>
              <a:defRPr b="0" i="0" sz="48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Bangers"/>
              <a:buChar char="■"/>
              <a:defRPr b="0" i="0" sz="48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Bangers"/>
              <a:buChar char="●"/>
              <a:defRPr b="0" i="0" sz="48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Bangers"/>
              <a:buChar char="○"/>
              <a:defRPr b="0" i="0" sz="48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Bangers"/>
              <a:buChar char="■"/>
              <a:defRPr b="0" i="0" sz="48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25812" y="149621"/>
            <a:ext cx="4492673" cy="1394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2"/>
          <p:cNvCxnSpPr/>
          <p:nvPr/>
        </p:nvCxnSpPr>
        <p:spPr>
          <a:xfrm flipH="1">
            <a:off x="338475" y="1848725"/>
            <a:ext cx="9300" cy="2956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/>
        </p:nvSpPr>
        <p:spPr>
          <a:xfrm>
            <a:off x="686400" y="3798125"/>
            <a:ext cx="39171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rPr>
              <a:t>Professor Marcel Melo</a:t>
            </a:r>
            <a:endParaRPr b="0" i="0" sz="2400" u="none" cap="none" strike="noStrike">
              <a:solidFill>
                <a:srgbClr val="000000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sng" cap="none" strike="noStrike">
                <a:solidFill>
                  <a:schemeClr val="hlink"/>
                </a:solidFill>
                <a:latin typeface="Bangers"/>
                <a:ea typeface="Bangers"/>
                <a:cs typeface="Bangers"/>
                <a:sym typeface="Bangers"/>
                <a:hlinkClick r:id="rId3"/>
              </a:rPr>
              <a:t>marcel.melo@ifgoiano.edu.br</a:t>
            </a:r>
            <a:endParaRPr b="0" i="0" sz="2400" u="none" cap="none" strike="noStrike">
              <a:solidFill>
                <a:srgbClr val="000000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 1">
  <p:cSld name="BLANK_1">
    <p:bg>
      <p:bgPr>
        <a:solidFill>
          <a:srgbClr val="0000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0" y="1765200"/>
            <a:ext cx="91440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●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○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■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●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○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■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●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○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■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 1 2">
  <p:cSld name="BLANK_1_2">
    <p:bg>
      <p:bgPr>
        <a:solidFill>
          <a:srgbClr val="9900FF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125250" y="146125"/>
            <a:ext cx="8893500" cy="4864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3"/>
          <p:cNvSpPr txBox="1"/>
          <p:nvPr>
            <p:ph type="title"/>
          </p:nvPr>
        </p:nvSpPr>
        <p:spPr>
          <a:xfrm>
            <a:off x="312175" y="1765200"/>
            <a:ext cx="85095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●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○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■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●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○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■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●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○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■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 1 2 1">
  <p:cSld name="BLANK_1_2_1">
    <p:bg>
      <p:bgPr>
        <a:solidFill>
          <a:srgbClr val="9900F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0" y="1765200"/>
            <a:ext cx="91440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●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○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■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●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○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■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●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○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■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 1 1 1">
  <p:cSld name="BLANK_1_1_1">
    <p:bg>
      <p:bgPr>
        <a:solidFill>
          <a:srgbClr val="FF0000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0" y="2223000"/>
            <a:ext cx="9144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●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 1 1 1 1">
  <p:cSld name="BLANK_1_1_1_1">
    <p:bg>
      <p:bgPr>
        <a:solidFill>
          <a:srgbClr val="00B05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0" y="1924225"/>
            <a:ext cx="9144000" cy="13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●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 1 1 1 1 2">
  <p:cSld name="BLANK_1_1_1_1_2">
    <p:bg>
      <p:bgPr>
        <a:solidFill>
          <a:srgbClr val="00B050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/>
          <p:nvPr/>
        </p:nvSpPr>
        <p:spPr>
          <a:xfrm>
            <a:off x="125250" y="146125"/>
            <a:ext cx="8893500" cy="4864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7"/>
          <p:cNvSpPr txBox="1"/>
          <p:nvPr>
            <p:ph type="title"/>
          </p:nvPr>
        </p:nvSpPr>
        <p:spPr>
          <a:xfrm>
            <a:off x="250500" y="2019625"/>
            <a:ext cx="85074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●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 1 1 1 1 2 2">
  <p:cSld name="BLANK_1_1_1_1_2_2">
    <p:bg>
      <p:bgPr>
        <a:solidFill>
          <a:srgbClr val="674EA7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/>
          <p:nvPr/>
        </p:nvSpPr>
        <p:spPr>
          <a:xfrm>
            <a:off x="125250" y="146125"/>
            <a:ext cx="8893500" cy="4864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8"/>
          <p:cNvSpPr txBox="1"/>
          <p:nvPr>
            <p:ph type="title"/>
          </p:nvPr>
        </p:nvSpPr>
        <p:spPr>
          <a:xfrm>
            <a:off x="250500" y="2019625"/>
            <a:ext cx="85074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●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 1 1 1 1 2 2 1">
  <p:cSld name="BLANK_1_1_1_1_2_2_1">
    <p:bg>
      <p:bgPr>
        <a:solidFill>
          <a:srgbClr val="FF8716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/>
          <p:nvPr/>
        </p:nvSpPr>
        <p:spPr>
          <a:xfrm>
            <a:off x="125250" y="146125"/>
            <a:ext cx="8893500" cy="4864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9"/>
          <p:cNvSpPr txBox="1"/>
          <p:nvPr>
            <p:ph type="title"/>
          </p:nvPr>
        </p:nvSpPr>
        <p:spPr>
          <a:xfrm>
            <a:off x="250500" y="2019625"/>
            <a:ext cx="85074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●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 1 1 1 1 2 2 2">
  <p:cSld name="BLANK_1_1_1_1_2_2_2">
    <p:bg>
      <p:bgPr>
        <a:solidFill>
          <a:srgbClr val="952DC6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/>
          <p:nvPr/>
        </p:nvSpPr>
        <p:spPr>
          <a:xfrm>
            <a:off x="125250" y="146125"/>
            <a:ext cx="8893500" cy="4864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0"/>
          <p:cNvSpPr txBox="1"/>
          <p:nvPr>
            <p:ph type="title"/>
          </p:nvPr>
        </p:nvSpPr>
        <p:spPr>
          <a:xfrm>
            <a:off x="250500" y="2019625"/>
            <a:ext cx="85074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●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784075" y="0"/>
            <a:ext cx="83601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Bangers"/>
              <a:buChar char="●"/>
              <a:defRPr b="0" i="0" sz="32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181200" y="825625"/>
            <a:ext cx="8781600" cy="4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/>
        </p:nvSpPr>
        <p:spPr>
          <a:xfrm>
            <a:off x="150" y="4925801"/>
            <a:ext cx="9144000" cy="217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Instituto Federal Goiano - Campus Morrinhos - Professor Marcel Melo - marcel.melo@ifgoiano.edu.br</a:t>
            </a:r>
            <a:endParaRPr b="1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331" y="77381"/>
            <a:ext cx="615863" cy="748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 1 1 1 1 2 1">
  <p:cSld name="BLANK_1_1_1_1_2_1">
    <p:bg>
      <p:bgPr>
        <a:solidFill>
          <a:srgbClr val="741B47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/>
          <p:nvPr/>
        </p:nvSpPr>
        <p:spPr>
          <a:xfrm>
            <a:off x="125250" y="146125"/>
            <a:ext cx="8893500" cy="4864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1"/>
          <p:cNvSpPr txBox="1"/>
          <p:nvPr>
            <p:ph type="title"/>
          </p:nvPr>
        </p:nvSpPr>
        <p:spPr>
          <a:xfrm>
            <a:off x="250500" y="2019625"/>
            <a:ext cx="85074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●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 1 1 1 1 2 1 2">
  <p:cSld name="BLANK_1_1_1_1_2_1_2">
    <p:bg>
      <p:bgPr>
        <a:solidFill>
          <a:srgbClr val="38761D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/>
          <p:nvPr/>
        </p:nvSpPr>
        <p:spPr>
          <a:xfrm>
            <a:off x="125250" y="146125"/>
            <a:ext cx="8893500" cy="4864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2"/>
          <p:cNvSpPr txBox="1"/>
          <p:nvPr>
            <p:ph type="title"/>
          </p:nvPr>
        </p:nvSpPr>
        <p:spPr>
          <a:xfrm>
            <a:off x="250500" y="2019625"/>
            <a:ext cx="85074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●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 1 1 1 1 2 1 2 1">
  <p:cSld name="BLANK_1_1_1_1_2_1_2_1">
    <p:bg>
      <p:bgPr>
        <a:solidFill>
          <a:srgbClr val="FFD966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/>
          <p:nvPr/>
        </p:nvSpPr>
        <p:spPr>
          <a:xfrm>
            <a:off x="125250" y="146125"/>
            <a:ext cx="8893500" cy="4864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3"/>
          <p:cNvSpPr txBox="1"/>
          <p:nvPr>
            <p:ph type="title"/>
          </p:nvPr>
        </p:nvSpPr>
        <p:spPr>
          <a:xfrm>
            <a:off x="250500" y="2019625"/>
            <a:ext cx="85074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●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FGoiano 2018">
  <p:cSld name="BLANK_1_1_1_1_2_2_3">
    <p:bg>
      <p:bgPr>
        <a:solidFill>
          <a:srgbClr val="1C4587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/>
          <p:nvPr/>
        </p:nvSpPr>
        <p:spPr>
          <a:xfrm>
            <a:off x="125250" y="146125"/>
            <a:ext cx="8893500" cy="4864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4"/>
          <p:cNvSpPr txBox="1"/>
          <p:nvPr>
            <p:ph type="title"/>
          </p:nvPr>
        </p:nvSpPr>
        <p:spPr>
          <a:xfrm>
            <a:off x="250500" y="2019625"/>
            <a:ext cx="85074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●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>
  <p:cSld name="Título e conteúdo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/>
          <p:nvPr>
            <p:ph idx="1" type="body"/>
          </p:nvPr>
        </p:nvSpPr>
        <p:spPr>
          <a:xfrm>
            <a:off x="253652" y="948847"/>
            <a:ext cx="8661900" cy="3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25"/>
          <p:cNvSpPr txBox="1"/>
          <p:nvPr>
            <p:ph type="title"/>
          </p:nvPr>
        </p:nvSpPr>
        <p:spPr>
          <a:xfrm>
            <a:off x="751556" y="0"/>
            <a:ext cx="83925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Sigmar One"/>
              <a:buNone/>
              <a:defRPr b="1" i="0" sz="3300" u="none" cap="none" strike="noStrike">
                <a:solidFill>
                  <a:srgbClr val="00B050"/>
                </a:solidFill>
                <a:latin typeface="Sigmar One"/>
                <a:ea typeface="Sigmar One"/>
                <a:cs typeface="Sigmar One"/>
                <a:sym typeface="Sigmar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Sigmar One"/>
              <a:buChar char="○"/>
              <a:defRPr b="0" i="0" sz="1400" u="none" cap="none" strike="noStrike">
                <a:solidFill>
                  <a:srgbClr val="00B050"/>
                </a:solidFill>
                <a:latin typeface="Sigmar One"/>
                <a:ea typeface="Sigmar One"/>
                <a:cs typeface="Sigmar One"/>
                <a:sym typeface="Sigmar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Sigmar One"/>
              <a:buChar char="■"/>
              <a:defRPr b="0" i="0" sz="1400" u="none" cap="none" strike="noStrike">
                <a:solidFill>
                  <a:srgbClr val="00B050"/>
                </a:solidFill>
                <a:latin typeface="Sigmar One"/>
                <a:ea typeface="Sigmar One"/>
                <a:cs typeface="Sigmar One"/>
                <a:sym typeface="Sigmar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Sigmar One"/>
              <a:buChar char="●"/>
              <a:defRPr b="0" i="0" sz="1400" u="none" cap="none" strike="noStrike">
                <a:solidFill>
                  <a:srgbClr val="00B050"/>
                </a:solidFill>
                <a:latin typeface="Sigmar One"/>
                <a:ea typeface="Sigmar One"/>
                <a:cs typeface="Sigmar One"/>
                <a:sym typeface="Sigmar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Sigmar One"/>
              <a:buChar char="○"/>
              <a:defRPr b="0" i="0" sz="1400" u="none" cap="none" strike="noStrike">
                <a:solidFill>
                  <a:srgbClr val="00B050"/>
                </a:solidFill>
                <a:latin typeface="Sigmar One"/>
                <a:ea typeface="Sigmar One"/>
                <a:cs typeface="Sigmar One"/>
                <a:sym typeface="Sigmar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Sigmar One"/>
              <a:buChar char="■"/>
              <a:defRPr b="0" i="0" sz="1400" u="none" cap="none" strike="noStrike">
                <a:solidFill>
                  <a:srgbClr val="00B050"/>
                </a:solidFill>
                <a:latin typeface="Sigmar One"/>
                <a:ea typeface="Sigmar One"/>
                <a:cs typeface="Sigmar One"/>
                <a:sym typeface="Sigmar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Sigmar One"/>
              <a:buChar char="●"/>
              <a:defRPr b="0" i="0" sz="1400" u="none" cap="none" strike="noStrike">
                <a:solidFill>
                  <a:srgbClr val="00B050"/>
                </a:solidFill>
                <a:latin typeface="Sigmar One"/>
                <a:ea typeface="Sigmar One"/>
                <a:cs typeface="Sigmar One"/>
                <a:sym typeface="Sigmar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Sigmar One"/>
              <a:buChar char="○"/>
              <a:defRPr b="0" i="0" sz="1400" u="none" cap="none" strike="noStrike">
                <a:solidFill>
                  <a:srgbClr val="00B050"/>
                </a:solidFill>
                <a:latin typeface="Sigmar One"/>
                <a:ea typeface="Sigmar One"/>
                <a:cs typeface="Sigmar One"/>
                <a:sym typeface="Sigmar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Sigmar One"/>
              <a:buChar char="■"/>
              <a:defRPr b="0" i="0" sz="1400" u="none" cap="none" strike="noStrike">
                <a:solidFill>
                  <a:srgbClr val="00B050"/>
                </a:solidFill>
                <a:latin typeface="Sigmar One"/>
                <a:ea typeface="Sigmar One"/>
                <a:cs typeface="Sigmar One"/>
                <a:sym typeface="Sigmar One"/>
              </a:defRPr>
            </a:lvl9pPr>
          </a:lstStyle>
          <a:p/>
        </p:txBody>
      </p:sp>
      <p:pic>
        <p:nvPicPr>
          <p:cNvPr id="79" name="Google Shape;7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331" y="77381"/>
            <a:ext cx="615863" cy="748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 1">
  <p:cSld name="TITLE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200"/>
              <a:buFont typeface="Bangers"/>
              <a:buChar char="●"/>
              <a:defRPr b="0" i="0" sz="52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200"/>
              <a:buFont typeface="Bangers"/>
              <a:buChar char="○"/>
              <a:defRPr b="0" i="0" sz="52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200"/>
              <a:buFont typeface="Bangers"/>
              <a:buChar char="■"/>
              <a:defRPr b="0" i="0" sz="52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200"/>
              <a:buFont typeface="Bangers"/>
              <a:buChar char="●"/>
              <a:defRPr b="0" i="0" sz="52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200"/>
              <a:buFont typeface="Bangers"/>
              <a:buChar char="○"/>
              <a:defRPr b="0" i="0" sz="52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200"/>
              <a:buFont typeface="Bangers"/>
              <a:buChar char="■"/>
              <a:defRPr b="0" i="0" sz="52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200"/>
              <a:buFont typeface="Bangers"/>
              <a:buChar char="●"/>
              <a:defRPr b="0" i="0" sz="52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200"/>
              <a:buFont typeface="Bangers"/>
              <a:buChar char="○"/>
              <a:defRPr b="0" i="0" sz="52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200"/>
              <a:buFont typeface="Bangers"/>
              <a:buChar char="■"/>
              <a:defRPr b="0" i="0" sz="52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82" name="Google Shape;82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 2">
  <p:cSld name="Slide de título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 txBox="1"/>
          <p:nvPr>
            <p:ph type="ctrTitle"/>
          </p:nvPr>
        </p:nvSpPr>
        <p:spPr>
          <a:xfrm>
            <a:off x="0" y="1319967"/>
            <a:ext cx="9144000" cy="1407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1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86" name="Google Shape;86;p27"/>
          <p:cNvSpPr txBox="1"/>
          <p:nvPr>
            <p:ph idx="11" type="ftr"/>
          </p:nvPr>
        </p:nvSpPr>
        <p:spPr>
          <a:xfrm>
            <a:off x="0" y="4894545"/>
            <a:ext cx="9144000" cy="249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27"/>
          <p:cNvSpPr txBox="1"/>
          <p:nvPr/>
        </p:nvSpPr>
        <p:spPr>
          <a:xfrm>
            <a:off x="5855918" y="3261286"/>
            <a:ext cx="3288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Professor: Marcel Melo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5013" y="2978063"/>
            <a:ext cx="2416275" cy="12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 3">
  <p:cSld name="TITLE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 txBox="1"/>
          <p:nvPr>
            <p:ph type="ctrTitle"/>
          </p:nvPr>
        </p:nvSpPr>
        <p:spPr>
          <a:xfrm>
            <a:off x="0" y="1583350"/>
            <a:ext cx="9144000" cy="16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Bangers"/>
              <a:buChar char="●"/>
              <a:defRPr b="0" i="0" sz="32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Bangers"/>
              <a:buChar char="○"/>
              <a:defRPr b="0" i="0" sz="48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Bangers"/>
              <a:buChar char="■"/>
              <a:defRPr b="0" i="0" sz="48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Bangers"/>
              <a:buChar char="●"/>
              <a:defRPr b="0" i="0" sz="48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Bangers"/>
              <a:buChar char="○"/>
              <a:defRPr b="0" i="0" sz="48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Bangers"/>
              <a:buChar char="■"/>
              <a:defRPr b="0" i="0" sz="48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Bangers"/>
              <a:buChar char="●"/>
              <a:defRPr b="0" i="0" sz="48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Bangers"/>
              <a:buChar char="○"/>
              <a:defRPr b="0" i="0" sz="48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Bangers"/>
              <a:buChar char="■"/>
              <a:defRPr b="0" i="0" sz="48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pic>
        <p:nvPicPr>
          <p:cNvPr id="91" name="Google Shape;9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50737" y="216475"/>
            <a:ext cx="3475225" cy="12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8"/>
          <p:cNvSpPr txBox="1"/>
          <p:nvPr/>
        </p:nvSpPr>
        <p:spPr>
          <a:xfrm>
            <a:off x="5227125" y="3303550"/>
            <a:ext cx="39171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Professor: Marcel Melo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 4">
  <p:cSld name="TITLE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 txBox="1"/>
          <p:nvPr>
            <p:ph type="ctrTitle"/>
          </p:nvPr>
        </p:nvSpPr>
        <p:spPr>
          <a:xfrm>
            <a:off x="0" y="1583350"/>
            <a:ext cx="9144000" cy="16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Bangers"/>
              <a:buChar char="●"/>
              <a:defRPr b="0" i="0" sz="32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Bangers"/>
              <a:buChar char="○"/>
              <a:defRPr b="0" i="0" sz="48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Bangers"/>
              <a:buChar char="■"/>
              <a:defRPr b="0" i="0" sz="48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Bangers"/>
              <a:buChar char="●"/>
              <a:defRPr b="0" i="0" sz="48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Bangers"/>
              <a:buChar char="○"/>
              <a:defRPr b="0" i="0" sz="48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Bangers"/>
              <a:buChar char="■"/>
              <a:defRPr b="0" i="0" sz="48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Bangers"/>
              <a:buChar char="●"/>
              <a:defRPr b="0" i="0" sz="48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Bangers"/>
              <a:buChar char="○"/>
              <a:defRPr b="0" i="0" sz="48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Bangers"/>
              <a:buChar char="■"/>
              <a:defRPr b="0" i="0" sz="48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pic>
        <p:nvPicPr>
          <p:cNvPr id="95" name="Google Shape;9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50737" y="216475"/>
            <a:ext cx="3475225" cy="12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9"/>
          <p:cNvSpPr txBox="1"/>
          <p:nvPr/>
        </p:nvSpPr>
        <p:spPr>
          <a:xfrm>
            <a:off x="5227125" y="3303550"/>
            <a:ext cx="39171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Professor: Marcel Melo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 5">
  <p:cSld name="TITLE_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0"/>
          <p:cNvSpPr txBox="1"/>
          <p:nvPr>
            <p:ph type="ctrTitle"/>
          </p:nvPr>
        </p:nvSpPr>
        <p:spPr>
          <a:xfrm>
            <a:off x="0" y="1583350"/>
            <a:ext cx="9144000" cy="16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Bangers"/>
              <a:buChar char="●"/>
              <a:defRPr b="0" i="0" sz="32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Bangers"/>
              <a:buChar char="○"/>
              <a:defRPr b="0" i="0" sz="48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Bangers"/>
              <a:buChar char="■"/>
              <a:defRPr b="0" i="0" sz="48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Bangers"/>
              <a:buChar char="●"/>
              <a:defRPr b="0" i="0" sz="48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Bangers"/>
              <a:buChar char="○"/>
              <a:defRPr b="0" i="0" sz="48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Bangers"/>
              <a:buChar char="■"/>
              <a:defRPr b="0" i="0" sz="48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Bangers"/>
              <a:buChar char="●"/>
              <a:defRPr b="0" i="0" sz="48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Bangers"/>
              <a:buChar char="○"/>
              <a:defRPr b="0" i="0" sz="48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Bangers"/>
              <a:buChar char="■"/>
              <a:defRPr b="0" i="0" sz="48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pic>
        <p:nvPicPr>
          <p:cNvPr id="99" name="Google Shape;9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50737" y="216475"/>
            <a:ext cx="3475225" cy="12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0"/>
          <p:cNvSpPr txBox="1"/>
          <p:nvPr/>
        </p:nvSpPr>
        <p:spPr>
          <a:xfrm>
            <a:off x="5227125" y="3303550"/>
            <a:ext cx="39171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Professor: Marcel Melo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 1 1">
  <p:cSld name="BLANK_1_1">
    <p:bg>
      <p:bgPr>
        <a:solidFill>
          <a:srgbClr val="9900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0" y="2223000"/>
            <a:ext cx="9144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●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4_1">
  <p:cSld name="TITLE_4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03" name="Google Shape;103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4" name="Google Shape;10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5">
  <p:cSld name="TITLE_5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07" name="Google Shape;107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6">
  <p:cSld name="TITLE_6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11" name="Google Shape;111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2" name="Google Shape;11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 1 1 1 1 1">
  <p:cSld name="BLANK_1_1_1_1_1">
    <p:bg>
      <p:bgPr>
        <a:solidFill>
          <a:srgbClr val="FF8716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2019625"/>
            <a:ext cx="91440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●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 1 1 1 1 1 1">
  <p:cSld name="BLANK_1_1_1_1_1_1">
    <p:bg>
      <p:bgPr>
        <a:solidFill>
          <a:srgbClr val="FF8716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125250" y="146125"/>
            <a:ext cx="8893500" cy="4864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354900" y="1733375"/>
            <a:ext cx="8528100" cy="14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●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○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■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●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○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■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●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○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■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 1 1 1 1 2 1 1">
  <p:cSld name="BLANK_1_1_1_1_2_1_1">
    <p:bg>
      <p:bgPr>
        <a:solidFill>
          <a:srgbClr val="3C78D8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125250" y="146125"/>
            <a:ext cx="8893500" cy="4864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250500" y="2019625"/>
            <a:ext cx="85074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ngers"/>
              <a:buChar char="●"/>
              <a:defRPr b="0" i="0" sz="48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type="title"/>
          </p:nvPr>
        </p:nvSpPr>
        <p:spPr>
          <a:xfrm>
            <a:off x="784075" y="0"/>
            <a:ext cx="83601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Bangers"/>
              <a:buChar char="●"/>
              <a:defRPr b="0" i="0" sz="32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pic>
        <p:nvPicPr>
          <p:cNvPr id="33" name="Google Shape;3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331" y="77381"/>
            <a:ext cx="615863" cy="748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784075" y="0"/>
            <a:ext cx="83601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Bangers"/>
              <a:buChar char="●"/>
              <a:defRPr b="0" i="0" sz="32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pic>
        <p:nvPicPr>
          <p:cNvPr id="36" name="Google Shape;3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331" y="77381"/>
            <a:ext cx="615863" cy="748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784075" y="0"/>
            <a:ext cx="83601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Bangers"/>
              <a:buChar char="●"/>
              <a:defRPr b="0" i="0" sz="32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331" y="77381"/>
            <a:ext cx="615863" cy="748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5900" y="935750"/>
            <a:ext cx="8886300" cy="39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84075" y="0"/>
            <a:ext cx="83601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Bangers"/>
              <a:buChar char="●"/>
              <a:defRPr b="0" i="0" sz="32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●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○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Bangers"/>
              <a:buChar char="■"/>
              <a:defRPr b="0" i="0" sz="1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ferramentas.lymas.com.br/regexp/regexp_br.php" TargetMode="External"/><Relationship Id="rId4" Type="http://schemas.openxmlformats.org/officeDocument/2006/relationships/hyperlink" Target="https://regex101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4"/>
          <p:cNvSpPr txBox="1"/>
          <p:nvPr>
            <p:ph type="title"/>
          </p:nvPr>
        </p:nvSpPr>
        <p:spPr>
          <a:xfrm>
            <a:off x="595000" y="1851450"/>
            <a:ext cx="5927700" cy="14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Javascript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Validação de texto com RegEx</a:t>
            </a:r>
            <a:endParaRPr b="1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3"/>
          <p:cNvSpPr txBox="1"/>
          <p:nvPr>
            <p:ph idx="1" type="body"/>
          </p:nvPr>
        </p:nvSpPr>
        <p:spPr>
          <a:xfrm>
            <a:off x="181200" y="825625"/>
            <a:ext cx="8781600" cy="4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validar toda String na Regex, sempre indiquem o ínicio da palavra ^ e o final $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Caso não indicarem, basta apenas uma ocorrência da expressão regular para validar toda String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43"/>
          <p:cNvGraphicFramePr/>
          <p:nvPr/>
        </p:nvGraphicFramePr>
        <p:xfrm>
          <a:off x="185875" y="242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{D85C08B4-E1EC-4C84-9AC0-7933993A12C1}</a:tableStyleId>
              </a:tblPr>
              <a:tblGrid>
                <a:gridCol w="2891475"/>
                <a:gridCol w="2891475"/>
                <a:gridCol w="2891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Regex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Aceita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Não-Aceita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^[0-9]+$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Qualquer número inteiro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Qualquer String que não seja apenas números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solidFill>
                            <a:schemeClr val="dk1"/>
                          </a:solidFill>
                        </a:rPr>
                        <a:t>[0-9]+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Qualquer String que tenha pelo menos um número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Qualquer String que tenha nenhum número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72" name="Google Shape;172;p43"/>
          <p:cNvSpPr txBox="1"/>
          <p:nvPr>
            <p:ph type="title"/>
          </p:nvPr>
        </p:nvSpPr>
        <p:spPr>
          <a:xfrm>
            <a:off x="784075" y="0"/>
            <a:ext cx="83601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Formando uma RegEx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 txBox="1"/>
          <p:nvPr>
            <p:ph idx="1" type="body"/>
          </p:nvPr>
        </p:nvSpPr>
        <p:spPr>
          <a:xfrm>
            <a:off x="181200" y="825625"/>
            <a:ext cx="8781600" cy="4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Expressões regulares são </a:t>
            </a: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case-sensitive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Porém, em </a:t>
            </a: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pode-se utilizar modificadores para determinar que a regex não deve diferenciar letras maiúsculas de minúsculas.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8" name="Google Shape;178;p44"/>
          <p:cNvGraphicFramePr/>
          <p:nvPr/>
        </p:nvGraphicFramePr>
        <p:xfrm>
          <a:off x="543375" y="23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{D85C08B4-E1EC-4C84-9AC0-7933993A12C1}</a:tableStyleId>
              </a:tblPr>
              <a:tblGrid>
                <a:gridCol w="2178475"/>
                <a:gridCol w="5966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Modificador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Descrição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i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Desconsidera letras maiúsculas e minúsculas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g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Verifica toda a string (global)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m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Checa todas as linhas da string (multiline)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9" name="Google Shape;179;p44"/>
          <p:cNvSpPr txBox="1"/>
          <p:nvPr>
            <p:ph type="title"/>
          </p:nvPr>
        </p:nvSpPr>
        <p:spPr>
          <a:xfrm>
            <a:off x="784075" y="0"/>
            <a:ext cx="83601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Modificadores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5"/>
          <p:cNvSpPr txBox="1"/>
          <p:nvPr>
            <p:ph idx="1" type="body"/>
          </p:nvPr>
        </p:nvSpPr>
        <p:spPr>
          <a:xfrm>
            <a:off x="181200" y="825625"/>
            <a:ext cx="8781600" cy="4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modificador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força o processo da regex a desconsiderar letras maiúsculas e minúsculas.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modificador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faz com que o processo da regex seja global, ou seja, encontra todas as ocorrências do valor determinado na String.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não utilizar esse modificador, o processo para quando encontra o primeiro valor correspondente à sua regex.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modificador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que se utilize outros caracteres específicos de início (^) e fim ($) de linha.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5"/>
          <p:cNvSpPr txBox="1"/>
          <p:nvPr>
            <p:ph type="title"/>
          </p:nvPr>
        </p:nvSpPr>
        <p:spPr>
          <a:xfrm>
            <a:off x="784075" y="0"/>
            <a:ext cx="83601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Modificadores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700" y="3345750"/>
            <a:ext cx="4799287" cy="8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700" y="1486000"/>
            <a:ext cx="7684186" cy="7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6"/>
          <p:cNvSpPr txBox="1"/>
          <p:nvPr>
            <p:ph type="title"/>
          </p:nvPr>
        </p:nvSpPr>
        <p:spPr>
          <a:xfrm>
            <a:off x="784075" y="0"/>
            <a:ext cx="83601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Modificadores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7"/>
          <p:cNvSpPr txBox="1"/>
          <p:nvPr>
            <p:ph idx="1" type="body"/>
          </p:nvPr>
        </p:nvSpPr>
        <p:spPr>
          <a:xfrm>
            <a:off x="181200" y="825625"/>
            <a:ext cx="8781600" cy="4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Javascript, pode-se usar expressões regulares de duas formas: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Criando um objeto RegExp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Criando diretamente usando uma expressão literal. Neste caso, a expressão regular deve ser precedida de / e sucessida de /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625" y="1749500"/>
            <a:ext cx="7684186" cy="7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5625" y="3519050"/>
            <a:ext cx="4799287" cy="8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7"/>
          <p:cNvSpPr txBox="1"/>
          <p:nvPr>
            <p:ph type="title"/>
          </p:nvPr>
        </p:nvSpPr>
        <p:spPr>
          <a:xfrm>
            <a:off x="784075" y="0"/>
            <a:ext cx="83601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Regex no Javascript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8"/>
          <p:cNvSpPr txBox="1"/>
          <p:nvPr>
            <p:ph idx="1" type="body"/>
          </p:nvPr>
        </p:nvSpPr>
        <p:spPr>
          <a:xfrm>
            <a:off x="181200" y="825625"/>
            <a:ext cx="8781600" cy="4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objeto RegExp contém apenas dois métodos para serem utilizados, cada um para uma função diferente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test() 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 se o valor foi encontrado na String e retorna um valor booleano para testes condicionais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exec() 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Retorna o valor pesquisado na posição 0 de um array, além disso, ainda retorna uma propriedade “index” ou “lastIndex” com a última posição onde o valor foi encontrado.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8"/>
          <p:cNvSpPr txBox="1"/>
          <p:nvPr>
            <p:ph type="title"/>
          </p:nvPr>
        </p:nvSpPr>
        <p:spPr>
          <a:xfrm>
            <a:off x="784075" y="0"/>
            <a:ext cx="83601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no objeto RegEx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075" y="994075"/>
            <a:ext cx="7206475" cy="35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9"/>
          <p:cNvSpPr txBox="1"/>
          <p:nvPr>
            <p:ph type="title"/>
          </p:nvPr>
        </p:nvSpPr>
        <p:spPr>
          <a:xfrm>
            <a:off x="784075" y="0"/>
            <a:ext cx="83601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Métodos no objeto RegEx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075" y="990600"/>
            <a:ext cx="5925550" cy="37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50"/>
          <p:cNvSpPr txBox="1"/>
          <p:nvPr>
            <p:ph type="title"/>
          </p:nvPr>
        </p:nvSpPr>
        <p:spPr>
          <a:xfrm>
            <a:off x="784075" y="0"/>
            <a:ext cx="83601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Métodos no objeto RegEx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1"/>
          <p:cNvSpPr txBox="1"/>
          <p:nvPr>
            <p:ph idx="1" type="body"/>
          </p:nvPr>
        </p:nvSpPr>
        <p:spPr>
          <a:xfrm>
            <a:off x="181200" y="825625"/>
            <a:ext cx="8781600" cy="4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pt-BR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Apesar dos métodos do objeto RegExp serem bastante úteis, podemos utilizar os métodos do objeto String replace,match e search.</a:t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1" i="0" lang="pt-BR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replace()</a:t>
            </a:r>
            <a:r>
              <a:rPr b="0" i="0" lang="pt-BR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Utilizado para substituir as ocorrências de uma expressão regular em uma String por outro valor.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1" i="0" lang="pt-BR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match()</a:t>
            </a:r>
            <a:r>
              <a:rPr b="0" i="0" lang="pt-BR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Simplemente encontra as ocorrências da regex em um String.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</a:pPr>
            <a:r>
              <a:rPr b="0" i="0" lang="pt-BR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Retorna um Array com todas as ocorrêncais da regex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1" i="0" lang="pt-BR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search()</a:t>
            </a:r>
            <a:r>
              <a:rPr b="0" i="0" lang="pt-BR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Procura por um valor dentro de uma string e retorna o valor da posição em que ela foi encontrada. Se nada for encontrado, retorna -1.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1"/>
          <p:cNvSpPr txBox="1"/>
          <p:nvPr>
            <p:ph type="title"/>
          </p:nvPr>
        </p:nvSpPr>
        <p:spPr>
          <a:xfrm>
            <a:off x="784075" y="0"/>
            <a:ext cx="83601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Replace(), Match(), Search()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075" y="1040850"/>
            <a:ext cx="7221500" cy="34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52"/>
          <p:cNvSpPr txBox="1"/>
          <p:nvPr>
            <p:ph type="title"/>
          </p:nvPr>
        </p:nvSpPr>
        <p:spPr>
          <a:xfrm>
            <a:off x="784075" y="0"/>
            <a:ext cx="83601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replace()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5"/>
          <p:cNvSpPr txBox="1"/>
          <p:nvPr>
            <p:ph idx="1" type="body"/>
          </p:nvPr>
        </p:nvSpPr>
        <p:spPr>
          <a:xfrm>
            <a:off x="181200" y="825625"/>
            <a:ext cx="8781600" cy="4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Expressão Regular (RegEx) é uma notação formal para representar padrões em Strings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ciência da Computação, uma RegEx provê uma forma concisa e flexível de identificar cadeias de caracteres de interesses.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caracteres particulares, palavras ou padrões de caracteres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Normalmente são escritas usando uma linguagem formal que pode ser interpretada por um processador de Regex.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5"/>
          <p:cNvSpPr txBox="1"/>
          <p:nvPr>
            <p:ph type="title"/>
          </p:nvPr>
        </p:nvSpPr>
        <p:spPr>
          <a:xfrm>
            <a:off x="784075" y="0"/>
            <a:ext cx="83601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Expressão Regular (Regex)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350" y="970700"/>
            <a:ext cx="8290200" cy="37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53"/>
          <p:cNvSpPr txBox="1"/>
          <p:nvPr>
            <p:ph type="title"/>
          </p:nvPr>
        </p:nvSpPr>
        <p:spPr>
          <a:xfrm>
            <a:off x="784075" y="0"/>
            <a:ext cx="83601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match()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950" y="946650"/>
            <a:ext cx="8156675" cy="36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54"/>
          <p:cNvSpPr txBox="1"/>
          <p:nvPr>
            <p:ph type="title"/>
          </p:nvPr>
        </p:nvSpPr>
        <p:spPr>
          <a:xfrm>
            <a:off x="784075" y="0"/>
            <a:ext cx="83601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search()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5"/>
          <p:cNvSpPr txBox="1"/>
          <p:nvPr>
            <p:ph idx="1" type="body"/>
          </p:nvPr>
        </p:nvSpPr>
        <p:spPr>
          <a:xfrm>
            <a:off x="181200" y="825625"/>
            <a:ext cx="8781600" cy="4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Crie as seguintes Expressões regulares: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CPF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CNPJ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Telefone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Telefone com DDD 64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 		23/10/2014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Hora 		19:30:45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+ Hora  		23/10/2014 19:30:45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i="0" lang="pt-BR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http://ferramentas.lymas.com.br/regexp/regexp_br.php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https://regex101.com/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8" name="Google Shape;248;p55"/>
          <p:cNvSpPr txBox="1"/>
          <p:nvPr>
            <p:ph type="title"/>
          </p:nvPr>
        </p:nvSpPr>
        <p:spPr>
          <a:xfrm>
            <a:off x="784075" y="0"/>
            <a:ext cx="83601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6"/>
          <p:cNvSpPr txBox="1"/>
          <p:nvPr>
            <p:ph idx="1" type="body"/>
          </p:nvPr>
        </p:nvSpPr>
        <p:spPr>
          <a:xfrm>
            <a:off x="181200" y="825625"/>
            <a:ext cx="8781600" cy="4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Normalmente são utilizadas para encontrar e/ou substituir valores de uma determinada String.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Também são utilizadas para procura e substituição em editores de texto e linguagens de programação, validação de formatos de texto, realce de sintaxe e filtragem de informação.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Usando uma RegEx pode-se descrever um conjunto de strings, de forma concisa, sem precisar listar todos os elementos do conjunto.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6"/>
          <p:cNvSpPr txBox="1"/>
          <p:nvPr>
            <p:ph type="title"/>
          </p:nvPr>
        </p:nvSpPr>
        <p:spPr>
          <a:xfrm>
            <a:off x="784075" y="0"/>
            <a:ext cx="83601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Expressão Regular (Regex)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/>
          <p:nvPr>
            <p:ph idx="1" type="body"/>
          </p:nvPr>
        </p:nvSpPr>
        <p:spPr>
          <a:xfrm>
            <a:off x="181200" y="825625"/>
            <a:ext cx="8781600" cy="4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metacaractere é um caractere ou sequência de caracteres com significado especial em expressões regulares.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metacaracteres podem ser organizados conforme seu uso: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Especificadores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Especificam o conjunto de caracteres a casar em uma posição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Quantificadores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Definem o número permitido de repetições da e</a:t>
            </a:r>
            <a:r>
              <a:rPr lang="pt-BR"/>
              <a:t>x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pressão regular precedente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Âncoras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Estabelecem posições de referência para o casamento do restante da regex.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Agrupamento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Definem grupos ou alternativas de regex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7"/>
          <p:cNvSpPr txBox="1"/>
          <p:nvPr>
            <p:ph type="title"/>
          </p:nvPr>
        </p:nvSpPr>
        <p:spPr>
          <a:xfrm>
            <a:off x="784075" y="0"/>
            <a:ext cx="83601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Expressão Regular (Regex)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38"/>
          <p:cNvGraphicFramePr/>
          <p:nvPr/>
        </p:nvGraphicFramePr>
        <p:xfrm>
          <a:off x="272850" y="95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{D85C08B4-E1EC-4C84-9AC0-7933993A12C1}</a:tableStyleId>
              </a:tblPr>
              <a:tblGrid>
                <a:gridCol w="1608300"/>
                <a:gridCol w="2336925"/>
                <a:gridCol w="46639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Metacaractere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Conhecido como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Significado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.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curinga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qualquer caractere, exceto quebra de linha \n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[....]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conjunto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qualquer caractere incluído no conjunto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[^....]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conjunto negado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qualquer caractere não incluído no conjunto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\d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dígito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o mesmo que [0-9]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\D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não-dígito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o mesmo que [^0-9]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\s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branco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espaço, quebra de linha, tabs, etc.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\S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não-branco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espaço, quebra de linha, tabs, etc. não são permitidos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\w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alfanumérico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o mesmo que [a-zA-Z0-9_]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\W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não-alfanumérico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</a:rPr>
                        <a:t>[^a-zA-Z0-9_]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1" name="Google Shape;141;p38"/>
          <p:cNvSpPr txBox="1"/>
          <p:nvPr>
            <p:ph type="title"/>
          </p:nvPr>
        </p:nvSpPr>
        <p:spPr>
          <a:xfrm>
            <a:off x="784075" y="0"/>
            <a:ext cx="83601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 de caracteres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Google Shape;146;p39"/>
          <p:cNvGraphicFramePr/>
          <p:nvPr/>
        </p:nvGraphicFramePr>
        <p:xfrm>
          <a:off x="272850" y="95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{D85C08B4-E1EC-4C84-9AC0-7933993A12C1}</a:tableStyleId>
              </a:tblPr>
              <a:tblGrid>
                <a:gridCol w="2192450"/>
                <a:gridCol w="63579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Metacaractere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Significado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[12345]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Aceita apenas os número: 1, 2, 3, 4 e 5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[1-5]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O mesmo significado do anterior. 1-5 indica o intervalo de 1 a 5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[0-9]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Qualquer número inteiro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[a-z]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Todas letras. Forma qualquer palavra com letras minúsculas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[A-Z]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</a:rPr>
                        <a:t>Todas letras. Forma qualquer palavra com letras maiúsculas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[a-zA-Z]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</a:rPr>
                        <a:t>Todas palavras formadas apenas com letras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7" name="Google Shape;147;p39"/>
          <p:cNvSpPr txBox="1"/>
          <p:nvPr>
            <p:ph type="title"/>
          </p:nvPr>
        </p:nvSpPr>
        <p:spPr>
          <a:xfrm>
            <a:off x="784075" y="0"/>
            <a:ext cx="83601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 de caracteres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Google Shape;152;p40"/>
          <p:cNvGraphicFramePr/>
          <p:nvPr/>
        </p:nvGraphicFramePr>
        <p:xfrm>
          <a:off x="109750" y="95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{D85C08B4-E1EC-4C84-9AC0-7933993A12C1}</a:tableStyleId>
              </a:tblPr>
              <a:tblGrid>
                <a:gridCol w="2456750"/>
                <a:gridCol w="64470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Metacaractere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Significado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{n}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exatamente n ocorrências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{n,m}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no mínimo n ocorrências e no máximo 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{n,}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no mínimo n ocorrências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{,n}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no máximo n ocorrências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?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 ou 1 ocorrência; o mesmo que { ,1}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+ 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 ou mais ocorrência; o mesmo que {1,}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*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 ou mais ocorrência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&lt;X&gt;?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modera qualquer um dos quantificadores acima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(onde &lt;X&gt; é um dos quantificadores acima)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3" name="Google Shape;153;p40"/>
          <p:cNvSpPr txBox="1"/>
          <p:nvPr>
            <p:ph type="title"/>
          </p:nvPr>
        </p:nvSpPr>
        <p:spPr>
          <a:xfrm>
            <a:off x="784075" y="0"/>
            <a:ext cx="83601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Quantificadores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41"/>
          <p:cNvGraphicFramePr/>
          <p:nvPr/>
        </p:nvGraphicFramePr>
        <p:xfrm>
          <a:off x="229350" y="95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{D85C08B4-E1EC-4C84-9AC0-7933993A12C1}</a:tableStyleId>
              </a:tblPr>
              <a:tblGrid>
                <a:gridCol w="2042725"/>
                <a:gridCol w="65664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Metacaractere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Signficado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^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início do texto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\A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início do texto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$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fim do texto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\Z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fim do texto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\b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posição de borda, logo antes do ínicio de uma palavra, ou logo depois do seu término; o mesmo que a posição entre \W e \w ou vice-versa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\B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posição de não-borda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9" name="Google Shape;159;p41"/>
          <p:cNvSpPr txBox="1"/>
          <p:nvPr>
            <p:ph type="title"/>
          </p:nvPr>
        </p:nvSpPr>
        <p:spPr>
          <a:xfrm>
            <a:off x="784075" y="0"/>
            <a:ext cx="83601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âncoras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Google Shape;164;p42"/>
          <p:cNvGraphicFramePr/>
          <p:nvPr/>
        </p:nvGraphicFramePr>
        <p:xfrm>
          <a:off x="164150" y="95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{D85C08B4-E1EC-4C84-9AC0-7933993A12C1}</a:tableStyleId>
              </a:tblPr>
              <a:tblGrid>
                <a:gridCol w="1923100"/>
                <a:gridCol w="6881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Metacaractere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Significado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(...)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define um grupo, para efeito de aplicação de quantificador, alternativa ou de posterior extração ou reuso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regex1 | regex2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alternativa; casa a regex à direita ou à direita. (União)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\n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recupera o texto casado no n-ésimo grupo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5" name="Google Shape;165;p42"/>
          <p:cNvSpPr txBox="1"/>
          <p:nvPr>
            <p:ph type="title"/>
          </p:nvPr>
        </p:nvSpPr>
        <p:spPr>
          <a:xfrm>
            <a:off x="784075" y="0"/>
            <a:ext cx="83601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Agrupamento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FGoiano 2016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