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300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1" r:id="rId31"/>
    <p:sldId id="302" r:id="rId32"/>
    <p:sldId id="303" r:id="rId33"/>
    <p:sldId id="305" r:id="rId34"/>
    <p:sldId id="304" r:id="rId35"/>
    <p:sldId id="306" r:id="rId36"/>
    <p:sldId id="307" r:id="rId37"/>
    <p:sldId id="308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25F3A-8652-4E67-BC8D-BED65C0E6380}" type="datetimeFigureOut">
              <a:rPr lang="pt-BR" smtClean="0"/>
              <a:pPr/>
              <a:t>18/07/2017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3BF1C-03DB-41BF-A5C9-756BAAFE9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4585-3836-4394-982B-16C21433AB3B}" type="datetimeFigureOut">
              <a:rPr lang="pt-BR" smtClean="0"/>
              <a:pPr/>
              <a:t>18/07/2017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6FBB-4BC2-4498-80D8-49C90837BB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7D84-2F0A-4DBB-8A4E-972E8302D51B}" type="datetime1">
              <a:rPr lang="pt-BR" smtClean="0"/>
              <a:t>18/07/2017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44998" cy="149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29590"/>
            <a:ext cx="2160587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8E8E-1364-43FD-AE12-7AD6E9D7ADC9}" type="datetime1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E9C7-58CE-45BA-8A1D-D6FA76116FC7}" type="datetime1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-27384"/>
            <a:ext cx="9144000" cy="122413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>
            <a:lvl1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1pPr>
            <a:lvl2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2pPr>
            <a:lvl3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3pPr>
            <a:lvl4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4pPr>
            <a:lvl5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43" y="6048672"/>
            <a:ext cx="1304305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8653" y="6093296"/>
            <a:ext cx="1035115" cy="75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A1C-66FC-4633-BE6D-CF9B6334D0C7}" type="datetime1">
              <a:rPr lang="pt-BR" smtClean="0"/>
              <a:t>18/07/2017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Algoritmos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ECC4-58CD-4399-97A2-56F40195EBBF}" type="datetime1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4500-9B5D-4089-A81D-203D1D75246D}" type="datetime1">
              <a:rPr lang="pt-BR" smtClean="0"/>
              <a:t>18/07/2017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D811-52A4-4782-A617-E5B4BECF200B}" type="datetime1">
              <a:rPr lang="pt-BR" smtClean="0"/>
              <a:t>18/07/2017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CA92-4D1C-4413-A085-4C88AC9FE28C}" type="datetime1">
              <a:rPr lang="pt-BR" smtClean="0"/>
              <a:t>18/07/2017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9C54-169B-4509-9E81-20F1DD9DA3D0}" type="datetime1">
              <a:rPr lang="pt-BR" smtClean="0"/>
              <a:t>18/07/2017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063C-9D87-4821-AE90-01D772731761}" type="datetime1">
              <a:rPr lang="pt-BR" smtClean="0"/>
              <a:t>18/07/2017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BDAC-A21C-47BD-8699-1EF929A8353C}" type="datetime1">
              <a:rPr lang="pt-BR" smtClean="0"/>
              <a:t>18/07/2017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4B74-A53C-4924-97E3-B4DD44D11F56}" type="datetime1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Algoritmos e Lógica de Programação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Profª Bruna Ribeiro</a:t>
            </a:r>
          </a:p>
          <a:p>
            <a:r>
              <a:rPr lang="pt-BR" dirty="0" smtClean="0"/>
              <a:t>Email: bruna.bgribeiro@gmail.com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mamífero é animal</a:t>
            </a:r>
          </a:p>
          <a:p>
            <a:r>
              <a:rPr lang="pt-BR" dirty="0" smtClean="0"/>
              <a:t>Todo cavalo é mamífero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39652" y="2780928"/>
            <a:ext cx="6264696" cy="12961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Todo cavalo é animal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no dia-a-dia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lógica nos acompanha </a:t>
            </a:r>
            <a:r>
              <a:rPr lang="pt-BR" b="1" dirty="0" smtClean="0"/>
              <a:t>diariamente</a:t>
            </a:r>
            <a:r>
              <a:rPr lang="pt-BR" dirty="0" smtClean="0"/>
              <a:t>, até mesmo quando </a:t>
            </a:r>
            <a:r>
              <a:rPr lang="pt-BR" b="1" dirty="0" smtClean="0"/>
              <a:t>falamos</a:t>
            </a:r>
            <a:r>
              <a:rPr lang="pt-BR" dirty="0" smtClean="0"/>
              <a:t>, já que a palavra falada é a </a:t>
            </a:r>
            <a:r>
              <a:rPr lang="pt-BR" b="1" dirty="0" smtClean="0"/>
              <a:t>representação do pensamento</a:t>
            </a:r>
          </a:p>
          <a:p>
            <a:pPr lvl="1"/>
            <a:r>
              <a:rPr lang="pt-BR" dirty="0" smtClean="0"/>
              <a:t>E a palavra </a:t>
            </a:r>
            <a:r>
              <a:rPr lang="pt-BR" b="1" dirty="0" smtClean="0"/>
              <a:t>escrita</a:t>
            </a:r>
            <a:r>
              <a:rPr lang="pt-BR" dirty="0" smtClean="0"/>
              <a:t> é a representação da palavra falada, também pensamos quando escrevemos, utilizando a </a:t>
            </a:r>
            <a:r>
              <a:rPr lang="pt-BR" b="1" dirty="0" smtClean="0"/>
              <a:t>lógica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gaveta está fechada</a:t>
            </a:r>
          </a:p>
          <a:p>
            <a:r>
              <a:rPr lang="pt-BR" dirty="0" smtClean="0"/>
              <a:t>A caneta está na gaveta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gaveta está fechada</a:t>
            </a:r>
          </a:p>
          <a:p>
            <a:r>
              <a:rPr lang="pt-BR" dirty="0" smtClean="0"/>
              <a:t>A caneta está na gaveta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39652" y="2780928"/>
            <a:ext cx="6264696" cy="12961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Preciso primeiro abrir a gaveta, para depois pegar a caneta.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descrever um algoritmo, pode-se usar representações gráficas ou textuais.</a:t>
            </a:r>
          </a:p>
          <a:p>
            <a:r>
              <a:rPr lang="pt-BR" dirty="0" smtClean="0"/>
              <a:t>O uso dessas representações vai depender do grau de detalhamento que se deseja de um algoritmo.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formas de representação:</a:t>
            </a:r>
          </a:p>
          <a:p>
            <a:pPr lvl="1"/>
            <a:r>
              <a:rPr lang="pt-BR" dirty="0" smtClean="0"/>
              <a:t>Algoritmos naturais;</a:t>
            </a:r>
          </a:p>
          <a:p>
            <a:pPr lvl="1"/>
            <a:r>
              <a:rPr lang="pt-BR" dirty="0" smtClean="0"/>
              <a:t>Fluxograma;</a:t>
            </a:r>
          </a:p>
          <a:p>
            <a:pPr lvl="1"/>
            <a:r>
              <a:rPr lang="pt-BR" dirty="0" smtClean="0"/>
              <a:t>Diagrama de </a:t>
            </a:r>
            <a:r>
              <a:rPr lang="pt-BR" dirty="0" err="1" smtClean="0"/>
              <a:t>Chapin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Pseudocódigo.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formas de representação:</a:t>
            </a:r>
          </a:p>
          <a:p>
            <a:pPr lvl="1"/>
            <a:r>
              <a:rPr lang="pt-BR" b="1" dirty="0" smtClean="0"/>
              <a:t>Algoritmos naturais;</a:t>
            </a:r>
          </a:p>
          <a:p>
            <a:pPr lvl="1"/>
            <a:r>
              <a:rPr lang="pt-BR" dirty="0" smtClean="0"/>
              <a:t>Fluxograma;</a:t>
            </a:r>
          </a:p>
          <a:p>
            <a:pPr lvl="1"/>
            <a:r>
              <a:rPr lang="pt-BR" dirty="0" smtClean="0"/>
              <a:t>Diagrama de </a:t>
            </a:r>
            <a:r>
              <a:rPr lang="pt-BR" dirty="0" err="1" smtClean="0"/>
              <a:t>Chapin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Pseudocódigo.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Naturais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algoritmos usados no nosso dia a dia, descritos em linguagem natural</a:t>
            </a:r>
          </a:p>
          <a:p>
            <a:pPr lvl="1"/>
            <a:r>
              <a:rPr lang="pt-BR" dirty="0" smtClean="0"/>
              <a:t>Uma receita culinária, trocar um pneu ou uma lâmpada.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Naturais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automatizar uma tarefa, é fundamental descrever seus passos de forma detalhada </a:t>
            </a:r>
            <a:r>
              <a:rPr lang="pt-BR" dirty="0" smtClean="0"/>
              <a:t>e clara</a:t>
            </a:r>
            <a:r>
              <a:rPr lang="pt-BR" dirty="0" smtClean="0"/>
              <a:t>, para que qualquer um que venha a executá-la, saiba exatamente o que </a:t>
            </a:r>
            <a:r>
              <a:rPr lang="pt-BR" dirty="0" smtClean="0"/>
              <a:t>fazer.</a:t>
            </a:r>
          </a:p>
          <a:p>
            <a:r>
              <a:rPr lang="pt-BR" dirty="0" smtClean="0"/>
              <a:t>Assim</a:t>
            </a:r>
            <a:r>
              <a:rPr lang="pt-BR" dirty="0" smtClean="0"/>
              <a:t>, se </a:t>
            </a:r>
            <a:r>
              <a:rPr lang="pt-BR" dirty="0" smtClean="0"/>
              <a:t>uma indústria </a:t>
            </a:r>
            <a:r>
              <a:rPr lang="pt-BR" dirty="0" smtClean="0"/>
              <a:t>precisa que uma tarefa seja automatizada, deve descrevê-la através de um </a:t>
            </a:r>
            <a:r>
              <a:rPr lang="pt-BR" dirty="0" smtClean="0"/>
              <a:t>algoritmo.</a:t>
            </a:r>
          </a:p>
          <a:p>
            <a:r>
              <a:rPr lang="pt-BR" dirty="0" smtClean="0"/>
              <a:t>Este algoritmo </a:t>
            </a:r>
            <a:r>
              <a:rPr lang="pt-BR" dirty="0" smtClean="0"/>
              <a:t>poderá ser lido por um operário ou transformado em programa para uma máquina.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Naturais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programar computadores são </a:t>
            </a:r>
            <a:r>
              <a:rPr lang="pt-BR" dirty="0" err="1" smtClean="0"/>
              <a:t>neces-sários</a:t>
            </a:r>
            <a:r>
              <a:rPr lang="pt-BR" dirty="0" smtClean="0"/>
              <a:t>, também, algoritmos que, traduzidos para </a:t>
            </a:r>
            <a:r>
              <a:rPr lang="pt-BR" dirty="0" smtClean="0"/>
              <a:t>a linguagem </a:t>
            </a:r>
            <a:r>
              <a:rPr lang="pt-BR" dirty="0" smtClean="0"/>
              <a:t>de programação do </a:t>
            </a:r>
            <a:r>
              <a:rPr lang="pt-BR" dirty="0" err="1" smtClean="0"/>
              <a:t>compu-tador</a:t>
            </a:r>
            <a:r>
              <a:rPr lang="pt-BR" dirty="0" smtClean="0"/>
              <a:t>, farão com que este execute as tarefas desejadas.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Frequência</a:t>
            </a:r>
          </a:p>
          <a:p>
            <a:r>
              <a:rPr lang="pt-BR" dirty="0" smtClean="0"/>
              <a:t>Atividades em Aula</a:t>
            </a:r>
          </a:p>
          <a:p>
            <a:r>
              <a:rPr lang="pt-BR" dirty="0" smtClean="0"/>
              <a:t>Provas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Naturais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várias formas de se representar um algoritmo. Pode-se escrevê-lo através </a:t>
            </a:r>
            <a:r>
              <a:rPr lang="pt-BR" dirty="0" smtClean="0"/>
              <a:t>da linguagem </a:t>
            </a:r>
            <a:r>
              <a:rPr lang="pt-BR" dirty="0" smtClean="0"/>
              <a:t>natural que usamos no dia-a-dia. Esta maneira, porém, pode levar a </a:t>
            </a:r>
            <a:r>
              <a:rPr lang="pt-BR" dirty="0" smtClean="0"/>
              <a:t>muitas ambiguidades.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Naturais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exemplo, a instrução "afrouxar </a:t>
            </a:r>
            <a:r>
              <a:rPr lang="pt-BR" dirty="0" err="1" smtClean="0"/>
              <a:t>ligeiramen-te</a:t>
            </a:r>
            <a:r>
              <a:rPr lang="pt-BR" dirty="0" smtClean="0"/>
              <a:t> </a:t>
            </a:r>
            <a:r>
              <a:rPr lang="pt-BR" dirty="0" smtClean="0"/>
              <a:t>as porcas" num algoritmo de troca de </a:t>
            </a:r>
            <a:r>
              <a:rPr lang="pt-BR" dirty="0" smtClean="0"/>
              <a:t>pneus está </a:t>
            </a:r>
            <a:r>
              <a:rPr lang="pt-BR" dirty="0" smtClean="0"/>
              <a:t>sujeita a interpretações diferentes por pessoas </a:t>
            </a:r>
            <a:r>
              <a:rPr lang="pt-BR" dirty="0" smtClean="0"/>
              <a:t>distintas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Naturais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exemplo, a instrução "afrouxar </a:t>
            </a:r>
            <a:r>
              <a:rPr lang="pt-BR" dirty="0" err="1" smtClean="0"/>
              <a:t>ligeiramen-te</a:t>
            </a:r>
            <a:r>
              <a:rPr lang="pt-BR" dirty="0" smtClean="0"/>
              <a:t> </a:t>
            </a:r>
            <a:r>
              <a:rPr lang="pt-BR" dirty="0" smtClean="0"/>
              <a:t>as porcas" num algoritmo de troca de </a:t>
            </a:r>
            <a:r>
              <a:rPr lang="pt-BR" dirty="0" smtClean="0"/>
              <a:t>pneus está </a:t>
            </a:r>
            <a:r>
              <a:rPr lang="pt-BR" dirty="0" smtClean="0"/>
              <a:t>sujeita a interpretações diferentes por pessoas </a:t>
            </a:r>
            <a:r>
              <a:rPr lang="pt-BR" dirty="0" smtClean="0"/>
              <a:t>distintas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51620" y="3789040"/>
            <a:ext cx="6840760" cy="1800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Uma instrução </a:t>
            </a:r>
            <a:r>
              <a:rPr lang="pt-BR" sz="3200" dirty="0" smtClean="0"/>
              <a:t>mais precisa seria: “afrouxar a porca, girando-a 30º no sentido anti-horário”.</a:t>
            </a:r>
            <a:endParaRPr lang="pt-BR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construção de um algoritmo é um procedimento bastante particular de cada pessoa, </a:t>
            </a:r>
            <a:r>
              <a:rPr lang="pt-BR" dirty="0" smtClean="0"/>
              <a:t>pois envolve </a:t>
            </a:r>
            <a:r>
              <a:rPr lang="pt-BR" dirty="0" smtClean="0"/>
              <a:t>o </a:t>
            </a:r>
            <a:r>
              <a:rPr lang="pt-BR" b="1" dirty="0" smtClean="0"/>
              <a:t>raciocínio de cada indivíduo</a:t>
            </a:r>
            <a:r>
              <a:rPr lang="pt-BR" dirty="0" smtClean="0"/>
              <a:t>, suas </a:t>
            </a:r>
            <a:r>
              <a:rPr lang="pt-BR" b="1" dirty="0" smtClean="0"/>
              <a:t>experiências anteriores</a:t>
            </a:r>
            <a:r>
              <a:rPr lang="pt-BR" dirty="0" smtClean="0"/>
              <a:t>, seus </a:t>
            </a:r>
            <a:r>
              <a:rPr lang="pt-BR" b="1" dirty="0" smtClean="0"/>
              <a:t>hábitos</a:t>
            </a:r>
            <a:r>
              <a:rPr lang="pt-BR" dirty="0" smtClean="0"/>
              <a:t> e sua </a:t>
            </a:r>
            <a:r>
              <a:rPr lang="pt-BR" b="1" dirty="0" smtClean="0"/>
              <a:t>criatividade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Ler atentamente o enunciado:</a:t>
            </a:r>
          </a:p>
          <a:p>
            <a:pPr lvl="2"/>
            <a:r>
              <a:rPr lang="pt-BR" dirty="0" smtClean="0"/>
              <a:t>É justamente o enunciado do exercício que fornece o encaminhamento necessário à </a:t>
            </a:r>
            <a:r>
              <a:rPr lang="pt-BR" dirty="0" smtClean="0"/>
              <a:t>resolução do </a:t>
            </a:r>
            <a:r>
              <a:rPr lang="pt-BR" dirty="0" smtClean="0"/>
              <a:t>problema, que se torna, portanto, dependente de sua completa compreensão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Retirar do enunciado a relação das entradas de dados:</a:t>
            </a:r>
          </a:p>
          <a:p>
            <a:pPr lvl="2"/>
            <a:r>
              <a:rPr lang="pt-BR" dirty="0" smtClean="0"/>
              <a:t>A entrada é o meio pelo qual o usuário pode informar dados que serão utilizados pelo programa em seu </a:t>
            </a:r>
            <a:r>
              <a:rPr lang="pt-BR" dirty="0" smtClean="0"/>
              <a:t>processamento</a:t>
            </a:r>
          </a:p>
          <a:p>
            <a:pPr lvl="2"/>
            <a:r>
              <a:rPr lang="pt-BR" dirty="0" smtClean="0"/>
              <a:t>Através </a:t>
            </a:r>
            <a:r>
              <a:rPr lang="pt-BR" dirty="0" smtClean="0"/>
              <a:t>do enunciado podemos descobrir quais são os dados que devem ser fornecidos, a </a:t>
            </a:r>
            <a:r>
              <a:rPr lang="pt-BR" dirty="0" smtClean="0"/>
              <a:t>partir dos </a:t>
            </a:r>
            <a:r>
              <a:rPr lang="pt-BR" dirty="0" smtClean="0"/>
              <a:t>quais desenvolveremos os cálculos. A entrada é feita pelo comando </a:t>
            </a:r>
            <a:r>
              <a:rPr lang="pt-BR" b="1" dirty="0" smtClean="0"/>
              <a:t>leia.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Retirar do enunciado a relação das saídas de </a:t>
            </a:r>
            <a:r>
              <a:rPr lang="pt-BR" b="1" dirty="0" smtClean="0"/>
              <a:t>dados:</a:t>
            </a:r>
          </a:p>
          <a:p>
            <a:pPr lvl="2"/>
            <a:r>
              <a:rPr lang="pt-BR" dirty="0" smtClean="0"/>
              <a:t>Para </a:t>
            </a:r>
            <a:r>
              <a:rPr lang="pt-BR" dirty="0" smtClean="0"/>
              <a:t>que o usuário possa ter acesso aos resultados do processamento do programa, </a:t>
            </a:r>
            <a:r>
              <a:rPr lang="pt-BR" dirty="0" smtClean="0"/>
              <a:t>toda linguagem </a:t>
            </a:r>
            <a:r>
              <a:rPr lang="pt-BR" dirty="0" smtClean="0"/>
              <a:t>de programação fornece mecanismos de apresentação (saída) dos </a:t>
            </a:r>
            <a:r>
              <a:rPr lang="pt-BR" dirty="0" smtClean="0"/>
              <a:t>dados.</a:t>
            </a:r>
          </a:p>
          <a:p>
            <a:pPr lvl="2"/>
            <a:r>
              <a:rPr lang="pt-BR" dirty="0" smtClean="0"/>
              <a:t>Através </a:t>
            </a:r>
            <a:r>
              <a:rPr lang="pt-BR" dirty="0" smtClean="0"/>
              <a:t>do enunciado podemos descobrir quais são os dados que devem ser emitidos </a:t>
            </a:r>
            <a:r>
              <a:rPr lang="pt-BR" dirty="0" smtClean="0"/>
              <a:t>para compor </a:t>
            </a:r>
            <a:r>
              <a:rPr lang="pt-BR" dirty="0" smtClean="0"/>
              <a:t>o resultado final, objetivo do algoritmo. A saída é feita pelo comando </a:t>
            </a:r>
            <a:r>
              <a:rPr lang="pt-BR" b="1" dirty="0" smtClean="0"/>
              <a:t>escreva.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3888432"/>
          </a:xfrm>
        </p:spPr>
        <p:txBody>
          <a:bodyPr>
            <a:normAutofit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Determinar o que deve ser feito para transformar as entradas determinadas nas </a:t>
            </a:r>
            <a:r>
              <a:rPr lang="pt-BR" b="1" dirty="0" smtClean="0"/>
              <a:t>saídas especificadas:</a:t>
            </a:r>
          </a:p>
          <a:p>
            <a:pPr lvl="2"/>
            <a:r>
              <a:rPr lang="pt-BR" dirty="0" smtClean="0"/>
              <a:t>Nesta fase é que teremos a construção do algoritmo propriamente dito, pois, a partir de </a:t>
            </a:r>
            <a:r>
              <a:rPr lang="pt-BR" dirty="0" smtClean="0"/>
              <a:t>alguns requisitos </a:t>
            </a:r>
            <a:r>
              <a:rPr lang="pt-BR" dirty="0" smtClean="0"/>
              <a:t>especificados, devemos determinar qual </a:t>
            </a:r>
            <a:r>
              <a:rPr lang="pt-BR" dirty="0" smtClean="0"/>
              <a:t>sequência </a:t>
            </a:r>
            <a:r>
              <a:rPr lang="pt-BR" dirty="0" smtClean="0"/>
              <a:t>de ações é capaz de </a:t>
            </a:r>
            <a:r>
              <a:rPr lang="pt-BR" dirty="0" smtClean="0"/>
              <a:t>transformar um </a:t>
            </a:r>
            <a:r>
              <a:rPr lang="pt-BR" dirty="0" smtClean="0"/>
              <a:t>conjunto definido de dados nas informações de resultado.</a:t>
            </a:r>
            <a:endParaRPr lang="pt-BR" b="1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3888432"/>
          </a:xfrm>
        </p:spPr>
        <p:txBody>
          <a:bodyPr>
            <a:normAutofit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Determinar o que deve ser feito para transformar as entradas determinadas nas </a:t>
            </a:r>
            <a:r>
              <a:rPr lang="pt-BR" b="1" dirty="0" smtClean="0"/>
              <a:t>saídas especificadas:</a:t>
            </a:r>
          </a:p>
          <a:p>
            <a:pPr lvl="2"/>
            <a:r>
              <a:rPr lang="pt-BR" dirty="0" smtClean="0"/>
              <a:t>Nesta fase é que teremos a construção do algoritmo propriamente dito, pois, a partir de </a:t>
            </a:r>
            <a:r>
              <a:rPr lang="pt-BR" dirty="0" smtClean="0"/>
              <a:t>alguns requisitos </a:t>
            </a:r>
            <a:r>
              <a:rPr lang="pt-BR" dirty="0" smtClean="0"/>
              <a:t>especificados, devemos determinar qual </a:t>
            </a:r>
            <a:r>
              <a:rPr lang="pt-BR" dirty="0" smtClean="0"/>
              <a:t>sequência </a:t>
            </a:r>
            <a:r>
              <a:rPr lang="pt-BR" dirty="0" smtClean="0"/>
              <a:t>de ações é capaz de </a:t>
            </a:r>
            <a:r>
              <a:rPr lang="pt-BR" dirty="0" smtClean="0"/>
              <a:t>transformar um </a:t>
            </a:r>
            <a:r>
              <a:rPr lang="pt-BR" dirty="0" smtClean="0"/>
              <a:t>conjunto definido de dados nas informações de resultado.</a:t>
            </a:r>
            <a:endParaRPr lang="pt-BR" b="1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792" y="5340762"/>
            <a:ext cx="8316416" cy="60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08511"/>
          </a:xfrm>
        </p:spPr>
        <p:txBody>
          <a:bodyPr>
            <a:normAutofit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Construir o </a:t>
            </a:r>
            <a:r>
              <a:rPr lang="pt-BR" b="1" dirty="0" smtClean="0"/>
              <a:t>algoritmo:</a:t>
            </a:r>
          </a:p>
          <a:p>
            <a:pPr lvl="2"/>
            <a:r>
              <a:rPr lang="pt-BR" dirty="0" smtClean="0"/>
              <a:t>Com base no conhecimento disponível a respeito do problema (passos anteriores), </a:t>
            </a:r>
            <a:r>
              <a:rPr lang="pt-BR" dirty="0" smtClean="0"/>
              <a:t>podemos montar </a:t>
            </a:r>
            <a:r>
              <a:rPr lang="pt-BR" dirty="0" smtClean="0"/>
              <a:t>o algoritmo definitivo</a:t>
            </a:r>
            <a:r>
              <a:rPr lang="pt-BR" dirty="0" smtClean="0"/>
              <a:t>.</a:t>
            </a:r>
          </a:p>
          <a:p>
            <a:pPr lvl="2"/>
            <a:r>
              <a:rPr lang="pt-BR" b="1" dirty="0" smtClean="0"/>
              <a:t>Ex: </a:t>
            </a:r>
            <a:r>
              <a:rPr lang="pt-BR" dirty="0" smtClean="0"/>
              <a:t>Calcular a média final dos alunos de uma disciplina. Os alunos realizaram 2 provas: P1e </a:t>
            </a:r>
            <a:r>
              <a:rPr lang="pt-BR" dirty="0" smtClean="0"/>
              <a:t>P2. Onde </a:t>
            </a:r>
            <a:r>
              <a:rPr lang="pt-BR" dirty="0" smtClean="0"/>
              <a:t>a média final = (P1+P2) / 2.</a:t>
            </a:r>
            <a:endParaRPr lang="pt-BR" b="1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936104"/>
          </a:xfrm>
        </p:spPr>
        <p:txBody>
          <a:bodyPr/>
          <a:lstStyle/>
          <a:p>
            <a:r>
              <a:rPr lang="pt-BR" dirty="0" smtClean="0"/>
              <a:t>O que são Algoritmos???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916832"/>
            <a:ext cx="345598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montar o algoritmo proposto faremos 3 </a:t>
            </a:r>
            <a:r>
              <a:rPr lang="pt-BR" dirty="0" smtClean="0"/>
              <a:t>perguntas: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são os dados de entrada? </a:t>
            </a:r>
            <a:endParaRPr lang="pt-BR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Qual será o processamento? </a:t>
            </a:r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serão os dados de saída?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montar o algoritmo proposto faremos 3 </a:t>
            </a:r>
            <a:r>
              <a:rPr lang="pt-BR" dirty="0" smtClean="0"/>
              <a:t>perguntas: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são os dados de entrada? </a:t>
            </a:r>
            <a:r>
              <a:rPr lang="pt-BR" b="1" dirty="0" smtClean="0"/>
              <a:t>P1 e P2</a:t>
            </a:r>
            <a:r>
              <a:rPr lang="pt-BR" b="1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Qual será o processamento? </a:t>
            </a:r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serão os dados de saída?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montar o algoritmo proposto faremos 3 </a:t>
            </a:r>
            <a:r>
              <a:rPr lang="pt-BR" dirty="0" smtClean="0"/>
              <a:t>perguntas: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são os dados de entrada? </a:t>
            </a:r>
            <a:r>
              <a:rPr lang="pt-BR" b="1" dirty="0" smtClean="0"/>
              <a:t>P1 e P2</a:t>
            </a:r>
            <a:r>
              <a:rPr lang="pt-BR" b="1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Qual será o processamento? </a:t>
            </a:r>
            <a:r>
              <a:rPr lang="pt-BR" b="1" dirty="0" smtClean="0"/>
              <a:t>Somar os dados de entrada e dividir o resultado por 2 (P1+P2)/2</a:t>
            </a:r>
            <a:r>
              <a:rPr lang="pt-BR" b="1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serão os dados de saída?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montar o algoritmo proposto faremos 3 </a:t>
            </a:r>
            <a:r>
              <a:rPr lang="pt-BR" dirty="0" smtClean="0"/>
              <a:t>perguntas: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são os dados de entrada? </a:t>
            </a:r>
            <a:r>
              <a:rPr lang="pt-BR" b="1" dirty="0" smtClean="0"/>
              <a:t>P1 e P2</a:t>
            </a:r>
            <a:r>
              <a:rPr lang="pt-BR" b="1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Qual será o processamento? </a:t>
            </a:r>
            <a:r>
              <a:rPr lang="pt-BR" b="1" dirty="0" smtClean="0"/>
              <a:t>Somar os dados de entrada e dividir o resultado por 2 (P1+P2)/2</a:t>
            </a:r>
            <a:r>
              <a:rPr lang="pt-BR" b="1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serão os dados de saída? </a:t>
            </a:r>
            <a:r>
              <a:rPr lang="pt-BR" b="1" dirty="0" smtClean="0"/>
              <a:t>O resultado do processamento, ou seja, a média final.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pt-BR" sz="3200" b="1" dirty="0" smtClean="0"/>
              <a:t>Construir o algoritmo:</a:t>
            </a:r>
          </a:p>
          <a:p>
            <a:pPr lvl="1">
              <a:buNone/>
            </a:pPr>
            <a:r>
              <a:rPr lang="pt-BR" dirty="0" smtClean="0"/>
              <a:t>Início 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Informar nota da prova 1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Informar nota da prova 2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Somar todas as notas e dividir o resultado por 2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Mostrar o resultado da divisão</a:t>
            </a:r>
          </a:p>
          <a:p>
            <a:pPr lvl="1">
              <a:buNone/>
            </a:pPr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08511"/>
          </a:xfrm>
        </p:spPr>
        <p:txBody>
          <a:bodyPr>
            <a:normAutofit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Testar (executar) o algoritmo</a:t>
            </a:r>
            <a:r>
              <a:rPr lang="pt-BR" b="1" dirty="0" smtClean="0"/>
              <a:t>:</a:t>
            </a:r>
          </a:p>
          <a:p>
            <a:pPr lvl="2"/>
            <a:r>
              <a:rPr lang="pt-BR" dirty="0" smtClean="0"/>
              <a:t>Implica executar todas as ações descritas segundo o fluxo de execução estabelecida, </a:t>
            </a:r>
            <a:r>
              <a:rPr lang="pt-BR" dirty="0" smtClean="0"/>
              <a:t>verificando se </a:t>
            </a:r>
            <a:r>
              <a:rPr lang="pt-BR" dirty="0" smtClean="0"/>
              <a:t>os resultados obtidos correspondem ao esperado da montagem do algoritmo, </a:t>
            </a:r>
            <a:r>
              <a:rPr lang="pt-BR" dirty="0" smtClean="0"/>
              <a:t>detectando então </a:t>
            </a:r>
            <a:r>
              <a:rPr lang="pt-BR" dirty="0" smtClean="0"/>
              <a:t>algum possível erro no desenvolvimento </a:t>
            </a:r>
            <a:r>
              <a:rPr lang="pt-BR" dirty="0" smtClean="0"/>
              <a:t>deste</a:t>
            </a:r>
          </a:p>
          <a:p>
            <a:pPr lvl="2"/>
            <a:r>
              <a:rPr lang="pt-BR" dirty="0" smtClean="0"/>
              <a:t>Essa </a:t>
            </a:r>
            <a:r>
              <a:rPr lang="pt-BR" dirty="0" smtClean="0"/>
              <a:t>atividade é conhecida por </a:t>
            </a:r>
            <a:r>
              <a:rPr lang="pt-BR" b="1" dirty="0" smtClean="0"/>
              <a:t>“teste </a:t>
            </a:r>
            <a:r>
              <a:rPr lang="pt-BR" b="1" dirty="0" smtClean="0"/>
              <a:t>de mesa</a:t>
            </a:r>
            <a:r>
              <a:rPr lang="pt-BR" b="1" dirty="0" smtClean="0"/>
              <a:t>”</a:t>
            </a:r>
            <a:r>
              <a:rPr lang="pt-BR" dirty="0" smtClean="0"/>
              <a:t>.</a:t>
            </a:r>
            <a:endParaRPr lang="pt-BR" b="1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Estrutura de um Algoritmo</a:t>
            </a:r>
          </a:p>
          <a:p>
            <a:pPr lvl="1">
              <a:buNone/>
            </a:pPr>
            <a:r>
              <a:rPr lang="pt-BR" dirty="0" smtClean="0"/>
              <a:t>Algoritmo </a:t>
            </a:r>
            <a:r>
              <a:rPr lang="pt-BR" dirty="0" err="1" smtClean="0"/>
              <a:t>nome_do_algoritmo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Variáveis declaração de variáveis</a:t>
            </a:r>
          </a:p>
          <a:p>
            <a:pPr lvl="1">
              <a:buNone/>
            </a:pPr>
            <a:r>
              <a:rPr lang="pt-BR" dirty="0" smtClean="0"/>
              <a:t>Início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Comando 1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Comando 2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...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	Comando n</a:t>
            </a:r>
          </a:p>
          <a:p>
            <a:pPr lvl="1">
              <a:buNone/>
            </a:pPr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008112"/>
          </a:xfrm>
        </p:spPr>
        <p:txBody>
          <a:bodyPr/>
          <a:lstStyle/>
          <a:p>
            <a:r>
              <a:rPr lang="pt-BR" dirty="0" err="1" smtClean="0"/>
              <a:t>Bora</a:t>
            </a:r>
            <a:r>
              <a:rPr lang="pt-BR" dirty="0" smtClean="0"/>
              <a:t> praticar???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85101">
            <a:off x="4097629" y="1977167"/>
            <a:ext cx="403225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algoritmo pode ser definido como uma </a:t>
            </a:r>
            <a:r>
              <a:rPr lang="pt-BR" b="1" dirty="0" smtClean="0"/>
              <a:t>sequência finita de passos (instruções) para resolver um determinado problema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Quando desenvolvemos um algoritmo estamos estabelecendo um padrão de comportamento que deverá ser seguido para alcançar o resultado de um problema.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Algumas qualidades essenciais de um bom algoritmo:</a:t>
            </a:r>
          </a:p>
          <a:p>
            <a:pPr lvl="1"/>
            <a:r>
              <a:rPr lang="pt-BR" dirty="0" smtClean="0"/>
              <a:t>Definir ações simples</a:t>
            </a:r>
          </a:p>
          <a:p>
            <a:pPr lvl="1"/>
            <a:r>
              <a:rPr lang="pt-BR" dirty="0" smtClean="0"/>
              <a:t>Organizar as ações de forma ordenada</a:t>
            </a:r>
          </a:p>
          <a:p>
            <a:pPr lvl="1"/>
            <a:r>
              <a:rPr lang="pt-BR" dirty="0" smtClean="0"/>
              <a:t>Estabelecer ações dentro de uma sequência finita de passos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algoritmos são capazes de realizar tarefas como:</a:t>
            </a:r>
          </a:p>
          <a:p>
            <a:pPr lvl="1"/>
            <a:r>
              <a:rPr lang="pt-BR" dirty="0" smtClean="0"/>
              <a:t>Ler e escrever dados;</a:t>
            </a:r>
          </a:p>
          <a:p>
            <a:pPr lvl="1"/>
            <a:r>
              <a:rPr lang="pt-BR" dirty="0" smtClean="0"/>
              <a:t>Avaliar expressões algébricas, relacionais e lógicas;</a:t>
            </a:r>
          </a:p>
          <a:p>
            <a:pPr lvl="1"/>
            <a:r>
              <a:rPr lang="pt-BR" dirty="0" smtClean="0"/>
              <a:t>Tomar decisões com base nos resultados das expressões avaliadas;</a:t>
            </a:r>
          </a:p>
          <a:p>
            <a:pPr lvl="1"/>
            <a:r>
              <a:rPr lang="pt-BR" dirty="0" smtClean="0"/>
              <a:t>Repetir um conjunto de ações de acordo com uma condição.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792088"/>
          </a:xfrm>
        </p:spPr>
        <p:txBody>
          <a:bodyPr/>
          <a:lstStyle/>
          <a:p>
            <a:r>
              <a:rPr lang="pt-BR" dirty="0" smtClean="0"/>
              <a:t>E a Lógica???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28800"/>
            <a:ext cx="345598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lógica trata da correção do pensamento. Nos ensina  a usar corretamente as leis do pensamento.</a:t>
            </a:r>
          </a:p>
          <a:p>
            <a:r>
              <a:rPr lang="pt-BR" dirty="0" smtClean="0"/>
              <a:t>Pode-se ainda dizer que a Lógica tem em vista a “ordem da razão”</a:t>
            </a:r>
          </a:p>
          <a:p>
            <a:pPr lvl="1"/>
            <a:r>
              <a:rPr lang="pt-BR" dirty="0" smtClean="0"/>
              <a:t>A lógica ensina a colocar </a:t>
            </a:r>
            <a:r>
              <a:rPr lang="pt-BR" b="1" dirty="0" smtClean="0"/>
              <a:t>Ordem no Pensamento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mamífero é animal</a:t>
            </a:r>
          </a:p>
          <a:p>
            <a:r>
              <a:rPr lang="pt-BR" dirty="0" smtClean="0"/>
              <a:t>Todo cavalo é mamífero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1295</Words>
  <Application>Microsoft Office PowerPoint</Application>
  <PresentationFormat>Apresentação na tela (4:3)</PresentationFormat>
  <Paragraphs>187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Algoritmos e Lógica de Programação</vt:lpstr>
      <vt:lpstr>Avaliação</vt:lpstr>
      <vt:lpstr>Introdução</vt:lpstr>
      <vt:lpstr>Introdução</vt:lpstr>
      <vt:lpstr>Introdução</vt:lpstr>
      <vt:lpstr>Introdução</vt:lpstr>
      <vt:lpstr>Introdução</vt:lpstr>
      <vt:lpstr>Introdução</vt:lpstr>
      <vt:lpstr>Exemplo</vt:lpstr>
      <vt:lpstr>Exemplo</vt:lpstr>
      <vt:lpstr>Lógica no dia-a-dia</vt:lpstr>
      <vt:lpstr>Exemplo</vt:lpstr>
      <vt:lpstr>Exemplo</vt:lpstr>
      <vt:lpstr>Algoritmos</vt:lpstr>
      <vt:lpstr>Algoritmos</vt:lpstr>
      <vt:lpstr>Algoritmos</vt:lpstr>
      <vt:lpstr>Algoritmos Naturais</vt:lpstr>
      <vt:lpstr>Algoritmos Naturais</vt:lpstr>
      <vt:lpstr>Algoritmos Naturais</vt:lpstr>
      <vt:lpstr>Algoritmos Naturais</vt:lpstr>
      <vt:lpstr>Algoritmos Naturais</vt:lpstr>
      <vt:lpstr>Algoritmos Naturais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Atividades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Bruna Ribeiro</dc:creator>
  <cp:lastModifiedBy>Bruna Ribeiro</cp:lastModifiedBy>
  <cp:revision>51</cp:revision>
  <dcterms:created xsi:type="dcterms:W3CDTF">2017-07-16T22:37:52Z</dcterms:created>
  <dcterms:modified xsi:type="dcterms:W3CDTF">2017-07-18T22:42:15Z</dcterms:modified>
</cp:coreProperties>
</file>