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Inter"/>
      <p:regular r:id="rId24"/>
      <p:bold r:id="rId25"/>
      <p:italic r:id="rId26"/>
      <p:boldItalic r:id="rId27"/>
    </p:embeddedFont>
    <p:embeddedFont>
      <p:font typeface="Barlow Condensed"/>
      <p:regular r:id="rId28"/>
      <p:bold r:id="rId29"/>
      <p:italic r:id="rId30"/>
      <p:boldItalic r:id="rId31"/>
    </p:embeddedFont>
    <p:embeddedFont>
      <p:font typeface="Helvetica Neue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Barlow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5CE646-227D-4020-B1DB-EABB3AE0CBCF}">
  <a:tblStyle styleId="{865CE646-227D-4020-B1DB-EABB3AE0CBC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-regular.fntdata"/><Relationship Id="rId20" Type="http://schemas.openxmlformats.org/officeDocument/2006/relationships/slide" Target="slides/slide14.xml"/><Relationship Id="rId42" Type="http://schemas.openxmlformats.org/officeDocument/2006/relationships/font" Target="fonts/Barlow-italic.fntdata"/><Relationship Id="rId41" Type="http://schemas.openxmlformats.org/officeDocument/2006/relationships/font" Target="fonts/Barlow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Barlow-boldItalic.fntdata"/><Relationship Id="rId24" Type="http://schemas.openxmlformats.org/officeDocument/2006/relationships/font" Target="fonts/Inter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italic.fntdata"/><Relationship Id="rId25" Type="http://schemas.openxmlformats.org/officeDocument/2006/relationships/font" Target="fonts/Inter-bold.fntdata"/><Relationship Id="rId28" Type="http://schemas.openxmlformats.org/officeDocument/2006/relationships/font" Target="fonts/BarlowCondensed-regular.fntdata"/><Relationship Id="rId27" Type="http://schemas.openxmlformats.org/officeDocument/2006/relationships/font" Target="fonts/Inter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Condense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Condensed-boldItalic.fntdata"/><Relationship Id="rId30" Type="http://schemas.openxmlformats.org/officeDocument/2006/relationships/font" Target="fonts/BarlowCondensed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2c1089f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362c1089f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40d30eb8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640d30eb8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40ee1a65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640ee1a65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40d30eb8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640d30eb8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40d30eb8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640d30eb8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40d30eb8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640d30eb8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40ee1a65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640ee1a65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0ee1a65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640ee1a65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40ee1a65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640ee1a65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2c1089fe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62c1089fe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40d30eb8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640d30eb8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40d30eb8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640d30eb8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40d30eb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640d30eb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0d30eb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640d30eb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40d30eb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640d30eb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40d30eb8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640d30eb8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40d30eb8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40d30eb8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22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975" y="2412700"/>
            <a:ext cx="44166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</a:rPr>
              <a:t>Atividade Playground</a:t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600">
              <a:solidFill>
                <a:srgbClr val="F7F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25" y="689901"/>
            <a:ext cx="1117773" cy="998373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 rot="-5400000">
            <a:off x="8421144" y="-510028"/>
            <a:ext cx="1428030" cy="28561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1927" y="21600"/>
                  <a:pt x="21600" y="16764"/>
                  <a:pt x="21600" y="10800"/>
                </a:cubicBezTo>
                <a:cubicBezTo>
                  <a:pt x="21600" y="4836"/>
                  <a:pt x="11927" y="0"/>
                  <a:pt x="0" y="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5400012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706888" y="2120561"/>
            <a:ext cx="2856600" cy="2856600"/>
          </a:xfrm>
          <a:prstGeom prst="ellipse">
            <a:avLst/>
          </a:pr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10800025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/>
          <p:nvPr/>
        </p:nvSpPr>
        <p:spPr>
          <a:xfrm rot="5400000">
            <a:off x="5103251" y="918010"/>
            <a:ext cx="1428030" cy="28561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1927" y="21600"/>
                  <a:pt x="21600" y="16764"/>
                  <a:pt x="21600" y="10800"/>
                </a:cubicBezTo>
                <a:cubicBezTo>
                  <a:pt x="21600" y="4836"/>
                  <a:pt x="11927" y="0"/>
                  <a:pt x="0" y="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5400012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" name="Google Shape;59;p13"/>
          <p:cNvSpPr/>
          <p:nvPr/>
        </p:nvSpPr>
        <p:spPr>
          <a:xfrm rot="5400000">
            <a:off x="5103251" y="-714065"/>
            <a:ext cx="1428030" cy="28561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1927" y="21600"/>
                  <a:pt x="21600" y="16764"/>
                  <a:pt x="21600" y="10800"/>
                </a:cubicBezTo>
                <a:cubicBezTo>
                  <a:pt x="21600" y="4836"/>
                  <a:pt x="11927" y="0"/>
                  <a:pt x="0" y="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5400012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27378" y="2928575"/>
            <a:ext cx="264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Bruna Alves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1164925" y="354025"/>
            <a:ext cx="349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Gaussian</a:t>
            </a: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r>
              <a:rPr b="1" lang="en" sz="1600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Resultado alcançado com menos épocas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18803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55" name="Google Shape;155;p22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2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7" name="Google Shape;157;p22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2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5045325" y="-36100"/>
            <a:ext cx="3962700" cy="72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6600"/>
                </a:solidFill>
              </a:rPr>
              <a:t>Arquitetura</a:t>
            </a:r>
            <a:endParaRPr b="1" sz="1000">
              <a:solidFill>
                <a:srgbClr val="FF66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Entradas: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1000">
                <a:solidFill>
                  <a:schemeClr val="dk1"/>
                </a:solidFill>
              </a:rPr>
              <a:t> e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Activation: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Linear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2</a:t>
            </a:r>
            <a:r>
              <a:rPr b="1" lang="en" sz="1000">
                <a:solidFill>
                  <a:schemeClr val="dk1"/>
                </a:solidFill>
              </a:rPr>
              <a:t> camadas ocultas</a:t>
            </a:r>
            <a:r>
              <a:rPr lang="en" sz="1000">
                <a:solidFill>
                  <a:schemeClr val="dk1"/>
                </a:solidFill>
              </a:rPr>
              <a:t>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1ª camada: </a:t>
            </a:r>
            <a:r>
              <a:rPr b="1" lang="en" sz="1000">
                <a:solidFill>
                  <a:schemeClr val="dk1"/>
                </a:solidFill>
              </a:rPr>
              <a:t>2</a:t>
            </a:r>
            <a:r>
              <a:rPr b="1" lang="en" sz="1000">
                <a:solidFill>
                  <a:schemeClr val="dk1"/>
                </a:solidFill>
              </a:rPr>
              <a:t> neurônios</a:t>
            </a:r>
            <a:endParaRPr b="1" sz="1000"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2ª camada: </a:t>
            </a:r>
            <a:r>
              <a:rPr b="1" lang="en" sz="1000">
                <a:solidFill>
                  <a:schemeClr val="dk1"/>
                </a:solidFill>
              </a:rPr>
              <a:t>1</a:t>
            </a:r>
            <a:r>
              <a:rPr b="1" lang="en" sz="1000">
                <a:solidFill>
                  <a:schemeClr val="dk1"/>
                </a:solidFill>
              </a:rPr>
              <a:t> neurônios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6600"/>
                </a:solidFill>
              </a:rPr>
              <a:t>Resultados</a:t>
            </a:r>
            <a:endParaRPr b="1"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Training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Test loss:</a:t>
            </a:r>
            <a:r>
              <a:rPr lang="en" sz="1100">
                <a:solidFill>
                  <a:schemeClr val="dk1"/>
                </a:solidFill>
              </a:rPr>
              <a:t> 0.000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Ativa</a:t>
            </a:r>
            <a:r>
              <a:rPr lang="en" sz="1000">
                <a:solidFill>
                  <a:schemeClr val="dk1"/>
                </a:solidFill>
              </a:rPr>
              <a:t>ção Linear, o que transforma toda a rede em um modelo linear, mesmo com múltiplas camadas.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Epoch:</a:t>
            </a:r>
            <a:r>
              <a:rPr lang="en" sz="1000">
                <a:solidFill>
                  <a:schemeClr val="dk1"/>
                </a:solidFill>
              </a:rPr>
              <a:t> 39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Rede convergiu rapidamente e apresentou por test loss 0.000, o que representa uma excelente generalização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6600"/>
                </a:solidFill>
              </a:rPr>
              <a:t>Interpretação</a:t>
            </a:r>
            <a:endParaRPr b="1" sz="1000">
              <a:solidFill>
                <a:srgbClr val="FF66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Como o problema é linearmente separável, a escolha de ativação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Linear</a:t>
            </a:r>
            <a:r>
              <a:rPr lang="en" sz="1000">
                <a:solidFill>
                  <a:schemeClr val="dk1"/>
                </a:solidFill>
              </a:rPr>
              <a:t> não prejudicou o desempenho (apesar de em problemas mais complexos ser preterível usar funções não lineares como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r>
              <a:rPr lang="en" sz="1000">
                <a:solidFill>
                  <a:schemeClr val="dk1"/>
                </a:solidFill>
              </a:rPr>
              <a:t> ou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Tanh</a:t>
            </a:r>
            <a:r>
              <a:rPr lang="en" sz="1000">
                <a:solidFill>
                  <a:schemeClr val="dk1"/>
                </a:solidFill>
              </a:rPr>
              <a:t>).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 uso de apenas 3 neurônios ocultos foi suficiente — mais neurônios ou camadas não trariam ganhos relevantes nesse caso.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 L2 leve ajudou a evitar ajustes exagerados, mantendo a fronteira de decisão simples e robusta.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47200" y="453037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5250" y="1539600"/>
            <a:ext cx="4791474" cy="2457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222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/>
        </p:nvSpPr>
        <p:spPr>
          <a:xfrm>
            <a:off x="96875" y="2654275"/>
            <a:ext cx="4416600" cy="6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lt1"/>
                </a:solidFill>
              </a:rPr>
              <a:t>Treinamento Spiral</a:t>
            </a:r>
            <a:endParaRPr b="1" sz="23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3600">
              <a:solidFill>
                <a:srgbClr val="F7F6E2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pic>
        <p:nvPicPr>
          <p:cNvPr id="167" name="Google Shape;16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25" y="689901"/>
            <a:ext cx="1117773" cy="99837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/>
          <p:nvPr/>
        </p:nvSpPr>
        <p:spPr>
          <a:xfrm rot="-5400000">
            <a:off x="8421144" y="-510028"/>
            <a:ext cx="1428030" cy="28561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1927" y="21600"/>
                  <a:pt x="21600" y="16764"/>
                  <a:pt x="21600" y="10800"/>
                </a:cubicBezTo>
                <a:cubicBezTo>
                  <a:pt x="21600" y="4836"/>
                  <a:pt x="11927" y="0"/>
                  <a:pt x="0" y="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5400012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7706888" y="2120561"/>
            <a:ext cx="2856600" cy="2856600"/>
          </a:xfrm>
          <a:prstGeom prst="ellipse">
            <a:avLst/>
          </a:pr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10800025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23"/>
          <p:cNvSpPr/>
          <p:nvPr/>
        </p:nvSpPr>
        <p:spPr>
          <a:xfrm rot="5400000">
            <a:off x="5103251" y="918010"/>
            <a:ext cx="1428030" cy="28561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1927" y="21600"/>
                  <a:pt x="21600" y="16764"/>
                  <a:pt x="21600" y="10800"/>
                </a:cubicBezTo>
                <a:cubicBezTo>
                  <a:pt x="21600" y="4836"/>
                  <a:pt x="11927" y="0"/>
                  <a:pt x="0" y="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5400012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3"/>
          <p:cNvSpPr/>
          <p:nvPr/>
        </p:nvSpPr>
        <p:spPr>
          <a:xfrm rot="5400000">
            <a:off x="5103251" y="-714065"/>
            <a:ext cx="1428030" cy="285616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cubicBezTo>
                  <a:pt x="11927" y="21600"/>
                  <a:pt x="21600" y="16764"/>
                  <a:pt x="21600" y="10800"/>
                </a:cubicBezTo>
                <a:cubicBezTo>
                  <a:pt x="21600" y="4836"/>
                  <a:pt x="11927" y="0"/>
                  <a:pt x="0" y="0"/>
                </a:cubicBez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FF6600"/>
              </a:gs>
              <a:gs pos="100000">
                <a:srgbClr val="FF3E03"/>
              </a:gs>
            </a:gsLst>
            <a:lin ang="5400012" scaled="0"/>
          </a:gra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Spiral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77" name="Google Shape;177;p24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4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9" name="Google Shape;179;p2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74700" y="987425"/>
            <a:ext cx="40080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Configurações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Learning rate:</a:t>
            </a:r>
            <a:r>
              <a:rPr lang="en" sz="1100">
                <a:solidFill>
                  <a:schemeClr val="dk1"/>
                </a:solidFill>
              </a:rPr>
              <a:t> 0.03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Tava de aprendizado é relativamente baixa, o que significa que o modelo atualiza seus pesos de forma gradual, evitando mudanças bruscas. Contudo, reduz o risco de divergênias e oscilações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Activation: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Adequada para classificação binária, embora possa sofrer com gradiente pequeno em redes mais profundas.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Regularization:</a:t>
            </a:r>
            <a:r>
              <a:rPr lang="en" sz="1100">
                <a:solidFill>
                  <a:schemeClr val="dk1"/>
                </a:solidFill>
              </a:rPr>
              <a:t> L2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Prevenção de overfitting penalizando pesos grandes, mas de forma leve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Problem type:</a:t>
            </a:r>
            <a:r>
              <a:rPr lang="en" sz="1100">
                <a:solidFill>
                  <a:schemeClr val="dk1"/>
                </a:solidFill>
              </a:rPr>
              <a:t> Classification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Problema de separação em regiões distintas no plano X₁–X₂.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4873175" y="987425"/>
            <a:ext cx="4008000" cy="3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Arquitetura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Entradas: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1100">
                <a:solidFill>
                  <a:schemeClr val="dk1"/>
                </a:solidFill>
              </a:rPr>
              <a:t>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1100">
                <a:solidFill>
                  <a:schemeClr val="dk1"/>
                </a:solidFill>
              </a:rPr>
              <a:t> apenas.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3 camadas ocultas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1ª camada: </a:t>
            </a:r>
            <a:r>
              <a:rPr b="1" lang="en" sz="1100">
                <a:solidFill>
                  <a:schemeClr val="dk1"/>
                </a:solidFill>
              </a:rPr>
              <a:t>6 </a:t>
            </a:r>
            <a:r>
              <a:rPr b="1" lang="en" sz="1100">
                <a:solidFill>
                  <a:schemeClr val="dk1"/>
                </a:solidFill>
              </a:rPr>
              <a:t>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2ª camada: </a:t>
            </a:r>
            <a:r>
              <a:rPr b="1" lang="en" sz="1100">
                <a:solidFill>
                  <a:schemeClr val="dk1"/>
                </a:solidFill>
              </a:rPr>
              <a:t>7</a:t>
            </a:r>
            <a:r>
              <a:rPr b="1" lang="en" sz="1100">
                <a:solidFill>
                  <a:schemeClr val="dk1"/>
                </a:solidFill>
              </a:rPr>
              <a:t>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3ª camada: </a:t>
            </a:r>
            <a:r>
              <a:rPr b="1" lang="en" sz="1100">
                <a:solidFill>
                  <a:schemeClr val="dk1"/>
                </a:solidFill>
              </a:rPr>
              <a:t>8</a:t>
            </a:r>
            <a:r>
              <a:rPr b="1" lang="en" sz="1100">
                <a:solidFill>
                  <a:schemeClr val="dk1"/>
                </a:solidFill>
              </a:rPr>
              <a:t>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Conexões:</a:t>
            </a:r>
            <a:r>
              <a:rPr lang="en" sz="1100">
                <a:solidFill>
                  <a:schemeClr val="dk1"/>
                </a:solidFill>
              </a:rPr>
              <a:t> Totalmente conectadas, com pesos positivos (laranja) e negativos (azul).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Saída:</a:t>
            </a:r>
            <a:r>
              <a:rPr lang="en" sz="1100">
                <a:solidFill>
                  <a:schemeClr val="dk1"/>
                </a:solidFill>
              </a:rPr>
              <a:t> 1 camada com classificação binária (espiral laranja vs azul).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Spiral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88" name="Google Shape;188;p25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5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5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5075350" y="180650"/>
            <a:ext cx="3962700" cy="55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6600"/>
                </a:solidFill>
              </a:rPr>
              <a:t>Resultados</a:t>
            </a:r>
            <a:endParaRPr b="1" sz="1000">
              <a:solidFill>
                <a:srgbClr val="FF66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Training loss:</a:t>
            </a:r>
            <a:r>
              <a:rPr lang="en" sz="1000">
                <a:solidFill>
                  <a:schemeClr val="dk1"/>
                </a:solidFill>
              </a:rPr>
              <a:t> 0.007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Test loss:</a:t>
            </a:r>
            <a:r>
              <a:rPr lang="en" sz="1000">
                <a:solidFill>
                  <a:schemeClr val="dk1"/>
                </a:solidFill>
              </a:rPr>
              <a:t> 0.001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Bom desempenho e generalização alcançados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Epoch:</a:t>
            </a:r>
            <a:r>
              <a:rPr lang="en" sz="1000">
                <a:solidFill>
                  <a:schemeClr val="dk1"/>
                </a:solidFill>
              </a:rPr>
              <a:t> 5207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Por apresentar uma maior complexidade, o resultado demorou um pouco mais para ser alçado. O learning rate de 0.03 pode ter influenciado, dado que o aprendizado se dá de forma gradual para evitar mudanças bruscas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6600"/>
                </a:solidFill>
              </a:rPr>
              <a:t>Interpretação</a:t>
            </a:r>
            <a:endParaRPr b="1" sz="1000">
              <a:solidFill>
                <a:srgbClr val="FF6600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 rede foi bem configurada para o problema em espiral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O modelo está com alta capacidade de generalização, mantendo baixo erro em treino e</a:t>
            </a:r>
            <a:r>
              <a:rPr lang="en" sz="1000">
                <a:solidFill>
                  <a:schemeClr val="dk1"/>
                </a:solidFill>
              </a:rPr>
              <a:t> teste. 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 arquitetura com múltiplas camadas +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r>
              <a:rPr lang="en" sz="1000">
                <a:solidFill>
                  <a:schemeClr val="dk1"/>
                </a:solidFill>
              </a:rPr>
              <a:t> foi essencial para capturar as relações não lineares dos dados.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Generalização muito boa, sem overfitting aparente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 fronteira de decisão (área azul vs laranja) segue com precisão o formato em espiral dos dados.</a:t>
            </a:r>
            <a:endParaRPr sz="10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1000">
                <a:solidFill>
                  <a:schemeClr val="dk1"/>
                </a:solidFill>
              </a:rPr>
              <a:t>A rede conseguiu aprender relações altamente não lineares graças ao uso do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r>
              <a:rPr lang="en" sz="1000">
                <a:solidFill>
                  <a:schemeClr val="dk1"/>
                </a:solidFill>
              </a:rPr>
              <a:t>, </a:t>
            </a:r>
            <a:r>
              <a:rPr lang="en" sz="1000">
                <a:solidFill>
                  <a:schemeClr val="dk1"/>
                </a:solidFill>
              </a:rPr>
              <a:t>que permite expressividade não linear e ao número maior de neurônios e camadas, que aumenta a capacidade de modelagem.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3" name="Google Shape;19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25" y="1125250"/>
            <a:ext cx="4934326" cy="3129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1164925" y="354025"/>
            <a:ext cx="349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Spiral</a:t>
            </a: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r>
              <a:rPr b="1" lang="en" sz="1600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Resultado alcançado com menos épocas 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18803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99" name="Google Shape;199;p26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6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1" name="Google Shape;201;p2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6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5086725" y="-50175"/>
            <a:ext cx="3962700" cy="67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6600"/>
                </a:solidFill>
              </a:rPr>
              <a:t>Arquitetura</a:t>
            </a:r>
            <a:endParaRPr b="1" sz="800">
              <a:solidFill>
                <a:srgbClr val="FF6600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Entradas: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800">
                <a:solidFill>
                  <a:schemeClr val="dk1"/>
                </a:solidFill>
              </a:rPr>
              <a:t> 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Regularization:</a:t>
            </a:r>
            <a:r>
              <a:rPr lang="en" sz="800">
                <a:solidFill>
                  <a:schemeClr val="dk1"/>
                </a:solidFill>
              </a:rPr>
              <a:t> L1 com regularization rate de 0.001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3 camadas ocultas</a:t>
            </a:r>
            <a:r>
              <a:rPr lang="en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1ª camada: </a:t>
            </a:r>
            <a:r>
              <a:rPr b="1" lang="en" sz="800">
                <a:solidFill>
                  <a:schemeClr val="dk1"/>
                </a:solidFill>
              </a:rPr>
              <a:t>6</a:t>
            </a:r>
            <a:r>
              <a:rPr b="1" lang="en" sz="800">
                <a:solidFill>
                  <a:schemeClr val="dk1"/>
                </a:solidFill>
              </a:rPr>
              <a:t> neurônios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2ª camada: </a:t>
            </a:r>
            <a:r>
              <a:rPr b="1" lang="en" sz="800">
                <a:solidFill>
                  <a:schemeClr val="dk1"/>
                </a:solidFill>
              </a:rPr>
              <a:t>7</a:t>
            </a:r>
            <a:r>
              <a:rPr b="1" lang="en" sz="800">
                <a:solidFill>
                  <a:schemeClr val="dk1"/>
                </a:solidFill>
              </a:rPr>
              <a:t> neurônios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3ª camada: </a:t>
            </a:r>
            <a:r>
              <a:rPr b="1" lang="en" sz="800">
                <a:solidFill>
                  <a:schemeClr val="dk1"/>
                </a:solidFill>
              </a:rPr>
              <a:t>8</a:t>
            </a:r>
            <a:r>
              <a:rPr b="1" lang="en" sz="800">
                <a:solidFill>
                  <a:schemeClr val="dk1"/>
                </a:solidFill>
              </a:rPr>
              <a:t> neurônios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6600"/>
                </a:solidFill>
              </a:rPr>
              <a:t>Resultados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Test loss:</a:t>
            </a:r>
            <a:r>
              <a:rPr lang="en" sz="800">
                <a:solidFill>
                  <a:schemeClr val="dk1"/>
                </a:solidFill>
              </a:rPr>
              <a:t> 0.009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Training loss:</a:t>
            </a:r>
            <a:r>
              <a:rPr lang="en" sz="800">
                <a:solidFill>
                  <a:schemeClr val="dk1"/>
                </a:solidFill>
              </a:rPr>
              <a:t> 0.007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Epoch:</a:t>
            </a:r>
            <a:r>
              <a:rPr lang="en" sz="800">
                <a:solidFill>
                  <a:schemeClr val="dk1"/>
                </a:solidFill>
              </a:rPr>
              <a:t> 3196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Mais de 2000 Epoch a menos do que no experimento anterior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O modelo conseguiu separar muito bem as duas espirais, criando fronteiras suaves e precisas.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As áreas azul e laranja seguem o formato espiral, respeitando a geometria dos dados.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Perdas muito próximas, sem overfitting, indicando que a regularização L1 foi eficaz.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6600"/>
                </a:solidFill>
              </a:rPr>
              <a:t>Interpretação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O uso de </a:t>
            </a:r>
            <a:r>
              <a:rPr b="1" lang="en" sz="800">
                <a:solidFill>
                  <a:schemeClr val="dk1"/>
                </a:solidFill>
              </a:rPr>
              <a:t>L1</a:t>
            </a:r>
            <a:r>
              <a:rPr lang="en" sz="800">
                <a:solidFill>
                  <a:schemeClr val="dk1"/>
                </a:solidFill>
              </a:rPr>
              <a:t> (ao invés de L2) fez o modelo selecionar conexões mais relevantes, simplificando a rede sem perder precisão.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 performance pode ser considerada excelente uma vez que apresentou: </a:t>
            </a:r>
            <a:r>
              <a:rPr b="1" lang="en" sz="800">
                <a:solidFill>
                  <a:schemeClr val="dk1"/>
                </a:solidFill>
              </a:rPr>
              <a:t>baixa perda de treino e teste, e fronteiras de decisão bem ajustadas</a:t>
            </a:r>
            <a:r>
              <a:rPr lang="en" sz="800">
                <a:solidFill>
                  <a:schemeClr val="dk1"/>
                </a:solidFill>
              </a:rPr>
              <a:t>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Comparando com o experimento anterior (que usava L2), esta configuração pode gerar uma rede mais enxuta e interpretável, mantendo a generalização.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É possível que o mesmo resultado pudesse ter sido alcançado com menos neurônios da segunda e terceira camada, dado que alguns deles não apresentaram conexões relevantes para treinamento do modelo.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647200" y="453037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00" y="1481725"/>
            <a:ext cx="4437550" cy="279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title"/>
          </p:nvPr>
        </p:nvSpPr>
        <p:spPr>
          <a:xfrm>
            <a:off x="1164925" y="354025"/>
            <a:ext cx="349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Tabela comparativa - Convergência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Spiral</a:t>
            </a:r>
            <a:endParaRPr b="1" sz="1600">
              <a:solidFill>
                <a:srgbClr val="188038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11" name="Google Shape;211;p27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2" name="Google Shape;212;p27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5" name="Google Shape;215;p27"/>
          <p:cNvSpPr txBox="1"/>
          <p:nvPr/>
        </p:nvSpPr>
        <p:spPr>
          <a:xfrm>
            <a:off x="647200" y="453037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16" name="Google Shape;216;p27"/>
          <p:cNvGraphicFramePr/>
          <p:nvPr/>
        </p:nvGraphicFramePr>
        <p:xfrm>
          <a:off x="161375" y="11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{865CE646-227D-4020-B1DB-EABB3AE0CBCF}</a:tableStyleId>
              </a:tblPr>
              <a:tblGrid>
                <a:gridCol w="2108150"/>
                <a:gridCol w="2912800"/>
                <a:gridCol w="3800275"/>
              </a:tblGrid>
              <a:tr h="209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Aspecto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Treinamento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1 (L2, λ=0.001)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Treinamento</a:t>
                      </a:r>
                      <a:r>
                        <a:rPr lang="en" sz="1100">
                          <a:solidFill>
                            <a:srgbClr val="FFFFFF"/>
                          </a:solidFill>
                        </a:rPr>
                        <a:t> 2 (L1, λ=0.001)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D01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Regularização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Penaliza quadrado dos pesos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Penaliza valor absoluto dos pesos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Efeito nos Pesos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Pesos pequenos, mas não zero.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Sparsidade: pesos irrelevantes → zero.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Número de Épocas*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5.207 (convergência mais lenta).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3.196 (convergência mais rápida).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Learning Rate (0.03)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Estável, mas pode exigir mais épocas.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Mais eficiente em reduzir pesos irrelevantes.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Training Loss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0.007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0.007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Test Loss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0.01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0.009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Fronteira de Decisão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Suave e precisa.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Igualmente precisa, mas com menos pesos ativos.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Overfitting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Controlado (L2 suave).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Melhor controle (L1 elimina ruído).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Capacidade de </a:t>
                      </a: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Interpretação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Menos interpretável (todos os pesos ativos).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404040"/>
                          </a:solidFill>
                        </a:rPr>
                        <a:t>Mais interpretável (pesos zerados = features menos importantes)</a:t>
                      </a:r>
                      <a:endParaRPr sz="1000">
                        <a:solidFill>
                          <a:srgbClr val="40404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6D0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CB9C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27"/>
          <p:cNvSpPr txBox="1"/>
          <p:nvPr/>
        </p:nvSpPr>
        <p:spPr>
          <a:xfrm>
            <a:off x="133688" y="3644350"/>
            <a:ext cx="88212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* </a:t>
            </a:r>
            <a:r>
              <a:rPr b="1"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Número de Épocas</a:t>
            </a:r>
            <a:endParaRPr b="1"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Inter"/>
              <a:buChar char="●"/>
            </a:pP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Treinamento</a:t>
            </a: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1 (5.207 épocas):</a:t>
            </a:r>
            <a:endParaRPr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Inter"/>
              <a:buChar char="○"/>
            </a:pP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 alta quantidade de épocas garante convergência completa, mas consome mais recursos.</a:t>
            </a:r>
            <a:endParaRPr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Inter"/>
              <a:buChar char="○"/>
            </a:pP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L2 beneficia-se de treinamento prolongado para ajustar pesos suavemente.</a:t>
            </a:r>
            <a:endParaRPr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Inter"/>
              <a:buChar char="●"/>
            </a:pP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Treinamento</a:t>
            </a: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2 (3.196 épocas):</a:t>
            </a:r>
            <a:endParaRPr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Inter"/>
              <a:buChar char="○"/>
            </a:pP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L1 converge mais rápido porque "mata" pesos irrelevantes cedo.</a:t>
            </a:r>
            <a:endParaRPr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900"/>
              <a:buFont typeface="Inter"/>
              <a:buChar char="○"/>
            </a:pP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Menor quantidade de</a:t>
            </a:r>
            <a:r>
              <a:rPr lang="en" sz="9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épocas pode economizar tempo computacional.</a:t>
            </a:r>
            <a:endParaRPr sz="9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8"/>
          <p:cNvSpPr txBox="1"/>
          <p:nvPr>
            <p:ph type="title"/>
          </p:nvPr>
        </p:nvSpPr>
        <p:spPr>
          <a:xfrm>
            <a:off x="1164925" y="354025"/>
            <a:ext cx="349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Spiral</a:t>
            </a: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endParaRPr b="1" sz="1600">
              <a:solidFill>
                <a:srgbClr val="18803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23" name="Google Shape;223;p28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28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5" name="Google Shape;225;p2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7" name="Google Shape;227;p28"/>
          <p:cNvSpPr txBox="1"/>
          <p:nvPr/>
        </p:nvSpPr>
        <p:spPr>
          <a:xfrm>
            <a:off x="119850" y="1286325"/>
            <a:ext cx="4276800" cy="52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             </a:t>
            </a:r>
            <a:r>
              <a:rPr b="1" lang="en" sz="1600" u="sng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Pontos fortes de cada configuração</a:t>
            </a:r>
            <a:r>
              <a:rPr b="1" lang="en" sz="1600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Treinamento 1 (L2)</a:t>
            </a:r>
            <a:endParaRPr b="1"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Estabilidade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Ideal para problemas onde todas as features são relevantes.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Generalização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Bom equilíbrio entre viés e variância.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Suavidade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Fronteiras de decisão mais contínuas (útil para dados não lineares complexos).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Treinamento 2 (L1)</a:t>
            </a:r>
            <a:endParaRPr b="1"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Simplicidade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Cria modelos </a:t>
            </a: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esparsos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(ótimo para seleção de features).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Eficiência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Convergiu em </a:t>
            </a: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menos épocas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que L2 (3.196 vs. 5.207).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Robustez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Remove ruído e conexões irrelevantes automaticamente.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647200" y="453037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4655425" y="1286325"/>
            <a:ext cx="4276800" cy="4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            </a:t>
            </a:r>
            <a:r>
              <a:rPr b="1" lang="en" sz="1600" u="sng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Pontos de atenção de cada configuração</a:t>
            </a:r>
            <a:r>
              <a:rPr b="1" lang="en" sz="16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 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Treinamento 1 (L2)</a:t>
            </a:r>
            <a:endParaRPr b="1"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Pesos redundantes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Pode manter pesos pequenos sem utilidade prática.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Épocas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Exige mais tempo de treinamento para convergir.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Treinamento 2 (L1) </a:t>
            </a:r>
            <a:endParaRPr b="1"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Underfitting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Se </a:t>
            </a:r>
            <a:r>
              <a:rPr i="1" lang="en" sz="135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for muito alto, o modelo pode ficar </a:t>
            </a: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muito simples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100"/>
              <a:buFont typeface="Inter"/>
              <a:buChar char="●"/>
            </a:pPr>
            <a:r>
              <a:rPr b="1"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Instabilidade</a:t>
            </a:r>
            <a:r>
              <a:rPr lang="en" sz="11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: Em alguns casos, a esparsidade pode eliminar pesos importantes.</a:t>
            </a:r>
            <a:endParaRPr sz="11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30" name="Google Shape;230;p28"/>
          <p:cNvCxnSpPr/>
          <p:nvPr/>
        </p:nvCxnSpPr>
        <p:spPr>
          <a:xfrm>
            <a:off x="4396650" y="1286325"/>
            <a:ext cx="0" cy="3513300"/>
          </a:xfrm>
          <a:prstGeom prst="straightConnector1">
            <a:avLst/>
          </a:prstGeom>
          <a:noFill/>
          <a:ln cap="flat" cmpd="sng" w="38100">
            <a:solidFill>
              <a:srgbClr val="FF6D0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164925" y="354025"/>
            <a:ext cx="4446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 - Considera</a:t>
            </a: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ções finais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Spiral</a:t>
            </a: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endParaRPr b="1" sz="1600">
              <a:solidFill>
                <a:srgbClr val="18803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236" name="Google Shape;236;p29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9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8" name="Google Shape;238;p2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9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0" name="Google Shape;240;p29"/>
          <p:cNvSpPr txBox="1"/>
          <p:nvPr/>
        </p:nvSpPr>
        <p:spPr>
          <a:xfrm>
            <a:off x="292400" y="1320850"/>
            <a:ext cx="8756400" cy="3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Inter"/>
              <a:buChar char="➔"/>
            </a:pP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Ambos os modelos performaram muito bem no dataset complexo (espiral). No entanto, é possível inferir que:</a:t>
            </a:r>
            <a:endParaRPr sz="12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L2</a:t>
            </a: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é mais "conservador" e indicado para problemas onde todas as features importam.</a:t>
            </a:r>
            <a:endParaRPr sz="12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L1</a:t>
            </a: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é mais "agressivo" e útil para simplificação e interpretabilidade.</a:t>
            </a:r>
            <a:endParaRPr sz="12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Inter"/>
              <a:buChar char="➔"/>
            </a:pP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Se o objetivo é saber quais </a:t>
            </a:r>
            <a:r>
              <a:rPr b="1"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inputs</a:t>
            </a: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são </a:t>
            </a:r>
            <a:r>
              <a:rPr b="1"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mais relevantes</a:t>
            </a: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, L1 é a melhor escolha. Se o foco é </a:t>
            </a:r>
            <a:r>
              <a:rPr b="1"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precisão pura</a:t>
            </a:r>
            <a:r>
              <a:rPr lang="en" sz="12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em dados não lineares, L2 pode ser mais seguro.</a:t>
            </a:r>
            <a:endParaRPr sz="12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647200" y="453037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Circle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66" name="Google Shape;66;p14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74700" y="987425"/>
            <a:ext cx="40080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rgbClr val="FF6600"/>
                </a:solidFill>
              </a:rPr>
              <a:t>Configurações</a:t>
            </a:r>
            <a:endParaRPr sz="11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Learning rate:</a:t>
            </a:r>
            <a:r>
              <a:rPr lang="en" sz="1100">
                <a:solidFill>
                  <a:schemeClr val="dk1"/>
                </a:solidFill>
              </a:rPr>
              <a:t> 0.03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Um valor relativamente alto, mas aparentemente estável para esse problema simples. Nesse sentido, concluímos que este valor acelerou  a convergência.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Activation: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Tanh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É um modelo de ativação </a:t>
            </a:r>
            <a:r>
              <a:rPr lang="en" sz="1100">
                <a:solidFill>
                  <a:schemeClr val="dk1"/>
                </a:solidFill>
              </a:rPr>
              <a:t>recomendado</a:t>
            </a:r>
            <a:r>
              <a:rPr lang="en" sz="1100">
                <a:solidFill>
                  <a:schemeClr val="dk1"/>
                </a:solidFill>
              </a:rPr>
              <a:t> para problemas com fronteiras de decisão suaves. A saída varia de -1 a 1,  o que </a:t>
            </a:r>
            <a:r>
              <a:rPr lang="en" sz="1100">
                <a:solidFill>
                  <a:schemeClr val="dk1"/>
                </a:solidFill>
              </a:rPr>
              <a:t>permitiu capturar não linearidades.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Regularization:</a:t>
            </a:r>
            <a:r>
              <a:rPr lang="en" sz="1100">
                <a:solidFill>
                  <a:schemeClr val="dk1"/>
                </a:solidFill>
              </a:rPr>
              <a:t> None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Não há penalização de pesos — o dataset é simples e não há sinal de overfitting (train loss ≈ test loss).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Regularization rate:</a:t>
            </a:r>
            <a:r>
              <a:rPr lang="en" sz="1100">
                <a:solidFill>
                  <a:schemeClr val="dk1"/>
                </a:solidFill>
              </a:rPr>
              <a:t> 0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Confirma que não há regularização aplicada.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Problem type:</a:t>
            </a:r>
            <a:r>
              <a:rPr lang="en" sz="1100">
                <a:solidFill>
                  <a:schemeClr val="dk1"/>
                </a:solidFill>
              </a:rPr>
              <a:t> Classification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Classificação binária (área azul vs. laranja no gráfico final).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4873175" y="987425"/>
            <a:ext cx="40080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6600"/>
                </a:solidFill>
              </a:rPr>
              <a:t>Arquitetura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Entradas: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1100">
                <a:solidFill>
                  <a:schemeClr val="dk1"/>
                </a:solidFill>
              </a:rPr>
              <a:t>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1100">
                <a:solidFill>
                  <a:schemeClr val="dk1"/>
                </a:solidFill>
              </a:rPr>
              <a:t> (sem features polinomiais ou funções trigonométricas extras ativas).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2 camadas ocultas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1ª camada: </a:t>
            </a:r>
            <a:r>
              <a:rPr b="1" lang="en" sz="1100">
                <a:solidFill>
                  <a:schemeClr val="dk1"/>
                </a:solidFill>
              </a:rPr>
              <a:t>4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2ª camada: </a:t>
            </a:r>
            <a:r>
              <a:rPr b="1" lang="en" sz="1100">
                <a:solidFill>
                  <a:schemeClr val="dk1"/>
                </a:solidFill>
              </a:rPr>
              <a:t>2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conexões têm espessura variável, indicando diferentes pesos aprendidos.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cores azul/laranja representam valores negativos/positivos das ativações e pesos.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Circle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77" name="Google Shape;77;p15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Google Shape;78;p15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995875" y="73025"/>
            <a:ext cx="3962700" cy="5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Resultados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Training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Test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Generalização desejável, sem diferença significativa entre treino e teste.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Fronteira de decisão: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O modelo aprendeu um limite circular suave, separando claramente a classe central (azul) da externa (laranja).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Epoch:</a:t>
            </a:r>
            <a:r>
              <a:rPr lang="en" sz="1100">
                <a:solidFill>
                  <a:schemeClr val="dk1"/>
                </a:solidFill>
              </a:rPr>
              <a:t> 548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 rede já passou por várias iterações, suficiente para convergir — o gráfico de perda apresenta-se estável pois alcançou o valor de 0.001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6600"/>
                </a:solidFill>
              </a:rPr>
              <a:t>Interpretação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 problema parece ser separável por uma fronteira circular — a rede com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tanh</a:t>
            </a:r>
            <a:r>
              <a:rPr lang="en" sz="1100">
                <a:solidFill>
                  <a:schemeClr val="dk1"/>
                </a:solidFill>
              </a:rPr>
              <a:t> pareceu ter sido uma ótima escolha para capturar este resultado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Não há sinais de overfitting, então a ausência de regularização não é um problema.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 learning rate de 0.03 funcionou nesse caso.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cor e espessura das linhas tracejadas indicam que o resultado poderia ter sido alcançado com menos neurônios na primeira camada.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025" y="1301325"/>
            <a:ext cx="4815852" cy="2965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1164925" y="354025"/>
            <a:ext cx="34071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Circle</a:t>
            </a: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r>
              <a:rPr b="1" lang="en" sz="1600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Resultado alcançado com menos épocas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88" name="Google Shape;88;p16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9" name="Google Shape;89;p16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5072350" y="195650"/>
            <a:ext cx="3962700" cy="51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6600"/>
                </a:solidFill>
              </a:rPr>
              <a:t>Arquitetura</a:t>
            </a:r>
            <a:endParaRPr b="1" sz="800">
              <a:solidFill>
                <a:srgbClr val="FF6600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Entradas: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800">
                <a:solidFill>
                  <a:schemeClr val="dk1"/>
                </a:solidFill>
              </a:rPr>
              <a:t> e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800">
                <a:solidFill>
                  <a:schemeClr val="dk1"/>
                </a:solidFill>
              </a:rPr>
              <a:t> (sem features polinomiais ou funções trigonométricas extras ativas).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Activation: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3 camadas ocultas</a:t>
            </a:r>
            <a:r>
              <a:rPr lang="en" sz="800">
                <a:solidFill>
                  <a:schemeClr val="dk1"/>
                </a:solidFill>
              </a:rPr>
              <a:t>:</a:t>
            </a:r>
            <a:endParaRPr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1ª camada: </a:t>
            </a:r>
            <a:r>
              <a:rPr b="1" lang="en" sz="800">
                <a:solidFill>
                  <a:schemeClr val="dk1"/>
                </a:solidFill>
              </a:rPr>
              <a:t>4 neurônios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2ª camada: </a:t>
            </a:r>
            <a:r>
              <a:rPr b="1" lang="en" sz="800">
                <a:solidFill>
                  <a:schemeClr val="dk1"/>
                </a:solidFill>
              </a:rPr>
              <a:t>2 neurônios</a:t>
            </a:r>
            <a:endParaRPr b="1" sz="800">
              <a:solidFill>
                <a:schemeClr val="dk1"/>
              </a:solidFill>
            </a:endParaRPr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</a:pPr>
            <a:r>
              <a:rPr lang="en" sz="800">
                <a:solidFill>
                  <a:schemeClr val="dk1"/>
                </a:solidFill>
              </a:rPr>
              <a:t>3ª camada: </a:t>
            </a:r>
            <a:r>
              <a:rPr b="1" lang="en" sz="800">
                <a:solidFill>
                  <a:schemeClr val="dk1"/>
                </a:solidFill>
              </a:rPr>
              <a:t>1 neurônio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6600"/>
                </a:solidFill>
              </a:rPr>
              <a:t>Resultados</a:t>
            </a:r>
            <a:endParaRPr b="1" sz="800">
              <a:solidFill>
                <a:srgbClr val="FF6600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Test loss:</a:t>
            </a:r>
            <a:r>
              <a:rPr lang="en" sz="800">
                <a:solidFill>
                  <a:schemeClr val="dk1"/>
                </a:solidFill>
              </a:rPr>
              <a:t> 0.001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Training loss:</a:t>
            </a:r>
            <a:r>
              <a:rPr lang="en" sz="800">
                <a:solidFill>
                  <a:schemeClr val="dk1"/>
                </a:solidFill>
              </a:rPr>
              <a:t> 0.001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Ambos os valores de loss são muito baixos, indicando que o modelo está treinando bem e não parece estar sofrendo de overfitting (pois o loss de teste acompanha o de treino).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b="1" lang="en" sz="800">
                <a:solidFill>
                  <a:schemeClr val="dk1"/>
                </a:solidFill>
              </a:rPr>
              <a:t>Epoch:</a:t>
            </a:r>
            <a:r>
              <a:rPr lang="en" sz="800">
                <a:solidFill>
                  <a:schemeClr val="dk1"/>
                </a:solidFill>
              </a:rPr>
              <a:t> 242</a:t>
            </a:r>
            <a:br>
              <a:rPr lang="en" sz="800">
                <a:solidFill>
                  <a:schemeClr val="dk1"/>
                </a:solidFill>
              </a:rPr>
            </a:br>
            <a:r>
              <a:rPr lang="en" sz="800">
                <a:solidFill>
                  <a:schemeClr val="dk1"/>
                </a:solidFill>
              </a:rPr>
              <a:t>A rede já passou por várias iterações, suficiente para convergir em menos tempo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FF6600"/>
                </a:solidFill>
              </a:rPr>
              <a:t>Interpretação</a:t>
            </a:r>
            <a:endParaRPr b="1" sz="800">
              <a:solidFill>
                <a:srgbClr val="FF6600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 rede está aprendendo a separar as duas classes muito bem, como indicado pela divisão clara da região azul e laranja no gráfico de saída.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 regularização L2 está sendo usada para evitar overfitting, e o resultado sugere que isso está dentro do comportamento esperado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O learning rate está alto, mas o modelo parece estável, talvez porque os dados sejam simples e o batch size pequeno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O ReLU foi uma boa escolha dado que ajuda a evitar o problema de gradiente desvanecente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25" y="1530925"/>
            <a:ext cx="4802851" cy="2500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Exclusive or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99" name="Google Shape;99;p17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7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374700" y="987425"/>
            <a:ext cx="4008000" cy="34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Configurações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Learning rate:</a:t>
            </a:r>
            <a:r>
              <a:rPr lang="en" sz="1100">
                <a:solidFill>
                  <a:schemeClr val="dk1"/>
                </a:solidFill>
              </a:rPr>
              <a:t> 0.3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Taxa de aprendizado alta, acelerando a convergência, mas que poderia ter gerado oscilações em problemas mais sensíveis.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Activation: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Sigmoid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Adequada para classificação binária, embora possa sofrer com gradiente pequeno em redes mais profundas.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Regularization:</a:t>
            </a:r>
            <a:r>
              <a:rPr lang="en" sz="1100">
                <a:solidFill>
                  <a:schemeClr val="dk1"/>
                </a:solidFill>
              </a:rPr>
              <a:t> None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Apesar do "Regularization rate" ser 1, isso não afeta o resultado, dado que não defini o L1 ou L2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Problem type:</a:t>
            </a:r>
            <a:r>
              <a:rPr lang="en" sz="1100">
                <a:solidFill>
                  <a:schemeClr val="dk1"/>
                </a:solidFill>
              </a:rPr>
              <a:t> Classification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Problema de separação em regiões distintas no plano X₁–X₂.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873175" y="987425"/>
            <a:ext cx="4008000" cy="3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Arquitetura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Entradas: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1100">
                <a:solidFill>
                  <a:schemeClr val="dk1"/>
                </a:solidFill>
              </a:rPr>
              <a:t>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1100">
                <a:solidFill>
                  <a:schemeClr val="dk1"/>
                </a:solidFill>
              </a:rPr>
              <a:t> apenas.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3 camadas ocultas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1ª camada: </a:t>
            </a:r>
            <a:r>
              <a:rPr b="1" lang="en" sz="1100">
                <a:solidFill>
                  <a:schemeClr val="dk1"/>
                </a:solidFill>
              </a:rPr>
              <a:t>3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2ª camada: </a:t>
            </a:r>
            <a:r>
              <a:rPr b="1" lang="en" sz="1100">
                <a:solidFill>
                  <a:schemeClr val="dk1"/>
                </a:solidFill>
              </a:rPr>
              <a:t>2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3ª camada: </a:t>
            </a:r>
            <a:r>
              <a:rPr b="1" lang="en" sz="1100">
                <a:solidFill>
                  <a:schemeClr val="dk1"/>
                </a:solidFill>
              </a:rPr>
              <a:t>2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Os pesos (espessura das linhas) indicam que algumas conexões têm muito mais influência na saída final que outras.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cores (azul = valores negativos, laranja = positivos) mostram que a rede aprendeu a combinar regiões com polaridades alternadas.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Exclusive or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10" name="Google Shape;110;p18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8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5075350" y="953350"/>
            <a:ext cx="3962700" cy="55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Resultados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Training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Test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Bom desempenho e generalização alcançados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Fronteira de decisão: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Padrão de </a:t>
            </a:r>
            <a:r>
              <a:rPr b="1" lang="en" sz="1100">
                <a:solidFill>
                  <a:schemeClr val="dk1"/>
                </a:solidFill>
              </a:rPr>
              <a:t>quatro quadrantes</a:t>
            </a:r>
            <a:r>
              <a:rPr lang="en" sz="1100">
                <a:solidFill>
                  <a:schemeClr val="dk1"/>
                </a:solidFill>
              </a:rPr>
              <a:t> alternando classes (azul/laranja), com limites suaves, quase lineares, formados pela combinação de neurônios sigmoides.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Epoch:</a:t>
            </a:r>
            <a:r>
              <a:rPr lang="en" sz="1100">
                <a:solidFill>
                  <a:schemeClr val="dk1"/>
                </a:solidFill>
              </a:rPr>
              <a:t> 438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Rede treinada por menos tempo, mas já com convergência clara.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Interpretação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 modelo conseguiu capturar rapidamente a estrutura de “XOR contínuo” do dataset.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taxa de aprendizado alta (0.3) permitiu atingir um bom resultado em apenas 438 épocas.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Não há sinais de overfitting: treino e teste com perdas idênticas.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775" y="1451350"/>
            <a:ext cx="4825574" cy="237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1164925" y="354025"/>
            <a:ext cx="34905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Exclusive or</a:t>
            </a: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b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</a:br>
            <a:r>
              <a:rPr b="1" lang="en" sz="1600">
                <a:solidFill>
                  <a:srgbClr val="188038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Resultado alcançado com menos épocas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600">
              <a:solidFill>
                <a:srgbClr val="188038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21" name="Google Shape;121;p19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9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3" name="Google Shape;123;p19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5086725" y="0"/>
            <a:ext cx="3962700" cy="6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6600"/>
                </a:solidFill>
              </a:rPr>
              <a:t>Arquitetura</a:t>
            </a:r>
            <a:endParaRPr b="1" sz="900">
              <a:solidFill>
                <a:srgbClr val="FF6600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Entradas:</a:t>
            </a:r>
            <a:r>
              <a:rPr lang="en" sz="9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900">
                <a:solidFill>
                  <a:schemeClr val="dk1"/>
                </a:solidFill>
              </a:rPr>
              <a:t> e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1000">
                <a:solidFill>
                  <a:schemeClr val="dk1"/>
                </a:solidFill>
              </a:rPr>
              <a:t>Activation:</a:t>
            </a:r>
            <a:r>
              <a:rPr lang="en" sz="1000">
                <a:solidFill>
                  <a:schemeClr val="dk1"/>
                </a:solidFill>
              </a:rPr>
              <a:t>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3 camadas ocultas</a:t>
            </a:r>
            <a:r>
              <a:rPr lang="en" sz="900">
                <a:solidFill>
                  <a:schemeClr val="dk1"/>
                </a:solidFill>
              </a:rPr>
              <a:t>:</a:t>
            </a:r>
            <a:endParaRPr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1ª camada: </a:t>
            </a:r>
            <a:r>
              <a:rPr b="1" lang="en" sz="900">
                <a:solidFill>
                  <a:schemeClr val="dk1"/>
                </a:solidFill>
              </a:rPr>
              <a:t>3 neurônios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2ª camada: </a:t>
            </a:r>
            <a:r>
              <a:rPr b="1" lang="en" sz="900">
                <a:solidFill>
                  <a:schemeClr val="dk1"/>
                </a:solidFill>
              </a:rPr>
              <a:t>4 neurônios</a:t>
            </a:r>
            <a:endParaRPr b="1" sz="900">
              <a:solidFill>
                <a:schemeClr val="dk1"/>
              </a:solidFill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>
                <a:solidFill>
                  <a:schemeClr val="dk1"/>
                </a:solidFill>
              </a:rPr>
              <a:t>3ª camada: </a:t>
            </a:r>
            <a:r>
              <a:rPr b="1" lang="en" sz="900">
                <a:solidFill>
                  <a:schemeClr val="dk1"/>
                </a:solidFill>
              </a:rPr>
              <a:t>2 neurônios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6600"/>
                </a:solidFill>
              </a:rPr>
              <a:t>Resultados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Training loss:</a:t>
            </a:r>
            <a:r>
              <a:rPr lang="en" sz="900">
                <a:solidFill>
                  <a:schemeClr val="dk1"/>
                </a:solidFill>
              </a:rPr>
              <a:t> 0.001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Test loss:</a:t>
            </a:r>
            <a:r>
              <a:rPr lang="en" sz="900">
                <a:solidFill>
                  <a:schemeClr val="dk1"/>
                </a:solidFill>
              </a:rPr>
              <a:t> 0.001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Conexões com variação significativa de espessura, mostrando importância desigual dos pesos.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As ativações estão bem distribuídas entre azul (negativo) e laranja (positivo), típico da ReLU em padrões complexos.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Epoch:</a:t>
            </a:r>
            <a:r>
              <a:rPr lang="en" sz="900">
                <a:solidFill>
                  <a:schemeClr val="dk1"/>
                </a:solidFill>
              </a:rPr>
              <a:t> 79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Rede convergiu rapidamente, apesar de superdimensionada.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6600"/>
                </a:solidFill>
              </a:rPr>
              <a:t>Interpretação</a:t>
            </a:r>
            <a:endParaRPr b="1" sz="900">
              <a:solidFill>
                <a:srgbClr val="FF6600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O uso de ReLU + L2 contribuiu para uma separação mais nítida das classes, mesmo com poucas épocas de treino.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 regularização ajudou a evitar oscilações ou ajustes exagerados dos pesos.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A fronteira é mais “angular” e menos suave que a vista com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Sigmoid</a:t>
            </a:r>
            <a:r>
              <a:rPr lang="en" sz="900">
                <a:solidFill>
                  <a:schemeClr val="dk1"/>
                </a:solidFill>
              </a:rPr>
              <a:t>, refletindo a natureza linear por partes da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ReLU</a:t>
            </a:r>
            <a:r>
              <a:rPr lang="en" sz="900">
                <a:solidFill>
                  <a:schemeClr val="dk1"/>
                </a:solidFill>
              </a:rPr>
              <a:t>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Pela espessura das linhas apresentadas, 2 neurônios na segunda camada e 1 na terceira teriam sido suficientes para a convergência do resultado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50" y="1614176"/>
            <a:ext cx="4757475" cy="250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647200" y="453037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Gaussian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33" name="Google Shape;133;p20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20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0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374700" y="987425"/>
            <a:ext cx="4008000" cy="3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Configurações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Learning rate:</a:t>
            </a:r>
            <a:r>
              <a:rPr lang="en" sz="1100">
                <a:solidFill>
                  <a:schemeClr val="dk1"/>
                </a:solidFill>
              </a:rPr>
              <a:t> 0.03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Tava de aprendiza</a:t>
            </a:r>
            <a:r>
              <a:rPr lang="en" sz="1100">
                <a:solidFill>
                  <a:schemeClr val="dk1"/>
                </a:solidFill>
              </a:rPr>
              <a:t>do é relativamente baixa, o que significa que o modelo atualiza seus pesos de forma gradual, evitando mudanças bruscas. Contudo, reduz o risco de divergênias e oscilações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Activation: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ReLU</a:t>
            </a:r>
            <a:b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100">
                <a:solidFill>
                  <a:schemeClr val="dk1"/>
                </a:solidFill>
              </a:rPr>
              <a:t>U</a:t>
            </a:r>
            <a:r>
              <a:rPr lang="en" sz="1100">
                <a:solidFill>
                  <a:schemeClr val="dk1"/>
                </a:solidFill>
              </a:rPr>
              <a:t>tilizada para evitar saturação e acelerar o treino, contudo, é menos suave na transição que sigmoide/tanh.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Regularization: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Preven</a:t>
            </a:r>
            <a:r>
              <a:rPr lang="en" sz="1100">
                <a:solidFill>
                  <a:schemeClr val="dk1"/>
                </a:solidFill>
              </a:rPr>
              <a:t>ção de overfitting penalizando pesos grandes, mas de forma leve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Problem type:</a:t>
            </a:r>
            <a:r>
              <a:rPr lang="en" sz="1100">
                <a:solidFill>
                  <a:schemeClr val="dk1"/>
                </a:solidFill>
              </a:rPr>
              <a:t> Classification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Problema de separação em regiões distintas no plano X₁–X₂.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873175" y="987425"/>
            <a:ext cx="4008000" cy="27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Arquitetura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Entradas: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</a:t>
            </a:r>
            <a:r>
              <a:rPr lang="en" sz="1100">
                <a:solidFill>
                  <a:schemeClr val="dk1"/>
                </a:solidFill>
              </a:rPr>
              <a:t> 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X₂</a:t>
            </a:r>
            <a:r>
              <a:rPr lang="en" sz="1100">
                <a:solidFill>
                  <a:schemeClr val="dk1"/>
                </a:solidFill>
              </a:rPr>
              <a:t> apenas.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2</a:t>
            </a:r>
            <a:r>
              <a:rPr b="1" lang="en" sz="1100">
                <a:solidFill>
                  <a:schemeClr val="dk1"/>
                </a:solidFill>
              </a:rPr>
              <a:t> camadas ocultas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1ª camada: </a:t>
            </a:r>
            <a:r>
              <a:rPr b="1" lang="en" sz="1100">
                <a:solidFill>
                  <a:schemeClr val="dk1"/>
                </a:solidFill>
              </a:rPr>
              <a:t>3 neurônios</a:t>
            </a:r>
            <a:endParaRPr b="1" sz="1100">
              <a:solidFill>
                <a:schemeClr val="dk1"/>
              </a:solidFill>
            </a:endParaRPr>
          </a:p>
          <a:p>
            <a:pPr indent="-2984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2ª camada: </a:t>
            </a:r>
            <a:r>
              <a:rPr b="1" lang="en" sz="1100">
                <a:solidFill>
                  <a:schemeClr val="dk1"/>
                </a:solidFill>
              </a:rPr>
              <a:t>1 neurônios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Saída</a:t>
            </a:r>
            <a:r>
              <a:rPr lang="en" sz="1100">
                <a:solidFill>
                  <a:schemeClr val="dk1"/>
                </a:solidFill>
              </a:rPr>
              <a:t>: 1 neurônio, compatível com problema binário (classificação).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5E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1164925" y="354025"/>
            <a:ext cx="30654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Playground</a:t>
            </a:r>
            <a:endParaRPr b="1" sz="220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600">
                <a:solidFill>
                  <a:schemeClr val="dk2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Convergência &gt; </a:t>
            </a:r>
            <a:r>
              <a:rPr b="1" lang="en" sz="1600">
                <a:solidFill>
                  <a:schemeClr val="dk2"/>
                </a:solidFill>
                <a:highlight>
                  <a:schemeClr val="accent6"/>
                </a:highlight>
                <a:latin typeface="Barlow Condensed"/>
                <a:ea typeface="Barlow Condensed"/>
                <a:cs typeface="Barlow Condensed"/>
                <a:sym typeface="Barlow Condensed"/>
              </a:rPr>
              <a:t>Gaussian</a:t>
            </a:r>
            <a:endParaRPr b="1" sz="2200">
              <a:solidFill>
                <a:srgbClr val="FF3E03"/>
              </a:solidFill>
              <a:highlight>
                <a:schemeClr val="accent6"/>
              </a:highlight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144" name="Google Shape;144;p21"/>
          <p:cNvSpPr/>
          <p:nvPr/>
        </p:nvSpPr>
        <p:spPr>
          <a:xfrm flipH="1">
            <a:off x="3139726" y="3213474"/>
            <a:ext cx="7474896" cy="9518904"/>
          </a:xfrm>
          <a:custGeom>
            <a:rect b="b" l="l" r="r" t="t"/>
            <a:pathLst>
              <a:path extrusionOk="0" h="21600" w="21600">
                <a:moveTo>
                  <a:pt x="15363" y="21593"/>
                </a:moveTo>
                <a:lnTo>
                  <a:pt x="21600" y="21593"/>
                </a:lnTo>
                <a:lnTo>
                  <a:pt x="21600" y="20581"/>
                </a:lnTo>
                <a:lnTo>
                  <a:pt x="15363" y="20581"/>
                </a:lnTo>
                <a:lnTo>
                  <a:pt x="15363" y="20577"/>
                </a:lnTo>
                <a:cubicBezTo>
                  <a:pt x="14092" y="20577"/>
                  <a:pt x="13058" y="19765"/>
                  <a:pt x="13058" y="18768"/>
                </a:cubicBezTo>
                <a:lnTo>
                  <a:pt x="13054" y="18768"/>
                </a:lnTo>
                <a:lnTo>
                  <a:pt x="13054" y="15942"/>
                </a:lnTo>
                <a:lnTo>
                  <a:pt x="13063" y="15942"/>
                </a:lnTo>
                <a:cubicBezTo>
                  <a:pt x="13063" y="14380"/>
                  <a:pt x="11445" y="13109"/>
                  <a:pt x="9456" y="13109"/>
                </a:cubicBezTo>
                <a:lnTo>
                  <a:pt x="9456" y="13111"/>
                </a:lnTo>
                <a:cubicBezTo>
                  <a:pt x="8212" y="13086"/>
                  <a:pt x="7211" y="12285"/>
                  <a:pt x="7211" y="11303"/>
                </a:cubicBezTo>
                <a:lnTo>
                  <a:pt x="7207" y="11303"/>
                </a:lnTo>
                <a:lnTo>
                  <a:pt x="7207" y="10583"/>
                </a:lnTo>
                <a:lnTo>
                  <a:pt x="7207" y="9554"/>
                </a:lnTo>
                <a:lnTo>
                  <a:pt x="7207" y="8524"/>
                </a:lnTo>
                <a:lnTo>
                  <a:pt x="7207" y="7734"/>
                </a:lnTo>
                <a:lnTo>
                  <a:pt x="7207" y="6704"/>
                </a:lnTo>
                <a:lnTo>
                  <a:pt x="7207" y="5675"/>
                </a:lnTo>
                <a:lnTo>
                  <a:pt x="7207" y="5651"/>
                </a:lnTo>
                <a:lnTo>
                  <a:pt x="7237" y="5651"/>
                </a:lnTo>
                <a:lnTo>
                  <a:pt x="8227" y="5651"/>
                </a:lnTo>
                <a:lnTo>
                  <a:pt x="9516" y="5651"/>
                </a:lnTo>
                <a:lnTo>
                  <a:pt x="10805" y="5651"/>
                </a:lnTo>
                <a:lnTo>
                  <a:pt x="10805" y="5650"/>
                </a:lnTo>
                <a:cubicBezTo>
                  <a:pt x="12071" y="5656"/>
                  <a:pt x="13097" y="6465"/>
                  <a:pt x="13097" y="7460"/>
                </a:cubicBezTo>
                <a:lnTo>
                  <a:pt x="14400" y="7460"/>
                </a:lnTo>
                <a:cubicBezTo>
                  <a:pt x="14400" y="5898"/>
                  <a:pt x="12782" y="4627"/>
                  <a:pt x="10793" y="4627"/>
                </a:cubicBezTo>
                <a:lnTo>
                  <a:pt x="10793" y="4639"/>
                </a:lnTo>
                <a:lnTo>
                  <a:pt x="9516" y="4639"/>
                </a:lnTo>
                <a:lnTo>
                  <a:pt x="8227" y="4639"/>
                </a:lnTo>
                <a:lnTo>
                  <a:pt x="7237" y="4639"/>
                </a:lnTo>
                <a:lnTo>
                  <a:pt x="7207" y="4639"/>
                </a:lnTo>
                <a:lnTo>
                  <a:pt x="7207" y="3855"/>
                </a:lnTo>
                <a:lnTo>
                  <a:pt x="7207" y="2826"/>
                </a:lnTo>
                <a:lnTo>
                  <a:pt x="7197" y="2826"/>
                </a:lnTo>
                <a:cubicBezTo>
                  <a:pt x="7197" y="1267"/>
                  <a:pt x="5583" y="0"/>
                  <a:pt x="3599" y="0"/>
                </a:cubicBezTo>
                <a:cubicBezTo>
                  <a:pt x="1615" y="0"/>
                  <a:pt x="0" y="1267"/>
                  <a:pt x="0" y="2826"/>
                </a:cubicBezTo>
                <a:lnTo>
                  <a:pt x="1" y="2826"/>
                </a:lnTo>
                <a:cubicBezTo>
                  <a:pt x="1" y="4388"/>
                  <a:pt x="1619" y="5658"/>
                  <a:pt x="3608" y="5658"/>
                </a:cubicBezTo>
                <a:lnTo>
                  <a:pt x="3608" y="5651"/>
                </a:lnTo>
                <a:lnTo>
                  <a:pt x="4615" y="5651"/>
                </a:lnTo>
                <a:lnTo>
                  <a:pt x="5917" y="5651"/>
                </a:lnTo>
                <a:lnTo>
                  <a:pt x="5917" y="5675"/>
                </a:lnTo>
                <a:lnTo>
                  <a:pt x="5917" y="6705"/>
                </a:lnTo>
                <a:lnTo>
                  <a:pt x="5917" y="7734"/>
                </a:lnTo>
                <a:lnTo>
                  <a:pt x="5917" y="8524"/>
                </a:lnTo>
                <a:lnTo>
                  <a:pt x="5917" y="9554"/>
                </a:lnTo>
                <a:lnTo>
                  <a:pt x="5917" y="10583"/>
                </a:lnTo>
                <a:lnTo>
                  <a:pt x="5917" y="11303"/>
                </a:lnTo>
                <a:lnTo>
                  <a:pt x="5909" y="11303"/>
                </a:lnTo>
                <a:cubicBezTo>
                  <a:pt x="5909" y="12865"/>
                  <a:pt x="7526" y="14135"/>
                  <a:pt x="9515" y="14135"/>
                </a:cubicBezTo>
                <a:lnTo>
                  <a:pt x="9515" y="14133"/>
                </a:lnTo>
                <a:cubicBezTo>
                  <a:pt x="10759" y="14158"/>
                  <a:pt x="11760" y="14960"/>
                  <a:pt x="11760" y="15942"/>
                </a:cubicBezTo>
                <a:lnTo>
                  <a:pt x="11764" y="15942"/>
                </a:lnTo>
                <a:lnTo>
                  <a:pt x="11764" y="18768"/>
                </a:lnTo>
                <a:lnTo>
                  <a:pt x="11756" y="18768"/>
                </a:lnTo>
                <a:cubicBezTo>
                  <a:pt x="11756" y="20329"/>
                  <a:pt x="13373" y="21600"/>
                  <a:pt x="15363" y="21600"/>
                </a:cubicBezTo>
                <a:lnTo>
                  <a:pt x="15363" y="21593"/>
                </a:lnTo>
                <a:close/>
                <a:moveTo>
                  <a:pt x="4614" y="4639"/>
                </a:moveTo>
                <a:lnTo>
                  <a:pt x="3608" y="4639"/>
                </a:lnTo>
                <a:lnTo>
                  <a:pt x="3608" y="4635"/>
                </a:lnTo>
                <a:cubicBezTo>
                  <a:pt x="2337" y="4635"/>
                  <a:pt x="1304" y="3823"/>
                  <a:pt x="1304" y="2826"/>
                </a:cubicBezTo>
                <a:lnTo>
                  <a:pt x="1299" y="2826"/>
                </a:lnTo>
                <a:cubicBezTo>
                  <a:pt x="1299" y="1830"/>
                  <a:pt x="2331" y="1020"/>
                  <a:pt x="3598" y="1020"/>
                </a:cubicBezTo>
                <a:cubicBezTo>
                  <a:pt x="4866" y="1020"/>
                  <a:pt x="5897" y="1830"/>
                  <a:pt x="5897" y="2826"/>
                </a:cubicBezTo>
                <a:lnTo>
                  <a:pt x="5917" y="2826"/>
                </a:lnTo>
                <a:lnTo>
                  <a:pt x="5917" y="3855"/>
                </a:lnTo>
                <a:lnTo>
                  <a:pt x="5917" y="4639"/>
                </a:lnTo>
                <a:lnTo>
                  <a:pt x="4614" y="463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3E0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1"/>
          <p:cNvSpPr/>
          <p:nvPr/>
        </p:nvSpPr>
        <p:spPr>
          <a:xfrm rot="5400000">
            <a:off x="-1135229" y="-1028456"/>
            <a:ext cx="2379348" cy="2383614"/>
          </a:xfrm>
          <a:custGeom>
            <a:rect b="b" l="l" r="r" t="t"/>
            <a:pathLst>
              <a:path extrusionOk="0" h="21600" w="21600">
                <a:moveTo>
                  <a:pt x="10780" y="0"/>
                </a:moveTo>
                <a:lnTo>
                  <a:pt x="10780" y="30"/>
                </a:lnTo>
                <a:lnTo>
                  <a:pt x="0" y="30"/>
                </a:lnTo>
                <a:lnTo>
                  <a:pt x="0" y="3901"/>
                </a:lnTo>
                <a:lnTo>
                  <a:pt x="10780" y="3901"/>
                </a:lnTo>
                <a:cubicBezTo>
                  <a:pt x="14594" y="3901"/>
                  <a:pt x="17692" y="6996"/>
                  <a:pt x="17692" y="10801"/>
                </a:cubicBezTo>
                <a:cubicBezTo>
                  <a:pt x="17692" y="14605"/>
                  <a:pt x="14593" y="17700"/>
                  <a:pt x="10780" y="17700"/>
                </a:cubicBezTo>
                <a:lnTo>
                  <a:pt x="10780" y="17700"/>
                </a:lnTo>
                <a:lnTo>
                  <a:pt x="1" y="17700"/>
                </a:lnTo>
                <a:lnTo>
                  <a:pt x="1" y="21571"/>
                </a:lnTo>
                <a:lnTo>
                  <a:pt x="10780" y="21571"/>
                </a:lnTo>
                <a:lnTo>
                  <a:pt x="10780" y="21600"/>
                </a:lnTo>
                <a:cubicBezTo>
                  <a:pt x="16748" y="21600"/>
                  <a:pt x="21600" y="16756"/>
                  <a:pt x="21600" y="10799"/>
                </a:cubicBezTo>
                <a:cubicBezTo>
                  <a:pt x="21599" y="4845"/>
                  <a:pt x="16747" y="0"/>
                  <a:pt x="1078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1"/>
          <p:cNvSpPr txBox="1"/>
          <p:nvPr/>
        </p:nvSpPr>
        <p:spPr>
          <a:xfrm>
            <a:off x="1164925" y="2011100"/>
            <a:ext cx="622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5075350" y="953350"/>
            <a:ext cx="3962700" cy="5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Resultados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Training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Test loss:</a:t>
            </a:r>
            <a:r>
              <a:rPr lang="en" sz="1100">
                <a:solidFill>
                  <a:schemeClr val="dk1"/>
                </a:solidFill>
              </a:rPr>
              <a:t> 0.001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Bom desempenho e generalização alcançados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Fronteira de decisão: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Quase perfeitamente linear, separando claramente as duas classes.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Epoch:</a:t>
            </a:r>
            <a:r>
              <a:rPr lang="en" sz="1100">
                <a:solidFill>
                  <a:schemeClr val="dk1"/>
                </a:solidFill>
              </a:rPr>
              <a:t> 123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Rede treinada por menos tempo, mas já com convergência clara.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6600"/>
                </a:solidFill>
              </a:rPr>
              <a:t>Interpretação</a:t>
            </a:r>
            <a:endParaRPr b="1" sz="1100">
              <a:solidFill>
                <a:srgbClr val="FF66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rede está levemente superdimensionada para este problema, que é linearmente separável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 uso de 2 camadas ocultas é mais do que o necessário, mas não prejudicou o desempenho por conta da regularização e do dataset limpo.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 batch pequeno ajudou a refinar rapidamente a fronteira de decisão.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75" y="1259125"/>
            <a:ext cx="4655275" cy="255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