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7" r:id="rId6"/>
    <p:sldId id="269" r:id="rId7"/>
    <p:sldId id="273" r:id="rId8"/>
    <p:sldId id="270" r:id="rId9"/>
    <p:sldId id="271" r:id="rId10"/>
    <p:sldId id="272" r:id="rId11"/>
  </p:sldIdLst>
  <p:sldSz cx="6858000" cy="51435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Old Standard TT" panose="020B0604020202020204" charset="0"/>
      <p:regular r:id="rId14"/>
      <p:bold r:id="rId15"/>
      <p:italic r:id="rId16"/>
    </p:embeddedFont>
    <p:embeddedFont>
      <p:font typeface="Berlin Sans FB Demi" panose="020E0802020502020306" pitchFamily="34" charset="0"/>
      <p:bold r:id="rId17"/>
    </p:embeddedFont>
    <p:embeddedFont>
      <p:font typeface="Aharoni" panose="02010803020104030203" pitchFamily="2" charset="-79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oper Black" panose="0208090404030B0204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3"/>
    <a:srgbClr val="229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632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13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08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40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63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97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6858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cxnSp>
        <p:nvCxnSpPr>
          <p:cNvPr id="11" name="Shape 11"/>
          <p:cNvCxnSpPr/>
          <p:nvPr/>
        </p:nvCxnSpPr>
        <p:spPr>
          <a:xfrm>
            <a:off x="481451" y="3597500"/>
            <a:ext cx="29272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84525" y="1893300"/>
            <a:ext cx="608895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31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315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315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315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315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315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315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315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3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84525" y="3840639"/>
            <a:ext cx="608895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8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>
                <a:solidFill>
                  <a:schemeClr val="accent1"/>
                </a:solidFill>
              </a:rPr>
              <a:pPr/>
              <a:t>‹nº›</a:t>
            </a:fld>
            <a:endParaRPr lang="pt-BR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6858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71600"/>
            <a:ext cx="639045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429000" y="-25"/>
            <a:ext cx="342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cxnSp>
        <p:nvCxnSpPr>
          <p:cNvPr id="41" name="Shape 41"/>
          <p:cNvCxnSpPr/>
          <p:nvPr/>
        </p:nvCxnSpPr>
        <p:spPr>
          <a:xfrm>
            <a:off x="3772256" y="4495500"/>
            <a:ext cx="514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99125" y="1382350"/>
            <a:ext cx="3033900" cy="133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315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315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315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315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315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315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315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315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31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99125" y="2769001"/>
            <a:ext cx="30339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>
                <a:solidFill>
                  <a:schemeClr val="accent1"/>
                </a:solidFill>
              </a:rPr>
              <a:pPr/>
              <a:t>‹nº›</a:t>
            </a:fld>
            <a:endParaRPr lang="pt-BR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33775" y="1039650"/>
            <a:ext cx="639045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0500" b="1"/>
            </a:lvl1pPr>
            <a:lvl2pPr lvl="1" algn="ctr">
              <a:spcBef>
                <a:spcPts val="0"/>
              </a:spcBef>
              <a:buSzPct val="100000"/>
              <a:defRPr sz="10500" b="1"/>
            </a:lvl2pPr>
            <a:lvl3pPr lvl="2" algn="ctr">
              <a:spcBef>
                <a:spcPts val="0"/>
              </a:spcBef>
              <a:buSzPct val="100000"/>
              <a:defRPr sz="10500" b="1"/>
            </a:lvl3pPr>
            <a:lvl4pPr lvl="3" algn="ctr">
              <a:spcBef>
                <a:spcPts val="0"/>
              </a:spcBef>
              <a:buSzPct val="100000"/>
              <a:defRPr sz="10500" b="1"/>
            </a:lvl4pPr>
            <a:lvl5pPr lvl="4" algn="ctr">
              <a:spcBef>
                <a:spcPts val="0"/>
              </a:spcBef>
              <a:buSzPct val="100000"/>
              <a:defRPr sz="10500" b="1"/>
            </a:lvl5pPr>
            <a:lvl6pPr lvl="5" algn="ctr">
              <a:spcBef>
                <a:spcPts val="0"/>
              </a:spcBef>
              <a:buSzPct val="100000"/>
              <a:defRPr sz="10500" b="1"/>
            </a:lvl6pPr>
            <a:lvl7pPr lvl="6" algn="ctr">
              <a:spcBef>
                <a:spcPts val="0"/>
              </a:spcBef>
              <a:buSzPct val="100000"/>
              <a:defRPr sz="10500" b="1"/>
            </a:lvl7pPr>
            <a:lvl8pPr lvl="7" algn="ctr">
              <a:spcBef>
                <a:spcPts val="0"/>
              </a:spcBef>
              <a:buSzPct val="100000"/>
              <a:defRPr sz="10500" b="1"/>
            </a:lvl8pPr>
            <a:lvl9pPr lvl="8" algn="ctr">
              <a:spcBef>
                <a:spcPts val="0"/>
              </a:spcBef>
              <a:buSzPct val="100000"/>
              <a:defRPr sz="105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33775" y="3228425"/>
            <a:ext cx="639045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71600"/>
            <a:ext cx="639045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pt-BR" sz="75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pPr algn="r"/>
              <a:t>‹nº›</a:t>
            </a:fld>
            <a:endParaRPr lang="pt-BR" sz="7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8" r:id="rId7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B7B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8" y="0"/>
            <a:ext cx="5143072" cy="5143072"/>
          </a:xfrm>
          <a:prstGeom prst="rect">
            <a:avLst/>
          </a:prstGeom>
        </p:spPr>
      </p:pic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202987" y="1826678"/>
            <a:ext cx="6088063" cy="5905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pt-BR" dirty="0" smtClean="0">
                <a:latin typeface="Cooper Black" panose="0208090404030B020404" pitchFamily="18" charset="0"/>
              </a:rPr>
              <a:t> Bruna Osti </a:t>
            </a:r>
          </a:p>
          <a:p>
            <a:pPr marL="285750" lvl="1" indent="-285750">
              <a:spcAft>
                <a:spcPts val="600"/>
              </a:spcAft>
            </a:pPr>
            <a:r>
              <a:rPr lang="pt-BR" sz="1400" dirty="0" err="1" smtClean="0">
                <a:latin typeface="Cooper Black" panose="0208090404030B020404" pitchFamily="18" charset="0"/>
              </a:rPr>
              <a:t>Github</a:t>
            </a:r>
            <a:r>
              <a:rPr lang="pt-BR" sz="1400" dirty="0" smtClean="0">
                <a:latin typeface="Cooper Black" panose="0208090404030B020404" pitchFamily="18" charset="0"/>
              </a:rPr>
              <a:t>: </a:t>
            </a:r>
            <a:r>
              <a:rPr lang="pt-BR" sz="1400" dirty="0" err="1" smtClean="0">
                <a:latin typeface="Cooper Black" panose="0208090404030B020404" pitchFamily="18" charset="0"/>
              </a:rPr>
              <a:t>brunaostii</a:t>
            </a:r>
            <a:endParaRPr lang="pt-BR" sz="1400" dirty="0">
              <a:latin typeface="Cooper Black" panose="0208090404030B020404" pitchFamily="18" charset="0"/>
            </a:endParaRPr>
          </a:p>
          <a:p>
            <a:pPr>
              <a:spcAft>
                <a:spcPts val="600"/>
              </a:spcAft>
              <a:buNone/>
            </a:pPr>
            <a:r>
              <a:rPr lang="pt-BR" dirty="0">
                <a:latin typeface="Cooper Black" panose="0208090404030B020404" pitchFamily="18" charset="0"/>
              </a:rPr>
              <a:t>Matheus </a:t>
            </a:r>
            <a:r>
              <a:rPr lang="pt-BR" dirty="0" err="1" smtClean="0">
                <a:latin typeface="Cooper Black" panose="0208090404030B020404" pitchFamily="18" charset="0"/>
              </a:rPr>
              <a:t>Massaiuki</a:t>
            </a:r>
            <a:r>
              <a:rPr lang="pt-BR" dirty="0" smtClean="0">
                <a:latin typeface="Cooper Black" panose="0208090404030B020404" pitchFamily="18" charset="0"/>
              </a:rPr>
              <a:t> </a:t>
            </a:r>
          </a:p>
          <a:p>
            <a:pPr marL="171450" lvl="1" indent="-171450">
              <a:spcAft>
                <a:spcPts val="600"/>
              </a:spcAft>
            </a:pPr>
            <a:r>
              <a:rPr lang="pt-BR" sz="1400" dirty="0" smtClean="0">
                <a:latin typeface="Cooper Black" panose="0208090404030B020404" pitchFamily="18" charset="0"/>
              </a:rPr>
              <a:t> </a:t>
            </a:r>
            <a:r>
              <a:rPr lang="pt-BR" sz="1400" dirty="0" err="1" smtClean="0">
                <a:latin typeface="Cooper Black" panose="0208090404030B020404" pitchFamily="18" charset="0"/>
              </a:rPr>
              <a:t>Github</a:t>
            </a:r>
            <a:r>
              <a:rPr lang="pt-BR" sz="1400" dirty="0" smtClean="0">
                <a:latin typeface="Cooper Black" panose="0208090404030B020404" pitchFamily="18" charset="0"/>
              </a:rPr>
              <a:t>: </a:t>
            </a:r>
            <a:r>
              <a:rPr lang="pt-BR" sz="1400" dirty="0" err="1" smtClean="0">
                <a:latin typeface="Cooper Black" panose="0208090404030B020404" pitchFamily="18" charset="0"/>
              </a:rPr>
              <a:t>matheusmnishi</a:t>
            </a:r>
            <a:endParaRPr lang="pt-BR" sz="1400" dirty="0">
              <a:latin typeface="Cooper Black" panose="0208090404030B020404" pitchFamily="18" charset="0"/>
            </a:endParaRPr>
          </a:p>
          <a:p>
            <a:pPr>
              <a:spcAft>
                <a:spcPts val="600"/>
              </a:spcAft>
              <a:buNone/>
            </a:pPr>
            <a:endParaRPr lang="pt-BR" dirty="0">
              <a:latin typeface="Cooper Black" panose="0208090404030B020404" pitchFamily="18" charset="0"/>
            </a:endParaRPr>
          </a:p>
          <a:p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7" name="Texto explicativo em forma de nuvem 6"/>
          <p:cNvSpPr/>
          <p:nvPr/>
        </p:nvSpPr>
        <p:spPr>
          <a:xfrm>
            <a:off x="4312791" y="732266"/>
            <a:ext cx="2383487" cy="1684962"/>
          </a:xfrm>
          <a:prstGeom prst="cloudCallout">
            <a:avLst>
              <a:gd name="adj1" fmla="val -54331"/>
              <a:gd name="adj2" fmla="val 53963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Shape 61" descr="486px-Knapsack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017" y="992494"/>
            <a:ext cx="1573033" cy="1157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59"/>
          <p:cNvSpPr txBox="1">
            <a:spLocks/>
          </p:cNvSpPr>
          <p:nvPr/>
        </p:nvSpPr>
        <p:spPr>
          <a:xfrm>
            <a:off x="281356" y="199516"/>
            <a:ext cx="6088950" cy="11421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2800" b="1" dirty="0" smtClean="0">
                <a:latin typeface="Cooper Black" panose="0208090404030B020404" pitchFamily="18" charset="0"/>
                <a:cs typeface="Aharoni" panose="02010803020104030203" pitchFamily="2" charset="-79"/>
              </a:rPr>
              <a:t>Problema de otimização:</a:t>
            </a:r>
          </a:p>
          <a:p>
            <a:pPr marL="342900"/>
            <a:r>
              <a:rPr lang="pt-BR" sz="2800" b="1" dirty="0" smtClean="0">
                <a:latin typeface="Cooper Black" panose="0208090404030B020404" pitchFamily="18" charset="0"/>
                <a:cs typeface="Aharoni" panose="02010803020104030203" pitchFamily="2" charset="-79"/>
              </a:rPr>
              <a:t> Mochila Booleana</a:t>
            </a:r>
            <a:endParaRPr lang="pt-BR" sz="2800" b="1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775" y="1058225"/>
            <a:ext cx="612056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BARBOSA, R. S.; SOUSA, F. R. J. D.; VILELA, D. R. 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 da Mochila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UFU. Uberlândia,</a:t>
            </a:r>
            <a:r>
              <a:rPr kumimoji="0" lang="pt-B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 11.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CORMEN, T. H. Algoritmos - Teoria e Prática. 6. ed. Rio de Janeiro: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Elsevier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 2, 2002.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406196"/>
            <a:ext cx="1931419" cy="437784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342900"/>
            <a:r>
              <a:rPr lang="pt-BR" sz="1800" dirty="0"/>
              <a:t>Introdução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46475" y="4746525"/>
            <a:ext cx="411525" cy="29520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pt-BR"/>
              <a:pPr/>
              <a:t>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Shape 68"/>
              <p:cNvSpPr txBox="1"/>
              <p:nvPr/>
            </p:nvSpPr>
            <p:spPr>
              <a:xfrm>
                <a:off x="436394" y="1115701"/>
                <a:ext cx="6421606" cy="15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69" tIns="68569" rIns="68569" bIns="68569" anchor="t" anchorCtr="0">
                <a:noAutofit/>
              </a:bodyPr>
              <a:lstStyle/>
              <a:p>
                <a:r>
                  <a:rPr lang="pt-BR" sz="1800" dirty="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Dada uma mochila de capacidade </a:t>
                </a:r>
                <a:r>
                  <a:rPr lang="pt-BR" sz="1800" dirty="0" smtClean="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 </a:t>
                </a:r>
                <a:r>
                  <a:rPr lang="pt-BR" sz="1800" dirty="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e um conjunto de n itens </a:t>
                </a:r>
                <a:r>
                  <a:rPr lang="pt-BR" sz="1800" dirty="0" smtClean="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com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</m:ctrlPr>
                      </m:sSubPr>
                      <m:e>
                        <m:r>
                          <a:rPr lang="pt-BR" sz="18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𝑤</m:t>
                        </m:r>
                      </m:e>
                      <m:sub>
                        <m:r>
                          <a:rPr lang="pt-BR" sz="18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 </a:t>
                </a:r>
                <a:r>
                  <a:rPr lang="pt-BR" sz="1800" dirty="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e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</m:ctrlPr>
                      </m:sSubPr>
                      <m:e>
                        <m:r>
                          <a:rPr lang="pt-BR" sz="18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𝑐</m:t>
                        </m:r>
                      </m:e>
                      <m:sub>
                        <m:r>
                          <a:rPr lang="pt-BR" sz="18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 associado a cada item, queremos determinar quais itens devem ser colocados na mochila de modo a maximizar o valor total transportado, respeitando sua capacidade.</a:t>
                </a:r>
              </a:p>
              <a:p>
                <a:r>
                  <a:rPr lang="pt-BR" sz="1800" dirty="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Podemos fazer as seguintes suposições</a:t>
                </a:r>
                <a:r>
                  <a:rPr lang="pt-BR" sz="1800" dirty="0">
                    <a:solidFill>
                      <a:schemeClr val="dk1"/>
                    </a:solidFill>
                  </a:rPr>
                  <a:t>:</a:t>
                </a:r>
              </a:p>
              <a:p>
                <a:endParaRPr sz="105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8" name="Shap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4" y="1115701"/>
                <a:ext cx="6421606" cy="1575900"/>
              </a:xfrm>
              <a:prstGeom prst="rect">
                <a:avLst/>
              </a:prstGeom>
              <a:blipFill rotWithShape="0">
                <a:blip r:embed="rId3"/>
                <a:stretch>
                  <a:fillRect l="-1235" t="-772" r="-1140" b="-177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710964" y="3172467"/>
                <a:ext cx="936233" cy="483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964" y="3172467"/>
                <a:ext cx="936233" cy="483722"/>
              </a:xfrm>
              <a:prstGeom prst="rect">
                <a:avLst/>
              </a:prstGeom>
              <a:blipFill rotWithShape="0">
                <a:blip r:embed="rId4"/>
                <a:stretch>
                  <a:fillRect r="-267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931419" y="3884827"/>
                <a:ext cx="32717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0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𝑡𝑜𝑑𝑜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=0, 1, 2…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19" y="3884827"/>
                <a:ext cx="3271729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1117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8979" y="855679"/>
                <a:ext cx="6416890" cy="2824514"/>
              </a:xfrm>
              <a:prstGeom prst="rect">
                <a:avLst/>
              </a:prstGeom>
            </p:spPr>
            <p:txBody>
              <a:bodyPr wrap="square" lIns="68569" tIns="68569" rIns="68569" bIns="68569" anchor="t" anchorCtr="0">
                <a:noAutofit/>
              </a:bodyPr>
              <a:lstStyle/>
              <a:p>
                <a:pPr>
                  <a:spcAft>
                    <a:spcPts val="450"/>
                  </a:spcAft>
                  <a:buNone/>
                </a:pPr>
                <a:r>
                  <a:rPr lang="pt-BR" dirty="0" smtClean="0"/>
                  <a:t>Portanto, podemos modelar o problema através de linearização, ou seja, atribuímos uma variável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para cada item,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pt-BR" dirty="0" smtClean="0"/>
                  <a:t>se o item ‘i’ estiver na solução,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= 0, caso contrário.</a:t>
                </a:r>
                <a:r>
                  <a:rPr lang="pt-BR" dirty="0"/>
                  <a:t>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4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pt-BR" dirty="0" smtClean="0"/>
              </a:p>
              <a:p>
                <a:pPr>
                  <a:lnSpc>
                    <a:spcPct val="100000"/>
                  </a:lnSpc>
                  <a:spcAft>
                    <a:spcPts val="4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pt-BR" dirty="0" smtClean="0"/>
              </a:p>
              <a:p>
                <a:pPr>
                  <a:lnSpc>
                    <a:spcPct val="100000"/>
                  </a:lnSpc>
                  <a:spcAft>
                    <a:spcPts val="4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450"/>
                  </a:spcAft>
                  <a:buNone/>
                </a:pPr>
                <a:endParaRPr lang="pt-BR" dirty="0" smtClean="0"/>
              </a:p>
              <a:p>
                <a:pPr marL="257175" indent="-257175">
                  <a:lnSpc>
                    <a:spcPct val="100000"/>
                  </a:lnSpc>
                  <a:spcAft>
                    <a:spcPts val="450"/>
                  </a:spcAft>
                  <a:buAutoNum type="arabicParenBoth"/>
                </a:pPr>
                <a:r>
                  <a:rPr lang="pt-BR" dirty="0" smtClean="0"/>
                  <a:t>Descreve a </a:t>
                </a:r>
                <a:r>
                  <a:rPr lang="pt-BR" dirty="0" smtClean="0"/>
                  <a:t>função             tempo de execução: </a:t>
                </a:r>
                <a:r>
                  <a:rPr lang="el-GR" dirty="0"/>
                  <a:t>Θ(</a:t>
                </a:r>
                <a:r>
                  <a:rPr lang="pt-BR" dirty="0"/>
                  <a:t>n2 </a:t>
                </a:r>
                <a:r>
                  <a:rPr lang="pt-BR" dirty="0" err="1"/>
                  <a:t>lg</a:t>
                </a:r>
                <a:r>
                  <a:rPr lang="pt-BR" dirty="0"/>
                  <a:t> </a:t>
                </a:r>
                <a:r>
                  <a:rPr lang="pt-BR" dirty="0" smtClean="0"/>
                  <a:t>W)</a:t>
                </a:r>
                <a:r>
                  <a:rPr lang="pt-BR" dirty="0" smtClean="0"/>
                  <a:t>            </a:t>
                </a:r>
                <a:endParaRPr lang="pt-BR" dirty="0" smtClean="0"/>
              </a:p>
              <a:p>
                <a:pPr>
                  <a:lnSpc>
                    <a:spcPct val="100000"/>
                  </a:lnSpc>
                  <a:spcAft>
                    <a:spcPts val="450"/>
                  </a:spcAft>
                  <a:buNone/>
                </a:pPr>
                <a:r>
                  <a:rPr lang="pt-BR" dirty="0" smtClean="0"/>
                  <a:t>(2-3) Restrições do problema</a:t>
                </a:r>
              </a:p>
            </p:txBody>
          </p:sp>
        </mc:Choice>
        <mc:Fallback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8979" y="855679"/>
                <a:ext cx="6416890" cy="2824514"/>
              </a:xfrm>
              <a:prstGeom prst="rect">
                <a:avLst/>
              </a:prstGeom>
              <a:blipFill rotWithShape="0">
                <a:blip r:embed="rId3"/>
                <a:stretch>
                  <a:fillRect l="-1235" r="-8737" b="-463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6475" y="4736252"/>
            <a:ext cx="411525" cy="29520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pt-BR"/>
              <a:pPr/>
              <a:t>3</a:t>
            </a:fld>
            <a:endParaRPr lang="pt-BR" dirty="0"/>
          </a:p>
        </p:txBody>
      </p:sp>
      <p:sp>
        <p:nvSpPr>
          <p:cNvPr id="5" name="Shape 66"/>
          <p:cNvSpPr/>
          <p:nvPr/>
        </p:nvSpPr>
        <p:spPr>
          <a:xfrm>
            <a:off x="0" y="397633"/>
            <a:ext cx="1972638" cy="458046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342900"/>
            <a:r>
              <a:rPr lang="pt-BR" sz="1800"/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99125" y="352141"/>
            <a:ext cx="6566744" cy="99990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Força Bruta      </a:t>
            </a:r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dirty="0" smtClean="0">
                <a:solidFill>
                  <a:schemeClr val="bg1"/>
                </a:solidFill>
              </a:rPr>
              <a:t>Programação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/>
              <a:t>	</a:t>
            </a:r>
            <a:r>
              <a:rPr lang="pt-BR" dirty="0" smtClean="0"/>
              <a:t>	                 </a:t>
            </a:r>
            <a:r>
              <a:rPr lang="pt-BR" dirty="0" smtClean="0">
                <a:solidFill>
                  <a:schemeClr val="bg1"/>
                </a:solidFill>
              </a:rPr>
              <a:t>Dinâmica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388073" y="4615751"/>
            <a:ext cx="411525" cy="29520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pt-BR">
                <a:solidFill>
                  <a:schemeClr val="bg1"/>
                </a:solidFill>
              </a:rPr>
              <a:pPr/>
              <a:t>4</a:t>
            </a:fld>
            <a:endParaRPr lang="pt-BR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47746" t="31985" r="23679" b="30218"/>
          <a:stretch/>
        </p:blipFill>
        <p:spPr>
          <a:xfrm>
            <a:off x="0" y="1518135"/>
            <a:ext cx="3302698" cy="2456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9" t="32814" r="22621" b="29947"/>
          <a:stretch/>
        </p:blipFill>
        <p:spPr>
          <a:xfrm>
            <a:off x="3482497" y="1578573"/>
            <a:ext cx="3317101" cy="2395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87484" y="4140350"/>
            <a:ext cx="2974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[1] Desempenho de algoritmo por força bruta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621910" y="4059559"/>
            <a:ext cx="30382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[2] Desempenho de algoritmo por </a:t>
            </a:r>
            <a:r>
              <a:rPr lang="pt-BR" sz="1050" dirty="0" smtClean="0">
                <a:solidFill>
                  <a:schemeClr val="bg1"/>
                </a:solidFill>
              </a:rPr>
              <a:t>programação dinâmica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69033" y="4746725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61130" y="4560360"/>
            <a:ext cx="27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</a:rPr>
              <a:t>Consumo de tempo é Θ(</a:t>
            </a:r>
            <a:r>
              <a:rPr lang="pt-BR" b="1" i="1" dirty="0" err="1">
                <a:solidFill>
                  <a:schemeClr val="bg1"/>
                </a:solidFill>
              </a:rPr>
              <a:t>nW</a:t>
            </a:r>
            <a:r>
              <a:rPr lang="pt-BR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Retângulo 7"/>
          <p:cNvSpPr/>
          <p:nvPr/>
        </p:nvSpPr>
        <p:spPr>
          <a:xfrm>
            <a:off x="227722" y="4570922"/>
            <a:ext cx="2847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 smtClean="0"/>
              <a:t>Consumo de tempo é: </a:t>
            </a:r>
            <a:r>
              <a:rPr lang="el-GR" b="1" i="1" dirty="0" smtClean="0"/>
              <a:t>Θ(</a:t>
            </a:r>
            <a:r>
              <a:rPr lang="pt-BR" b="1" i="1" dirty="0"/>
              <a:t>n </a:t>
            </a:r>
            <a:r>
              <a:rPr lang="pt-BR" b="1" i="1" dirty="0" err="1"/>
              <a:t>lg</a:t>
            </a:r>
            <a:r>
              <a:rPr lang="pt-BR" b="1" i="1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99125" y="362986"/>
            <a:ext cx="6566744" cy="99990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Força Bruta      </a:t>
            </a:r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dirty="0" smtClean="0">
                <a:solidFill>
                  <a:schemeClr val="bg1"/>
                </a:solidFill>
              </a:rPr>
              <a:t>Programação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/>
              <a:t>	</a:t>
            </a:r>
            <a:r>
              <a:rPr lang="pt-BR" dirty="0" smtClean="0"/>
              <a:t>	                 </a:t>
            </a:r>
            <a:r>
              <a:rPr lang="pt-BR" dirty="0" smtClean="0">
                <a:solidFill>
                  <a:schemeClr val="bg1"/>
                </a:solidFill>
              </a:rPr>
              <a:t>Dinâmica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354344" y="4740874"/>
            <a:ext cx="411525" cy="29520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pt-BR">
                <a:solidFill>
                  <a:schemeClr val="bg1"/>
                </a:solidFill>
              </a:rPr>
              <a:pPr/>
              <a:t>5</a:t>
            </a:fld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7484" y="4140350"/>
            <a:ext cx="2974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[1] Desempenho de algoritmo por força bruta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56591" y="4108148"/>
            <a:ext cx="30382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[2] Desempenho de algoritmo por programação dinâmica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21669" t="37500" r="51976" b="37500"/>
          <a:stretch/>
        </p:blipFill>
        <p:spPr>
          <a:xfrm>
            <a:off x="3464460" y="1746984"/>
            <a:ext cx="3301409" cy="2133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6735" t="39844" r="62957" b="22266"/>
          <a:stretch/>
        </p:blipFill>
        <p:spPr>
          <a:xfrm>
            <a:off x="87483" y="1622726"/>
            <a:ext cx="3212105" cy="2257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Shape 66"/>
          <p:cNvSpPr/>
          <p:nvPr/>
        </p:nvSpPr>
        <p:spPr>
          <a:xfrm>
            <a:off x="0" y="110858"/>
            <a:ext cx="2537718" cy="458046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342900"/>
            <a:r>
              <a:rPr lang="pt-BR" sz="1800" dirty="0" smtClean="0">
                <a:latin typeface="+mj-lt"/>
              </a:rPr>
              <a:t>Algoritmo Guloso</a:t>
            </a:r>
            <a:endParaRPr lang="pt-BR" sz="1800" dirty="0">
              <a:latin typeface="+mj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0418" y="1315092"/>
            <a:ext cx="5188449" cy="2095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00111" y="655612"/>
            <a:ext cx="595423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void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Guloso(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int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peso[ ],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int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valor[ ],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int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capacidade,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int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qt_itens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int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float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* itens = 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float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*)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malloc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sizeof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float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)*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qt_itens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>
              <a:latin typeface="Berlin Sans FB Demi" panose="020E08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   for(i = 0; i &lt;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qt_itens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; i++){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(peso[i] &lt;= capacidade){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Berlin Sans FB Demi" panose="020E0802020502020306" pitchFamily="34" charset="0"/>
              </a:rPr>
              <a:t> </a:t>
            </a:r>
            <a:r>
              <a:rPr lang="pt-BR" dirty="0" smtClean="0">
                <a:latin typeface="Berlin Sans FB Demi" panose="020E0802020502020306" pitchFamily="34" charset="0"/>
              </a:rPr>
              <a:t> 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itens[i] = 1;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Berlin Sans FB Demi" panose="020E0802020502020306" pitchFamily="34" charset="0"/>
              </a:rPr>
              <a:t> </a:t>
            </a:r>
            <a:r>
              <a:rPr lang="pt-BR" dirty="0" smtClean="0">
                <a:latin typeface="Berlin Sans FB Demi" panose="020E0802020502020306" pitchFamily="34" charset="0"/>
              </a:rPr>
              <a:t> 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capacidade = capacidade - peso[i];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>
              <a:latin typeface="Berlin Sans FB Demi" panose="020E0802020502020306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       }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else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Berlin Sans FB Demi" panose="020E0802020502020306" pitchFamily="34" charset="0"/>
              </a:rPr>
              <a:t> </a:t>
            </a:r>
            <a:r>
              <a:rPr lang="pt-BR" dirty="0" smtClean="0">
                <a:latin typeface="Berlin Sans FB Demi" panose="020E0802020502020306" pitchFamily="34" charset="0"/>
              </a:rPr>
              <a:t>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itens[i] = 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float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)(capacidade/peso[i]);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Berlin Sans FB Demi" panose="020E0802020502020306" pitchFamily="34" charset="0"/>
              </a:rPr>
              <a:t> </a:t>
            </a:r>
            <a:r>
              <a:rPr lang="pt-BR" dirty="0" smtClean="0">
                <a:latin typeface="Berlin Sans FB Demi" panose="020E0802020502020306" pitchFamily="34" charset="0"/>
              </a:rPr>
              <a:t> 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capacidade = 0;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Berlin Sans FB Demi" panose="020E0802020502020306" pitchFamily="34" charset="0"/>
              </a:rPr>
              <a:t> </a:t>
            </a:r>
            <a:r>
              <a:rPr lang="pt-BR" dirty="0" smtClean="0">
                <a:latin typeface="Berlin Sans FB Demi" panose="020E0802020502020306" pitchFamily="34" charset="0"/>
              </a:rPr>
              <a:t>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}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  }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printf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("Solução Aleatória: ");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Berlin Sans FB Demi" panose="020E0802020502020306" pitchFamily="34" charset="0"/>
              </a:rPr>
              <a:t> </a:t>
            </a:r>
            <a:r>
              <a:rPr lang="pt-BR" dirty="0" smtClean="0">
                <a:latin typeface="Berlin Sans FB Demi" panose="020E0802020502020306" pitchFamily="34" charset="0"/>
              </a:rPr>
              <a:t>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for(i = 0; i &lt;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qt_itens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; i++){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latin typeface="Berlin Sans FB Demi" panose="020E0802020502020306" pitchFamily="34" charset="0"/>
              </a:rPr>
              <a:t>      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printf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("%.f ", itens[i]);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       }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Berlin Sans FB Demi" panose="020E0802020502020306" pitchFamily="34" charset="0"/>
              </a:rPr>
              <a:t> </a:t>
            </a:r>
            <a:r>
              <a:rPr lang="pt-BR" dirty="0" smtClean="0">
                <a:latin typeface="Berlin Sans FB Demi" panose="020E0802020502020306" pitchFamily="34" charset="0"/>
              </a:rPr>
              <a:t>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printf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("\n\n");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}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 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1644" y="1144185"/>
                <a:ext cx="6624225" cy="25479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pt-BR" dirty="0" smtClean="0"/>
                  <a:t>A fórmula de recorrência </a:t>
                </a:r>
                <a:r>
                  <a:rPr lang="pt-BR" dirty="0"/>
                  <a:t>para computar </a:t>
                </a:r>
                <a:r>
                  <a:rPr lang="pt-BR" dirty="0" smtClean="0"/>
                  <a:t> </a:t>
                </a:r>
                <a:r>
                  <a:rPr lang="pt-BR" dirty="0"/>
                  <a:t>z[k, d] para todo valor de d e k </a:t>
                </a:r>
                <a:r>
                  <a:rPr lang="pt-BR" dirty="0" smtClean="0"/>
                  <a:t>é:</a:t>
                </a:r>
              </a:p>
              <a:p>
                <a:pPr algn="ctr">
                  <a:buNone/>
                </a:pPr>
                <a:r>
                  <a:rPr lang="pt-BR" dirty="0" smtClean="0"/>
                  <a:t> </a:t>
                </a:r>
                <a:r>
                  <a:rPr lang="pt-BR" dirty="0"/>
                  <a:t>z[0, d] </a:t>
                </a:r>
                <a:r>
                  <a:rPr lang="pt-BR" dirty="0" smtClean="0"/>
                  <a:t> =  0 </a:t>
                </a:r>
              </a:p>
              <a:p>
                <a:pPr algn="ctr">
                  <a:buNone/>
                </a:pPr>
                <a:r>
                  <a:rPr lang="pt-BR" dirty="0" smtClean="0"/>
                  <a:t>z[k</a:t>
                </a:r>
                <a:r>
                  <a:rPr lang="pt-BR" dirty="0"/>
                  <a:t>, 0</a:t>
                </a:r>
                <a:r>
                  <a:rPr lang="pt-BR" dirty="0" smtClean="0"/>
                  <a:t>] </a:t>
                </a:r>
                <a:r>
                  <a:rPr lang="pt-BR" dirty="0"/>
                  <a:t>= 0 </a:t>
                </a:r>
                <a:endParaRPr lang="pt-BR" dirty="0" smtClean="0"/>
              </a:p>
              <a:p>
                <a:pPr algn="ctr">
                  <a:buNone/>
                </a:pPr>
                <a:r>
                  <a:rPr lang="pt-BR" dirty="0" smtClean="0"/>
                  <a:t>z[k</a:t>
                </a:r>
                <a:r>
                  <a:rPr lang="pt-BR" dirty="0"/>
                  <a:t>, d] </a:t>
                </a:r>
                <a14:m>
                  <m:oMath xmlns:m="http://schemas.openxmlformats.org/officeDocument/2006/math">
                    <m:r>
                      <a:rPr lang="pt-BR" sz="1500" i="1" dirty="0">
                        <a:latin typeface="Cambria Math" panose="02040503050406030204" pitchFamily="18" charset="0"/>
                      </a:rPr>
                      <m:t>= 	</m:t>
                    </m:r>
                    <m:d>
                      <m:dPr>
                        <m:begChr m:val="{"/>
                        <m:endChr m:val="}"/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5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 − 1, 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],                                                                          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𝑤𝑘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 &gt; 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1500" dirty="0"/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pt-BR" sz="15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1500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sz="1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5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  <m:t> − 1, </m:t>
                                        </m:r>
                                        <m: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  <m:r>
                                      <a:rPr lang="pt-BR" sz="1500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sz="15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  <m:t> − 1, </m:t>
                                        </m:r>
                                        <m: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  <m:t>𝑤𝑘</m:t>
                                        </m:r>
                                        <m:r>
                                          <a:rPr lang="pt-BR" sz="1500" i="1" dirty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pt-BR" sz="1500" i="1" dirty="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a:rPr lang="pt-BR" sz="1500" i="1" dirty="0">
                                        <a:latin typeface="Cambria Math" panose="02040503050406030204" pitchFamily="18" charset="0"/>
                                      </a:rPr>
                                      <m:t>𝑐𝑘</m:t>
                                    </m:r>
                                    <m:r>
                                      <a:rPr lang="pt-BR" sz="15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𝑤𝑘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 ≤ </m:t>
                            </m:r>
                            <m:r>
                              <a:rPr lang="pt-BR" sz="15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pt-BR" sz="15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644" y="1144185"/>
                <a:ext cx="6624225" cy="2547900"/>
              </a:xfrm>
              <a:blipFill rotWithShape="0"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36235" y="4016886"/>
            <a:ext cx="3225883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Onde: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sz="1200" dirty="0"/>
              <a:t>d é a capacidade total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sz="1200" dirty="0"/>
              <a:t>k é um subconjunto dos k primeiros itens.</a:t>
            </a:r>
          </a:p>
        </p:txBody>
      </p:sp>
      <p:sp>
        <p:nvSpPr>
          <p:cNvPr id="6" name="Shape 66"/>
          <p:cNvSpPr/>
          <p:nvPr/>
        </p:nvSpPr>
        <p:spPr>
          <a:xfrm>
            <a:off x="-1" y="397633"/>
            <a:ext cx="2157573" cy="458046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628650" indent="-285750"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+mj-lt"/>
              </a:rPr>
              <a:t>Otimizando</a:t>
            </a:r>
            <a:endParaRPr lang="pt-BR" sz="18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01" t="33758" r="67128" b="39076"/>
          <a:stretch/>
        </p:blipFill>
        <p:spPr>
          <a:xfrm>
            <a:off x="5702436" y="147234"/>
            <a:ext cx="857670" cy="9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18632"/>
              </p:ext>
            </p:extLst>
          </p:nvPr>
        </p:nvGraphicFramePr>
        <p:xfrm>
          <a:off x="182712" y="1259443"/>
          <a:ext cx="5424750" cy="36126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2475"/>
                <a:gridCol w="542475"/>
                <a:gridCol w="542475"/>
                <a:gridCol w="542475"/>
                <a:gridCol w="542475"/>
                <a:gridCol w="542475"/>
                <a:gridCol w="542475"/>
                <a:gridCol w="542475"/>
                <a:gridCol w="542475"/>
                <a:gridCol w="542475"/>
              </a:tblGrid>
              <a:tr h="602108"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33775" y="291275"/>
            <a:ext cx="6390450" cy="613200"/>
          </a:xfrm>
        </p:spPr>
        <p:txBody>
          <a:bodyPr/>
          <a:lstStyle/>
          <a:p>
            <a:r>
              <a:rPr lang="pt-BR" sz="2800" dirty="0" smtClean="0"/>
              <a:t>PROGRAMAÇÃO DINÂMICA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14" t="24324" r="25094" b="21876"/>
          <a:stretch/>
        </p:blipFill>
        <p:spPr>
          <a:xfrm>
            <a:off x="5556399" y="154460"/>
            <a:ext cx="1067826" cy="842134"/>
          </a:xfrm>
          <a:prstGeom prst="rect">
            <a:avLst/>
          </a:prstGeom>
        </p:spPr>
      </p:pic>
      <p:cxnSp>
        <p:nvCxnSpPr>
          <p:cNvPr id="14" name="Conector reto 13"/>
          <p:cNvCxnSpPr/>
          <p:nvPr/>
        </p:nvCxnSpPr>
        <p:spPr>
          <a:xfrm flipV="1">
            <a:off x="413878" y="841031"/>
            <a:ext cx="4962418" cy="41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 explicativo retangular com cantos arredondados 20"/>
          <p:cNvSpPr/>
          <p:nvPr/>
        </p:nvSpPr>
        <p:spPr>
          <a:xfrm>
            <a:off x="105654" y="348"/>
            <a:ext cx="3482939" cy="1212351"/>
          </a:xfrm>
          <a:prstGeom prst="wedgeRoundRectCallout">
            <a:avLst>
              <a:gd name="adj1" fmla="val 45835"/>
              <a:gd name="adj2" fmla="val 28106"/>
              <a:gd name="adj3" fmla="val 16667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93754"/>
              </p:ext>
            </p:extLst>
          </p:nvPr>
        </p:nvGraphicFramePr>
        <p:xfrm>
          <a:off x="214265" y="79979"/>
          <a:ext cx="3265715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P: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7 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X :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: 2 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: 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X : 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o Explicativo 1 21"/>
              <p:cNvSpPr/>
              <p:nvPr/>
            </p:nvSpPr>
            <p:spPr>
              <a:xfrm>
                <a:off x="3816543" y="82904"/>
                <a:ext cx="2935803" cy="1140084"/>
              </a:xfrm>
              <a:prstGeom prst="borderCallout1">
                <a:avLst>
                  <a:gd name="adj1" fmla="val 82733"/>
                  <a:gd name="adj2" fmla="val -284"/>
                  <a:gd name="adj3" fmla="val 51220"/>
                  <a:gd name="adj4" fmla="val 163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1&gt;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b="0" dirty="0" smtClean="0">
                    <a:solidFill>
                      <a:schemeClr val="tx1"/>
                    </a:solidFill>
                  </a:rPr>
                  <a:t>         - Não entra</a:t>
                </a:r>
              </a:p>
            </p:txBody>
          </p:sp>
        </mc:Choice>
        <mc:Fallback xmlns="">
          <p:sp>
            <p:nvSpPr>
              <p:cNvPr id="22" name="Texto Explicativo 1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543" y="82904"/>
                <a:ext cx="2935803" cy="1140084"/>
              </a:xfrm>
              <a:prstGeom prst="borderCallout1">
                <a:avLst>
                  <a:gd name="adj1" fmla="val 82733"/>
                  <a:gd name="adj2" fmla="val -284"/>
                  <a:gd name="adj3" fmla="val 51220"/>
                  <a:gd name="adj4" fmla="val 163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H="1">
            <a:off x="1617788" y="1294544"/>
            <a:ext cx="2592705" cy="126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o Explicativo 1 33"/>
              <p:cNvSpPr/>
              <p:nvPr/>
            </p:nvSpPr>
            <p:spPr>
              <a:xfrm>
                <a:off x="3816543" y="82904"/>
                <a:ext cx="2935803" cy="1140084"/>
              </a:xfrm>
              <a:prstGeom prst="borderCallout1">
                <a:avLst>
                  <a:gd name="adj1" fmla="val 82733"/>
                  <a:gd name="adj2" fmla="val -284"/>
                  <a:gd name="adj3" fmla="val 51220"/>
                  <a:gd name="adj4" fmla="val 163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1&gt;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b="0" dirty="0" smtClean="0">
                    <a:solidFill>
                      <a:schemeClr val="tx1"/>
                    </a:solidFill>
                  </a:rPr>
                  <a:t>, entra, portanto:  </a:t>
                </a:r>
              </a:p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P(i</a:t>
                </a:r>
                <a:r>
                  <a:rPr lang="pt-BR" b="0" dirty="0" smtClean="0">
                    <a:solidFill>
                      <a:schemeClr val="tx1"/>
                    </a:solidFill>
                  </a:rPr>
                  <a:t> - 1,P – Pi) + Vi = (0,0) + 10</a:t>
                </a:r>
              </a:p>
            </p:txBody>
          </p:sp>
        </mc:Choice>
        <mc:Fallback xmlns="">
          <p:sp>
            <p:nvSpPr>
              <p:cNvPr id="34" name="Texto Explicativo 1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543" y="82904"/>
                <a:ext cx="2935803" cy="1140084"/>
              </a:xfrm>
              <a:prstGeom prst="borderCallout1">
                <a:avLst>
                  <a:gd name="adj1" fmla="val 82733"/>
                  <a:gd name="adj2" fmla="val -284"/>
                  <a:gd name="adj3" fmla="val 51220"/>
                  <a:gd name="adj4" fmla="val 163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/>
          <p:nvPr/>
        </p:nvCxnSpPr>
        <p:spPr>
          <a:xfrm flipH="1">
            <a:off x="2243470" y="904475"/>
            <a:ext cx="3038830" cy="165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 Explicativo 1 36"/>
          <p:cNvSpPr/>
          <p:nvPr/>
        </p:nvSpPr>
        <p:spPr>
          <a:xfrm>
            <a:off x="3814398" y="79480"/>
            <a:ext cx="2935803" cy="1140084"/>
          </a:xfrm>
          <a:prstGeom prst="borderCallout1">
            <a:avLst>
              <a:gd name="adj1" fmla="val 82733"/>
              <a:gd name="adj2" fmla="val -284"/>
              <a:gd name="adj3" fmla="val 51220"/>
              <a:gd name="adj4" fmla="val 16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 smtClean="0">
                <a:solidFill>
                  <a:schemeClr val="tx1"/>
                </a:solidFill>
              </a:rPr>
              <a:t>O Valor </a:t>
            </a:r>
            <a:r>
              <a:rPr lang="pt-BR" b="0" dirty="0" err="1" smtClean="0">
                <a:solidFill>
                  <a:schemeClr val="tx1"/>
                </a:solidFill>
              </a:rPr>
              <a:t>max</a:t>
            </a:r>
            <a:r>
              <a:rPr lang="pt-BR" b="0" dirty="0" smtClean="0">
                <a:solidFill>
                  <a:schemeClr val="tx1"/>
                </a:solidFill>
              </a:rPr>
              <a:t> é: 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((i-1, P – Pi)+Vi, (i – 1, p)), se 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Pi &lt;= P </a:t>
            </a:r>
            <a:endParaRPr lang="pt-BR" b="0" dirty="0" smtClean="0">
              <a:solidFill>
                <a:schemeClr val="tx1"/>
              </a:solidFill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4971247" y="1195402"/>
            <a:ext cx="405049" cy="3157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4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91780"/>
              </p:ext>
            </p:extLst>
          </p:nvPr>
        </p:nvGraphicFramePr>
        <p:xfrm>
          <a:off x="169656" y="1050569"/>
          <a:ext cx="5424750" cy="36126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2475"/>
                <a:gridCol w="542475"/>
                <a:gridCol w="542475"/>
                <a:gridCol w="542475"/>
                <a:gridCol w="542475"/>
                <a:gridCol w="542475"/>
                <a:gridCol w="542475"/>
                <a:gridCol w="542475"/>
                <a:gridCol w="542475"/>
                <a:gridCol w="542475"/>
              </a:tblGrid>
              <a:tr h="602108"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210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ítulo 8"/>
          <p:cNvSpPr>
            <a:spLocks noGrp="1"/>
          </p:cNvSpPr>
          <p:nvPr>
            <p:ph type="title"/>
          </p:nvPr>
        </p:nvSpPr>
        <p:spPr>
          <a:xfrm>
            <a:off x="169656" y="260090"/>
            <a:ext cx="6390450" cy="613200"/>
          </a:xfrm>
        </p:spPr>
        <p:txBody>
          <a:bodyPr/>
          <a:lstStyle/>
          <a:p>
            <a:r>
              <a:rPr lang="pt-BR" sz="2800" dirty="0" smtClean="0"/>
              <a:t>PROGRAMAÇÃO DINÂMICA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14" t="24324" r="25094" b="21876"/>
          <a:stretch/>
        </p:blipFill>
        <p:spPr>
          <a:xfrm>
            <a:off x="5556399" y="154460"/>
            <a:ext cx="1067826" cy="842134"/>
          </a:xfrm>
          <a:prstGeom prst="rect">
            <a:avLst/>
          </a:prstGeom>
        </p:spPr>
      </p:pic>
      <p:sp>
        <p:nvSpPr>
          <p:cNvPr id="12" name="Rosca 11"/>
          <p:cNvSpPr/>
          <p:nvPr/>
        </p:nvSpPr>
        <p:spPr>
          <a:xfrm>
            <a:off x="4541178" y="4006922"/>
            <a:ext cx="482885" cy="514542"/>
          </a:xfrm>
          <a:prstGeom prst="donut">
            <a:avLst>
              <a:gd name="adj" fmla="val 646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Pentágono 10"/>
          <p:cNvSpPr/>
          <p:nvPr/>
        </p:nvSpPr>
        <p:spPr>
          <a:xfrm rot="20828022" flipH="1">
            <a:off x="4944258" y="3755204"/>
            <a:ext cx="1581944" cy="4828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Valor Máximo!!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Fluxograma: Processo alternativo 12"/>
          <p:cNvSpPr/>
          <p:nvPr/>
        </p:nvSpPr>
        <p:spPr>
          <a:xfrm>
            <a:off x="-1" y="13510"/>
            <a:ext cx="6624225" cy="1273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dirty="0" smtClean="0">
                <a:solidFill>
                  <a:schemeClr val="tx1"/>
                </a:solidFill>
                <a:latin typeface="Old Standard TT" panose="020B0604020202020204" charset="0"/>
              </a:rPr>
              <a:t>     34 = f(3,2) + 24, </a:t>
            </a:r>
          </a:p>
          <a:p>
            <a:pPr lvl="2"/>
            <a:r>
              <a:rPr lang="pt-BR" dirty="0" smtClean="0">
                <a:solidFill>
                  <a:schemeClr val="tx1"/>
                </a:solidFill>
                <a:latin typeface="Old Standard TT" panose="020B0604020202020204" charset="0"/>
              </a:rPr>
              <a:t>    10 = f(0,0) + 10,</a:t>
            </a:r>
          </a:p>
          <a:p>
            <a:pPr lvl="2"/>
            <a:r>
              <a:rPr lang="pt-BR" dirty="0" smtClean="0">
                <a:solidFill>
                  <a:schemeClr val="tx1"/>
                </a:solidFill>
                <a:latin typeface="Old Standard TT" panose="020B0604020202020204" charset="0"/>
              </a:rPr>
              <a:t>    Portanto os itens :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tx1"/>
                </a:solidFill>
                <a:latin typeface="Old Standard TT" panose="020B0604020202020204" charset="0"/>
              </a:rPr>
              <a:t>X1 e X4 São Soluções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osca 13"/>
          <p:cNvSpPr/>
          <p:nvPr/>
        </p:nvSpPr>
        <p:spPr>
          <a:xfrm>
            <a:off x="1837362" y="3327863"/>
            <a:ext cx="482885" cy="514542"/>
          </a:xfrm>
          <a:prstGeom prst="donut">
            <a:avLst>
              <a:gd name="adj" fmla="val 646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osca 14"/>
          <p:cNvSpPr/>
          <p:nvPr/>
        </p:nvSpPr>
        <p:spPr>
          <a:xfrm>
            <a:off x="1837361" y="2202973"/>
            <a:ext cx="482885" cy="514542"/>
          </a:xfrm>
          <a:prstGeom prst="donut">
            <a:avLst>
              <a:gd name="adj" fmla="val 646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17622"/>
              </p:ext>
            </p:extLst>
          </p:nvPr>
        </p:nvGraphicFramePr>
        <p:xfrm>
          <a:off x="3071975" y="13510"/>
          <a:ext cx="3210450" cy="11063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2090"/>
                <a:gridCol w="642090"/>
                <a:gridCol w="642090"/>
                <a:gridCol w="642090"/>
                <a:gridCol w="642090"/>
              </a:tblGrid>
              <a:tr h="36879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P: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7 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X :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: 2 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: 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X : 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79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79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osca 16"/>
          <p:cNvSpPr/>
          <p:nvPr/>
        </p:nvSpPr>
        <p:spPr>
          <a:xfrm>
            <a:off x="5763802" y="260090"/>
            <a:ext cx="421777" cy="510733"/>
          </a:xfrm>
          <a:prstGeom prst="donut">
            <a:avLst>
              <a:gd name="adj" fmla="val 646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osca 17"/>
          <p:cNvSpPr/>
          <p:nvPr/>
        </p:nvSpPr>
        <p:spPr>
          <a:xfrm>
            <a:off x="3820274" y="260090"/>
            <a:ext cx="433227" cy="510732"/>
          </a:xfrm>
          <a:prstGeom prst="donut">
            <a:avLst>
              <a:gd name="adj" fmla="val 646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>
            <a:stCxn id="18" idx="2"/>
          </p:cNvCxnSpPr>
          <p:nvPr/>
        </p:nvCxnSpPr>
        <p:spPr>
          <a:xfrm flipH="1">
            <a:off x="1773243" y="515456"/>
            <a:ext cx="2047031" cy="6007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7" idx="2"/>
          </p:cNvCxnSpPr>
          <p:nvPr/>
        </p:nvCxnSpPr>
        <p:spPr>
          <a:xfrm flipH="1" flipV="1">
            <a:off x="1773242" y="345802"/>
            <a:ext cx="3990560" cy="16965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7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605</Words>
  <Application>Microsoft Office PowerPoint</Application>
  <PresentationFormat>Personalizar</PresentationFormat>
  <Paragraphs>224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Cambria Math</vt:lpstr>
      <vt:lpstr>Old Standard TT</vt:lpstr>
      <vt:lpstr>Berlin Sans FB Demi</vt:lpstr>
      <vt:lpstr>Aharoni</vt:lpstr>
      <vt:lpstr>Calibri</vt:lpstr>
      <vt:lpstr>Cooper Black</vt:lpstr>
      <vt:lpstr>Wingdings</vt:lpstr>
      <vt:lpstr>Times New Roman</vt:lpstr>
      <vt:lpstr>Paperback</vt:lpstr>
      <vt:lpstr>Apresentação do PowerPoint</vt:lpstr>
      <vt:lpstr>Apresentação do PowerPoint</vt:lpstr>
      <vt:lpstr>Apresentação do PowerPoint</vt:lpstr>
      <vt:lpstr>Força Bruta           Programação                     Dinâmica</vt:lpstr>
      <vt:lpstr>Força Bruta           Programação                     Dinâmica</vt:lpstr>
      <vt:lpstr>Apresentação do PowerPoint</vt:lpstr>
      <vt:lpstr>Apresentação do PowerPoint</vt:lpstr>
      <vt:lpstr>PROGRAMAÇÃO DINÂMICA</vt:lpstr>
      <vt:lpstr>PROGRAMAÇÃO DINÂMICA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otimização:  Mochila Booleana</dc:title>
  <dc:creator>Bruna</dc:creator>
  <cp:lastModifiedBy>Bruna</cp:lastModifiedBy>
  <cp:revision>42</cp:revision>
  <dcterms:modified xsi:type="dcterms:W3CDTF">2017-11-29T05:00:57Z</dcterms:modified>
</cp:coreProperties>
</file>