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147468567" r:id="rId5"/>
    <p:sldId id="2147468598" r:id="rId6"/>
    <p:sldId id="2147468569" r:id="rId7"/>
    <p:sldId id="256" r:id="rId8"/>
    <p:sldId id="2147468619" r:id="rId9"/>
    <p:sldId id="261" r:id="rId10"/>
    <p:sldId id="2147468622" r:id="rId11"/>
    <p:sldId id="260" r:id="rId12"/>
    <p:sldId id="21474686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85" autoAdjust="0"/>
    <p:restoredTop sz="96357" autoAdjust="0"/>
  </p:normalViewPr>
  <p:slideViewPr>
    <p:cSldViewPr snapToGrid="0">
      <p:cViewPr varScale="1">
        <p:scale>
          <a:sx n="67" d="100"/>
          <a:sy n="67" d="100"/>
        </p:scale>
        <p:origin x="376" y="4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2/28/2023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4"/>
        <p:cNvGrpSpPr/>
        <p:nvPr/>
      </p:nvGrpSpPr>
      <p:grpSpPr>
        <a:xfrm>
          <a:off x="0" y="0"/>
          <a:ext cx="0" cy="0"/>
          <a:chOff x="0" y="0"/>
          <a:chExt cx="0" cy="0"/>
        </a:xfrm>
      </p:grpSpPr>
      <p:sp>
        <p:nvSpPr>
          <p:cNvPr id="2025" name="Google Shape;2025;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83600" indent="-183600">
              <a:spcBef>
                <a:spcPts val="200"/>
              </a:spcBef>
              <a:spcAft>
                <a:spcPts val="200"/>
              </a:spcAft>
              <a:buClr>
                <a:schemeClr val="dk1"/>
              </a:buClr>
              <a:buSzPct val="100000"/>
              <a:buFont typeface="Arial"/>
              <a:buChar char="•"/>
            </a:pPr>
            <a:r>
              <a:rPr lang="en-US" sz="1200" b="1" dirty="0">
                <a:solidFill>
                  <a:schemeClr val="dk1"/>
                </a:solidFill>
                <a:ea typeface="Arial"/>
                <a:cs typeface="Arial"/>
                <a:sym typeface="Arial"/>
              </a:rPr>
              <a:t>Advanced Concepts </a:t>
            </a:r>
            <a:r>
              <a:rPr lang="en-US" sz="1200" dirty="0">
                <a:solidFill>
                  <a:schemeClr val="dk1"/>
                </a:solidFill>
                <a:ea typeface="Arial"/>
                <a:cs typeface="Arial"/>
                <a:sym typeface="Arial"/>
              </a:rPr>
              <a:t>based on the specific stream </a:t>
            </a:r>
            <a:endParaRPr lang="en-US" sz="1200" b="1" dirty="0">
              <a:solidFill>
                <a:schemeClr val="dk1"/>
              </a:solidFill>
              <a:ea typeface="Arial"/>
              <a:cs typeface="Arial"/>
              <a:sym typeface="Arial"/>
            </a:endParaRPr>
          </a:p>
          <a:p>
            <a:pPr marL="183600" indent="-183600">
              <a:spcBef>
                <a:spcPts val="200"/>
              </a:spcBef>
              <a:spcAft>
                <a:spcPts val="200"/>
              </a:spcAft>
              <a:buClr>
                <a:schemeClr val="dk1"/>
              </a:buClr>
              <a:buSzPct val="100000"/>
              <a:buFont typeface="Arial"/>
              <a:buChar char="•"/>
            </a:pPr>
            <a:r>
              <a:rPr lang="en-US" sz="1200" b="1" dirty="0">
                <a:solidFill>
                  <a:schemeClr val="dk1"/>
                </a:solidFill>
                <a:ea typeface="Arial"/>
                <a:cs typeface="Arial"/>
                <a:sym typeface="Arial"/>
              </a:rPr>
              <a:t>Architecture, data, test and design patterns</a:t>
            </a:r>
            <a:r>
              <a:rPr lang="en-US" sz="1200" dirty="0">
                <a:solidFill>
                  <a:schemeClr val="dk1"/>
                </a:solidFill>
                <a:ea typeface="Arial"/>
                <a:cs typeface="Arial"/>
                <a:sym typeface="Arial"/>
              </a:rPr>
              <a:t> to support rapid addition of new capabilities</a:t>
            </a:r>
          </a:p>
          <a:p>
            <a:pPr marL="183600" indent="-183600">
              <a:spcBef>
                <a:spcPts val="200"/>
              </a:spcBef>
              <a:spcAft>
                <a:spcPts val="200"/>
              </a:spcAft>
              <a:buClr>
                <a:schemeClr val="dk1"/>
              </a:buClr>
              <a:buSzPct val="100000"/>
              <a:buFont typeface="Arial"/>
              <a:buChar char="•"/>
            </a:pPr>
            <a:r>
              <a:rPr lang="en-US" sz="1200" b="1" dirty="0">
                <a:effectLst/>
                <a:latin typeface="Arial" panose="020B0604020202020204" pitchFamily="34" charset="0"/>
                <a:cs typeface="Arial" panose="020B0604020202020204" pitchFamily="34" charset="0"/>
              </a:rPr>
              <a:t>Review/Re-Architect Capstone Project</a:t>
            </a:r>
          </a:p>
          <a:p>
            <a:pPr marL="0" marR="0">
              <a:spcBef>
                <a:spcPts val="0"/>
              </a:spcBef>
              <a:spcAft>
                <a:spcPts val="0"/>
              </a:spcAft>
            </a:pPr>
            <a:r>
              <a:rPr lang="en-US" sz="1200" b="0" dirty="0">
                <a:effectLst/>
                <a:latin typeface="Arial" panose="020B0604020202020204" pitchFamily="34" charset="0"/>
                <a:ea typeface="Calibri" panose="020F0502020204030204" pitchFamily="34" charset="0"/>
                <a:cs typeface="Arial" panose="020B0604020202020204" pitchFamily="34" charset="0"/>
              </a:rPr>
              <a:t>(Based on learnings from Advanced concepts)</a:t>
            </a:r>
          </a:p>
          <a:p>
            <a:pPr marL="0" lvl="0" indent="0" algn="l" rtl="0">
              <a:lnSpc>
                <a:spcPct val="100000"/>
              </a:lnSpc>
              <a:spcBef>
                <a:spcPts val="0"/>
              </a:spcBef>
              <a:spcAft>
                <a:spcPts val="0"/>
              </a:spcAft>
              <a:buSzPts val="1400"/>
              <a:buNone/>
            </a:pPr>
            <a:endParaRPr dirty="0"/>
          </a:p>
        </p:txBody>
      </p:sp>
      <p:sp>
        <p:nvSpPr>
          <p:cNvPr id="2026" name="Google Shape;20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619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CB8535-DC0F-AF47-A510-8461A80C06B7}" type="slidenum">
              <a:rPr lang="en-US" smtClean="0"/>
              <a:t>3</a:t>
            </a:fld>
            <a:endParaRPr lang="en-US"/>
          </a:p>
        </p:txBody>
      </p:sp>
    </p:spTree>
    <p:extLst>
      <p:ext uri="{BB962C8B-B14F-4D97-AF65-F5344CB8AC3E}">
        <p14:creationId xmlns:p14="http://schemas.microsoft.com/office/powerpoint/2010/main" val="3314985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marR="0" lvl="0" indent="-18288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endParaRPr lang="en-US" sz="1200" dirty="0">
              <a:solidFill>
                <a:schemeClr val="dk1"/>
              </a:solidFill>
              <a:ea typeface="Arial"/>
              <a:cs typeface="Arial"/>
              <a:sym typeface="Arial"/>
            </a:endParaRPr>
          </a:p>
          <a:p>
            <a:endParaRPr lang="en-IN" dirty="0"/>
          </a:p>
        </p:txBody>
      </p:sp>
      <p:sp>
        <p:nvSpPr>
          <p:cNvPr id="4" name="Slide Number Placeholder 3"/>
          <p:cNvSpPr>
            <a:spLocks noGrp="1"/>
          </p:cNvSpPr>
          <p:nvPr>
            <p:ph type="sldNum" sz="quarter" idx="5"/>
          </p:nvPr>
        </p:nvSpPr>
        <p:spPr/>
        <p:txBody>
          <a:bodyPr/>
          <a:lstStyle/>
          <a:p>
            <a:fld id="{91CB8535-DC0F-AF47-A510-8461A80C06B7}" type="slidenum">
              <a:rPr lang="en-US" smtClean="0"/>
              <a:t>4</a:t>
            </a:fld>
            <a:endParaRPr lang="en-US"/>
          </a:p>
        </p:txBody>
      </p:sp>
    </p:spTree>
    <p:extLst>
      <p:ext uri="{BB962C8B-B14F-4D97-AF65-F5344CB8AC3E}">
        <p14:creationId xmlns:p14="http://schemas.microsoft.com/office/powerpoint/2010/main" val="1468161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26,000⁺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25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2021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F09C-A611-47E9-848C-72F9E22C25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811352-74E3-402C-9D2B-0235C51D5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FC4D40-DB3B-452D-B369-767E578A51B9}"/>
              </a:ext>
            </a:extLst>
          </p:cNvPr>
          <p:cNvSpPr>
            <a:spLocks noGrp="1"/>
          </p:cNvSpPr>
          <p:nvPr>
            <p:ph type="dt" sz="half" idx="10"/>
          </p:nvPr>
        </p:nvSpPr>
        <p:spPr/>
        <p:txBody>
          <a:bodyPr/>
          <a:lstStyle/>
          <a:p>
            <a:fld id="{1AA74837-7CF1-4856-A860-83EEB68E1696}" type="datetimeFigureOut">
              <a:rPr lang="en-US" smtClean="0"/>
              <a:t>2/28/2023</a:t>
            </a:fld>
            <a:endParaRPr lang="en-US"/>
          </a:p>
        </p:txBody>
      </p:sp>
      <p:sp>
        <p:nvSpPr>
          <p:cNvPr id="5" name="Footer Placeholder 4">
            <a:extLst>
              <a:ext uri="{FF2B5EF4-FFF2-40B4-BE49-F238E27FC236}">
                <a16:creationId xmlns:a16="http://schemas.microsoft.com/office/drawing/2014/main" id="{5C2E8164-3E8D-4863-8FAE-9F2E9D8E5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67344-581E-4A79-861F-632C4CA445E0}"/>
              </a:ext>
            </a:extLst>
          </p:cNvPr>
          <p:cNvSpPr>
            <a:spLocks noGrp="1"/>
          </p:cNvSpPr>
          <p:nvPr>
            <p:ph type="sldNum" sz="quarter" idx="12"/>
          </p:nvPr>
        </p:nvSpPr>
        <p:spPr/>
        <p:txBody>
          <a:bodyPr/>
          <a:lstStyle/>
          <a:p>
            <a:fld id="{818080FF-C901-410E-B5D1-B65D4B244C11}" type="slidenum">
              <a:rPr lang="en-US" smtClean="0"/>
              <a:t>‹#›</a:t>
            </a:fld>
            <a:endParaRPr lang="en-US"/>
          </a:p>
        </p:txBody>
      </p:sp>
    </p:spTree>
    <p:extLst>
      <p:ext uri="{BB962C8B-B14F-4D97-AF65-F5344CB8AC3E}">
        <p14:creationId xmlns:p14="http://schemas.microsoft.com/office/powerpoint/2010/main" val="384126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Where you'll find us</a:t>
            </a:r>
          </a:p>
        </p:txBody>
      </p:sp>
      <p:sp>
        <p:nvSpPr>
          <p:cNvPr id="4" name="World">
            <a:extLst>
              <a:ext uri="{FF2B5EF4-FFF2-40B4-BE49-F238E27FC236}">
                <a16:creationId xmlns:a16="http://schemas.microsoft.com/office/drawing/2014/main" id="{97ED8C1C-7434-9843-AF03-2E99D3463483}"/>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Square">
            <a:extLst>
              <a:ext uri="{FF2B5EF4-FFF2-40B4-BE49-F238E27FC236}">
                <a16:creationId xmlns:a16="http://schemas.microsoft.com/office/drawing/2014/main" id="{31347C3B-B78C-C546-8AF0-CD31ADB556BD}"/>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Square">
            <a:extLst>
              <a:ext uri="{FF2B5EF4-FFF2-40B4-BE49-F238E27FC236}">
                <a16:creationId xmlns:a16="http://schemas.microsoft.com/office/drawing/2014/main" id="{059E63DB-127F-D840-82F8-A0B0612D5970}"/>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Square">
            <a:extLst>
              <a:ext uri="{FF2B5EF4-FFF2-40B4-BE49-F238E27FC236}">
                <a16:creationId xmlns:a16="http://schemas.microsoft.com/office/drawing/2014/main" id="{368F0EA9-6C41-F745-9BD8-79E417397172}"/>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Square">
            <a:extLst>
              <a:ext uri="{FF2B5EF4-FFF2-40B4-BE49-F238E27FC236}">
                <a16:creationId xmlns:a16="http://schemas.microsoft.com/office/drawing/2014/main" id="{30822C56-0F20-B849-B880-A56543C1EF97}"/>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Square">
            <a:extLst>
              <a:ext uri="{FF2B5EF4-FFF2-40B4-BE49-F238E27FC236}">
                <a16:creationId xmlns:a16="http://schemas.microsoft.com/office/drawing/2014/main" id="{051F22B7-A041-4F4E-BAE0-775F06D9E63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Square">
            <a:extLst>
              <a:ext uri="{FF2B5EF4-FFF2-40B4-BE49-F238E27FC236}">
                <a16:creationId xmlns:a16="http://schemas.microsoft.com/office/drawing/2014/main" id="{C26B72E0-E378-9C45-9FB9-986A0D890D9B}"/>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AB1D1D4B-558E-4645-8E92-4571F10F3EE0}"/>
              </a:ext>
            </a:extLst>
          </p:cNvPr>
          <p:cNvSpPr txBox="1"/>
          <p:nvPr userDrawn="1"/>
        </p:nvSpPr>
        <p:spPr>
          <a:xfrm>
            <a:off x="2466926" y="3285572"/>
            <a:ext cx="2216761" cy="1477328"/>
          </a:xfrm>
          <a:prstGeom prst="rect">
            <a:avLst/>
          </a:prstGeom>
          <a:noFill/>
        </p:spPr>
        <p:txBody>
          <a:bodyPr wrap="none" lIns="0" tIns="0" rIns="0" bIns="0" rtlCol="0">
            <a:spAutoFit/>
          </a:bodyPr>
          <a:lstStyle/>
          <a:p>
            <a:pPr>
              <a:lnSpc>
                <a:spcPct val="100000"/>
              </a:lnSpc>
              <a:buSzPct val="100000"/>
            </a:pPr>
            <a:r>
              <a:rPr lang="en-US" sz="1200" b="1"/>
              <a:t>AMERICAS</a:t>
            </a:r>
          </a:p>
          <a:p>
            <a:pPr>
              <a:lnSpc>
                <a:spcPct val="100000"/>
              </a:lnSpc>
              <a:buSzPct val="100000"/>
            </a:pPr>
            <a:r>
              <a:rPr lang="en-US" sz="1200"/>
              <a:t>Global HQ – Orange County, CA</a:t>
            </a:r>
          </a:p>
          <a:p>
            <a:pPr>
              <a:buSzPct val="100000"/>
            </a:pPr>
            <a:r>
              <a:rPr lang="en-US" sz="1200"/>
              <a:t>Bentonville, AR</a:t>
            </a:r>
          </a:p>
          <a:p>
            <a:pPr>
              <a:lnSpc>
                <a:spcPct val="100000"/>
              </a:lnSpc>
              <a:buSzPct val="100000"/>
            </a:pPr>
            <a:r>
              <a:rPr lang="en-US" sz="1200"/>
              <a:t>Chicago, IL</a:t>
            </a:r>
          </a:p>
          <a:p>
            <a:pPr>
              <a:lnSpc>
                <a:spcPct val="100000"/>
              </a:lnSpc>
              <a:buSzPct val="100000"/>
            </a:pPr>
            <a:r>
              <a:rPr lang="en-US" sz="1200"/>
              <a:t>New York, NY</a:t>
            </a:r>
          </a:p>
          <a:p>
            <a:pPr>
              <a:lnSpc>
                <a:spcPct val="100000"/>
              </a:lnSpc>
              <a:buSzPct val="100000"/>
            </a:pPr>
            <a:r>
              <a:rPr lang="en-US" sz="1200"/>
              <a:t>Toronto</a:t>
            </a:r>
          </a:p>
          <a:p>
            <a:pPr>
              <a:buSzPct val="100000"/>
            </a:pPr>
            <a:r>
              <a:rPr lang="en-US" sz="1200"/>
              <a:t>Guadalajara</a:t>
            </a:r>
          </a:p>
          <a:p>
            <a:pPr>
              <a:buSzPct val="100000"/>
            </a:pPr>
            <a:r>
              <a:rPr lang="en-US" sz="1200"/>
              <a:t>Leon</a:t>
            </a:r>
          </a:p>
        </p:txBody>
      </p:sp>
      <p:sp>
        <p:nvSpPr>
          <p:cNvPr id="12" name="TextBox 11">
            <a:extLst>
              <a:ext uri="{FF2B5EF4-FFF2-40B4-BE49-F238E27FC236}">
                <a16:creationId xmlns:a16="http://schemas.microsoft.com/office/drawing/2014/main" id="{2B0362C5-978D-134F-AB78-1596A129D791}"/>
              </a:ext>
            </a:extLst>
          </p:cNvPr>
          <p:cNvSpPr txBox="1"/>
          <p:nvPr userDrawn="1"/>
        </p:nvSpPr>
        <p:spPr>
          <a:xfrm>
            <a:off x="8756199" y="4062645"/>
            <a:ext cx="1014581" cy="1107996"/>
          </a:xfrm>
          <a:prstGeom prst="rect">
            <a:avLst/>
          </a:prstGeom>
          <a:noFill/>
        </p:spPr>
        <p:txBody>
          <a:bodyPr wrap="square" lIns="0" tIns="0" rIns="0" bIns="0" rtlCol="0">
            <a:spAutoFit/>
          </a:bodyPr>
          <a:lstStyle/>
          <a:p>
            <a:pPr>
              <a:buSzPct val="100000"/>
            </a:pPr>
            <a:r>
              <a:rPr lang="en-US" sz="1200" b="1"/>
              <a:t>INDIA</a:t>
            </a:r>
          </a:p>
          <a:p>
            <a:pPr>
              <a:buSzPct val="100000"/>
            </a:pPr>
            <a:r>
              <a:rPr lang="en-US" sz="1200"/>
              <a:t>Trivandrum</a:t>
            </a:r>
          </a:p>
          <a:p>
            <a:pPr>
              <a:buSzPct val="100000"/>
            </a:pPr>
            <a:r>
              <a:rPr lang="en-US" sz="1200"/>
              <a:t>Bangalore</a:t>
            </a:r>
          </a:p>
          <a:p>
            <a:pPr>
              <a:buSzPct val="100000"/>
            </a:pPr>
            <a:r>
              <a:rPr lang="en-US" sz="1200"/>
              <a:t>Chennai</a:t>
            </a:r>
          </a:p>
          <a:p>
            <a:pPr>
              <a:buSzPct val="100000"/>
            </a:pPr>
            <a:r>
              <a:rPr lang="en-US" sz="1200"/>
              <a:t>Hyderabad</a:t>
            </a:r>
          </a:p>
          <a:p>
            <a:pPr>
              <a:buSzPct val="100000"/>
            </a:pPr>
            <a:r>
              <a:rPr lang="en-US" sz="1200"/>
              <a:t>Kochi</a:t>
            </a:r>
          </a:p>
        </p:txBody>
      </p:sp>
      <p:sp>
        <p:nvSpPr>
          <p:cNvPr id="13" name="TextBox 12">
            <a:extLst>
              <a:ext uri="{FF2B5EF4-FFF2-40B4-BE49-F238E27FC236}">
                <a16:creationId xmlns:a16="http://schemas.microsoft.com/office/drawing/2014/main" id="{6E55AE7C-DA3F-CF42-A924-222CB0DDD8F8}"/>
              </a:ext>
            </a:extLst>
          </p:cNvPr>
          <p:cNvSpPr txBox="1"/>
          <p:nvPr userDrawn="1"/>
        </p:nvSpPr>
        <p:spPr>
          <a:xfrm>
            <a:off x="10846833" y="2793396"/>
            <a:ext cx="697307" cy="1292662"/>
          </a:xfrm>
          <a:prstGeom prst="rect">
            <a:avLst/>
          </a:prstGeom>
          <a:noFill/>
        </p:spPr>
        <p:txBody>
          <a:bodyPr wrap="none" lIns="0" tIns="0" rIns="0" bIns="0" rtlCol="0">
            <a:spAutoFit/>
          </a:bodyPr>
          <a:lstStyle/>
          <a:p>
            <a:pPr>
              <a:lnSpc>
                <a:spcPct val="100000"/>
              </a:lnSpc>
              <a:buSzPct val="100000"/>
            </a:pPr>
            <a:r>
              <a:rPr lang="en-US" sz="1200" b="1"/>
              <a:t>APAC</a:t>
            </a:r>
          </a:p>
          <a:p>
            <a:pPr>
              <a:buSzPct val="100000"/>
            </a:pPr>
            <a:r>
              <a:rPr lang="en-US" sz="1200"/>
              <a:t>Singapore</a:t>
            </a:r>
          </a:p>
          <a:p>
            <a:pPr>
              <a:buSzPct val="100000"/>
            </a:pPr>
            <a:r>
              <a:rPr lang="en-US" sz="1200"/>
              <a:t>Manila </a:t>
            </a:r>
          </a:p>
          <a:p>
            <a:pPr>
              <a:buSzPct val="100000"/>
            </a:pPr>
            <a:r>
              <a:rPr lang="en-US" sz="1200"/>
              <a:t>Penang</a:t>
            </a:r>
          </a:p>
          <a:p>
            <a:pPr>
              <a:buSzPct val="100000"/>
            </a:pPr>
            <a:r>
              <a:rPr lang="en-US" sz="1200"/>
              <a:t>Shanghai</a:t>
            </a:r>
          </a:p>
          <a:p>
            <a:pPr>
              <a:buSzPct val="100000"/>
            </a:pPr>
            <a:r>
              <a:rPr lang="en-US" sz="1200"/>
              <a:t>Taiwan</a:t>
            </a:r>
            <a:endParaRPr lang="en-US" sz="1200" b="1"/>
          </a:p>
          <a:p>
            <a:pPr>
              <a:lnSpc>
                <a:spcPct val="100000"/>
              </a:lnSpc>
              <a:buSzPct val="100000"/>
            </a:pPr>
            <a:r>
              <a:rPr lang="en-US" sz="1200"/>
              <a:t>Sydney</a:t>
            </a:r>
          </a:p>
        </p:txBody>
      </p:sp>
      <p:sp>
        <p:nvSpPr>
          <p:cNvPr id="14" name="Square">
            <a:extLst>
              <a:ext uri="{FF2B5EF4-FFF2-40B4-BE49-F238E27FC236}">
                <a16:creationId xmlns:a16="http://schemas.microsoft.com/office/drawing/2014/main" id="{8DF8FA9E-7DCF-194C-B2AE-D8295E58B01B}"/>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Square">
            <a:extLst>
              <a:ext uri="{FF2B5EF4-FFF2-40B4-BE49-F238E27FC236}">
                <a16:creationId xmlns:a16="http://schemas.microsoft.com/office/drawing/2014/main" id="{A9D6CDDE-29C0-B34E-A0A0-F20361CFB3FB}"/>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Square">
            <a:extLst>
              <a:ext uri="{FF2B5EF4-FFF2-40B4-BE49-F238E27FC236}">
                <a16:creationId xmlns:a16="http://schemas.microsoft.com/office/drawing/2014/main" id="{00DF4B66-6261-8047-A165-EE326A4F62A2}"/>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Square">
            <a:extLst>
              <a:ext uri="{FF2B5EF4-FFF2-40B4-BE49-F238E27FC236}">
                <a16:creationId xmlns:a16="http://schemas.microsoft.com/office/drawing/2014/main" id="{E03427C8-ABC2-744F-A5B8-693074AE79A0}"/>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Square">
            <a:extLst>
              <a:ext uri="{FF2B5EF4-FFF2-40B4-BE49-F238E27FC236}">
                <a16:creationId xmlns:a16="http://schemas.microsoft.com/office/drawing/2014/main" id="{669CCC4B-3FF3-624B-9895-A87337F551A9}"/>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Square">
            <a:extLst>
              <a:ext uri="{FF2B5EF4-FFF2-40B4-BE49-F238E27FC236}">
                <a16:creationId xmlns:a16="http://schemas.microsoft.com/office/drawing/2014/main" id="{AD6346E5-7E1E-314D-BE49-D472D2130095}"/>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0" name="Group 19">
            <a:extLst>
              <a:ext uri="{FF2B5EF4-FFF2-40B4-BE49-F238E27FC236}">
                <a16:creationId xmlns:a16="http://schemas.microsoft.com/office/drawing/2014/main" id="{CD52518A-0434-9148-B978-9DFAC7B711A0}"/>
              </a:ext>
            </a:extLst>
          </p:cNvPr>
          <p:cNvGrpSpPr/>
          <p:nvPr userDrawn="1"/>
        </p:nvGrpSpPr>
        <p:grpSpPr>
          <a:xfrm>
            <a:off x="505022" y="1248216"/>
            <a:ext cx="2393683" cy="493424"/>
            <a:chOff x="505022" y="1102421"/>
            <a:chExt cx="2393683" cy="493424"/>
          </a:xfrm>
        </p:grpSpPr>
        <p:sp>
          <p:nvSpPr>
            <p:cNvPr id="21" name="TextBox 20">
              <a:extLst>
                <a:ext uri="{FF2B5EF4-FFF2-40B4-BE49-F238E27FC236}">
                  <a16:creationId xmlns:a16="http://schemas.microsoft.com/office/drawing/2014/main" id="{21F825BE-DB9D-7E4F-B5C3-CD3C2CA3B828}"/>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22" name="Square">
              <a:extLst>
                <a:ext uri="{FF2B5EF4-FFF2-40B4-BE49-F238E27FC236}">
                  <a16:creationId xmlns:a16="http://schemas.microsoft.com/office/drawing/2014/main" id="{3CD37C21-CBA4-D14E-95B0-023C0E800BA5}"/>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Square">
              <a:extLst>
                <a:ext uri="{FF2B5EF4-FFF2-40B4-BE49-F238E27FC236}">
                  <a16:creationId xmlns:a16="http://schemas.microsoft.com/office/drawing/2014/main" id="{E14F2041-438F-6D47-AAD2-263C6FB3EABB}"/>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214B06A6-04CA-4147-81BF-C8AD4E872EBF}"/>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25" name="TextBox 24">
            <a:extLst>
              <a:ext uri="{FF2B5EF4-FFF2-40B4-BE49-F238E27FC236}">
                <a16:creationId xmlns:a16="http://schemas.microsoft.com/office/drawing/2014/main" id="{C4682E6C-36D0-AC4D-AEF0-2B7BDDD5A0B7}"/>
              </a:ext>
            </a:extLst>
          </p:cNvPr>
          <p:cNvSpPr txBox="1"/>
          <p:nvPr userDrawn="1"/>
        </p:nvSpPr>
        <p:spPr>
          <a:xfrm>
            <a:off x="6814623" y="4126499"/>
            <a:ext cx="561629" cy="1477328"/>
          </a:xfrm>
          <a:prstGeom prst="rect">
            <a:avLst/>
          </a:prstGeom>
          <a:noFill/>
        </p:spPr>
        <p:txBody>
          <a:bodyPr wrap="none" lIns="0" tIns="0" rIns="0" bIns="0" rtlCol="0">
            <a:spAutoFit/>
          </a:bodyPr>
          <a:lstStyle/>
          <a:p>
            <a:pPr>
              <a:lnSpc>
                <a:spcPct val="100000"/>
              </a:lnSpc>
              <a:buSzPct val="100000"/>
            </a:pPr>
            <a:r>
              <a:rPr lang="en-US" sz="1200" b="1"/>
              <a:t>EMEA</a:t>
            </a:r>
          </a:p>
          <a:p>
            <a:pPr>
              <a:buSzPct val="100000"/>
            </a:pPr>
            <a:r>
              <a:rPr lang="en-US" sz="1200"/>
              <a:t>London</a:t>
            </a:r>
          </a:p>
          <a:p>
            <a:pPr>
              <a:buSzPct val="100000"/>
            </a:pPr>
            <a:r>
              <a:rPr lang="en-US" sz="1200"/>
              <a:t>Madrid</a:t>
            </a:r>
          </a:p>
          <a:p>
            <a:pPr>
              <a:buSzPct val="100000"/>
            </a:pPr>
            <a:r>
              <a:rPr lang="en-US" sz="1200"/>
              <a:t>Tel Aviv </a:t>
            </a:r>
          </a:p>
          <a:p>
            <a:pPr>
              <a:buSzPct val="100000"/>
            </a:pPr>
            <a:r>
              <a:rPr lang="en-US" sz="1200"/>
              <a:t>Berlin</a:t>
            </a:r>
          </a:p>
          <a:p>
            <a:pPr>
              <a:buSzPct val="100000"/>
            </a:pPr>
            <a:r>
              <a:rPr lang="en-US" sz="1200"/>
              <a:t>Lisbon</a:t>
            </a:r>
          </a:p>
          <a:p>
            <a:pPr>
              <a:buSzPct val="100000"/>
            </a:pPr>
            <a:r>
              <a:rPr lang="en-US" sz="1200"/>
              <a:t>Paris</a:t>
            </a:r>
          </a:p>
          <a:p>
            <a:pPr>
              <a:lnSpc>
                <a:spcPct val="100000"/>
              </a:lnSpc>
              <a:buSzPct val="100000"/>
            </a:pPr>
            <a:endParaRPr lang="en-US" sz="1200"/>
          </a:p>
        </p:txBody>
      </p:sp>
      <p:sp>
        <p:nvSpPr>
          <p:cNvPr id="26" name="TextBox 25">
            <a:extLst>
              <a:ext uri="{FF2B5EF4-FFF2-40B4-BE49-F238E27FC236}">
                <a16:creationId xmlns:a16="http://schemas.microsoft.com/office/drawing/2014/main" id="{B708DAB0-47C0-FB43-A8B9-CFB5F6690E39}"/>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27" name="TextBox 26">
            <a:hlinkClick r:id="rId2"/>
            <a:extLst>
              <a:ext uri="{FF2B5EF4-FFF2-40B4-BE49-F238E27FC236}">
                <a16:creationId xmlns:a16="http://schemas.microsoft.com/office/drawing/2014/main" id="{3B49823A-7AF5-044F-9AC4-462E8F6B83AF}"/>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28" name="Square">
            <a:extLst>
              <a:ext uri="{FF2B5EF4-FFF2-40B4-BE49-F238E27FC236}">
                <a16:creationId xmlns:a16="http://schemas.microsoft.com/office/drawing/2014/main" id="{43873493-0727-294B-B0BE-14523BB19C1E}"/>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Square">
            <a:extLst>
              <a:ext uri="{FF2B5EF4-FFF2-40B4-BE49-F238E27FC236}">
                <a16:creationId xmlns:a16="http://schemas.microsoft.com/office/drawing/2014/main" id="{3A2DB7C0-1311-AF4C-9A3B-DC7DB458EF9A}"/>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Square">
            <a:extLst>
              <a:ext uri="{FF2B5EF4-FFF2-40B4-BE49-F238E27FC236}">
                <a16:creationId xmlns:a16="http://schemas.microsoft.com/office/drawing/2014/main" id="{4F143F49-854A-4B43-9C24-DEBF6F460FD2}"/>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Square">
            <a:extLst>
              <a:ext uri="{FF2B5EF4-FFF2-40B4-BE49-F238E27FC236}">
                <a16:creationId xmlns:a16="http://schemas.microsoft.com/office/drawing/2014/main" id="{F7AD946B-A829-D745-82B6-EFBF765D7213}"/>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Square">
            <a:extLst>
              <a:ext uri="{FF2B5EF4-FFF2-40B4-BE49-F238E27FC236}">
                <a16:creationId xmlns:a16="http://schemas.microsoft.com/office/drawing/2014/main" id="{C5081E55-9FE9-CA4A-944E-A07EDD680733}"/>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Square">
            <a:extLst>
              <a:ext uri="{FF2B5EF4-FFF2-40B4-BE49-F238E27FC236}">
                <a16:creationId xmlns:a16="http://schemas.microsoft.com/office/drawing/2014/main" id="{DCC19668-0600-5044-A908-D7583AA0FFFE}"/>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Square">
            <a:extLst>
              <a:ext uri="{FF2B5EF4-FFF2-40B4-BE49-F238E27FC236}">
                <a16:creationId xmlns:a16="http://schemas.microsoft.com/office/drawing/2014/main" id="{9668A2B1-0D6E-BF48-83A0-79889E0A21CD}"/>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2021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 id="2147483723"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lstStyle/>
          <a:p>
            <a:r>
              <a:rPr lang="en-US" dirty="0"/>
              <a:t>Impact Unbound</a:t>
            </a:r>
            <a:br>
              <a:rPr lang="en-US" dirty="0"/>
            </a:br>
            <a:br>
              <a:rPr lang="en-US" dirty="0"/>
            </a:br>
            <a:r>
              <a:rPr lang="en-US" sz="2400" dirty="0"/>
              <a:t>Engineering a better future through the power of technology</a:t>
            </a:r>
            <a:endParaRPr lang="en-US" dirty="0"/>
          </a:p>
        </p:txBody>
      </p:sp>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a:xfrm>
            <a:off x="863029" y="4114799"/>
            <a:ext cx="5492051" cy="685800"/>
          </a:xfrm>
        </p:spPr>
        <p:txBody>
          <a:bodyPr/>
          <a:lstStyle/>
          <a:p>
            <a:r>
              <a:rPr lang="en-US" sz="2000" b="1" dirty="0">
                <a:effectLst/>
                <a:latin typeface="Arial" panose="020B0604020202020204" pitchFamily="34" charset="0"/>
                <a:ea typeface="Calibri" panose="020F0502020204030204" pitchFamily="34" charset="0"/>
                <a:cs typeface="Arial" panose="020B0604020202020204" pitchFamily="34" charset="0"/>
              </a:rPr>
              <a:t>Fresher’s Enablement Program &amp; Curriculum</a:t>
            </a:r>
            <a:endParaRPr lang="en-US" dirty="0"/>
          </a:p>
        </p:txBody>
      </p:sp>
      <p:pic>
        <p:nvPicPr>
          <p:cNvPr id="8" name="Picture Placeholder 7" descr="A picture containing water, sky, outdoor, river&#10;&#10;Description automatically generated">
            <a:extLst>
              <a:ext uri="{FF2B5EF4-FFF2-40B4-BE49-F238E27FC236}">
                <a16:creationId xmlns:a16="http://schemas.microsoft.com/office/drawing/2014/main" id="{A39C14FB-E4F3-4544-8769-BC4A1783385C}"/>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 r="1"/>
          <a:stretch/>
        </p:blipFill>
        <p:spPr/>
      </p:pic>
    </p:spTree>
    <p:extLst>
      <p:ext uri="{BB962C8B-B14F-4D97-AF65-F5344CB8AC3E}">
        <p14:creationId xmlns:p14="http://schemas.microsoft.com/office/powerpoint/2010/main" val="120926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7"/>
        <p:cNvGrpSpPr/>
        <p:nvPr/>
      </p:nvGrpSpPr>
      <p:grpSpPr>
        <a:xfrm>
          <a:off x="0" y="0"/>
          <a:ext cx="0" cy="0"/>
          <a:chOff x="0" y="0"/>
          <a:chExt cx="0" cy="0"/>
        </a:xfrm>
      </p:grpSpPr>
      <p:sp>
        <p:nvSpPr>
          <p:cNvPr id="5" name="Title 4">
            <a:extLst>
              <a:ext uri="{FF2B5EF4-FFF2-40B4-BE49-F238E27FC236}">
                <a16:creationId xmlns:a16="http://schemas.microsoft.com/office/drawing/2014/main" id="{4F186F68-FD0B-42A4-A98B-ABBE89AB9611}"/>
              </a:ext>
            </a:extLst>
          </p:cNvPr>
          <p:cNvSpPr>
            <a:spLocks noGrp="1"/>
          </p:cNvSpPr>
          <p:nvPr>
            <p:ph type="title"/>
          </p:nvPr>
        </p:nvSpPr>
        <p:spPr>
          <a:xfrm>
            <a:off x="143839" y="232836"/>
            <a:ext cx="11457432" cy="914400"/>
          </a:xfrm>
        </p:spPr>
        <p:txBody>
          <a:bodyPr/>
          <a:lstStyle/>
          <a:p>
            <a:pPr marL="0" marR="0">
              <a:spcBef>
                <a:spcPts val="0"/>
              </a:spcBef>
              <a:spcAft>
                <a:spcPts val="0"/>
              </a:spcAft>
            </a:pPr>
            <a:r>
              <a:rPr lang="en-US" sz="3200" b="1" dirty="0">
                <a:effectLst/>
                <a:latin typeface="Arial" panose="020B0604020202020204" pitchFamily="34" charset="0"/>
                <a:ea typeface="Calibri" panose="020F0502020204030204" pitchFamily="34" charset="0"/>
                <a:cs typeface="Arial" panose="020B0604020202020204" pitchFamily="34" charset="0"/>
              </a:rPr>
              <a:t>UST – Fresher’s Enablement Program</a:t>
            </a:r>
            <a:endParaRPr lang="en-US" sz="3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8" name="Google Shape;2040;p200">
            <a:extLst>
              <a:ext uri="{FF2B5EF4-FFF2-40B4-BE49-F238E27FC236}">
                <a16:creationId xmlns:a16="http://schemas.microsoft.com/office/drawing/2014/main" id="{E0AC7C28-B8B5-467A-9AA9-3F0A381B9F21}"/>
              </a:ext>
            </a:extLst>
          </p:cNvPr>
          <p:cNvSpPr/>
          <p:nvPr/>
        </p:nvSpPr>
        <p:spPr>
          <a:xfrm>
            <a:off x="1632556" y="1068008"/>
            <a:ext cx="3288766" cy="638638"/>
          </a:xfrm>
          <a:prstGeom prst="homePlate">
            <a:avLst>
              <a:gd name="adj" fmla="val 50000"/>
            </a:avLst>
          </a:prstGeom>
          <a:solidFill>
            <a:schemeClr val="accent1"/>
          </a:solidFill>
          <a:ln>
            <a:noFill/>
          </a:ln>
        </p:spPr>
        <p:txBody>
          <a:bodyPr spcFirstLastPara="1" wrap="square" lIns="108000" tIns="60933" rIns="60933" bIns="60933" anchor="ctr" anchorCtr="0">
            <a:noAutofit/>
          </a:bodyPr>
          <a:lstStyle/>
          <a:p>
            <a:pPr algn="ctr">
              <a:buClr>
                <a:srgbClr val="000000"/>
              </a:buClr>
              <a:buSzPts val="2400"/>
            </a:pPr>
            <a:r>
              <a:rPr lang="en-US" sz="1200" b="1" dirty="0">
                <a:solidFill>
                  <a:schemeClr val="bg1"/>
                </a:solidFill>
                <a:ea typeface="Arial"/>
                <a:cs typeface="Arial"/>
                <a:sym typeface="Arial"/>
              </a:rPr>
              <a:t>Pre-Requisites</a:t>
            </a:r>
            <a:endParaRPr lang="en-US" sz="1200" dirty="0">
              <a:solidFill>
                <a:schemeClr val="bg1"/>
              </a:solidFill>
            </a:endParaRPr>
          </a:p>
        </p:txBody>
      </p:sp>
      <p:sp>
        <p:nvSpPr>
          <p:cNvPr id="39" name="Google Shape;2041;p200">
            <a:extLst>
              <a:ext uri="{FF2B5EF4-FFF2-40B4-BE49-F238E27FC236}">
                <a16:creationId xmlns:a16="http://schemas.microsoft.com/office/drawing/2014/main" id="{628B2157-6108-453A-BA33-C34BF33D4D6E}"/>
              </a:ext>
            </a:extLst>
          </p:cNvPr>
          <p:cNvSpPr/>
          <p:nvPr/>
        </p:nvSpPr>
        <p:spPr>
          <a:xfrm>
            <a:off x="5149173" y="1065250"/>
            <a:ext cx="3563312" cy="638638"/>
          </a:xfrm>
          <a:prstGeom prst="chevron">
            <a:avLst>
              <a:gd name="adj" fmla="val 50000"/>
            </a:avLst>
          </a:prstGeom>
          <a:solidFill>
            <a:schemeClr val="accent2"/>
          </a:solidFill>
          <a:ln>
            <a:noFill/>
          </a:ln>
        </p:spPr>
        <p:txBody>
          <a:bodyPr spcFirstLastPara="1" wrap="square" lIns="108000" tIns="60933" rIns="60933" bIns="60933" anchor="ctr" anchorCtr="0">
            <a:noAutofit/>
          </a:bodyPr>
          <a:lstStyle/>
          <a:p>
            <a:pPr algn="ctr">
              <a:buClr>
                <a:srgbClr val="000000"/>
              </a:buClr>
              <a:buSzPts val="2400"/>
            </a:pPr>
            <a:r>
              <a:rPr lang="en-US" sz="1200" b="1" dirty="0">
                <a:solidFill>
                  <a:schemeClr val="bg1"/>
                </a:solidFill>
                <a:ea typeface="Arial"/>
                <a:cs typeface="Arial"/>
                <a:sym typeface="Arial"/>
              </a:rPr>
              <a:t>Foundations </a:t>
            </a:r>
            <a:br>
              <a:rPr lang="en-US" sz="1200" b="1" dirty="0">
                <a:solidFill>
                  <a:schemeClr val="bg1"/>
                </a:solidFill>
                <a:ea typeface="Arial"/>
                <a:cs typeface="Arial"/>
                <a:sym typeface="Arial"/>
              </a:rPr>
            </a:br>
            <a:r>
              <a:rPr lang="en-US" sz="1200" dirty="0">
                <a:solidFill>
                  <a:schemeClr val="bg1"/>
                </a:solidFill>
              </a:rPr>
              <a:t>(10 weeks)</a:t>
            </a:r>
          </a:p>
        </p:txBody>
      </p:sp>
      <p:sp>
        <p:nvSpPr>
          <p:cNvPr id="40" name="Google Shape;2042;p200">
            <a:extLst>
              <a:ext uri="{FF2B5EF4-FFF2-40B4-BE49-F238E27FC236}">
                <a16:creationId xmlns:a16="http://schemas.microsoft.com/office/drawing/2014/main" id="{A7124263-4ABE-4B75-8801-12498BEB0626}"/>
              </a:ext>
            </a:extLst>
          </p:cNvPr>
          <p:cNvSpPr/>
          <p:nvPr/>
        </p:nvSpPr>
        <p:spPr>
          <a:xfrm>
            <a:off x="9049122" y="1068163"/>
            <a:ext cx="2714400" cy="638329"/>
          </a:xfrm>
          <a:prstGeom prst="chevron">
            <a:avLst>
              <a:gd name="adj" fmla="val 50000"/>
            </a:avLst>
          </a:prstGeom>
          <a:solidFill>
            <a:schemeClr val="accent3"/>
          </a:solidFill>
          <a:ln>
            <a:noFill/>
          </a:ln>
        </p:spPr>
        <p:txBody>
          <a:bodyPr spcFirstLastPara="1" wrap="square" lIns="108000" tIns="60933" rIns="60933" bIns="60933" anchor="ctr" anchorCtr="0">
            <a:noAutofit/>
          </a:bodyPr>
          <a:lstStyle/>
          <a:p>
            <a:pPr algn="ctr">
              <a:buClr>
                <a:srgbClr val="000000"/>
              </a:buClr>
              <a:buSzPts val="2400"/>
            </a:pPr>
            <a:r>
              <a:rPr lang="en-US" sz="1200" b="1" dirty="0">
                <a:solidFill>
                  <a:schemeClr val="bg1"/>
                </a:solidFill>
                <a:ea typeface="Arial"/>
                <a:cs typeface="Arial"/>
                <a:sym typeface="Arial"/>
              </a:rPr>
              <a:t>Advanced</a:t>
            </a:r>
          </a:p>
          <a:p>
            <a:pPr algn="ctr">
              <a:buClr>
                <a:srgbClr val="000000"/>
              </a:buClr>
              <a:buSzPts val="2400"/>
            </a:pPr>
            <a:r>
              <a:rPr lang="en-US" sz="1200" dirty="0">
                <a:solidFill>
                  <a:schemeClr val="bg1"/>
                </a:solidFill>
              </a:rPr>
              <a:t>(6 weeks)</a:t>
            </a:r>
          </a:p>
        </p:txBody>
      </p:sp>
      <p:sp>
        <p:nvSpPr>
          <p:cNvPr id="41" name="Google Shape;2044;p200">
            <a:extLst>
              <a:ext uri="{FF2B5EF4-FFF2-40B4-BE49-F238E27FC236}">
                <a16:creationId xmlns:a16="http://schemas.microsoft.com/office/drawing/2014/main" id="{239833D6-15F8-4AF3-8B1B-1DE6E5920AFB}"/>
              </a:ext>
            </a:extLst>
          </p:cNvPr>
          <p:cNvSpPr/>
          <p:nvPr/>
        </p:nvSpPr>
        <p:spPr>
          <a:xfrm>
            <a:off x="5036249" y="1232569"/>
            <a:ext cx="312788" cy="304000"/>
          </a:xfrm>
          <a:prstGeom prst="diamond">
            <a:avLst/>
          </a:prstGeom>
          <a:solidFill>
            <a:schemeClr val="accent6"/>
          </a:solidFill>
          <a:ln>
            <a:noFill/>
          </a:ln>
        </p:spPr>
        <p:txBody>
          <a:bodyPr spcFirstLastPara="1" wrap="square" lIns="121900" tIns="121900" rIns="121900" bIns="121900" anchor="ctr" anchorCtr="0">
            <a:noAutofit/>
          </a:bodyPr>
          <a:lstStyle/>
          <a:p>
            <a:pPr>
              <a:buClr>
                <a:srgbClr val="000000"/>
              </a:buClr>
              <a:buSzPts val="2800"/>
            </a:pPr>
            <a:endParaRPr sz="1200">
              <a:solidFill>
                <a:srgbClr val="000000"/>
              </a:solidFill>
              <a:ea typeface="Arial"/>
              <a:cs typeface="Arial"/>
              <a:sym typeface="Arial"/>
            </a:endParaRPr>
          </a:p>
        </p:txBody>
      </p:sp>
      <p:sp>
        <p:nvSpPr>
          <p:cNvPr id="45" name="Google Shape;2056;p200">
            <a:extLst>
              <a:ext uri="{FF2B5EF4-FFF2-40B4-BE49-F238E27FC236}">
                <a16:creationId xmlns:a16="http://schemas.microsoft.com/office/drawing/2014/main" id="{A07CDD71-D19C-43BC-A742-5AA91DC32FD3}"/>
              </a:ext>
            </a:extLst>
          </p:cNvPr>
          <p:cNvSpPr/>
          <p:nvPr/>
        </p:nvSpPr>
        <p:spPr>
          <a:xfrm>
            <a:off x="8953276" y="1247364"/>
            <a:ext cx="304000" cy="304000"/>
          </a:xfrm>
          <a:prstGeom prst="diamond">
            <a:avLst/>
          </a:prstGeom>
          <a:solidFill>
            <a:schemeClr val="accent6"/>
          </a:solidFill>
          <a:ln>
            <a:noFill/>
          </a:ln>
        </p:spPr>
        <p:txBody>
          <a:bodyPr spcFirstLastPara="1" wrap="square" lIns="121900" tIns="121900" rIns="121900" bIns="121900" anchor="ctr" anchorCtr="0">
            <a:noAutofit/>
          </a:bodyPr>
          <a:lstStyle/>
          <a:p>
            <a:pPr>
              <a:buClr>
                <a:srgbClr val="000000"/>
              </a:buClr>
              <a:buSzPts val="2800"/>
            </a:pPr>
            <a:endParaRPr sz="1200">
              <a:solidFill>
                <a:srgbClr val="000000"/>
              </a:solidFill>
              <a:ea typeface="Arial"/>
              <a:cs typeface="Arial"/>
              <a:sym typeface="Arial"/>
            </a:endParaRPr>
          </a:p>
        </p:txBody>
      </p:sp>
      <p:grpSp>
        <p:nvGrpSpPr>
          <p:cNvPr id="7" name="Group 6">
            <a:extLst>
              <a:ext uri="{FF2B5EF4-FFF2-40B4-BE49-F238E27FC236}">
                <a16:creationId xmlns:a16="http://schemas.microsoft.com/office/drawing/2014/main" id="{C0D54D63-4ADC-4A6A-85C8-486332623BFC}"/>
              </a:ext>
            </a:extLst>
          </p:cNvPr>
          <p:cNvGrpSpPr/>
          <p:nvPr/>
        </p:nvGrpSpPr>
        <p:grpSpPr>
          <a:xfrm>
            <a:off x="300261" y="1830945"/>
            <a:ext cx="8412225" cy="2459211"/>
            <a:chOff x="365760" y="2411264"/>
            <a:chExt cx="8412225" cy="2238507"/>
          </a:xfrm>
        </p:grpSpPr>
        <p:sp>
          <p:nvSpPr>
            <p:cNvPr id="47" name="Google Shape;2043;p200">
              <a:extLst>
                <a:ext uri="{FF2B5EF4-FFF2-40B4-BE49-F238E27FC236}">
                  <a16:creationId xmlns:a16="http://schemas.microsoft.com/office/drawing/2014/main" id="{FD6CE38C-A4D4-417A-944A-741F9CC0BD12}"/>
                </a:ext>
              </a:extLst>
            </p:cNvPr>
            <p:cNvSpPr/>
            <p:nvPr/>
          </p:nvSpPr>
          <p:spPr>
            <a:xfrm>
              <a:off x="1698054" y="2436664"/>
              <a:ext cx="3403693" cy="2194400"/>
            </a:xfrm>
            <a:prstGeom prst="rect">
              <a:avLst/>
            </a:prstGeom>
            <a:noFill/>
            <a:ln>
              <a:noFill/>
            </a:ln>
          </p:spPr>
          <p:txBody>
            <a:bodyPr spcFirstLastPara="1" wrap="square" lIns="0" tIns="0" rIns="0" bIns="0" anchor="t" anchorCtr="0">
              <a:noAutofit/>
            </a:bodyPr>
            <a:lstStyle/>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solidFill>
                  <a:srgbClr val="000000"/>
                </a:solidFill>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solidFill>
                  <a:srgbClr val="000000"/>
                </a:solidFill>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Arial" panose="020B0604020202020204" pitchFamily="34" charset="0"/>
                  <a:ea typeface="Noto Sans Symbols"/>
                  <a:cs typeface="Arial" panose="020B0604020202020204" pitchFamily="34" charset="0"/>
                </a:rPr>
                <a:t>Basics of </a:t>
              </a:r>
              <a:r>
                <a:rPr lang="en-US" sz="1200" b="1" dirty="0">
                  <a:solidFill>
                    <a:srgbClr val="000000"/>
                  </a:solidFill>
                  <a:effectLst/>
                  <a:latin typeface="Arial" panose="020B0604020202020204" pitchFamily="34" charset="0"/>
                  <a:ea typeface="Noto Sans Symbols"/>
                  <a:cs typeface="Arial" panose="020B0604020202020204" pitchFamily="34" charset="0"/>
                </a:rPr>
                <a:t>SDLC and Agile </a:t>
              </a:r>
              <a:r>
                <a:rPr lang="en-US" sz="1200" dirty="0">
                  <a:solidFill>
                    <a:srgbClr val="000000"/>
                  </a:solidFill>
                  <a:effectLst/>
                  <a:latin typeface="Arial" panose="020B0604020202020204" pitchFamily="34" charset="0"/>
                  <a:ea typeface="Noto Sans Symbols"/>
                  <a:cs typeface="Arial" panose="020B0604020202020204" pitchFamily="34" charset="0"/>
                </a:rPr>
                <a:t>Development </a:t>
              </a:r>
              <a:endParaRPr lang="en-US" sz="1200" dirty="0">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Introduction to </a:t>
              </a:r>
              <a:r>
                <a:rPr lang="en-US" sz="1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Programming fundamentals </a:t>
              </a:r>
              <a:r>
                <a:rPr lang="en-US"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Programming language constructs and their usage. Understanding the meaning of compiled and interpreted languages and their difference</a:t>
              </a:r>
              <a:endParaRPr lang="en-US" sz="1200" dirty="0">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Arial" panose="020B0604020202020204" pitchFamily="34" charset="0"/>
                  <a:ea typeface="Noto Sans Symbols"/>
                  <a:cs typeface="Arial" panose="020B0604020202020204" pitchFamily="34" charset="0"/>
                </a:rPr>
                <a:t>Basics of </a:t>
              </a:r>
              <a:r>
                <a:rPr lang="en-US" sz="1200" b="1" dirty="0">
                  <a:solidFill>
                    <a:srgbClr val="000000"/>
                  </a:solidFill>
                  <a:effectLst/>
                  <a:latin typeface="Arial" panose="020B0604020202020204" pitchFamily="34" charset="0"/>
                  <a:ea typeface="Noto Sans Symbols"/>
                  <a:cs typeface="Arial" panose="020B0604020202020204" pitchFamily="34" charset="0"/>
                </a:rPr>
                <a:t>Data Structures and Algorithms</a:t>
              </a:r>
              <a:endParaRPr lang="en-US" sz="1200" b="1" dirty="0">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Introduction to </a:t>
              </a:r>
              <a:r>
                <a:rPr lang="en-US" sz="1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Requirements</a:t>
              </a:r>
              <a:r>
                <a:rPr lang="en-US"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Management, NFR. Ability to write Algorithms, Pseudo code based on Requirements</a:t>
              </a:r>
              <a:endParaRPr lang="en-US" sz="1200" dirty="0">
                <a:effectLst/>
                <a:latin typeface="Arial" panose="020B0604020202020204" pitchFamily="34" charset="0"/>
                <a:ea typeface="Noto Sans Symbols"/>
                <a:cs typeface="Arial" panose="020B0604020202020204" pitchFamily="34" charset="0"/>
              </a:endParaRPr>
            </a:p>
          </p:txBody>
        </p:sp>
        <p:sp>
          <p:nvSpPr>
            <p:cNvPr id="48" name="Google Shape;2045;p200">
              <a:extLst>
                <a:ext uri="{FF2B5EF4-FFF2-40B4-BE49-F238E27FC236}">
                  <a16:creationId xmlns:a16="http://schemas.microsoft.com/office/drawing/2014/main" id="{C90B22F8-C103-4104-B72F-147B58F0A4DB}"/>
                </a:ext>
              </a:extLst>
            </p:cNvPr>
            <p:cNvSpPr/>
            <p:nvPr/>
          </p:nvSpPr>
          <p:spPr>
            <a:xfrm>
              <a:off x="5473353" y="2436664"/>
              <a:ext cx="3304632" cy="2194400"/>
            </a:xfrm>
            <a:prstGeom prst="rect">
              <a:avLst/>
            </a:prstGeom>
            <a:noFill/>
            <a:ln>
              <a:noFill/>
            </a:ln>
          </p:spPr>
          <p:txBody>
            <a:bodyPr spcFirstLastPara="1" wrap="square" lIns="0" tIns="0" rIns="0" bIns="0" anchor="t" anchorCtr="0">
              <a:noAutofit/>
            </a:bodyPr>
            <a:lstStyle/>
            <a:p>
              <a:pPr marL="183600" indent="-183600">
                <a:spcBef>
                  <a:spcPts val="200"/>
                </a:spcBef>
                <a:spcAft>
                  <a:spcPts val="200"/>
                </a:spcAft>
                <a:buClr>
                  <a:schemeClr val="dk1"/>
                </a:buClr>
                <a:buSzPct val="100000"/>
                <a:buFont typeface="Arial"/>
                <a:buChar char="•"/>
              </a:pPr>
              <a:r>
                <a:rPr lang="en-US" sz="1200" b="1" dirty="0">
                  <a:solidFill>
                    <a:schemeClr val="dk1"/>
                  </a:solidFill>
                  <a:ea typeface="Arial"/>
                  <a:cs typeface="Arial"/>
                  <a:sym typeface="Arial"/>
                </a:rPr>
                <a:t>.NET framework, C#</a:t>
              </a:r>
              <a:r>
                <a:rPr lang="en-US" sz="1200" dirty="0">
                  <a:solidFill>
                    <a:schemeClr val="dk1"/>
                  </a:solidFill>
                  <a:ea typeface="Arial"/>
                  <a:cs typeface="Arial"/>
                  <a:sym typeface="Arial"/>
                </a:rPr>
                <a:t>, </a:t>
              </a:r>
              <a:r>
                <a:rPr lang="en-US" sz="1200" dirty="0">
                  <a:solidFill>
                    <a:schemeClr val="dk1"/>
                  </a:solidFill>
                  <a:cs typeface="Arial"/>
                  <a:sym typeface="Arial"/>
                </a:rPr>
                <a:t>Object Oriented</a:t>
              </a:r>
              <a:r>
                <a:rPr lang="en-US" sz="1200" dirty="0">
                  <a:solidFill>
                    <a:schemeClr val="dk1"/>
                  </a:solidFill>
                  <a:cs typeface="Arial"/>
                </a:rPr>
                <a:t> Programming</a:t>
              </a:r>
              <a:r>
                <a:rPr lang="en-US" sz="1200" b="1" dirty="0">
                  <a:solidFill>
                    <a:schemeClr val="dk1"/>
                  </a:solidFill>
                  <a:cs typeface="Arial"/>
                </a:rPr>
                <a:t> (OOPs), RDBMS and NoSQL databases</a:t>
              </a:r>
              <a:endParaRPr lang="en-US" sz="1200" b="1" dirty="0">
                <a:solidFill>
                  <a:schemeClr val="dk1"/>
                </a:solidFill>
                <a:cs typeface="Arial"/>
                <a:sym typeface="Arial"/>
              </a:endParaRPr>
            </a:p>
            <a:p>
              <a:pPr marL="183600" indent="-183600">
                <a:spcBef>
                  <a:spcPts val="200"/>
                </a:spcBef>
                <a:spcAft>
                  <a:spcPts val="200"/>
                </a:spcAft>
                <a:buClr>
                  <a:schemeClr val="dk1"/>
                </a:buClr>
                <a:buSzPct val="100000"/>
                <a:buFont typeface="Arial"/>
                <a:buChar char="•"/>
              </a:pPr>
              <a:r>
                <a:rPr lang="en-US" sz="1200" dirty="0">
                  <a:solidFill>
                    <a:schemeClr val="dk1"/>
                  </a:solidFill>
                  <a:cs typeface="Arial"/>
                </a:rPr>
                <a:t>Advanced Programming Paradigms and Coding in Modern .NET</a:t>
              </a:r>
              <a:r>
                <a:rPr lang="en-US" sz="1200" dirty="0">
                  <a:solidFill>
                    <a:schemeClr val="dk1"/>
                  </a:solidFill>
                  <a:ea typeface="Arial"/>
                  <a:cs typeface="Arial"/>
                  <a:sym typeface="Arial"/>
                </a:rPr>
                <a:t>, Best Practices, Unit Testing, Code Quality</a:t>
              </a:r>
            </a:p>
            <a:p>
              <a:pPr marL="183600" indent="-183600">
                <a:spcBef>
                  <a:spcPts val="200"/>
                </a:spcBef>
                <a:spcAft>
                  <a:spcPts val="200"/>
                </a:spcAft>
                <a:buClr>
                  <a:schemeClr val="dk1"/>
                </a:buClr>
                <a:buSzPct val="100000"/>
                <a:buFont typeface="Arial"/>
                <a:buChar char="•"/>
              </a:pPr>
              <a:r>
                <a:rPr lang="en-US" sz="1200" b="1" dirty="0">
                  <a:solidFill>
                    <a:schemeClr val="dk1"/>
                  </a:solidFill>
                  <a:ea typeface="Arial"/>
                  <a:cs typeface="Arial"/>
                  <a:sym typeface="Arial"/>
                </a:rPr>
                <a:t>UI/UX </a:t>
              </a:r>
              <a:r>
                <a:rPr lang="en-US" sz="1200" dirty="0">
                  <a:solidFill>
                    <a:schemeClr val="dk1"/>
                  </a:solidFill>
                  <a:ea typeface="Arial"/>
                  <a:cs typeface="Arial"/>
                  <a:sym typeface="Arial"/>
                </a:rPr>
                <a:t>foundation</a:t>
              </a:r>
              <a:r>
                <a:rPr lang="en-US" sz="1200" b="1" dirty="0">
                  <a:solidFill>
                    <a:schemeClr val="dk1"/>
                  </a:solidFill>
                  <a:ea typeface="Arial"/>
                  <a:cs typeface="Arial"/>
                  <a:sym typeface="Arial"/>
                </a:rPr>
                <a:t>, React / Angular </a:t>
              </a:r>
              <a:r>
                <a:rPr lang="en-US" sz="1200" dirty="0">
                  <a:solidFill>
                    <a:schemeClr val="dk1"/>
                  </a:solidFill>
                  <a:ea typeface="Arial"/>
                  <a:cs typeface="Arial"/>
                  <a:sym typeface="Arial"/>
                </a:rPr>
                <a:t>development and best practices</a:t>
              </a:r>
            </a:p>
            <a:p>
              <a:pPr marL="183600" indent="-183600">
                <a:spcBef>
                  <a:spcPts val="200"/>
                </a:spcBef>
                <a:spcAft>
                  <a:spcPts val="200"/>
                </a:spcAft>
                <a:buClr>
                  <a:schemeClr val="dk1"/>
                </a:buClr>
                <a:buSzPct val="100000"/>
                <a:buFont typeface="Arial"/>
                <a:buChar char="•"/>
              </a:pPr>
              <a:r>
                <a:rPr lang="en-US" sz="1200" b="1" dirty="0">
                  <a:solidFill>
                    <a:schemeClr val="dk1"/>
                  </a:solidFill>
                  <a:cs typeface="Arial"/>
                </a:rPr>
                <a:t>Azure Cloud Basics </a:t>
              </a:r>
              <a:r>
                <a:rPr lang="en-US" sz="1200" dirty="0">
                  <a:solidFill>
                    <a:schemeClr val="dk1"/>
                  </a:solidFill>
                  <a:cs typeface="Arial"/>
                </a:rPr>
                <a:t>– computing, storage, database and networking, integration and monitoring services</a:t>
              </a:r>
            </a:p>
            <a:p>
              <a:pPr marL="183600" indent="-183600">
                <a:spcBef>
                  <a:spcPts val="200"/>
                </a:spcBef>
                <a:spcAft>
                  <a:spcPts val="200"/>
                </a:spcAft>
                <a:buClr>
                  <a:schemeClr val="dk1"/>
                </a:buClr>
                <a:buSzPct val="100000"/>
                <a:buFont typeface="Arial"/>
                <a:buChar char="•"/>
              </a:pPr>
              <a:r>
                <a:rPr lang="en-US" sz="1200" b="1" dirty="0">
                  <a:solidFill>
                    <a:schemeClr val="dk1"/>
                  </a:solidFill>
                  <a:cs typeface="Arial"/>
                </a:rPr>
                <a:t>Azure DevOps (CI-CD) </a:t>
              </a:r>
              <a:r>
                <a:rPr lang="en-US" sz="1200" dirty="0">
                  <a:solidFill>
                    <a:schemeClr val="dk1"/>
                  </a:solidFill>
                  <a:cs typeface="Arial"/>
                </a:rPr>
                <a:t>pipeline</a:t>
              </a:r>
            </a:p>
            <a:p>
              <a:pPr marL="183600" indent="-183600">
                <a:spcBef>
                  <a:spcPts val="200"/>
                </a:spcBef>
                <a:spcAft>
                  <a:spcPts val="200"/>
                </a:spcAft>
                <a:buClr>
                  <a:schemeClr val="dk1"/>
                </a:buClr>
                <a:buSzPct val="100000"/>
                <a:buFont typeface="Arial"/>
                <a:buChar char="•"/>
              </a:pPr>
              <a:r>
                <a:rPr lang="en-US" sz="1200" b="1" dirty="0">
                  <a:solidFill>
                    <a:schemeClr val="dk1"/>
                  </a:solidFill>
                  <a:ea typeface="Arial"/>
                  <a:cs typeface="Arial"/>
                  <a:sym typeface="Arial"/>
                </a:rPr>
                <a:t>Project </a:t>
              </a:r>
              <a:r>
                <a:rPr lang="en-US" sz="1200" dirty="0">
                  <a:solidFill>
                    <a:schemeClr val="dk1"/>
                  </a:solidFill>
                  <a:ea typeface="Arial"/>
                  <a:cs typeface="Arial"/>
                  <a:sym typeface="Arial"/>
                </a:rPr>
                <a:t>and</a:t>
              </a:r>
              <a:r>
                <a:rPr lang="en-US" sz="1200" b="1" dirty="0">
                  <a:solidFill>
                    <a:schemeClr val="dk1"/>
                  </a:solidFill>
                  <a:ea typeface="Arial"/>
                  <a:cs typeface="Arial"/>
                  <a:sym typeface="Arial"/>
                </a:rPr>
                <a:t> </a:t>
              </a:r>
              <a:r>
                <a:rPr lang="en-US" sz="1200" dirty="0">
                  <a:solidFill>
                    <a:schemeClr val="dk1"/>
                  </a:solidFill>
                  <a:cs typeface="Arial"/>
                  <a:sym typeface="Arial"/>
                </a:rPr>
                <a:t>presentation</a:t>
              </a:r>
              <a:endParaRPr sz="1200" dirty="0">
                <a:solidFill>
                  <a:schemeClr val="dk1"/>
                </a:solidFill>
                <a:cs typeface="Arial"/>
                <a:sym typeface="Arial"/>
              </a:endParaRPr>
            </a:p>
          </p:txBody>
        </p:sp>
        <p:sp>
          <p:nvSpPr>
            <p:cNvPr id="50" name="Google Shape;2047;p200">
              <a:extLst>
                <a:ext uri="{FF2B5EF4-FFF2-40B4-BE49-F238E27FC236}">
                  <a16:creationId xmlns:a16="http://schemas.microsoft.com/office/drawing/2014/main" id="{4283E20D-3F18-4276-865F-46A3EF67C7ED}"/>
                </a:ext>
              </a:extLst>
            </p:cNvPr>
            <p:cNvSpPr/>
            <p:nvPr/>
          </p:nvSpPr>
          <p:spPr>
            <a:xfrm>
              <a:off x="365760" y="2411264"/>
              <a:ext cx="1196340" cy="2238507"/>
            </a:xfrm>
            <a:prstGeom prst="rect">
              <a:avLst/>
            </a:prstGeom>
            <a:solidFill>
              <a:schemeClr val="tx2"/>
            </a:solidFill>
            <a:ln>
              <a:noFill/>
            </a:ln>
          </p:spPr>
          <p:txBody>
            <a:bodyPr spcFirstLastPara="1" wrap="square" lIns="122400" tIns="122400" rIns="121900" bIns="121900" anchor="ctr" anchorCtr="0">
              <a:noAutofit/>
            </a:bodyPr>
            <a:lstStyle/>
            <a:p>
              <a:pPr>
                <a:buClr>
                  <a:srgbClr val="000000"/>
                </a:buClr>
                <a:buSzPts val="1600"/>
              </a:pPr>
              <a:r>
                <a:rPr lang="en-US" sz="1067" b="1" dirty="0">
                  <a:solidFill>
                    <a:schemeClr val="lt1"/>
                  </a:solidFill>
                  <a:cs typeface="Arial"/>
                  <a:sym typeface="Arial"/>
                </a:rPr>
                <a:t>Key Activities</a:t>
              </a:r>
              <a:endParaRPr sz="1067" b="1" dirty="0">
                <a:solidFill>
                  <a:schemeClr val="lt1"/>
                </a:solidFill>
                <a:cs typeface="Arial"/>
                <a:sym typeface="Arial"/>
              </a:endParaRPr>
            </a:p>
          </p:txBody>
        </p:sp>
      </p:grpSp>
      <p:grpSp>
        <p:nvGrpSpPr>
          <p:cNvPr id="8" name="Group 7">
            <a:extLst>
              <a:ext uri="{FF2B5EF4-FFF2-40B4-BE49-F238E27FC236}">
                <a16:creationId xmlns:a16="http://schemas.microsoft.com/office/drawing/2014/main" id="{A5D8B234-42D6-47CE-945B-5F4902C2D1BF}"/>
              </a:ext>
            </a:extLst>
          </p:cNvPr>
          <p:cNvGrpSpPr/>
          <p:nvPr/>
        </p:nvGrpSpPr>
        <p:grpSpPr>
          <a:xfrm>
            <a:off x="300261" y="2786025"/>
            <a:ext cx="11591477" cy="3368195"/>
            <a:chOff x="365760" y="3448971"/>
            <a:chExt cx="11591477" cy="3128914"/>
          </a:xfrm>
        </p:grpSpPr>
        <p:sp>
          <p:nvSpPr>
            <p:cNvPr id="51" name="Google Shape;2048;p200">
              <a:extLst>
                <a:ext uri="{FF2B5EF4-FFF2-40B4-BE49-F238E27FC236}">
                  <a16:creationId xmlns:a16="http://schemas.microsoft.com/office/drawing/2014/main" id="{D723E9DF-6302-4B75-83FB-D83720F46D39}"/>
                </a:ext>
              </a:extLst>
            </p:cNvPr>
            <p:cNvSpPr/>
            <p:nvPr/>
          </p:nvSpPr>
          <p:spPr>
            <a:xfrm>
              <a:off x="365760" y="5126538"/>
              <a:ext cx="1196340" cy="1451347"/>
            </a:xfrm>
            <a:prstGeom prst="rect">
              <a:avLst/>
            </a:prstGeom>
            <a:solidFill>
              <a:schemeClr val="tx2"/>
            </a:solidFill>
            <a:ln>
              <a:noFill/>
            </a:ln>
          </p:spPr>
          <p:txBody>
            <a:bodyPr spcFirstLastPara="1" wrap="square" lIns="122400" tIns="122400" rIns="121900" bIns="121900" anchor="ctr" anchorCtr="0">
              <a:noAutofit/>
            </a:bodyPr>
            <a:lstStyle/>
            <a:p>
              <a:pPr>
                <a:buClr>
                  <a:srgbClr val="000000"/>
                </a:buClr>
                <a:buSzPts val="1600"/>
              </a:pPr>
              <a:r>
                <a:rPr lang="en-US" sz="1067" b="1" dirty="0">
                  <a:solidFill>
                    <a:schemeClr val="lt1"/>
                  </a:solidFill>
                  <a:cs typeface="Arial"/>
                  <a:sym typeface="Arial"/>
                </a:rPr>
                <a:t>Outcomes expected</a:t>
              </a:r>
            </a:p>
          </p:txBody>
        </p:sp>
        <p:sp>
          <p:nvSpPr>
            <p:cNvPr id="57" name="Google Shape;2035;p200">
              <a:extLst>
                <a:ext uri="{FF2B5EF4-FFF2-40B4-BE49-F238E27FC236}">
                  <a16:creationId xmlns:a16="http://schemas.microsoft.com/office/drawing/2014/main" id="{47187842-BF76-499A-A2C8-251A4092EAD1}"/>
                </a:ext>
              </a:extLst>
            </p:cNvPr>
            <p:cNvSpPr/>
            <p:nvPr/>
          </p:nvSpPr>
          <p:spPr>
            <a:xfrm>
              <a:off x="8551723" y="3448971"/>
              <a:ext cx="487600" cy="487600"/>
            </a:xfrm>
            <a:prstGeom prst="mathPlus">
              <a:avLst>
                <a:gd name="adj1" fmla="val 23520"/>
              </a:avLst>
            </a:prstGeom>
            <a:solidFill>
              <a:schemeClr val="accent5"/>
            </a:solidFill>
            <a:ln>
              <a:noFill/>
            </a:ln>
          </p:spPr>
          <p:txBody>
            <a:bodyPr spcFirstLastPara="1" wrap="square" lIns="121900" tIns="121900" rIns="121900" bIns="121900" anchor="ctr" anchorCtr="0">
              <a:noAutofit/>
            </a:bodyPr>
            <a:lstStyle/>
            <a:p>
              <a:pPr>
                <a:buClr>
                  <a:srgbClr val="000000"/>
                </a:buClr>
                <a:buSzPts val="1600"/>
              </a:pPr>
              <a:endParaRPr sz="1067">
                <a:solidFill>
                  <a:srgbClr val="000000"/>
                </a:solidFill>
                <a:ea typeface="Arial"/>
                <a:cs typeface="Arial"/>
                <a:sym typeface="Arial"/>
              </a:endParaRPr>
            </a:p>
          </p:txBody>
        </p:sp>
        <p:sp>
          <p:nvSpPr>
            <p:cNvPr id="58" name="Google Shape;2036;p200">
              <a:extLst>
                <a:ext uri="{FF2B5EF4-FFF2-40B4-BE49-F238E27FC236}">
                  <a16:creationId xmlns:a16="http://schemas.microsoft.com/office/drawing/2014/main" id="{D63938BB-97C2-4D9A-9928-8E1043614132}"/>
                </a:ext>
              </a:extLst>
            </p:cNvPr>
            <p:cNvSpPr/>
            <p:nvPr/>
          </p:nvSpPr>
          <p:spPr>
            <a:xfrm>
              <a:off x="1698054" y="5126539"/>
              <a:ext cx="10259183" cy="1451346"/>
            </a:xfrm>
            <a:prstGeom prst="rect">
              <a:avLst/>
            </a:prstGeom>
            <a:solidFill>
              <a:srgbClr val="ECECE1"/>
            </a:solidFill>
            <a:ln w="9525" cap="flat" cmpd="sng">
              <a:noFill/>
              <a:prstDash val="solid"/>
              <a:round/>
              <a:headEnd type="none" w="sm" len="sm"/>
              <a:tailEnd type="none" w="sm" len="sm"/>
            </a:ln>
          </p:spPr>
          <p:txBody>
            <a:bodyPr spcFirstLastPara="1" wrap="square" lIns="60933" tIns="60933" rIns="60933" bIns="60933" anchor="ctr" anchorCtr="0">
              <a:noAutofit/>
            </a:bodyPr>
            <a:lstStyle/>
            <a:p>
              <a:pPr marL="0" marR="0">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After completing all modules and all assignments, learner will be able to:</a:t>
              </a:r>
            </a:p>
            <a:p>
              <a:pPr marL="342900" marR="0" lvl="0" indent="-342900">
                <a:spcBef>
                  <a:spcPts val="0"/>
                </a:spcBef>
                <a:spcAft>
                  <a:spcPts val="0"/>
                </a:spcAft>
                <a:buFont typeface="Arial" panose="020B0604020202020204" pitchFamily="34" charset="0"/>
                <a:buChar char="●"/>
              </a:pPr>
              <a:r>
                <a:rPr lang="en-US" sz="1100" dirty="0">
                  <a:solidFill>
                    <a:srgbClr val="000000"/>
                  </a:solidFill>
                  <a:effectLst/>
                  <a:latin typeface="Arial" panose="020B0604020202020204" pitchFamily="34" charset="0"/>
                  <a:ea typeface="Noto Sans Symbols"/>
                  <a:cs typeface="Arial" panose="020B0604020202020204" pitchFamily="34" charset="0"/>
                </a:rPr>
                <a:t>Demonstrate good foundation on .NET framework and C# programming– Build &amp; Test code, Implement OO principles</a:t>
              </a:r>
              <a:endParaRPr lang="en-US" sz="1100" dirty="0">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100" dirty="0">
                  <a:solidFill>
                    <a:srgbClr val="000000"/>
                  </a:solidFill>
                  <a:effectLst/>
                  <a:latin typeface="Arial" panose="020B0604020202020204" pitchFamily="34" charset="0"/>
                  <a:ea typeface="Noto Sans Symbols"/>
                  <a:cs typeface="Arial" panose="020B0604020202020204" pitchFamily="34" charset="0"/>
                </a:rPr>
                <a:t>Build and test </a:t>
              </a:r>
              <a:r>
                <a:rPr lang="en-US" sz="1100" dirty="0">
                  <a:solidFill>
                    <a:srgbClr val="000000"/>
                  </a:solidFill>
                  <a:latin typeface="Arial" panose="020B0604020202020204" pitchFamily="34" charset="0"/>
                  <a:ea typeface="Noto Sans Symbols"/>
                  <a:cs typeface="Arial" panose="020B0604020202020204" pitchFamily="34" charset="0"/>
                </a:rPr>
                <a:t>.NET</a:t>
              </a:r>
              <a:r>
                <a:rPr lang="en-US" sz="1100" dirty="0">
                  <a:solidFill>
                    <a:srgbClr val="000000"/>
                  </a:solidFill>
                  <a:effectLst/>
                  <a:latin typeface="Arial" panose="020B0604020202020204" pitchFamily="34" charset="0"/>
                  <a:ea typeface="Noto Sans Symbols"/>
                  <a:cs typeface="Arial" panose="020B0604020202020204" pitchFamily="34" charset="0"/>
                </a:rPr>
                <a:t> Core or latest framework based Micro-services</a:t>
              </a:r>
              <a:endParaRPr lang="en-US" sz="1100" dirty="0">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100" dirty="0">
                  <a:solidFill>
                    <a:srgbClr val="000000"/>
                  </a:solidFill>
                  <a:effectLst/>
                  <a:latin typeface="Arial" panose="020B0604020202020204" pitchFamily="34" charset="0"/>
                  <a:ea typeface="Noto Sans Symbols"/>
                  <a:cs typeface="Arial" panose="020B0604020202020204" pitchFamily="34" charset="0"/>
                </a:rPr>
                <a:t>Build interactive and responsive web pages (</a:t>
              </a:r>
              <a:r>
                <a:rPr lang="en-US" sz="11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can be built with Angular or ReactJS)</a:t>
              </a:r>
              <a:endParaRPr lang="en-US" sz="1100" dirty="0">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100" dirty="0">
                  <a:solidFill>
                    <a:srgbClr val="000000"/>
                  </a:solidFill>
                  <a:effectLst/>
                  <a:latin typeface="Arial" panose="020B0604020202020204" pitchFamily="34" charset="0"/>
                  <a:ea typeface="Noto Sans Symbols"/>
                  <a:cs typeface="Arial" panose="020B0604020202020204" pitchFamily="34" charset="0"/>
                </a:rPr>
                <a:t>Combine Programming and Tools to build a Full Stack Web Application – MVP Prototype</a:t>
              </a:r>
              <a:endParaRPr lang="en-US" sz="1100" dirty="0">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100" dirty="0">
                  <a:solidFill>
                    <a:srgbClr val="000000"/>
                  </a:solidFill>
                  <a:effectLst/>
                  <a:latin typeface="Arial" panose="020B0604020202020204" pitchFamily="34" charset="0"/>
                  <a:ea typeface="Noto Sans Symbols"/>
                  <a:cs typeface="Arial" panose="020B0604020202020204" pitchFamily="34" charset="0"/>
                </a:rPr>
                <a:t>Build and test end-to-end application (Responsive web pages, RESTful API, persist data)</a:t>
              </a:r>
              <a:endParaRPr lang="en-US" sz="1100" dirty="0">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100" dirty="0">
                  <a:solidFill>
                    <a:srgbClr val="000000"/>
                  </a:solidFill>
                  <a:effectLst/>
                  <a:latin typeface="Arial" panose="020B0604020202020204" pitchFamily="34" charset="0"/>
                  <a:ea typeface="Noto Sans Symbols"/>
                  <a:cs typeface="Arial" panose="020B0604020202020204" pitchFamily="34" charset="0"/>
                </a:rPr>
                <a:t>Work as part of Agile team &amp; Work in a CI/CD Environment</a:t>
              </a:r>
              <a:endParaRPr lang="en-US" sz="1100" dirty="0">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100" dirty="0">
                  <a:solidFill>
                    <a:srgbClr val="000000"/>
                  </a:solidFill>
                  <a:effectLst/>
                  <a:latin typeface="Arial" panose="020B0604020202020204" pitchFamily="34" charset="0"/>
                  <a:ea typeface="Noto Sans Symbols"/>
                  <a:cs typeface="Arial" panose="020B0604020202020204" pitchFamily="34" charset="0"/>
                </a:rPr>
                <a:t>Apply software engineering practices to develop acceptable level of code quality</a:t>
              </a:r>
              <a:endParaRPr lang="en-US" sz="1100" dirty="0">
                <a:effectLst/>
                <a:latin typeface="Arial" panose="020B0604020202020204" pitchFamily="34" charset="0"/>
                <a:ea typeface="Noto Sans Symbols"/>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100" dirty="0">
                  <a:solidFill>
                    <a:srgbClr val="000000"/>
                  </a:solidFill>
                  <a:effectLst/>
                  <a:latin typeface="Arial" panose="020B0604020202020204" pitchFamily="34" charset="0"/>
                  <a:ea typeface="Noto Sans Symbols"/>
                  <a:cs typeface="Arial" panose="020B0604020202020204" pitchFamily="34" charset="0"/>
                </a:rPr>
                <a:t>Understand </a:t>
              </a:r>
              <a:r>
                <a:rPr lang="en-US" sz="1100" dirty="0">
                  <a:solidFill>
                    <a:srgbClr val="000000"/>
                  </a:solidFill>
                  <a:latin typeface="Arial" panose="020B0604020202020204" pitchFamily="34" charset="0"/>
                  <a:ea typeface="Noto Sans Symbols"/>
                  <a:cs typeface="Arial" panose="020B0604020202020204" pitchFamily="34" charset="0"/>
                </a:rPr>
                <a:t>of </a:t>
              </a:r>
              <a:r>
                <a:rPr lang="en-US" sz="1100" dirty="0">
                  <a:solidFill>
                    <a:srgbClr val="000000"/>
                  </a:solidFill>
                  <a:effectLst/>
                  <a:latin typeface="Arial" panose="020B0604020202020204" pitchFamily="34" charset="0"/>
                  <a:ea typeface="Noto Sans Symbols"/>
                  <a:cs typeface="Arial" panose="020B0604020202020204" pitchFamily="34" charset="0"/>
                </a:rPr>
                <a:t>Cloud concepts and services - Build, Test and Deploy on Cloud (</a:t>
              </a:r>
              <a:r>
                <a:rPr lang="en-US" sz="11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Cloud Platform can be </a:t>
              </a:r>
              <a:r>
                <a:rPr lang="en-US" sz="1100" i="1" dirty="0">
                  <a:solidFill>
                    <a:srgbClr val="000000"/>
                  </a:solidFill>
                  <a:latin typeface="Arial" panose="020B0604020202020204" pitchFamily="34" charset="0"/>
                  <a:ea typeface="Calibri" panose="020F0502020204030204" pitchFamily="34" charset="0"/>
                  <a:cs typeface="Arial" panose="020B0604020202020204" pitchFamily="34" charset="0"/>
                </a:rPr>
                <a:t>Azure or </a:t>
              </a:r>
              <a:r>
                <a:rPr lang="en-US" sz="11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AWS or GCP)</a:t>
              </a:r>
              <a:endParaRPr lang="en-US" sz="1100" dirty="0">
                <a:latin typeface="Arial" panose="020B0604020202020204" pitchFamily="34" charset="0"/>
                <a:cs typeface="Arial" panose="020B0604020202020204" pitchFamily="34" charset="0"/>
              </a:endParaRPr>
            </a:p>
          </p:txBody>
        </p:sp>
        <p:sp>
          <p:nvSpPr>
            <p:cNvPr id="61" name="Google Shape;2039;p200">
              <a:extLst>
                <a:ext uri="{FF2B5EF4-FFF2-40B4-BE49-F238E27FC236}">
                  <a16:creationId xmlns:a16="http://schemas.microsoft.com/office/drawing/2014/main" id="{F6280450-B02C-45CA-97DF-1299ABB5F422}"/>
                </a:ext>
              </a:extLst>
            </p:cNvPr>
            <p:cNvSpPr/>
            <p:nvPr/>
          </p:nvSpPr>
          <p:spPr>
            <a:xfrm>
              <a:off x="5073502" y="3454677"/>
              <a:ext cx="487600" cy="487600"/>
            </a:xfrm>
            <a:prstGeom prst="mathPlus">
              <a:avLst>
                <a:gd name="adj1" fmla="val 23520"/>
              </a:avLst>
            </a:prstGeom>
            <a:solidFill>
              <a:schemeClr val="accent5"/>
            </a:solidFill>
            <a:ln>
              <a:noFill/>
            </a:ln>
          </p:spPr>
          <p:txBody>
            <a:bodyPr spcFirstLastPara="1" wrap="square" lIns="121900" tIns="121900" rIns="121900" bIns="121900" anchor="ctr" anchorCtr="0">
              <a:noAutofit/>
            </a:bodyPr>
            <a:lstStyle/>
            <a:p>
              <a:pPr>
                <a:buClr>
                  <a:srgbClr val="000000"/>
                </a:buClr>
                <a:buSzPts val="1600"/>
              </a:pPr>
              <a:endParaRPr sz="1067">
                <a:solidFill>
                  <a:srgbClr val="000000"/>
                </a:solidFill>
                <a:ea typeface="Arial"/>
                <a:cs typeface="Arial"/>
                <a:sym typeface="Arial"/>
              </a:endParaRPr>
            </a:p>
          </p:txBody>
        </p:sp>
      </p:grpSp>
      <p:sp>
        <p:nvSpPr>
          <p:cNvPr id="29" name="Google Shape;2042;p200">
            <a:extLst>
              <a:ext uri="{FF2B5EF4-FFF2-40B4-BE49-F238E27FC236}">
                <a16:creationId xmlns:a16="http://schemas.microsoft.com/office/drawing/2014/main" id="{F3FF2DF5-A9A9-471E-A98C-D61045FCF146}"/>
              </a:ext>
            </a:extLst>
          </p:cNvPr>
          <p:cNvSpPr/>
          <p:nvPr/>
        </p:nvSpPr>
        <p:spPr>
          <a:xfrm>
            <a:off x="9043292" y="2803844"/>
            <a:ext cx="2848446" cy="638329"/>
          </a:xfrm>
          <a:prstGeom prst="chevron">
            <a:avLst>
              <a:gd name="adj" fmla="val 50000"/>
            </a:avLst>
          </a:prstGeom>
          <a:solidFill>
            <a:schemeClr val="accent4">
              <a:lumMod val="75000"/>
              <a:lumOff val="25000"/>
            </a:schemeClr>
          </a:solidFill>
          <a:ln>
            <a:noFill/>
          </a:ln>
        </p:spPr>
        <p:txBody>
          <a:bodyPr spcFirstLastPara="1" wrap="square" lIns="108000" tIns="60933" rIns="60933" bIns="60933" anchor="ctr" anchorCtr="0">
            <a:noAutofit/>
          </a:bodyPr>
          <a:lstStyle/>
          <a:p>
            <a:pPr algn="ctr">
              <a:buClr>
                <a:srgbClr val="000000"/>
              </a:buClr>
              <a:buSzPts val="2400"/>
            </a:pPr>
            <a:r>
              <a:rPr lang="en-US" sz="1200" b="1" dirty="0">
                <a:solidFill>
                  <a:schemeClr val="bg1"/>
                </a:solidFill>
                <a:ea typeface="Arial"/>
                <a:cs typeface="Arial"/>
                <a:sym typeface="Arial"/>
              </a:rPr>
              <a:t>SDET Advanced Stream</a:t>
            </a:r>
            <a:endParaRPr lang="en-US" sz="1200" dirty="0">
              <a:solidFill>
                <a:schemeClr val="bg1"/>
              </a:solidFill>
            </a:endParaRPr>
          </a:p>
        </p:txBody>
      </p:sp>
      <p:sp>
        <p:nvSpPr>
          <p:cNvPr id="30" name="Google Shape;2042;p200">
            <a:extLst>
              <a:ext uri="{FF2B5EF4-FFF2-40B4-BE49-F238E27FC236}">
                <a16:creationId xmlns:a16="http://schemas.microsoft.com/office/drawing/2014/main" id="{F0D2FF24-3DDD-4BB6-AA40-ACC3E3D942C6}"/>
              </a:ext>
            </a:extLst>
          </p:cNvPr>
          <p:cNvSpPr/>
          <p:nvPr/>
        </p:nvSpPr>
        <p:spPr>
          <a:xfrm>
            <a:off x="9043292" y="3600046"/>
            <a:ext cx="2848446" cy="638329"/>
          </a:xfrm>
          <a:prstGeom prst="chevron">
            <a:avLst>
              <a:gd name="adj" fmla="val 50000"/>
            </a:avLst>
          </a:prstGeom>
          <a:solidFill>
            <a:schemeClr val="accent5">
              <a:lumMod val="75000"/>
            </a:schemeClr>
          </a:solidFill>
          <a:ln>
            <a:noFill/>
          </a:ln>
        </p:spPr>
        <p:txBody>
          <a:bodyPr spcFirstLastPara="1" wrap="square" lIns="108000" tIns="60933" rIns="60933" bIns="60933" anchor="ctr" anchorCtr="0">
            <a:noAutofit/>
          </a:bodyPr>
          <a:lstStyle/>
          <a:p>
            <a:pPr algn="ctr">
              <a:buClr>
                <a:srgbClr val="000000"/>
              </a:buClr>
              <a:buSzPts val="2400"/>
            </a:pPr>
            <a:r>
              <a:rPr lang="en-US" sz="1200" b="1" dirty="0">
                <a:solidFill>
                  <a:schemeClr val="bg1"/>
                </a:solidFill>
                <a:ea typeface="Arial"/>
                <a:cs typeface="Arial"/>
                <a:sym typeface="Arial"/>
              </a:rPr>
              <a:t>Data Advanced Stream</a:t>
            </a:r>
            <a:endParaRPr lang="en-US" sz="1200" dirty="0">
              <a:solidFill>
                <a:schemeClr val="bg1"/>
              </a:solidFill>
            </a:endParaRPr>
          </a:p>
        </p:txBody>
      </p:sp>
      <p:sp>
        <p:nvSpPr>
          <p:cNvPr id="31" name="Google Shape;2042;p200">
            <a:extLst>
              <a:ext uri="{FF2B5EF4-FFF2-40B4-BE49-F238E27FC236}">
                <a16:creationId xmlns:a16="http://schemas.microsoft.com/office/drawing/2014/main" id="{1AE3572F-2BA6-4CF4-BCD0-3B3CCC2F2B91}"/>
              </a:ext>
            </a:extLst>
          </p:cNvPr>
          <p:cNvSpPr/>
          <p:nvPr/>
        </p:nvSpPr>
        <p:spPr>
          <a:xfrm>
            <a:off x="9043291" y="2020676"/>
            <a:ext cx="2848447" cy="638329"/>
          </a:xfrm>
          <a:prstGeom prst="chevron">
            <a:avLst>
              <a:gd name="adj" fmla="val 50000"/>
            </a:avLst>
          </a:prstGeom>
          <a:solidFill>
            <a:schemeClr val="bg2">
              <a:lumMod val="50000"/>
            </a:schemeClr>
          </a:solidFill>
          <a:ln>
            <a:noFill/>
          </a:ln>
        </p:spPr>
        <p:txBody>
          <a:bodyPr spcFirstLastPara="1" wrap="square" lIns="108000" tIns="60933" rIns="60933" bIns="60933" anchor="ctr" anchorCtr="0">
            <a:noAutofit/>
          </a:bodyPr>
          <a:lstStyle/>
          <a:p>
            <a:pPr algn="ctr">
              <a:buClr>
                <a:srgbClr val="000000"/>
              </a:buClr>
              <a:buSzPts val="2400"/>
            </a:pPr>
            <a:r>
              <a:rPr lang="en-US" sz="1200" b="1" dirty="0">
                <a:solidFill>
                  <a:schemeClr val="bg1"/>
                </a:solidFill>
                <a:ea typeface="Arial"/>
                <a:cs typeface="Arial"/>
                <a:sym typeface="Arial"/>
              </a:rPr>
              <a:t>.NET FSD Advanced Stream </a:t>
            </a:r>
            <a:endParaRPr lang="en-US" sz="1200" dirty="0">
              <a:solidFill>
                <a:schemeClr val="bg1"/>
              </a:solidFill>
            </a:endParaRPr>
          </a:p>
        </p:txBody>
      </p:sp>
    </p:spTree>
    <p:extLst>
      <p:ext uri="{BB962C8B-B14F-4D97-AF65-F5344CB8AC3E}">
        <p14:creationId xmlns:p14="http://schemas.microsoft.com/office/powerpoint/2010/main" val="295423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0480EE-2788-4BF2-A850-A67AAC9D2DEC}"/>
              </a:ext>
            </a:extLst>
          </p:cNvPr>
          <p:cNvSpPr>
            <a:spLocks noGrp="1"/>
          </p:cNvSpPr>
          <p:nvPr>
            <p:ph type="title"/>
          </p:nvPr>
        </p:nvSpPr>
        <p:spPr/>
        <p:txBody>
          <a:bodyPr/>
          <a:lstStyle/>
          <a:p>
            <a:r>
              <a:rPr lang="en-IN" dirty="0"/>
              <a:t>Foundations (10 Weeks)</a:t>
            </a:r>
            <a:endParaRPr lang="en-US" dirty="0"/>
          </a:p>
        </p:txBody>
      </p:sp>
      <p:sp>
        <p:nvSpPr>
          <p:cNvPr id="4" name="Slide Number Placeholder 3">
            <a:extLst>
              <a:ext uri="{FF2B5EF4-FFF2-40B4-BE49-F238E27FC236}">
                <a16:creationId xmlns:a16="http://schemas.microsoft.com/office/drawing/2014/main" id="{3162C242-5F1B-423D-A220-E77A8C4DC0D2}"/>
              </a:ext>
            </a:extLst>
          </p:cNvPr>
          <p:cNvSpPr>
            <a:spLocks noGrp="1"/>
          </p:cNvSpPr>
          <p:nvPr>
            <p:ph type="sldNum" sz="quarter" idx="12"/>
          </p:nvPr>
        </p:nvSpPr>
        <p:spPr>
          <a:xfrm>
            <a:off x="11871325" y="6402388"/>
            <a:ext cx="320675" cy="182562"/>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3</a:t>
            </a:fld>
            <a:endParaRPr lang="en-US" dirty="0"/>
          </a:p>
        </p:txBody>
      </p:sp>
      <p:sp>
        <p:nvSpPr>
          <p:cNvPr id="3" name="Text Placeholder 2">
            <a:extLst>
              <a:ext uri="{FF2B5EF4-FFF2-40B4-BE49-F238E27FC236}">
                <a16:creationId xmlns:a16="http://schemas.microsoft.com/office/drawing/2014/main" id="{0C93A100-5022-4F28-98B0-E8F6B93E6BBF}"/>
              </a:ext>
            </a:extLst>
          </p:cNvPr>
          <p:cNvSpPr>
            <a:spLocks noGrp="1"/>
          </p:cNvSpPr>
          <p:nvPr>
            <p:ph type="body" sz="quarter" idx="13"/>
          </p:nvPr>
        </p:nvSpPr>
        <p:spPr/>
        <p:txBody>
          <a:bodyPr/>
          <a:lstStyle/>
          <a:p>
            <a:pPr marL="0" indent="0">
              <a:buNone/>
            </a:pPr>
            <a:r>
              <a:rPr lang="en-US" dirty="0"/>
              <a:t>Foundational Curriculum for .NET FSD, SDET and Data Streams</a:t>
            </a:r>
          </a:p>
        </p:txBody>
      </p:sp>
    </p:spTree>
    <p:extLst>
      <p:ext uri="{BB962C8B-B14F-4D97-AF65-F5344CB8AC3E}">
        <p14:creationId xmlns:p14="http://schemas.microsoft.com/office/powerpoint/2010/main" val="40727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4C535EC-0FDB-405D-9972-9F7755B8C7AA}"/>
              </a:ext>
            </a:extLst>
          </p:cNvPr>
          <p:cNvGraphicFramePr>
            <a:graphicFrameLocks noGrp="1"/>
          </p:cNvGraphicFramePr>
          <p:nvPr>
            <p:extLst>
              <p:ext uri="{D42A27DB-BD31-4B8C-83A1-F6EECF244321}">
                <p14:modId xmlns:p14="http://schemas.microsoft.com/office/powerpoint/2010/main" val="2694996471"/>
              </p:ext>
            </p:extLst>
          </p:nvPr>
        </p:nvGraphicFramePr>
        <p:xfrm>
          <a:off x="0" y="0"/>
          <a:ext cx="12191998" cy="7095067"/>
        </p:xfrm>
        <a:graphic>
          <a:graphicData uri="http://schemas.openxmlformats.org/drawingml/2006/table">
            <a:tbl>
              <a:tblPr bandRow="1">
                <a:tableStyleId>{5C22544A-7EE6-4342-B048-85BDC9FD1C3A}</a:tableStyleId>
              </a:tblPr>
              <a:tblGrid>
                <a:gridCol w="3266380">
                  <a:extLst>
                    <a:ext uri="{9D8B030D-6E8A-4147-A177-3AD203B41FA5}">
                      <a16:colId xmlns:a16="http://schemas.microsoft.com/office/drawing/2014/main" val="4214846908"/>
                    </a:ext>
                  </a:extLst>
                </a:gridCol>
                <a:gridCol w="767882">
                  <a:extLst>
                    <a:ext uri="{9D8B030D-6E8A-4147-A177-3AD203B41FA5}">
                      <a16:colId xmlns:a16="http://schemas.microsoft.com/office/drawing/2014/main" val="2404826909"/>
                    </a:ext>
                  </a:extLst>
                </a:gridCol>
                <a:gridCol w="8157736">
                  <a:extLst>
                    <a:ext uri="{9D8B030D-6E8A-4147-A177-3AD203B41FA5}">
                      <a16:colId xmlns:a16="http://schemas.microsoft.com/office/drawing/2014/main" val="1812569848"/>
                    </a:ext>
                  </a:extLst>
                </a:gridCol>
              </a:tblGrid>
              <a:tr h="245242">
                <a:tc>
                  <a:txBody>
                    <a:bodyPr/>
                    <a:lstStyle/>
                    <a:p>
                      <a:pPr marL="0" marR="0" algn="ctr">
                        <a:lnSpc>
                          <a:spcPct val="105000"/>
                        </a:lnSpc>
                        <a:spcBef>
                          <a:spcPts val="0"/>
                        </a:spcBef>
                        <a:spcAft>
                          <a:spcPts val="0"/>
                        </a:spcAft>
                      </a:pPr>
                      <a:r>
                        <a:rPr lang="en-US" sz="1400" b="1" dirty="0">
                          <a:effectLst/>
                          <a:latin typeface="Arial" panose="020B0604020202020204" pitchFamily="34" charset="0"/>
                          <a:cs typeface="Arial" panose="020B0604020202020204" pitchFamily="34" charset="0"/>
                        </a:rPr>
                        <a:t>Module</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0" marR="0" algn="ctr">
                        <a:lnSpc>
                          <a:spcPct val="105000"/>
                        </a:lnSpc>
                        <a:spcBef>
                          <a:spcPts val="0"/>
                        </a:spcBef>
                        <a:spcAft>
                          <a:spcPts val="0"/>
                        </a:spcAft>
                      </a:pPr>
                      <a:r>
                        <a:rPr lang="en-US" sz="1400" b="1" dirty="0">
                          <a:effectLst/>
                          <a:latin typeface="Arial" panose="020B0604020202020204" pitchFamily="34" charset="0"/>
                          <a:cs typeface="Arial" panose="020B0604020202020204" pitchFamily="34" charset="0"/>
                        </a:rPr>
                        <a:t># Weeks </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0" marR="0" algn="ctr">
                        <a:lnSpc>
                          <a:spcPct val="105000"/>
                        </a:lnSpc>
                        <a:spcBef>
                          <a:spcPts val="0"/>
                        </a:spcBef>
                        <a:spcAft>
                          <a:spcPts val="0"/>
                        </a:spcAft>
                      </a:pPr>
                      <a:r>
                        <a:rPr lang="en-US" sz="1400" b="1" dirty="0">
                          <a:effectLst/>
                          <a:latin typeface="Arial" panose="020B0604020202020204" pitchFamily="34" charset="0"/>
                          <a:cs typeface="Arial" panose="020B0604020202020204" pitchFamily="34" charset="0"/>
                        </a:rPr>
                        <a:t>Topics / Areas Covered</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extLst>
                  <a:ext uri="{0D108BD9-81ED-4DB2-BD59-A6C34878D82A}">
                    <a16:rowId xmlns:a16="http://schemas.microsoft.com/office/drawing/2014/main" val="2027163524"/>
                  </a:ext>
                </a:extLst>
              </a:tr>
              <a:tr h="245242">
                <a:tc gridSpan="3">
                  <a:txBody>
                    <a:bodyPr/>
                    <a:lstStyle/>
                    <a:p>
                      <a:pPr marL="0" marR="0" algn="ctr">
                        <a:lnSpc>
                          <a:spcPct val="105000"/>
                        </a:lnSpc>
                        <a:spcBef>
                          <a:spcPts val="0"/>
                        </a:spcBef>
                        <a:spcAft>
                          <a:spcPts val="0"/>
                        </a:spcAft>
                      </a:pPr>
                      <a:r>
                        <a:rPr lang="en-US" sz="1400" b="1" dirty="0">
                          <a:effectLst/>
                          <a:latin typeface="Arial" panose="020B0604020202020204" pitchFamily="34" charset="0"/>
                          <a:cs typeface="Arial" panose="020B0604020202020204" pitchFamily="34" charset="0"/>
                        </a:rPr>
                        <a:t>Module 1: </a:t>
                      </a:r>
                      <a:r>
                        <a:rPr lang="en-US" sz="1400" dirty="0">
                          <a:effectLst/>
                          <a:latin typeface="Arial" panose="020B0604020202020204" pitchFamily="34" charset="0"/>
                          <a:cs typeface="Arial" panose="020B0604020202020204" pitchFamily="34" charset="0"/>
                        </a:rPr>
                        <a:t>.NET framework and C# Fundamentals, OO Programming </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02874422"/>
                  </a:ext>
                </a:extLst>
              </a:tr>
              <a:tr h="1118183">
                <a:tc rowSpan="2">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b="1" dirty="0">
                        <a:effectLst/>
                        <a:latin typeface="Arial" panose="020B0604020202020204" pitchFamily="34" charset="0"/>
                        <a:cs typeface="Arial" panose="020B0604020202020204" pitchFamily="34" charset="0"/>
                      </a:endParaRPr>
                    </a:p>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b="1" dirty="0">
                        <a:effectLst/>
                        <a:latin typeface="Arial" panose="020B0604020202020204" pitchFamily="34" charset="0"/>
                        <a:cs typeface="Arial" panose="020B0604020202020204" pitchFamily="34" charset="0"/>
                      </a:endParaRPr>
                    </a:p>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Arial" panose="020B0604020202020204" pitchFamily="34" charset="0"/>
                          <a:cs typeface="Arial" panose="020B0604020202020204" pitchFamily="34" charset="0"/>
                        </a:rPr>
                        <a:t>Foundation:</a:t>
                      </a:r>
                      <a:r>
                        <a:rPr lang="en-US" sz="1400" dirty="0">
                          <a:effectLst/>
                          <a:latin typeface="Arial" panose="020B0604020202020204" pitchFamily="34" charset="0"/>
                          <a:cs typeface="Arial" panose="020B0604020202020204" pitchFamily="34" charset="0"/>
                        </a:rPr>
                        <a:t> .NET framework and C# Programming Fundamentals </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rowSpan="3">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3</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.NET framework overview and C# Fundamentals, Architecture and Components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Introduction to Data structures and Algorithms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Documentation and Communication - UML, Mental Maps, PowerPoint etc.,</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Working with Source Control systems like Git     </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Importance of Non-Functional Requirements (Performance, Availability, Security, Resiliency)  </a:t>
                      </a:r>
                      <a:r>
                        <a:rPr lang="en-US" sz="1200" b="1" kern="1200" dirty="0">
                          <a:solidFill>
                            <a:schemeClr val="dk1"/>
                          </a:solidFill>
                          <a:effectLst/>
                          <a:highlight>
                            <a:srgbClr val="00FFFF"/>
                          </a:highlight>
                          <a:latin typeface="Arial" panose="020B0604020202020204" pitchFamily="34" charset="0"/>
                          <a:ea typeface="+mn-ea"/>
                          <a:cs typeface="Arial" panose="020B0604020202020204" pitchFamily="34" charset="0"/>
                        </a:rPr>
                        <a:t>   </a:t>
                      </a:r>
                      <a:endParaRPr lang="en-IN" sz="1200" b="1" kern="1200" dirty="0">
                        <a:solidFill>
                          <a:schemeClr val="dk1"/>
                        </a:solidFill>
                        <a:effectLst/>
                        <a:highlight>
                          <a:srgbClr val="00FFFF"/>
                        </a:highligh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kern="1200" dirty="0">
                          <a:solidFill>
                            <a:schemeClr val="dk1"/>
                          </a:solidFill>
                          <a:effectLst/>
                          <a:latin typeface="Arial" panose="020B0604020202020204" pitchFamily="34" charset="0"/>
                          <a:ea typeface="+mn-ea"/>
                          <a:cs typeface="Arial" panose="020B0604020202020204" pitchFamily="34" charset="0"/>
                        </a:rPr>
                        <a:t>Exercises</a:t>
                      </a:r>
                    </a:p>
                  </a:txBody>
                  <a:tcPr marL="13577" marR="13577" marT="0" marB="0"/>
                </a:tc>
                <a:extLst>
                  <a:ext uri="{0D108BD9-81ED-4DB2-BD59-A6C34878D82A}">
                    <a16:rowId xmlns:a16="http://schemas.microsoft.com/office/drawing/2014/main" val="1053303952"/>
                  </a:ext>
                </a:extLst>
              </a:tr>
              <a:tr h="136340">
                <a:tc vMerge="1">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vMerge="1">
                  <a:txBody>
                    <a:bodyPr/>
                    <a:lstStyle/>
                    <a:p>
                      <a:endParaRPr lang="en-IN"/>
                    </a:p>
                  </a:txBody>
                  <a:tcPr/>
                </a:tc>
                <a:tc rowSpan="2">
                  <a:txBody>
                    <a:bodyPr/>
                    <a:lstStyle/>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OO thinking , Classes &amp; Objects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Inheritance Models, OO Design </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Important Classes, Advanced Data Structure (Generics, Collections, Strings, Multithreading), Serialization/De-Serialization</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Error/ Exceptions Handling, Custom Exceptions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Reading and writing data from files, JSON, and XML</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Event Model and Programming with Events </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Importance of Code Quality, Coding Standards, Standard Solution/Project Structures. Ensuring Code Quality, Code Coverage using tools like SonarQube</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Introduction to Quality Engineering, various phases of Testing along with gist of tools in the Market. Introduction to Headless Testing. Aspects around Shift Left approach</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Introduction to RDBMS, SQL concepts (Working with SQL Server/PostgreSQL) – Tables, Columns, Querying – simple joins, inner/outer joins, “where” clauses, aggregation functions, subquery, stored procedures, index; query tuning basics</a:t>
                      </a: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Introduction to MongoDB</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Unit testing (xUnit / NUnit)</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kern="1200" dirty="0">
                          <a:solidFill>
                            <a:schemeClr val="dk1"/>
                          </a:solidFill>
                          <a:effectLst/>
                          <a:latin typeface="Arial" panose="020B0604020202020204" pitchFamily="34" charset="0"/>
                          <a:ea typeface="+mn-ea"/>
                          <a:cs typeface="Arial" panose="020B0604020202020204" pitchFamily="34" charset="0"/>
                        </a:rPr>
                        <a:t>Exercises</a:t>
                      </a:r>
                    </a:p>
                  </a:txBody>
                  <a:tcPr marL="13577" marR="13577" marT="0" marB="0"/>
                </a:tc>
                <a:extLst>
                  <a:ext uri="{0D108BD9-81ED-4DB2-BD59-A6C34878D82A}">
                    <a16:rowId xmlns:a16="http://schemas.microsoft.com/office/drawing/2014/main" val="3436246143"/>
                  </a:ext>
                </a:extLst>
              </a:tr>
              <a:tr h="2759948">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Arial" panose="020B0604020202020204" pitchFamily="34" charset="0"/>
                          <a:cs typeface="Arial" panose="020B0604020202020204" pitchFamily="34" charset="0"/>
                        </a:rPr>
                        <a:t>Core Language:</a:t>
                      </a:r>
                      <a:r>
                        <a:rPr lang="en-US" sz="1400" dirty="0">
                          <a:effectLst/>
                          <a:latin typeface="Arial" panose="020B0604020202020204" pitchFamily="34" charset="0"/>
                          <a:cs typeface="Arial" panose="020B0604020202020204" pitchFamily="34" charset="0"/>
                        </a:rPr>
                        <a:t> OO Programming in .NET, Code Quality, Unit testing, Databases</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vMerge="1">
                  <a:txBody>
                    <a:bodyPr/>
                    <a:lstStyle/>
                    <a:p>
                      <a:endParaRPr lang="en-US"/>
                    </a:p>
                  </a:txBody>
                  <a:tcPr/>
                </a:tc>
                <a:tc vMerge="1">
                  <a:txBody>
                    <a:bodyPr/>
                    <a:lstStyle/>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OO thinking , Classes &amp; Objects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Inheritance Models, OO Design </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Important Classes, Advanced Data Structure (Generics, Collections, Strings, Multithreading), Serialization/De-Serialization</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Error/ Exceptions Handling, Custom Exceptions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Reading and writing data from files, JSON, and XML</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Event Model and Programming with Events </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Importance of Code Quality, Coding Standards, Standard Solution/Project Structures. Ensuring Code Quality, Code Coverage using tools like SonarQube</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Introduction to Quality Engineering, various phases of Testing along with gist of tools in the Market. Introduction to Headless Testing. Aspects around Shift Left approach</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Introduction to RDBMS, SQL concepts (Working with SQL Server/PostgreSQL) – Tables, Columns, Querying – simple joins, inner/outer joins, “where” clauses, aggregation functions, subquery, stored procedures, index; query tuning basics</a:t>
                      </a: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Introduction to MongoDB</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Unit testing (xUnit / NUnit)</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kern="1200" dirty="0">
                          <a:solidFill>
                            <a:schemeClr val="dk1"/>
                          </a:solidFill>
                          <a:effectLst/>
                          <a:latin typeface="Arial" panose="020B0604020202020204" pitchFamily="34" charset="0"/>
                          <a:ea typeface="+mn-ea"/>
                          <a:cs typeface="Arial" panose="020B0604020202020204" pitchFamily="34" charset="0"/>
                        </a:rPr>
                        <a:t>Exercises</a:t>
                      </a:r>
                    </a:p>
                  </a:txBody>
                  <a:tcPr marL="13577" marR="13577" marT="0" marB="0"/>
                </a:tc>
                <a:extLst>
                  <a:ext uri="{0D108BD9-81ED-4DB2-BD59-A6C34878D82A}">
                    <a16:rowId xmlns:a16="http://schemas.microsoft.com/office/drawing/2014/main" val="600589883"/>
                  </a:ext>
                </a:extLst>
              </a:tr>
              <a:tr h="1505427">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Arial" panose="020B0604020202020204" pitchFamily="34" charset="0"/>
                          <a:cs typeface="Arial" panose="020B0604020202020204" pitchFamily="34" charset="0"/>
                        </a:rPr>
                        <a:t>Advanced Language:</a:t>
                      </a:r>
                      <a:r>
                        <a:rPr lang="en-US" sz="1400" dirty="0">
                          <a:effectLst/>
                          <a:latin typeface="Arial" panose="020B0604020202020204" pitchFamily="34" charset="0"/>
                          <a:cs typeface="Arial" panose="020B0604020202020204" pitchFamily="34" charset="0"/>
                        </a:rPr>
                        <a:t> Programming Paradigms and Coding in Modern .NET</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1</a:t>
                      </a: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 NET 4.5, .NET Core, .NET 6 Understanding</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Introduction to IDEs, Plug-ins, Setup, Tools, Enablers to standardize/speed up development.  </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.NET Non-generic and Generic Collections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Lambda Expressions / Anonymous Functions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LINQ, LINQ to SQL and LINQ to Objects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Entity Framework</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C# Async And Await</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SOLID Principles using C#</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Dependency Injection in C#</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ASP.NET  MVC. ASP.NET, Web API</a:t>
                      </a: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Mediator, CQRS and Repository patterns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dk1"/>
                          </a:solidFill>
                          <a:effectLst/>
                          <a:latin typeface="Arial" panose="020B0604020202020204" pitchFamily="34" charset="0"/>
                          <a:ea typeface="+mn-ea"/>
                          <a:cs typeface="Arial" panose="020B0604020202020204" pitchFamily="34" charset="0"/>
                        </a:rPr>
                        <a:t>API Testing with Postman, Documentation (Swagger)</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kern="1200" dirty="0">
                          <a:solidFill>
                            <a:schemeClr val="dk1"/>
                          </a:solidFill>
                          <a:effectLst/>
                          <a:latin typeface="Arial" panose="020B0604020202020204" pitchFamily="34" charset="0"/>
                          <a:ea typeface="+mn-ea"/>
                          <a:cs typeface="Arial" panose="020B0604020202020204" pitchFamily="34" charset="0"/>
                        </a:rPr>
                        <a:t>Exercises and Hackathon</a:t>
                      </a:r>
                    </a:p>
                  </a:txBody>
                  <a:tcPr marL="13577" marR="13577" marT="0" marB="0"/>
                </a:tc>
                <a:extLst>
                  <a:ext uri="{0D108BD9-81ED-4DB2-BD59-A6C34878D82A}">
                    <a16:rowId xmlns:a16="http://schemas.microsoft.com/office/drawing/2014/main" val="2069266892"/>
                  </a:ext>
                </a:extLst>
              </a:tr>
            </a:tbl>
          </a:graphicData>
        </a:graphic>
      </p:graphicFrame>
    </p:spTree>
    <p:extLst>
      <p:ext uri="{BB962C8B-B14F-4D97-AF65-F5344CB8AC3E}">
        <p14:creationId xmlns:p14="http://schemas.microsoft.com/office/powerpoint/2010/main" val="311016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5CC93EF-243F-4004-B2BB-CDDE67DB8420}"/>
              </a:ext>
            </a:extLst>
          </p:cNvPr>
          <p:cNvGraphicFramePr>
            <a:graphicFrameLocks noGrp="1"/>
          </p:cNvGraphicFramePr>
          <p:nvPr>
            <p:extLst>
              <p:ext uri="{D42A27DB-BD31-4B8C-83A1-F6EECF244321}">
                <p14:modId xmlns:p14="http://schemas.microsoft.com/office/powerpoint/2010/main" val="3380119297"/>
              </p:ext>
            </p:extLst>
          </p:nvPr>
        </p:nvGraphicFramePr>
        <p:xfrm>
          <a:off x="271462" y="299826"/>
          <a:ext cx="11715750" cy="2402277"/>
        </p:xfrm>
        <a:graphic>
          <a:graphicData uri="http://schemas.openxmlformats.org/drawingml/2006/table">
            <a:tbl>
              <a:tblPr bandRow="1">
                <a:tableStyleId>{5C22544A-7EE6-4342-B048-85BDC9FD1C3A}</a:tableStyleId>
              </a:tblPr>
              <a:tblGrid>
                <a:gridCol w="3138788">
                  <a:extLst>
                    <a:ext uri="{9D8B030D-6E8A-4147-A177-3AD203B41FA5}">
                      <a16:colId xmlns:a16="http://schemas.microsoft.com/office/drawing/2014/main" val="4214846908"/>
                    </a:ext>
                  </a:extLst>
                </a:gridCol>
                <a:gridCol w="1159333">
                  <a:extLst>
                    <a:ext uri="{9D8B030D-6E8A-4147-A177-3AD203B41FA5}">
                      <a16:colId xmlns:a16="http://schemas.microsoft.com/office/drawing/2014/main" val="2404826909"/>
                    </a:ext>
                  </a:extLst>
                </a:gridCol>
                <a:gridCol w="7417629">
                  <a:extLst>
                    <a:ext uri="{9D8B030D-6E8A-4147-A177-3AD203B41FA5}">
                      <a16:colId xmlns:a16="http://schemas.microsoft.com/office/drawing/2014/main" val="827418832"/>
                    </a:ext>
                  </a:extLst>
                </a:gridCol>
              </a:tblGrid>
              <a:tr h="381991">
                <a:tc>
                  <a:txBody>
                    <a:bodyPr/>
                    <a:lstStyle/>
                    <a:p>
                      <a:pPr marL="0" marR="0" algn="ctr">
                        <a:lnSpc>
                          <a:spcPct val="105000"/>
                        </a:lnSpc>
                        <a:spcBef>
                          <a:spcPts val="0"/>
                        </a:spcBef>
                        <a:spcAft>
                          <a:spcPts val="0"/>
                        </a:spcAft>
                      </a:pPr>
                      <a:r>
                        <a:rPr lang="en-US" sz="1400" b="1" dirty="0">
                          <a:effectLst/>
                          <a:latin typeface="Arial" panose="020B0604020202020204" pitchFamily="34" charset="0"/>
                          <a:cs typeface="Arial" panose="020B0604020202020204" pitchFamily="34" charset="0"/>
                        </a:rPr>
                        <a:t>Module</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0" marR="0" algn="ctr">
                        <a:lnSpc>
                          <a:spcPct val="105000"/>
                        </a:lnSpc>
                        <a:spcBef>
                          <a:spcPts val="0"/>
                        </a:spcBef>
                        <a:spcAft>
                          <a:spcPts val="0"/>
                        </a:spcAft>
                      </a:pPr>
                      <a:r>
                        <a:rPr lang="en-US" sz="1400" b="1" dirty="0">
                          <a:effectLst/>
                          <a:latin typeface="Arial" panose="020B0604020202020204" pitchFamily="34" charset="0"/>
                          <a:cs typeface="Arial" panose="020B0604020202020204" pitchFamily="34" charset="0"/>
                        </a:rPr>
                        <a:t># Weeks </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0" marR="0" algn="ctr">
                        <a:lnSpc>
                          <a:spcPct val="105000"/>
                        </a:lnSpc>
                        <a:spcBef>
                          <a:spcPts val="0"/>
                        </a:spcBef>
                        <a:spcAft>
                          <a:spcPts val="0"/>
                        </a:spcAft>
                      </a:pPr>
                      <a:r>
                        <a:rPr lang="en-US" sz="1400" b="1" dirty="0">
                          <a:effectLst/>
                          <a:latin typeface="Arial" panose="020B0604020202020204" pitchFamily="34" charset="0"/>
                          <a:cs typeface="Arial" panose="020B0604020202020204" pitchFamily="34" charset="0"/>
                        </a:rPr>
                        <a:t>Topics / Areas Covered</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extLst>
                  <a:ext uri="{0D108BD9-81ED-4DB2-BD59-A6C34878D82A}">
                    <a16:rowId xmlns:a16="http://schemas.microsoft.com/office/drawing/2014/main" val="2027163524"/>
                  </a:ext>
                </a:extLst>
              </a:tr>
              <a:tr h="390948">
                <a:tc gridSpan="3">
                  <a:txBody>
                    <a:bodyPr/>
                    <a:lstStyle/>
                    <a:p>
                      <a:pPr marL="0" marR="0" algn="ctr">
                        <a:spcBef>
                          <a:spcPts val="0"/>
                        </a:spcBef>
                        <a:spcAft>
                          <a:spcPts val="0"/>
                        </a:spcAft>
                      </a:pPr>
                      <a:r>
                        <a:rPr lang="en-US" sz="1400" b="1" dirty="0">
                          <a:effectLst/>
                          <a:latin typeface="Arial" panose="020B0604020202020204" pitchFamily="34" charset="0"/>
                          <a:cs typeface="Arial" panose="020B0604020202020204" pitchFamily="34" charset="0"/>
                        </a:rPr>
                        <a:t>Module 2: Front End: UI/UX (Angular/React)</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91521159"/>
                  </a:ext>
                </a:extLst>
              </a:tr>
              <a:tr h="1629338">
                <a:tc>
                  <a:txBody>
                    <a:bodyPr/>
                    <a:lstStyle/>
                    <a:p>
                      <a:pPr marL="0" marR="0">
                        <a:spcBef>
                          <a:spcPts val="0"/>
                        </a:spcBef>
                        <a:spcAft>
                          <a:spcPts val="0"/>
                        </a:spcAft>
                      </a:pPr>
                      <a:endParaRPr lang="en-US" sz="1400" b="1" dirty="0">
                        <a:effectLst/>
                        <a:latin typeface="Arial" panose="020B0604020202020204" pitchFamily="34" charset="0"/>
                        <a:cs typeface="Arial" panose="020B0604020202020204" pitchFamily="34" charset="0"/>
                      </a:endParaRPr>
                    </a:p>
                    <a:p>
                      <a:pPr marL="0" marR="0">
                        <a:spcBef>
                          <a:spcPts val="0"/>
                        </a:spcBef>
                        <a:spcAft>
                          <a:spcPts val="0"/>
                        </a:spcAft>
                      </a:pPr>
                      <a:endParaRPr lang="en-US" sz="1400" b="1" dirty="0">
                        <a:effectLst/>
                        <a:latin typeface="Arial" panose="020B0604020202020204" pitchFamily="34" charset="0"/>
                        <a:cs typeface="Arial" panose="020B0604020202020204" pitchFamily="34" charset="0"/>
                      </a:endParaRPr>
                    </a:p>
                    <a:p>
                      <a:pPr marL="0" marR="0">
                        <a:spcBef>
                          <a:spcPts val="0"/>
                        </a:spcBef>
                        <a:spcAft>
                          <a:spcPts val="0"/>
                        </a:spcAft>
                      </a:pPr>
                      <a:r>
                        <a:rPr lang="en-US" sz="1400" b="1" dirty="0">
                          <a:effectLst/>
                          <a:latin typeface="Arial" panose="020B0604020202020204" pitchFamily="34" charset="0"/>
                          <a:cs typeface="Arial" panose="020B0604020202020204" pitchFamily="34" charset="0"/>
                        </a:rPr>
                        <a:t>Foundation: UI/Web</a:t>
                      </a:r>
                    </a:p>
                    <a:p>
                      <a:pPr marL="0" marR="0">
                        <a:spcBef>
                          <a:spcPts val="0"/>
                        </a:spcBef>
                        <a:spcAft>
                          <a:spcPts val="0"/>
                        </a:spcAft>
                      </a:pPr>
                      <a:r>
                        <a:rPr lang="en-US" sz="1400" dirty="0">
                          <a:effectLst/>
                          <a:latin typeface="Arial" panose="020B0604020202020204" pitchFamily="34" charset="0"/>
                          <a:cs typeface="Arial" panose="020B0604020202020204" pitchFamily="34" charset="0"/>
                        </a:rPr>
                        <a:t>(Angular/React can be chosen based on the UI stream)</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algn="ctr"/>
                      <a:endParaRPr lang="en-US" sz="1200" dirty="0">
                        <a:effectLst/>
                        <a:latin typeface="Arial" panose="020B0604020202020204" pitchFamily="34" charset="0"/>
                        <a:cs typeface="Arial" panose="020B0604020202020204" pitchFamily="34" charset="0"/>
                      </a:endParaRPr>
                    </a:p>
                    <a:p>
                      <a:pPr algn="ctr"/>
                      <a:endParaRPr lang="en-US" sz="1200" dirty="0">
                        <a:effectLst/>
                        <a:latin typeface="Arial" panose="020B0604020202020204" pitchFamily="34" charset="0"/>
                        <a:cs typeface="Arial" panose="020B0604020202020204" pitchFamily="34" charset="0"/>
                      </a:endParaRPr>
                    </a:p>
                    <a:p>
                      <a:pPr algn="ctr"/>
                      <a:endParaRPr lang="en-US" sz="1200" dirty="0">
                        <a:effectLst/>
                        <a:latin typeface="Arial" panose="020B0604020202020204" pitchFamily="34" charset="0"/>
                        <a:cs typeface="Arial" panose="020B0604020202020204" pitchFamily="34" charset="0"/>
                      </a:endParaRPr>
                    </a:p>
                    <a:p>
                      <a:pPr algn="ctr"/>
                      <a:endParaRPr lang="en-US" sz="1200" dirty="0">
                        <a:effectLst/>
                        <a:latin typeface="Arial" panose="020B0604020202020204" pitchFamily="34" charset="0"/>
                        <a:cs typeface="Arial" panose="020B0604020202020204" pitchFamily="34" charset="0"/>
                      </a:endParaRPr>
                    </a:p>
                    <a:p>
                      <a:pPr algn="ctr"/>
                      <a:r>
                        <a:rPr lang="en-US" sz="1200" dirty="0">
                          <a:effectLst/>
                          <a:latin typeface="Arial" panose="020B0604020202020204" pitchFamily="34" charset="0"/>
                          <a:cs typeface="Arial" panose="020B0604020202020204" pitchFamily="34" charset="0"/>
                        </a:rPr>
                        <a:t>2</a:t>
                      </a:r>
                      <a:endParaRPr lang="en-US" dirty="0"/>
                    </a:p>
                  </a:txBody>
                  <a:tcPr marL="13577" marR="13577" marT="0" marB="0"/>
                </a:tc>
                <a:tc>
                  <a:txBody>
                    <a:bodyPr/>
                    <a:lstStyle/>
                    <a:p>
                      <a:pPr marL="342900" marR="0" lvl="0" indent="-342900">
                        <a:spcBef>
                          <a:spcPts val="0"/>
                        </a:spcBef>
                        <a:spcAft>
                          <a:spcPts val="0"/>
                        </a:spcAft>
                        <a:buFont typeface="Symbol" panose="05050102010706020507" pitchFamily="18" charset="2"/>
                        <a:buChar char=""/>
                      </a:pPr>
                      <a:endParaRPr lang="en-IN" sz="1200" dirty="0">
                        <a:effectLst/>
                        <a:latin typeface="Arial" panose="020B0604020202020204" pitchFamily="34" charset="0"/>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IN" sz="1200" dirty="0">
                          <a:effectLst/>
                          <a:latin typeface="Arial" panose="020B0604020202020204" pitchFamily="34" charset="0"/>
                          <a:cs typeface="Arial" panose="020B0604020202020204" pitchFamily="34" charset="0"/>
                        </a:rPr>
                        <a:t>Introduction to HTML 5/CSS 3</a:t>
                      </a:r>
                      <a:endParaRPr lang="en-US" sz="1200" dirty="0">
                        <a:effectLst/>
                        <a:latin typeface="Arial" panose="020B0604020202020204" pitchFamily="34" charset="0"/>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IN" sz="1200" dirty="0">
                          <a:effectLst/>
                          <a:latin typeface="Arial" panose="020B0604020202020204" pitchFamily="34" charset="0"/>
                          <a:cs typeface="Arial" panose="020B0604020202020204" pitchFamily="34" charset="0"/>
                        </a:rPr>
                        <a:t>Bootstrap / Similar framework</a:t>
                      </a:r>
                      <a:endParaRPr lang="en-US" sz="1200" dirty="0">
                        <a:effectLst/>
                        <a:latin typeface="Arial" panose="020B0604020202020204" pitchFamily="34" charset="0"/>
                        <a:cs typeface="Arial" panose="020B0604020202020204" pitchFamily="34" charset="0"/>
                      </a:endParaRPr>
                    </a:p>
                    <a:p>
                      <a:pPr marL="342900" marR="0" lvl="0" indent="-342900" algn="l" defTabSz="914400" rtl="0" eaLnBrk="1" latinLnBrk="0" hangingPunct="1">
                        <a:spcBef>
                          <a:spcPts val="0"/>
                        </a:spcBef>
                        <a:spcAft>
                          <a:spcPts val="0"/>
                        </a:spcAft>
                        <a:buFont typeface="Symbol" panose="05050102010706020507" pitchFamily="18" charset="2"/>
                        <a:buChar char=""/>
                      </a:pPr>
                      <a:r>
                        <a:rPr lang="en-IN" sz="1200" kern="1200" dirty="0">
                          <a:solidFill>
                            <a:schemeClr val="dk1"/>
                          </a:solidFill>
                          <a:effectLst/>
                          <a:latin typeface="Arial" panose="020B0604020202020204" pitchFamily="34" charset="0"/>
                          <a:ea typeface="+mn-ea"/>
                          <a:cs typeface="Arial" panose="020B0604020202020204" pitchFamily="34" charset="0"/>
                        </a:rPr>
                        <a:t>Working with Modern Javascript</a:t>
                      </a:r>
                    </a:p>
                    <a:p>
                      <a:pPr marL="342900" marR="0" lvl="0" indent="-342900" algn="l" defTabSz="914400" rtl="0" eaLnBrk="1" latinLnBrk="0" hangingPunct="1">
                        <a:spcBef>
                          <a:spcPts val="0"/>
                        </a:spcBef>
                        <a:spcAft>
                          <a:spcPts val="0"/>
                        </a:spcAft>
                        <a:buFont typeface="Symbol" panose="05050102010706020507" pitchFamily="18" charset="2"/>
                        <a:buChar char=""/>
                      </a:pPr>
                      <a:r>
                        <a:rPr lang="en-IN" sz="1200" kern="1200" dirty="0">
                          <a:solidFill>
                            <a:schemeClr val="dk1"/>
                          </a:solidFill>
                          <a:effectLst/>
                          <a:latin typeface="Arial" panose="020B0604020202020204" pitchFamily="34" charset="0"/>
                          <a:ea typeface="+mn-ea"/>
                          <a:cs typeface="Arial" panose="020B0604020202020204" pitchFamily="34" charset="0"/>
                        </a:rPr>
                        <a:t>Introduction to Angular/React</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200" kern="1200" dirty="0">
                          <a:solidFill>
                            <a:schemeClr val="dk1"/>
                          </a:solidFill>
                          <a:effectLst/>
                          <a:latin typeface="Arial" panose="020B0604020202020204" pitchFamily="34" charset="0"/>
                          <a:ea typeface="+mn-ea"/>
                          <a:cs typeface="Arial" panose="020B0604020202020204" pitchFamily="34" charset="0"/>
                        </a:rPr>
                        <a:t>Thinking in Angular/React; Lifecycle</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200" kern="1200" dirty="0">
                          <a:solidFill>
                            <a:schemeClr val="dk1"/>
                          </a:solidFill>
                          <a:effectLst/>
                          <a:latin typeface="Arial" panose="020B0604020202020204" pitchFamily="34" charset="0"/>
                          <a:ea typeface="+mn-ea"/>
                          <a:cs typeface="Arial" panose="020B0604020202020204" pitchFamily="34" charset="0"/>
                        </a:rPr>
                        <a:t>Developer, Debugging Tools</a:t>
                      </a:r>
                    </a:p>
                    <a:p>
                      <a:pPr marL="342900" marR="0" lvl="0" indent="-342900">
                        <a:spcBef>
                          <a:spcPts val="0"/>
                        </a:spcBef>
                        <a:spcAft>
                          <a:spcPts val="0"/>
                        </a:spcAft>
                        <a:buFont typeface="Symbol" panose="05050102010706020507" pitchFamily="18" charset="2"/>
                        <a:buChar char=""/>
                      </a:pPr>
                      <a:r>
                        <a:rPr lang="en-IN" sz="1200" b="1" dirty="0">
                          <a:effectLst/>
                          <a:latin typeface="Arial" panose="020B0604020202020204" pitchFamily="34" charset="0"/>
                          <a:cs typeface="Arial" panose="020B0604020202020204" pitchFamily="34" charset="0"/>
                        </a:rPr>
                        <a:t>Exercises</a:t>
                      </a:r>
                    </a:p>
                  </a:txBody>
                  <a:tcPr marL="13577" marR="13577" marT="0" marB="0"/>
                </a:tc>
                <a:extLst>
                  <a:ext uri="{0D108BD9-81ED-4DB2-BD59-A6C34878D82A}">
                    <a16:rowId xmlns:a16="http://schemas.microsoft.com/office/drawing/2014/main" val="1230117324"/>
                  </a:ext>
                </a:extLst>
              </a:tr>
            </a:tbl>
          </a:graphicData>
        </a:graphic>
      </p:graphicFrame>
      <p:graphicFrame>
        <p:nvGraphicFramePr>
          <p:cNvPr id="3" name="Table 2">
            <a:extLst>
              <a:ext uri="{FF2B5EF4-FFF2-40B4-BE49-F238E27FC236}">
                <a16:creationId xmlns:a16="http://schemas.microsoft.com/office/drawing/2014/main" id="{1406D206-274D-465C-A261-4B39509F4061}"/>
              </a:ext>
            </a:extLst>
          </p:cNvPr>
          <p:cNvGraphicFramePr>
            <a:graphicFrameLocks noGrp="1"/>
          </p:cNvGraphicFramePr>
          <p:nvPr>
            <p:extLst>
              <p:ext uri="{D42A27DB-BD31-4B8C-83A1-F6EECF244321}">
                <p14:modId xmlns:p14="http://schemas.microsoft.com/office/powerpoint/2010/main" val="1671787625"/>
              </p:ext>
            </p:extLst>
          </p:nvPr>
        </p:nvGraphicFramePr>
        <p:xfrm>
          <a:off x="271462" y="3018047"/>
          <a:ext cx="11649075" cy="2930689"/>
        </p:xfrm>
        <a:graphic>
          <a:graphicData uri="http://schemas.openxmlformats.org/drawingml/2006/table">
            <a:tbl>
              <a:tblPr bandRow="1">
                <a:tableStyleId>{5C22544A-7EE6-4342-B048-85BDC9FD1C3A}</a:tableStyleId>
              </a:tblPr>
              <a:tblGrid>
                <a:gridCol w="3120925">
                  <a:extLst>
                    <a:ext uri="{9D8B030D-6E8A-4147-A177-3AD203B41FA5}">
                      <a16:colId xmlns:a16="http://schemas.microsoft.com/office/drawing/2014/main" val="926313007"/>
                    </a:ext>
                  </a:extLst>
                </a:gridCol>
                <a:gridCol w="1152735">
                  <a:extLst>
                    <a:ext uri="{9D8B030D-6E8A-4147-A177-3AD203B41FA5}">
                      <a16:colId xmlns:a16="http://schemas.microsoft.com/office/drawing/2014/main" val="1146715858"/>
                    </a:ext>
                  </a:extLst>
                </a:gridCol>
                <a:gridCol w="7375415">
                  <a:extLst>
                    <a:ext uri="{9D8B030D-6E8A-4147-A177-3AD203B41FA5}">
                      <a16:colId xmlns:a16="http://schemas.microsoft.com/office/drawing/2014/main" val="2161544688"/>
                    </a:ext>
                  </a:extLst>
                </a:gridCol>
              </a:tblGrid>
              <a:tr h="306191">
                <a:tc gridSpan="3">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Arial" panose="020B0604020202020204" pitchFamily="34" charset="0"/>
                          <a:cs typeface="Arial" panose="020B0604020202020204" pitchFamily="34" charset="0"/>
                        </a:rPr>
                        <a:t>Module 3: Azure Cloud Basics</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46015818"/>
                  </a:ext>
                </a:extLst>
              </a:tr>
              <a:tr h="2624498">
                <a:tc>
                  <a:txBody>
                    <a:bodyPr/>
                    <a:lstStyle/>
                    <a:p>
                      <a:endParaRPr lang="en-US" sz="1400" b="1" dirty="0">
                        <a:effectLst/>
                        <a:latin typeface="Arial" panose="020B0604020202020204" pitchFamily="34" charset="0"/>
                        <a:cs typeface="Arial" panose="020B0604020202020204" pitchFamily="34" charset="0"/>
                      </a:endParaRPr>
                    </a:p>
                    <a:p>
                      <a:endParaRPr lang="en-US" sz="1400" b="1" dirty="0">
                        <a:effectLst/>
                        <a:latin typeface="Arial" panose="020B0604020202020204" pitchFamily="34" charset="0"/>
                        <a:cs typeface="Arial" panose="020B0604020202020204" pitchFamily="34" charset="0"/>
                      </a:endParaRPr>
                    </a:p>
                    <a:p>
                      <a:endParaRPr lang="en-US" sz="1400" b="1" dirty="0">
                        <a:effectLst/>
                        <a:latin typeface="Arial" panose="020B0604020202020204" pitchFamily="34" charset="0"/>
                        <a:cs typeface="Arial" panose="020B0604020202020204" pitchFamily="34" charset="0"/>
                      </a:endParaRPr>
                    </a:p>
                    <a:p>
                      <a:r>
                        <a:rPr lang="en-US" sz="1800" b="1" kern="1200" dirty="0">
                          <a:solidFill>
                            <a:schemeClr val="dk1"/>
                          </a:solidFill>
                          <a:effectLst/>
                          <a:latin typeface="+mn-lt"/>
                          <a:ea typeface="+mn-ea"/>
                          <a:cs typeface="+mn-cs"/>
                        </a:rPr>
                        <a:t>Azure Cloud Basics</a:t>
                      </a:r>
                      <a:endParaRPr lang="en-US" sz="1400" dirty="0"/>
                    </a:p>
                  </a:txBody>
                  <a:tcPr marL="13577" marR="13577" marT="0" marB="0"/>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ea typeface="Calibri" panose="020F0502020204030204" pitchFamily="34" charset="0"/>
                          <a:cs typeface="Arial" panose="020B0604020202020204" pitchFamily="34" charset="0"/>
                        </a:rPr>
                        <a:t>1</a:t>
                      </a:r>
                    </a:p>
                  </a:txBody>
                  <a:tcPr marL="13577" marR="13577" marT="0" marB="0"/>
                </a:tc>
                <a:tc>
                  <a:txBody>
                    <a:bodyPr/>
                    <a:lstStyle/>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highlight>
                          <a:srgbClr val="00FF00"/>
                        </a:highlight>
                        <a:latin typeface="Arial" panose="020B0604020202020204" pitchFamily="34"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highlight>
                          <a:srgbClr val="00FF00"/>
                        </a:highlight>
                        <a:latin typeface="Arial" panose="020B0604020202020204" pitchFamily="34" charset="0"/>
                        <a:cs typeface="Arial" panose="020B0604020202020204" pitchFamily="34" charset="0"/>
                      </a:endParaRPr>
                    </a:p>
                    <a:p>
                      <a:pPr marL="342900" marR="0" lvl="0" indent="-342900" algn="l" defTabSz="914400" rtl="0" eaLnBrk="1" latinLnBrk="0" hangingPunct="1">
                        <a:spcBef>
                          <a:spcPts val="0"/>
                        </a:spcBef>
                        <a:spcAft>
                          <a:spcPts val="0"/>
                        </a:spcAft>
                        <a:buFont typeface="Symbol" panose="05050102010706020507" pitchFamily="18" charset="2"/>
                        <a:buChar char=""/>
                      </a:pPr>
                      <a:r>
                        <a:rPr lang="en-US" sz="1200" kern="1200" dirty="0">
                          <a:solidFill>
                            <a:schemeClr val="dk1"/>
                          </a:solidFill>
                          <a:effectLst/>
                          <a:latin typeface="Arial" panose="020B0604020202020204" pitchFamily="34" charset="0"/>
                          <a:ea typeface="+mn-ea"/>
                          <a:cs typeface="Arial" panose="020B0604020202020204" pitchFamily="34" charset="0"/>
                        </a:rPr>
                        <a:t>Azure Cloud Fundamentals – IaaS, PaaS, and SaaS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Symbol" panose="05050102010706020507" pitchFamily="18" charset="2"/>
                        <a:buChar char=""/>
                      </a:pPr>
                      <a:r>
                        <a:rPr lang="en-US" sz="1200" kern="1200" dirty="0">
                          <a:solidFill>
                            <a:schemeClr val="dk1"/>
                          </a:solidFill>
                          <a:effectLst/>
                          <a:latin typeface="Arial" panose="020B0604020202020204" pitchFamily="34" charset="0"/>
                          <a:ea typeface="+mn-ea"/>
                          <a:cs typeface="Arial" panose="020B0604020202020204" pitchFamily="34" charset="0"/>
                        </a:rPr>
                        <a:t>Compute services – Virtual Machines, App Service, Azure Kubernetes Service (AKS) and Azure Functions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Symbol" panose="05050102010706020507" pitchFamily="18" charset="2"/>
                        <a:buChar char=""/>
                      </a:pPr>
                      <a:r>
                        <a:rPr lang="en-US" sz="1200" kern="1200" dirty="0">
                          <a:solidFill>
                            <a:schemeClr val="dk1"/>
                          </a:solidFill>
                          <a:effectLst/>
                          <a:latin typeface="Arial" panose="020B0604020202020204" pitchFamily="34" charset="0"/>
                          <a:ea typeface="+mn-ea"/>
                          <a:cs typeface="Arial" panose="020B0604020202020204" pitchFamily="34" charset="0"/>
                        </a:rPr>
                        <a:t>Networking services – Virtual Network (VNet), VPN Gateway and Express Route</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Symbol" panose="05050102010706020507" pitchFamily="18" charset="2"/>
                        <a:buChar char=""/>
                      </a:pPr>
                      <a:r>
                        <a:rPr lang="en-US" sz="1200" kern="1200" dirty="0">
                          <a:solidFill>
                            <a:schemeClr val="dk1"/>
                          </a:solidFill>
                          <a:effectLst/>
                          <a:latin typeface="Arial" panose="020B0604020202020204" pitchFamily="34" charset="0"/>
                          <a:ea typeface="+mn-ea"/>
                          <a:cs typeface="Arial" panose="020B0604020202020204" pitchFamily="34" charset="0"/>
                        </a:rPr>
                        <a:t>Storage services - Azure Blobs, Azure Files, Azure Queues and Azure Tables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Symbol" panose="05050102010706020507" pitchFamily="18" charset="2"/>
                        <a:buChar char=""/>
                      </a:pPr>
                      <a:r>
                        <a:rPr lang="en-US" sz="1200" kern="1200" dirty="0">
                          <a:solidFill>
                            <a:schemeClr val="dk1"/>
                          </a:solidFill>
                          <a:effectLst/>
                          <a:latin typeface="Arial" panose="020B0604020202020204" pitchFamily="34" charset="0"/>
                          <a:ea typeface="+mn-ea"/>
                          <a:cs typeface="Arial" panose="020B0604020202020204" pitchFamily="34" charset="0"/>
                        </a:rPr>
                        <a:t>Database services - Azure SQL and Azure Cosmos DB</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Symbol" panose="05050102010706020507" pitchFamily="18" charset="2"/>
                        <a:buChar char=""/>
                      </a:pPr>
                      <a:r>
                        <a:rPr lang="en-US" sz="1200" kern="1200" dirty="0">
                          <a:solidFill>
                            <a:schemeClr val="dk1"/>
                          </a:solidFill>
                          <a:effectLst/>
                          <a:latin typeface="Arial" panose="020B0604020202020204" pitchFamily="34" charset="0"/>
                          <a:ea typeface="+mn-ea"/>
                          <a:cs typeface="Arial" panose="020B0604020202020204" pitchFamily="34" charset="0"/>
                        </a:rPr>
                        <a:t>Monitoring services - Azure Monitor, Log Analytics and Application Insights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Symbol" panose="05050102010706020507" pitchFamily="18" charset="2"/>
                        <a:buChar char=""/>
                      </a:pPr>
                      <a:r>
                        <a:rPr lang="en-US" sz="1200" kern="1200" dirty="0">
                          <a:solidFill>
                            <a:schemeClr val="dk1"/>
                          </a:solidFill>
                          <a:effectLst/>
                          <a:latin typeface="Arial" panose="020B0604020202020204" pitchFamily="34" charset="0"/>
                          <a:ea typeface="+mn-ea"/>
                          <a:cs typeface="Arial" panose="020B0604020202020204" pitchFamily="34" charset="0"/>
                        </a:rPr>
                        <a:t>Integration services – API Management, Service Bus, Logic Apps and Event Grid</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Symbol" panose="05050102010706020507" pitchFamily="18" charset="2"/>
                        <a:buChar char=""/>
                      </a:pPr>
                      <a:r>
                        <a:rPr lang="en-US" sz="1200" kern="1200" dirty="0">
                          <a:solidFill>
                            <a:schemeClr val="dk1"/>
                          </a:solidFill>
                          <a:effectLst/>
                          <a:latin typeface="Arial" panose="020B0604020202020204" pitchFamily="34" charset="0"/>
                          <a:ea typeface="+mn-ea"/>
                          <a:cs typeface="Arial" panose="020B0604020202020204" pitchFamily="34" charset="0"/>
                        </a:rPr>
                        <a:t>ARM Templates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Symbol" panose="05050102010706020507" pitchFamily="18" charset="2"/>
                        <a:buChar char=""/>
                      </a:pPr>
                      <a:r>
                        <a:rPr lang="en-US" sz="1200" kern="1200" dirty="0">
                          <a:solidFill>
                            <a:schemeClr val="dk1"/>
                          </a:solidFill>
                          <a:effectLst/>
                          <a:latin typeface="Arial" panose="020B0604020202020204" pitchFamily="34" charset="0"/>
                          <a:ea typeface="+mn-ea"/>
                          <a:cs typeface="Arial" panose="020B0604020202020204" pitchFamily="34" charset="0"/>
                        </a:rPr>
                        <a:t>Build and deploy apps in Azure cloud     </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Symbol" panose="05050102010706020507" pitchFamily="18" charset="2"/>
                        <a:buChar char=""/>
                      </a:pPr>
                      <a:r>
                        <a:rPr lang="en-US" sz="1200" b="1" kern="1200" dirty="0">
                          <a:solidFill>
                            <a:schemeClr val="dk1"/>
                          </a:solidFill>
                          <a:effectLst/>
                          <a:latin typeface="Arial" panose="020B0604020202020204" pitchFamily="34" charset="0"/>
                          <a:ea typeface="+mn-ea"/>
                          <a:cs typeface="Arial" panose="020B0604020202020204" pitchFamily="34" charset="0"/>
                        </a:rPr>
                        <a:t>Exercises</a:t>
                      </a:r>
                    </a:p>
                  </a:txBody>
                  <a:tcPr marL="13577" marR="13577" marT="0" marB="0"/>
                </a:tc>
                <a:extLst>
                  <a:ext uri="{0D108BD9-81ED-4DB2-BD59-A6C34878D82A}">
                    <a16:rowId xmlns:a16="http://schemas.microsoft.com/office/drawing/2014/main" val="3007296115"/>
                  </a:ext>
                </a:extLst>
              </a:tr>
            </a:tbl>
          </a:graphicData>
        </a:graphic>
      </p:graphicFrame>
    </p:spTree>
    <p:extLst>
      <p:ext uri="{BB962C8B-B14F-4D97-AF65-F5344CB8AC3E}">
        <p14:creationId xmlns:p14="http://schemas.microsoft.com/office/powerpoint/2010/main" val="195433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5CC93EF-243F-4004-B2BB-CDDE67DB8420}"/>
              </a:ext>
            </a:extLst>
          </p:cNvPr>
          <p:cNvGraphicFramePr>
            <a:graphicFrameLocks noGrp="1"/>
          </p:cNvGraphicFramePr>
          <p:nvPr>
            <p:extLst>
              <p:ext uri="{D42A27DB-BD31-4B8C-83A1-F6EECF244321}">
                <p14:modId xmlns:p14="http://schemas.microsoft.com/office/powerpoint/2010/main" val="3502267323"/>
              </p:ext>
            </p:extLst>
          </p:nvPr>
        </p:nvGraphicFramePr>
        <p:xfrm>
          <a:off x="271462" y="248106"/>
          <a:ext cx="11649075" cy="4535523"/>
        </p:xfrm>
        <a:graphic>
          <a:graphicData uri="http://schemas.openxmlformats.org/drawingml/2006/table">
            <a:tbl>
              <a:tblPr bandRow="1">
                <a:tableStyleId>{5C22544A-7EE6-4342-B048-85BDC9FD1C3A}</a:tableStyleId>
              </a:tblPr>
              <a:tblGrid>
                <a:gridCol w="3120925">
                  <a:extLst>
                    <a:ext uri="{9D8B030D-6E8A-4147-A177-3AD203B41FA5}">
                      <a16:colId xmlns:a16="http://schemas.microsoft.com/office/drawing/2014/main" val="4214846908"/>
                    </a:ext>
                  </a:extLst>
                </a:gridCol>
                <a:gridCol w="1152735">
                  <a:extLst>
                    <a:ext uri="{9D8B030D-6E8A-4147-A177-3AD203B41FA5}">
                      <a16:colId xmlns:a16="http://schemas.microsoft.com/office/drawing/2014/main" val="2404826909"/>
                    </a:ext>
                  </a:extLst>
                </a:gridCol>
                <a:gridCol w="7375415">
                  <a:extLst>
                    <a:ext uri="{9D8B030D-6E8A-4147-A177-3AD203B41FA5}">
                      <a16:colId xmlns:a16="http://schemas.microsoft.com/office/drawing/2014/main" val="827418832"/>
                    </a:ext>
                  </a:extLst>
                </a:gridCol>
              </a:tblGrid>
              <a:tr h="266325">
                <a:tc gridSpan="3">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Arial" panose="020B0604020202020204" pitchFamily="34" charset="0"/>
                          <a:cs typeface="Arial" panose="020B0604020202020204" pitchFamily="34" charset="0"/>
                        </a:rPr>
                        <a:t>Module 4: </a:t>
                      </a:r>
                      <a:r>
                        <a:rPr lang="en-US" sz="1800" b="1" kern="1200" dirty="0">
                          <a:solidFill>
                            <a:schemeClr val="dk1"/>
                          </a:solidFill>
                          <a:effectLst/>
                          <a:latin typeface="+mn-lt"/>
                          <a:ea typeface="+mn-ea"/>
                          <a:cs typeface="+mn-cs"/>
                        </a:rPr>
                        <a:t>Enterprise Application Development</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3307923"/>
                  </a:ext>
                </a:extLst>
              </a:tr>
              <a:tr h="1864276">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Arial" panose="020B0604020202020204" pitchFamily="34" charset="0"/>
                        <a:cs typeface="Arial" panose="020B0604020202020204" pitchFamily="34" charset="0"/>
                      </a:endParaRPr>
                    </a:p>
                    <a:p>
                      <a:pPr marL="0" marR="0" algn="l" defTabSz="914400" rtl="0" eaLnBrk="1" latinLnBrk="0" hangingPunct="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kern="1200" dirty="0">
                          <a:solidFill>
                            <a:schemeClr val="dk1"/>
                          </a:solidFill>
                          <a:effectLst/>
                          <a:latin typeface="Arial" panose="020B0604020202020204" pitchFamily="34" charset="0"/>
                          <a:ea typeface="+mn-ea"/>
                          <a:cs typeface="Arial" panose="020B0604020202020204" pitchFamily="34" charset="0"/>
                        </a:rPr>
                        <a:t>Enterprise Application Development:</a:t>
                      </a:r>
                      <a:endParaRPr lang="en-IN" sz="1400" b="1" kern="1200" dirty="0">
                        <a:solidFill>
                          <a:schemeClr val="dk1"/>
                        </a:solidFill>
                        <a:effectLst/>
                        <a:latin typeface="Arial" panose="020B0604020202020204" pitchFamily="34" charset="0"/>
                        <a:ea typeface="+mn-ea"/>
                        <a:cs typeface="Arial" panose="020B0604020202020204" pitchFamily="34" charset="0"/>
                      </a:endParaRPr>
                    </a:p>
                    <a:p>
                      <a:r>
                        <a:rPr lang="en-US" sz="1400" kern="1200" dirty="0">
                          <a:solidFill>
                            <a:schemeClr val="dk1"/>
                          </a:solidFill>
                          <a:effectLst/>
                          <a:latin typeface="Arial" panose="020B0604020202020204" pitchFamily="34" charset="0"/>
                          <a:ea typeface="+mn-ea"/>
                          <a:cs typeface="Arial" panose="020B0604020202020204" pitchFamily="34" charset="0"/>
                        </a:rPr>
                        <a:t>Building and Testing Microservices with .NET 6 / .NET Core</a:t>
                      </a:r>
                      <a:endParaRPr lang="en-IN" sz="1400" kern="1200" dirty="0">
                        <a:solidFill>
                          <a:schemeClr val="dk1"/>
                        </a:solidFill>
                        <a:effectLst/>
                        <a:latin typeface="Arial" panose="020B0604020202020204" pitchFamily="34" charset="0"/>
                        <a:ea typeface="+mn-ea"/>
                        <a:cs typeface="Arial" panose="020B0604020202020204" pitchFamily="34" charset="0"/>
                      </a:endParaRPr>
                    </a:p>
                    <a:p>
                      <a:r>
                        <a:rPr lang="en-US" sz="1400" kern="1200" dirty="0">
                          <a:solidFill>
                            <a:schemeClr val="dk1"/>
                          </a:solidFill>
                          <a:effectLst/>
                          <a:latin typeface="Arial" panose="020B0604020202020204" pitchFamily="34" charset="0"/>
                          <a:ea typeface="+mn-ea"/>
                          <a:cs typeface="Arial" panose="020B0604020202020204" pitchFamily="34" charset="0"/>
                        </a:rPr>
                        <a:t> </a:t>
                      </a:r>
                      <a:endParaRPr lang="en-IN" sz="1400" kern="1200" dirty="0">
                        <a:solidFill>
                          <a:schemeClr val="dk1"/>
                        </a:solidFill>
                        <a:effectLst/>
                        <a:latin typeface="Arial" panose="020B0604020202020204" pitchFamily="34" charset="0"/>
                        <a:ea typeface="+mn-ea"/>
                        <a:cs typeface="Arial" panose="020B0604020202020204" pitchFamily="34" charset="0"/>
                      </a:endParaRPr>
                    </a:p>
                    <a:p>
                      <a:r>
                        <a:rPr lang="en-US" sz="1400" kern="1200" dirty="0">
                          <a:solidFill>
                            <a:schemeClr val="dk1"/>
                          </a:solidFill>
                          <a:effectLst/>
                          <a:latin typeface="Arial" panose="020B0604020202020204" pitchFamily="34" charset="0"/>
                          <a:ea typeface="+mn-ea"/>
                          <a:cs typeface="Arial" panose="020B0604020202020204" pitchFamily="34" charset="0"/>
                        </a:rPr>
                        <a:t>Azure DevOps - Build Azure Pipeline (CI/CD</a:t>
                      </a:r>
                    </a:p>
                  </a:txBody>
                  <a:tcPr marL="13577" marR="13577" marT="0" marB="0"/>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ea typeface="Calibri" panose="020F0502020204030204" pitchFamily="34" charset="0"/>
                          <a:cs typeface="Arial" panose="020B0604020202020204" pitchFamily="34" charset="0"/>
                        </a:rPr>
                        <a:t>2</a:t>
                      </a:r>
                    </a:p>
                  </a:txBody>
                  <a:tcPr marL="13577" marR="13577" marT="0" marB="0"/>
                </a:tc>
                <a:tc>
                  <a:txBody>
                    <a:bodyPr/>
                    <a:lstStyle/>
                    <a:p>
                      <a:pPr marL="342900" marR="0" lvl="0" indent="-342900" algn="l" defTabSz="914400" rtl="0" eaLnBrk="1" latinLnBrk="0" hangingPunct="1">
                        <a:spcBef>
                          <a:spcPts val="0"/>
                        </a:spcBef>
                        <a:spcAft>
                          <a:spcPts val="0"/>
                        </a:spcAft>
                        <a:buFont typeface="Arial" panose="020B0604020202020204" pitchFamily="34" charset="0"/>
                        <a:buChar char="●"/>
                      </a:pPr>
                      <a:endParaRPr lang="en-US"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pPr>
                      <a:r>
                        <a:rPr lang="en-US" sz="1200" kern="1200" dirty="0">
                          <a:solidFill>
                            <a:schemeClr val="dk1"/>
                          </a:solidFill>
                          <a:effectLst/>
                          <a:latin typeface="Arial" panose="020B0604020202020204" pitchFamily="34" charset="0"/>
                          <a:ea typeface="+mn-ea"/>
                          <a:cs typeface="Arial" panose="020B0604020202020204" pitchFamily="34" charset="0"/>
                        </a:rPr>
                        <a:t>Introduction to Microservices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pPr>
                      <a:r>
                        <a:rPr lang="en-US" sz="1200" kern="1200" dirty="0">
                          <a:solidFill>
                            <a:schemeClr val="dk1"/>
                          </a:solidFill>
                          <a:effectLst/>
                          <a:latin typeface="Arial" panose="020B0604020202020204" pitchFamily="34" charset="0"/>
                          <a:ea typeface="+mn-ea"/>
                          <a:cs typeface="Arial" panose="020B0604020202020204" pitchFamily="34" charset="0"/>
                        </a:rPr>
                        <a:t>Introduction to Docker &amp; Containerization</a:t>
                      </a:r>
                    </a:p>
                    <a:p>
                      <a:pPr marL="342900" marR="0" lvl="0" indent="-342900" algn="l" defTabSz="914400" rtl="0" eaLnBrk="1" latinLnBrk="0" hangingPunct="1">
                        <a:spcBef>
                          <a:spcPts val="0"/>
                        </a:spcBef>
                        <a:spcAft>
                          <a:spcPts val="0"/>
                        </a:spcAft>
                        <a:buFont typeface="Arial" panose="020B0604020202020204" pitchFamily="34" charset="0"/>
                        <a:buChar char="●"/>
                      </a:pPr>
                      <a:r>
                        <a:rPr lang="en-US" sz="1200" dirty="0">
                          <a:effectLst/>
                          <a:latin typeface="Arial" panose="020B0604020202020204" pitchFamily="34" charset="0"/>
                          <a:cs typeface="Arial" panose="020B0604020202020204" pitchFamily="34" charset="0"/>
                        </a:rPr>
                        <a:t>Building REST / Microservices using .NET 6 / .NET Core, SQL Server / MongoDB</a:t>
                      </a:r>
                      <a:endParaRPr lang="en-US"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pPr>
                      <a:r>
                        <a:rPr lang="en-US" sz="1200" kern="1200" dirty="0">
                          <a:solidFill>
                            <a:schemeClr val="dk1"/>
                          </a:solidFill>
                          <a:effectLst/>
                          <a:latin typeface="Arial" panose="020B0604020202020204" pitchFamily="34" charset="0"/>
                          <a:ea typeface="+mn-ea"/>
                          <a:cs typeface="Arial" panose="020B0604020202020204" pitchFamily="34" charset="0"/>
                        </a:rPr>
                        <a:t>API Testing with Postman, Swagger Documentation</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pPr>
                      <a:r>
                        <a:rPr lang="en-US" sz="1200" kern="1200" dirty="0">
                          <a:solidFill>
                            <a:schemeClr val="dk1"/>
                          </a:solidFill>
                          <a:effectLst/>
                          <a:latin typeface="Arial" panose="020B0604020202020204" pitchFamily="34" charset="0"/>
                          <a:ea typeface="+mn-ea"/>
                          <a:cs typeface="Arial" panose="020B0604020202020204" pitchFamily="34" charset="0"/>
                        </a:rPr>
                        <a:t>Implement CI/CD with Azure DevOps</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pPr>
                      <a:r>
                        <a:rPr lang="en-US" sz="1200" kern="1200" dirty="0">
                          <a:solidFill>
                            <a:schemeClr val="dk1"/>
                          </a:solidFill>
                          <a:effectLst/>
                          <a:latin typeface="Arial" panose="020B0604020202020204" pitchFamily="34" charset="0"/>
                          <a:ea typeface="+mn-ea"/>
                          <a:cs typeface="Arial" panose="020B0604020202020204" pitchFamily="34" charset="0"/>
                        </a:rPr>
                        <a:t>Message Broker using RabbitMQ / Kafka </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pPr>
                      <a:r>
                        <a:rPr lang="en-US" sz="1200" kern="1200" dirty="0">
                          <a:solidFill>
                            <a:schemeClr val="dk1"/>
                          </a:solidFill>
                          <a:effectLst/>
                          <a:latin typeface="Arial" panose="020B0604020202020204" pitchFamily="34" charset="0"/>
                          <a:ea typeface="+mn-ea"/>
                          <a:cs typeface="Arial" panose="020B0604020202020204" pitchFamily="34" charset="0"/>
                        </a:rPr>
                        <a:t>Security - Token (JWT) based security using Auth 2.0</a:t>
                      </a:r>
                      <a:endParaRPr lang="en-IN" sz="1200" kern="1200" dirty="0">
                        <a:solidFill>
                          <a:schemeClr val="dk1"/>
                        </a:solidFill>
                        <a:effectLst/>
                        <a:latin typeface="Arial" panose="020B0604020202020204" pitchFamily="34" charset="0"/>
                        <a:ea typeface="+mn-ea"/>
                        <a:cs typeface="Arial" panose="020B0604020202020204" pitchFamily="34" charset="0"/>
                      </a:endParaRPr>
                    </a:p>
                    <a:p>
                      <a:pPr marL="342900" marR="0" lvl="0" indent="-342900" algn="l" defTabSz="914400" rtl="0" eaLnBrk="1" latinLnBrk="0" hangingPunct="1">
                        <a:spcBef>
                          <a:spcPts val="0"/>
                        </a:spcBef>
                        <a:spcAft>
                          <a:spcPts val="0"/>
                        </a:spcAft>
                        <a:buFont typeface="Arial" panose="020B0604020202020204" pitchFamily="34" charset="0"/>
                        <a:buChar char="●"/>
                      </a:pPr>
                      <a:r>
                        <a:rPr lang="en-US" sz="1200" b="1" kern="1200" dirty="0">
                          <a:solidFill>
                            <a:schemeClr val="dk1"/>
                          </a:solidFill>
                          <a:effectLst/>
                          <a:latin typeface="Arial" panose="020B0604020202020204" pitchFamily="34" charset="0"/>
                          <a:ea typeface="+mn-ea"/>
                          <a:cs typeface="Arial" panose="020B0604020202020204" pitchFamily="34" charset="0"/>
                        </a:rPr>
                        <a:t>Exercises/Hackathon</a:t>
                      </a:r>
                    </a:p>
                    <a:p>
                      <a:pPr marL="342900" marR="0" lvl="0" indent="-342900" algn="l" defTabSz="914400" rtl="0" eaLnBrk="1" latinLnBrk="0" hangingPunct="1">
                        <a:spcBef>
                          <a:spcPts val="0"/>
                        </a:spcBef>
                        <a:spcAft>
                          <a:spcPts val="0"/>
                        </a:spcAft>
                        <a:buFont typeface="Arial" panose="020B0604020202020204" pitchFamily="34" charset="0"/>
                        <a:buChar char="●"/>
                      </a:pPr>
                      <a:endParaRPr lang="en-US" sz="1200" b="1" kern="1200" dirty="0">
                        <a:solidFill>
                          <a:schemeClr val="dk1"/>
                        </a:solidFill>
                        <a:effectLst/>
                        <a:latin typeface="Arial" panose="020B0604020202020204" pitchFamily="34" charset="0"/>
                        <a:ea typeface="+mn-ea"/>
                        <a:cs typeface="Arial" panose="020B0604020202020204" pitchFamily="34" charset="0"/>
                      </a:endParaRPr>
                    </a:p>
                  </a:txBody>
                  <a:tcPr marL="13577" marR="13577" marT="0" marB="0"/>
                </a:tc>
                <a:extLst>
                  <a:ext uri="{0D108BD9-81ED-4DB2-BD59-A6C34878D82A}">
                    <a16:rowId xmlns:a16="http://schemas.microsoft.com/office/drawing/2014/main" val="3775236418"/>
                  </a:ext>
                </a:extLst>
              </a:tr>
              <a:tr h="266325">
                <a:tc gridSpan="3">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Arial" panose="020B0604020202020204" pitchFamily="34" charset="0"/>
                          <a:cs typeface="Arial" panose="020B0604020202020204" pitchFamily="34" charset="0"/>
                        </a:rPr>
                        <a:t>Module 5: Capstone Project</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37776178"/>
                  </a:ext>
                </a:extLst>
              </a:tr>
              <a:tr h="1331626">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Arial" panose="020B0604020202020204" pitchFamily="34" charset="0"/>
                          <a:cs typeface="Arial" panose="020B0604020202020204" pitchFamily="34" charset="0"/>
                        </a:rPr>
                        <a:t>Capstone Project: </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Arial" panose="020B0604020202020204" pitchFamily="34" charset="0"/>
                          <a:cs typeface="Arial" panose="020B0604020202020204" pitchFamily="34" charset="0"/>
                        </a:rPr>
                        <a:t>Skill Evaluation</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Arial" panose="020B0604020202020204" pitchFamily="34" charset="0"/>
                          <a:cs typeface="Arial" panose="020B0604020202020204" pitchFamily="34" charset="0"/>
                        </a:rPr>
                        <a:t> </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Arial" panose="020B0604020202020204" pitchFamily="34" charset="0"/>
                          <a:cs typeface="Arial" panose="020B0604020202020204" pitchFamily="34" charset="0"/>
                        </a:rPr>
                        <a:t>(*Project will start from earlier stages)</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1</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Complete predefined project in small teams</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Web application that includes UI, RESTful API, Database (Postgres)</a:t>
                      </a:r>
                    </a:p>
                    <a:p>
                      <a:pPr marL="342900" marR="0" lvl="0" indent="-342900">
                        <a:spcBef>
                          <a:spcPts val="0"/>
                        </a:spcBef>
                        <a:spcAft>
                          <a:spcPts val="0"/>
                        </a:spcAft>
                        <a:buFont typeface="Arial" panose="020B0604020202020204" pitchFamily="34" charset="0"/>
                        <a:buChar char="●"/>
                      </a:pPr>
                      <a:r>
                        <a:rPr lang="en-US" sz="1200" dirty="0">
                          <a:effectLst/>
                          <a:latin typeface="Arial" panose="020B0604020202020204" pitchFamily="34" charset="0"/>
                          <a:cs typeface="Arial" panose="020B0604020202020204" pitchFamily="34" charset="0"/>
                        </a:rPr>
                        <a:t>Build, Test and Deploy on Cloud (Based on which cloud they learn)</a:t>
                      </a:r>
                    </a:p>
                    <a:p>
                      <a:pPr marL="342900" marR="0" lvl="0" indent="-342900">
                        <a:spcBef>
                          <a:spcPts val="0"/>
                        </a:spcBef>
                        <a:spcAft>
                          <a:spcPts val="0"/>
                        </a:spcAft>
                        <a:buFont typeface="Arial" panose="020B0604020202020204" pitchFamily="34" charset="0"/>
                        <a:buChar char="●"/>
                      </a:pPr>
                      <a:r>
                        <a:rPr lang="en-US" sz="1200" dirty="0">
                          <a:effectLst/>
                          <a:latin typeface="Arial" panose="020B0604020202020204" pitchFamily="34" charset="0"/>
                          <a:cs typeface="Arial" panose="020B0604020202020204" pitchFamily="34" charset="0"/>
                        </a:rPr>
                        <a:t>Project Documentation</a:t>
                      </a:r>
                    </a:p>
                    <a:p>
                      <a:pPr marL="342900" marR="0" lvl="0" indent="-342900">
                        <a:spcBef>
                          <a:spcPts val="0"/>
                        </a:spcBef>
                        <a:spcAft>
                          <a:spcPts val="0"/>
                        </a:spcAft>
                        <a:buFont typeface="Arial" panose="020B0604020202020204" pitchFamily="34" charset="0"/>
                        <a:buChar char="●"/>
                      </a:pPr>
                      <a:r>
                        <a:rPr lang="en-US" sz="1200" b="1" dirty="0">
                          <a:effectLst/>
                          <a:latin typeface="Arial" panose="020B0604020202020204" pitchFamily="34" charset="0"/>
                          <a:cs typeface="Arial" panose="020B0604020202020204" pitchFamily="34" charset="0"/>
                        </a:rPr>
                        <a:t>Project Presentation/Review</a:t>
                      </a:r>
                      <a:endParaRPr lang="en-US" sz="1200" b="1" dirty="0">
                        <a:effectLst/>
                        <a:latin typeface="Arial" panose="020B0604020202020204" pitchFamily="34" charset="0"/>
                        <a:ea typeface="Noto Sans Symbols"/>
                        <a:cs typeface="Arial" panose="020B0604020202020204" pitchFamily="34" charset="0"/>
                      </a:endParaRPr>
                    </a:p>
                  </a:txBody>
                  <a:tcPr marL="13577" marR="13577" marT="0" marB="0"/>
                </a:tc>
                <a:extLst>
                  <a:ext uri="{0D108BD9-81ED-4DB2-BD59-A6C34878D82A}">
                    <a16:rowId xmlns:a16="http://schemas.microsoft.com/office/drawing/2014/main" val="1967569078"/>
                  </a:ext>
                </a:extLst>
              </a:tr>
              <a:tr h="798976">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Arial" panose="020B0604020202020204" pitchFamily="34" charset="0"/>
                          <a:cs typeface="Arial" panose="020B0604020202020204" pitchFamily="34" charset="0"/>
                        </a:rPr>
                        <a:t>Common Aspects</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Presentation on what they learned each week (as teams)</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Every member of the team presents a small chunk</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Demonstrate individually the successful completion of exercises</a:t>
                      </a:r>
                      <a:endParaRPr lang="en-US" sz="1200" dirty="0">
                        <a:effectLst/>
                        <a:latin typeface="Arial" panose="020B0604020202020204" pitchFamily="34" charset="0"/>
                        <a:ea typeface="Noto Sans Symbols"/>
                        <a:cs typeface="Arial" panose="020B0604020202020204" pitchFamily="34" charset="0"/>
                      </a:endParaRPr>
                    </a:p>
                  </a:txBody>
                  <a:tcPr marL="13577" marR="13577" marT="0" marB="0"/>
                </a:tc>
                <a:extLst>
                  <a:ext uri="{0D108BD9-81ED-4DB2-BD59-A6C34878D82A}">
                    <a16:rowId xmlns:a16="http://schemas.microsoft.com/office/drawing/2014/main" val="2475680266"/>
                  </a:ext>
                </a:extLst>
              </a:tr>
            </a:tbl>
          </a:graphicData>
        </a:graphic>
      </p:graphicFrame>
    </p:spTree>
    <p:extLst>
      <p:ext uri="{BB962C8B-B14F-4D97-AF65-F5344CB8AC3E}">
        <p14:creationId xmlns:p14="http://schemas.microsoft.com/office/powerpoint/2010/main" val="211590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0480EE-2788-4BF2-A850-A67AAC9D2DEC}"/>
              </a:ext>
            </a:extLst>
          </p:cNvPr>
          <p:cNvSpPr>
            <a:spLocks noGrp="1"/>
          </p:cNvSpPr>
          <p:nvPr>
            <p:ph type="title"/>
          </p:nvPr>
        </p:nvSpPr>
        <p:spPr/>
        <p:txBody>
          <a:bodyPr/>
          <a:lstStyle/>
          <a:p>
            <a:r>
              <a:rPr lang="en-IN" dirty="0"/>
              <a:t>Advanced Topics (6 Weeks)</a:t>
            </a:r>
            <a:endParaRPr lang="en-US" dirty="0"/>
          </a:p>
        </p:txBody>
      </p:sp>
      <p:sp>
        <p:nvSpPr>
          <p:cNvPr id="4" name="Slide Number Placeholder 3">
            <a:extLst>
              <a:ext uri="{FF2B5EF4-FFF2-40B4-BE49-F238E27FC236}">
                <a16:creationId xmlns:a16="http://schemas.microsoft.com/office/drawing/2014/main" id="{3162C242-5F1B-423D-A220-E77A8C4DC0D2}"/>
              </a:ext>
            </a:extLst>
          </p:cNvPr>
          <p:cNvSpPr>
            <a:spLocks noGrp="1"/>
          </p:cNvSpPr>
          <p:nvPr>
            <p:ph type="sldNum" sz="quarter" idx="12"/>
          </p:nvPr>
        </p:nvSpPr>
        <p:spPr>
          <a:xfrm>
            <a:off x="11871325" y="6402388"/>
            <a:ext cx="320675" cy="182562"/>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7</a:t>
            </a:fld>
            <a:endParaRPr lang="en-US" dirty="0"/>
          </a:p>
        </p:txBody>
      </p:sp>
      <p:sp>
        <p:nvSpPr>
          <p:cNvPr id="3" name="Text Placeholder 2">
            <a:extLst>
              <a:ext uri="{FF2B5EF4-FFF2-40B4-BE49-F238E27FC236}">
                <a16:creationId xmlns:a16="http://schemas.microsoft.com/office/drawing/2014/main" id="{0C93A100-5022-4F28-98B0-E8F6B93E6BBF}"/>
              </a:ext>
            </a:extLst>
          </p:cNvPr>
          <p:cNvSpPr>
            <a:spLocks noGrp="1"/>
          </p:cNvSpPr>
          <p:nvPr>
            <p:ph type="body" sz="quarter" idx="13"/>
          </p:nvPr>
        </p:nvSpPr>
        <p:spPr/>
        <p:txBody>
          <a:bodyPr/>
          <a:lstStyle/>
          <a:p>
            <a:pPr marL="0" indent="0">
              <a:buNone/>
            </a:pPr>
            <a:r>
              <a:rPr lang="en-US" dirty="0"/>
              <a:t>Advanced Track separately for .NET FSD, SDET and Data</a:t>
            </a:r>
          </a:p>
        </p:txBody>
      </p:sp>
    </p:spTree>
    <p:extLst>
      <p:ext uri="{BB962C8B-B14F-4D97-AF65-F5344CB8AC3E}">
        <p14:creationId xmlns:p14="http://schemas.microsoft.com/office/powerpoint/2010/main" val="9510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2B7F276-4C25-4791-89BA-07D4628DDF6E}"/>
              </a:ext>
            </a:extLst>
          </p:cNvPr>
          <p:cNvGraphicFramePr>
            <a:graphicFrameLocks noGrp="1"/>
          </p:cNvGraphicFramePr>
          <p:nvPr>
            <p:extLst>
              <p:ext uri="{D42A27DB-BD31-4B8C-83A1-F6EECF244321}">
                <p14:modId xmlns:p14="http://schemas.microsoft.com/office/powerpoint/2010/main" val="3841775497"/>
              </p:ext>
            </p:extLst>
          </p:nvPr>
        </p:nvGraphicFramePr>
        <p:xfrm>
          <a:off x="232880" y="605323"/>
          <a:ext cx="11726239" cy="5764327"/>
        </p:xfrm>
        <a:graphic>
          <a:graphicData uri="http://schemas.openxmlformats.org/drawingml/2006/table">
            <a:tbl>
              <a:tblPr bandRow="1">
                <a:tableStyleId>{5C22544A-7EE6-4342-B048-85BDC9FD1C3A}</a:tableStyleId>
              </a:tblPr>
              <a:tblGrid>
                <a:gridCol w="3196805">
                  <a:extLst>
                    <a:ext uri="{9D8B030D-6E8A-4147-A177-3AD203B41FA5}">
                      <a16:colId xmlns:a16="http://schemas.microsoft.com/office/drawing/2014/main" val="4214846908"/>
                    </a:ext>
                  </a:extLst>
                </a:gridCol>
                <a:gridCol w="1206603">
                  <a:extLst>
                    <a:ext uri="{9D8B030D-6E8A-4147-A177-3AD203B41FA5}">
                      <a16:colId xmlns:a16="http://schemas.microsoft.com/office/drawing/2014/main" val="2404826909"/>
                    </a:ext>
                  </a:extLst>
                </a:gridCol>
                <a:gridCol w="7322831">
                  <a:extLst>
                    <a:ext uri="{9D8B030D-6E8A-4147-A177-3AD203B41FA5}">
                      <a16:colId xmlns:a16="http://schemas.microsoft.com/office/drawing/2014/main" val="3016653372"/>
                    </a:ext>
                  </a:extLst>
                </a:gridCol>
              </a:tblGrid>
              <a:tr h="230734">
                <a:tc>
                  <a:txBody>
                    <a:bodyPr/>
                    <a:lstStyle/>
                    <a:p>
                      <a:pPr marL="0" marR="0" algn="ctr">
                        <a:lnSpc>
                          <a:spcPct val="105000"/>
                        </a:lnSpc>
                        <a:spcBef>
                          <a:spcPts val="0"/>
                        </a:spcBef>
                        <a:spcAft>
                          <a:spcPts val="0"/>
                        </a:spcAft>
                      </a:pPr>
                      <a:r>
                        <a:rPr lang="en-US" sz="1400" b="1" dirty="0">
                          <a:effectLst/>
                          <a:latin typeface="Arial" panose="020B0604020202020204" pitchFamily="34" charset="0"/>
                          <a:cs typeface="Arial" panose="020B0604020202020204" pitchFamily="34" charset="0"/>
                        </a:rPr>
                        <a:t>Module</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0" marR="0" algn="ctr">
                        <a:lnSpc>
                          <a:spcPct val="105000"/>
                        </a:lnSpc>
                        <a:spcBef>
                          <a:spcPts val="0"/>
                        </a:spcBef>
                        <a:spcAft>
                          <a:spcPts val="0"/>
                        </a:spcAft>
                      </a:pPr>
                      <a:r>
                        <a:rPr lang="en-US" sz="1400" b="1" dirty="0">
                          <a:effectLst/>
                          <a:latin typeface="Arial" panose="020B0604020202020204" pitchFamily="34" charset="0"/>
                          <a:cs typeface="Arial" panose="020B0604020202020204" pitchFamily="34" charset="0"/>
                        </a:rPr>
                        <a:t># Weeks </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0" marR="0" algn="ctr">
                        <a:lnSpc>
                          <a:spcPct val="105000"/>
                        </a:lnSpc>
                        <a:spcBef>
                          <a:spcPts val="0"/>
                        </a:spcBef>
                        <a:spcAft>
                          <a:spcPts val="0"/>
                        </a:spcAft>
                      </a:pPr>
                      <a:r>
                        <a:rPr lang="en-US" sz="1400" b="1" dirty="0">
                          <a:effectLst/>
                          <a:latin typeface="Arial" panose="020B0604020202020204" pitchFamily="34" charset="0"/>
                          <a:cs typeface="Arial" panose="020B0604020202020204" pitchFamily="34" charset="0"/>
                        </a:rPr>
                        <a:t>Topics / Areas Covered</a:t>
                      </a:r>
                      <a:endParaRPr lang="en-US" sz="14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extLst>
                  <a:ext uri="{0D108BD9-81ED-4DB2-BD59-A6C34878D82A}">
                    <a16:rowId xmlns:a16="http://schemas.microsoft.com/office/drawing/2014/main" val="2027163524"/>
                  </a:ext>
                </a:extLst>
              </a:tr>
              <a:tr h="1890210">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Arial" panose="020B0604020202020204" pitchFamily="34" charset="0"/>
                          <a:cs typeface="Arial" panose="020B0604020202020204" pitchFamily="34" charset="0"/>
                        </a:rPr>
                        <a:t>Cloud Native / Microservices Development: Advanced Concepts</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2</a:t>
                      </a:r>
                    </a:p>
                  </a:txBody>
                  <a:tcPr marL="13577" marR="13577" marT="0" marB="0"/>
                </a:tc>
                <a:tc>
                  <a:txBody>
                    <a:bodyPr/>
                    <a:lstStyle/>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Introduction to </a:t>
                      </a:r>
                      <a:r>
                        <a:rPr lang="en-US" sz="1200" b="1" dirty="0">
                          <a:effectLst/>
                          <a:latin typeface="Arial" panose="020B0604020202020204" pitchFamily="34" charset="0"/>
                          <a:cs typeface="Arial" panose="020B0604020202020204" pitchFamily="34" charset="0"/>
                        </a:rPr>
                        <a:t>Cloud Native </a:t>
                      </a:r>
                      <a:r>
                        <a:rPr lang="en-US" sz="1200" dirty="0">
                          <a:effectLst/>
                          <a:latin typeface="Arial" panose="020B0604020202020204" pitchFamily="34" charset="0"/>
                          <a:cs typeface="Arial" panose="020B0604020202020204" pitchFamily="34" charset="0"/>
                        </a:rPr>
                        <a:t>concepts and principles</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Microservices </a:t>
                      </a:r>
                      <a:r>
                        <a:rPr lang="en-US" sz="1200" kern="1200" dirty="0">
                          <a:solidFill>
                            <a:schemeClr val="dk1"/>
                          </a:solidFill>
                          <a:effectLst/>
                          <a:latin typeface="Arial" panose="020B0604020202020204" pitchFamily="34" charset="0"/>
                          <a:ea typeface="+mn-ea"/>
                          <a:cs typeface="Arial" panose="020B0604020202020204" pitchFamily="34" charset="0"/>
                        </a:rPr>
                        <a:t>Architecture, patterns, and tools</a:t>
                      </a:r>
                      <a:endParaRPr lang="en-US" sz="1200" dirty="0">
                        <a:effectLst/>
                        <a:latin typeface="Arial" panose="020B0604020202020204" pitchFamily="34" charset="0"/>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1200" kern="1200" dirty="0">
                          <a:solidFill>
                            <a:schemeClr val="dk1"/>
                          </a:solidFill>
                          <a:effectLst/>
                          <a:latin typeface="Arial" panose="020B0604020202020204" pitchFamily="34" charset="0"/>
                          <a:ea typeface="+mn-ea"/>
                          <a:cs typeface="Arial" panose="020B0604020202020204" pitchFamily="34" charset="0"/>
                        </a:rPr>
                        <a:t>Design Microservices</a:t>
                      </a:r>
                      <a:r>
                        <a:rPr lang="en-IN" sz="1200" kern="1200" dirty="0">
                          <a:solidFill>
                            <a:schemeClr val="dk1"/>
                          </a:solidFill>
                          <a:effectLst/>
                          <a:latin typeface="Arial" panose="020B0604020202020204" pitchFamily="34" charset="0"/>
                          <a:ea typeface="+mn-ea"/>
                          <a:cs typeface="Arial" panose="020B0604020202020204" pitchFamily="34" charset="0"/>
                        </a:rPr>
                        <a:t> – Domain Driven Design (DDD)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1200" kern="1200" dirty="0">
                          <a:solidFill>
                            <a:schemeClr val="dk1"/>
                          </a:solidFill>
                          <a:effectLst/>
                          <a:latin typeface="Arial" panose="020B0604020202020204" pitchFamily="34" charset="0"/>
                          <a:ea typeface="+mn-ea"/>
                          <a:cs typeface="Arial" panose="020B0604020202020204" pitchFamily="34" charset="0"/>
                        </a:rPr>
                        <a:t>Microservices Persistence</a:t>
                      </a:r>
                      <a:endParaRPr lang="en-US" sz="1200" dirty="0">
                        <a:effectLst/>
                        <a:latin typeface="Arial" panose="020B0604020202020204" pitchFamily="34" charset="0"/>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1200" kern="1200" dirty="0">
                          <a:solidFill>
                            <a:schemeClr val="dk1"/>
                          </a:solidFill>
                          <a:effectLst/>
                          <a:latin typeface="Arial" panose="020B0604020202020204" pitchFamily="34" charset="0"/>
                          <a:ea typeface="+mn-ea"/>
                          <a:cs typeface="Arial" panose="020B0604020202020204" pitchFamily="34" charset="0"/>
                        </a:rPr>
                        <a:t>Kubernetes and Microservices orchestration</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ea typeface="Noto Sans Symbols"/>
                          <a:cs typeface="Arial" panose="020B0604020202020204" pitchFamily="34" charset="0"/>
                        </a:rPr>
                        <a:t>Introduction to API Gateway., Service Mesh, Patterns like Messaging, Event Driven Architecture (EDA)</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ea typeface="Noto Sans Symbols"/>
                          <a:cs typeface="Arial" panose="020B0604020202020204" pitchFamily="34" charset="0"/>
                        </a:rPr>
                        <a:t>Microservices Security with Auth 2.0  and JWT</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ea typeface="Noto Sans Symbols"/>
                          <a:cs typeface="Arial" panose="020B0604020202020204" pitchFamily="34" charset="0"/>
                        </a:rPr>
                        <a:t>Microservices Dashboard - Tracing, Debugging and Monitoring</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ea typeface="Noto Sans Symbols"/>
                          <a:cs typeface="Arial" panose="020B0604020202020204" pitchFamily="34" charset="0"/>
                        </a:rPr>
                        <a:t>Implement CI/CD with Azure pipelines</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Arial" panose="020B0604020202020204" pitchFamily="34" charset="0"/>
                          <a:cs typeface="Arial" panose="020B0604020202020204" pitchFamily="34" charset="0"/>
                        </a:rPr>
                        <a:t>Exercises</a:t>
                      </a:r>
                    </a:p>
                  </a:txBody>
                  <a:tcPr marL="13577" marR="13577" marT="0" marB="0"/>
                </a:tc>
                <a:extLst>
                  <a:ext uri="{0D108BD9-81ED-4DB2-BD59-A6C34878D82A}">
                    <a16:rowId xmlns:a16="http://schemas.microsoft.com/office/drawing/2014/main" val="2069266892"/>
                  </a:ext>
                </a:extLst>
              </a:tr>
              <a:tr h="1416871">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Arial" panose="020B0604020202020204" pitchFamily="34" charset="0"/>
                          <a:cs typeface="Arial" panose="020B0604020202020204" pitchFamily="34" charset="0"/>
                        </a:rPr>
                        <a:t>Option 1: </a:t>
                      </a:r>
                      <a:r>
                        <a:rPr lang="en-US" sz="1200" dirty="0">
                          <a:effectLst/>
                          <a:latin typeface="Arial" panose="020B0604020202020204" pitchFamily="34" charset="0"/>
                          <a:cs typeface="Arial" panose="020B0604020202020204" pitchFamily="34" charset="0"/>
                        </a:rPr>
                        <a:t>UI/UX: Build and Test Single Page Applications with </a:t>
                      </a:r>
                      <a:r>
                        <a:rPr lang="en-US" sz="1200" b="1" dirty="0">
                          <a:effectLst/>
                          <a:latin typeface="Arial" panose="020B0604020202020204" pitchFamily="34" charset="0"/>
                          <a:cs typeface="Arial" panose="020B0604020202020204" pitchFamily="34" charset="0"/>
                        </a:rPr>
                        <a:t>Angular</a:t>
                      </a:r>
                      <a:endParaRPr lang="en-US" sz="12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solidFill>
                      <a:schemeClr val="bg1">
                        <a:lumMod val="75000"/>
                      </a:schemeClr>
                    </a:solidFill>
                  </a:tcPr>
                </a:tc>
                <a:tc>
                  <a:txBody>
                    <a:bodyPr/>
                    <a:lstStyle/>
                    <a:p>
                      <a:pPr marL="0" marR="0" algn="ctr">
                        <a:lnSpc>
                          <a:spcPct val="115000"/>
                        </a:lnSpc>
                        <a:spcBef>
                          <a:spcPts val="0"/>
                        </a:spcBef>
                        <a:spcAft>
                          <a:spcPts val="0"/>
                        </a:spcAft>
                      </a:pPr>
                      <a:endParaRPr lang="en-US" sz="1200" dirty="0">
                        <a:effectLst/>
                        <a:latin typeface="Arial" panose="020B0604020202020204" pitchFamily="34" charset="0"/>
                        <a:cs typeface="Arial" panose="020B0604020202020204" pitchFamily="34" charset="0"/>
                      </a:endParaRPr>
                    </a:p>
                    <a:p>
                      <a:pPr marL="0" marR="0" algn="ctr">
                        <a:lnSpc>
                          <a:spcPct val="115000"/>
                        </a:lnSpc>
                        <a:spcBef>
                          <a:spcPts val="0"/>
                        </a:spcBef>
                        <a:spcAft>
                          <a:spcPts val="0"/>
                        </a:spcAft>
                      </a:pPr>
                      <a:endParaRPr lang="en-US" sz="1200" dirty="0">
                        <a:effectLst/>
                        <a:latin typeface="Arial" panose="020B0604020202020204" pitchFamily="34" charset="0"/>
                        <a:cs typeface="Arial" panose="020B0604020202020204" pitchFamily="34" charset="0"/>
                      </a:endParaRPr>
                    </a:p>
                    <a:p>
                      <a:pPr marL="0" marR="0" algn="ctr">
                        <a:lnSpc>
                          <a:spcPct val="115000"/>
                        </a:lnSpc>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2</a:t>
                      </a:r>
                    </a:p>
                  </a:txBody>
                  <a:tcPr marL="13577" marR="13577" marT="0" marB="0">
                    <a:solidFill>
                      <a:schemeClr val="bg1">
                        <a:lumMod val="75000"/>
                      </a:schemeClr>
                    </a:solidFill>
                  </a:tcPr>
                </a:tc>
                <a:tc>
                  <a:txBody>
                    <a:bodyPr/>
                    <a:lstStyle/>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Working with Typescript</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Building client-side applications with Angular</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Using routing, Directives, Build single page applications. </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Working with server-side APIs, invoke APIs from SPA and packaging apps. </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TDD: Basic use of testing tools (Mocha, Chai, Jasmine). Use test automation tools and Introduction to component programming</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Arial" panose="020B0604020202020204" pitchFamily="34" charset="0"/>
                          <a:cs typeface="Arial" panose="020B0604020202020204" pitchFamily="34" charset="0"/>
                        </a:rPr>
                        <a:t>Exercises/  Hackathon (JavaScript &amp; Angular)</a:t>
                      </a:r>
                      <a:endParaRPr lang="en-US" sz="1200" b="1" dirty="0">
                        <a:effectLst/>
                        <a:latin typeface="Arial" panose="020B0604020202020204" pitchFamily="34" charset="0"/>
                        <a:ea typeface="Noto Sans Symbols"/>
                        <a:cs typeface="Arial" panose="020B0604020202020204" pitchFamily="34" charset="0"/>
                      </a:endParaRPr>
                    </a:p>
                  </a:txBody>
                  <a:tcPr marL="13577" marR="13577" marT="0" marB="0">
                    <a:solidFill>
                      <a:schemeClr val="bg1">
                        <a:lumMod val="75000"/>
                      </a:schemeClr>
                    </a:solidFill>
                  </a:tcPr>
                </a:tc>
                <a:extLst>
                  <a:ext uri="{0D108BD9-81ED-4DB2-BD59-A6C34878D82A}">
                    <a16:rowId xmlns:a16="http://schemas.microsoft.com/office/drawing/2014/main" val="1230117324"/>
                  </a:ext>
                </a:extLst>
              </a:tr>
              <a:tr h="1012051">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b="1" dirty="0">
                        <a:effectLst/>
                        <a:latin typeface="Arial" panose="020B0604020202020204" pitchFamily="34" charset="0"/>
                        <a:cs typeface="Arial" panose="020B0604020202020204" pitchFamily="34"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Arial" panose="020B0604020202020204" pitchFamily="34" charset="0"/>
                          <a:cs typeface="Arial" panose="020B0604020202020204" pitchFamily="34" charset="0"/>
                        </a:rPr>
                        <a:t>Option 2:</a:t>
                      </a:r>
                      <a:r>
                        <a:rPr lang="en-US" sz="1200" dirty="0">
                          <a:effectLst/>
                          <a:latin typeface="Arial" panose="020B0604020202020204" pitchFamily="34" charset="0"/>
                          <a:cs typeface="Arial" panose="020B0604020202020204" pitchFamily="34" charset="0"/>
                        </a:rPr>
                        <a:t> UI/UX: Build and Test Single Page Applications with </a:t>
                      </a:r>
                      <a:r>
                        <a:rPr lang="en-US" sz="1200" b="1" dirty="0">
                          <a:effectLst/>
                          <a:latin typeface="Arial" panose="020B0604020202020204" pitchFamily="34" charset="0"/>
                          <a:cs typeface="Arial" panose="020B0604020202020204" pitchFamily="34" charset="0"/>
                        </a:rPr>
                        <a:t>React</a:t>
                      </a:r>
                      <a:endParaRPr lang="en-US" sz="1200" b="1"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solidFill>
                      <a:schemeClr val="bg1">
                        <a:lumMod val="75000"/>
                      </a:schemeClr>
                    </a:solidFill>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Arial" panose="020B0604020202020204" pitchFamily="34" charset="0"/>
                        <a:cs typeface="Arial" panose="020B0604020202020204" pitchFamily="34" charset="0"/>
                      </a:endParaRPr>
                    </a:p>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2</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13577" marR="13577" marT="0" marB="0">
                    <a:solidFill>
                      <a:schemeClr val="bg1">
                        <a:lumMod val="75000"/>
                      </a:schemeClr>
                    </a:solidFill>
                  </a:tcPr>
                </a:tc>
                <a:tc>
                  <a:txBody>
                    <a:bodyPr/>
                    <a:lstStyle/>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Building ReactJS App using JSX and Introduction to Typescript and Webpack. </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React Router &amp; React Context. </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ReactJS, Performance &amp; Optimization</a:t>
                      </a:r>
                    </a:p>
                    <a:p>
                      <a:pPr marL="342900" marR="0" lvl="0" indent="-342900">
                        <a:spcBef>
                          <a:spcPts val="0"/>
                        </a:spcBef>
                        <a:spcAft>
                          <a:spcPts val="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Arial" panose="020B0604020202020204" pitchFamily="34" charset="0"/>
                          <a:cs typeface="Arial" panose="020B0604020202020204" pitchFamily="34" charset="0"/>
                        </a:rPr>
                        <a:t>Test Driven Development – Testing with JEST &amp; Enzyme;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1200" b="1" dirty="0">
                          <a:effectLst/>
                          <a:latin typeface="Arial" panose="020B0604020202020204" pitchFamily="34" charset="0"/>
                          <a:cs typeface="Arial" panose="020B0604020202020204" pitchFamily="34" charset="0"/>
                        </a:rPr>
                        <a:t>Exercises/ Hackathon (JavaScript &amp; React)</a:t>
                      </a:r>
                      <a:endParaRPr lang="en-US" sz="1200" b="1" dirty="0">
                        <a:effectLst/>
                        <a:latin typeface="Arial" panose="020B0604020202020204" pitchFamily="34" charset="0"/>
                        <a:ea typeface="Noto Sans Symbols"/>
                        <a:cs typeface="Arial" panose="020B0604020202020204" pitchFamily="34" charset="0"/>
                      </a:endParaRPr>
                    </a:p>
                  </a:txBody>
                  <a:tcPr marL="13577" marR="13577" marT="0" marB="0">
                    <a:solidFill>
                      <a:schemeClr val="bg1">
                        <a:lumMod val="75000"/>
                      </a:schemeClr>
                    </a:solidFill>
                  </a:tcPr>
                </a:tc>
                <a:extLst>
                  <a:ext uri="{0D108BD9-81ED-4DB2-BD59-A6C34878D82A}">
                    <a16:rowId xmlns:a16="http://schemas.microsoft.com/office/drawing/2014/main" val="1241370148"/>
                  </a:ext>
                </a:extLst>
              </a:tr>
              <a:tr h="1214461">
                <a:tc>
                  <a:txBody>
                    <a:bodyPr/>
                    <a:lstStyle/>
                    <a:p>
                      <a:pPr marL="0" marR="0">
                        <a:spcBef>
                          <a:spcPts val="0"/>
                        </a:spcBef>
                        <a:spcAft>
                          <a:spcPts val="0"/>
                        </a:spcAft>
                      </a:pPr>
                      <a:endParaRPr lang="en-US" sz="1200" b="1" dirty="0">
                        <a:effectLst/>
                        <a:latin typeface="Arial" panose="020B0604020202020204" pitchFamily="34" charset="0"/>
                        <a:cs typeface="Arial" panose="020B0604020202020204" pitchFamily="34" charset="0"/>
                      </a:endParaRPr>
                    </a:p>
                    <a:p>
                      <a:pPr marL="0" marR="0">
                        <a:spcBef>
                          <a:spcPts val="0"/>
                        </a:spcBef>
                        <a:spcAft>
                          <a:spcPts val="0"/>
                        </a:spcAft>
                      </a:pPr>
                      <a:r>
                        <a:rPr lang="en-US" sz="1200" b="1" dirty="0">
                          <a:effectLst/>
                          <a:latin typeface="Arial" panose="020B0604020202020204" pitchFamily="34" charset="0"/>
                          <a:cs typeface="Arial" panose="020B0604020202020204" pitchFamily="34" charset="0"/>
                        </a:rPr>
                        <a:t>Review/Re-Architect Capstone Project</a:t>
                      </a:r>
                    </a:p>
                    <a:p>
                      <a:pPr marL="0" marR="0">
                        <a:spcBef>
                          <a:spcPts val="0"/>
                        </a:spcBef>
                        <a:spcAft>
                          <a:spcPts val="0"/>
                        </a:spcAft>
                      </a:pPr>
                      <a:r>
                        <a:rPr lang="en-US" sz="1200" b="0" dirty="0">
                          <a:effectLst/>
                          <a:latin typeface="Arial" panose="020B0604020202020204" pitchFamily="34" charset="0"/>
                          <a:ea typeface="Calibri" panose="020F0502020204030204" pitchFamily="34" charset="0"/>
                          <a:cs typeface="Arial" panose="020B0604020202020204" pitchFamily="34" charset="0"/>
                        </a:rPr>
                        <a:t>(Based on learnings from Advanced concepts)</a:t>
                      </a:r>
                    </a:p>
                  </a:txBody>
                  <a:tcPr marL="13577" marR="13577" marT="0" marB="0"/>
                </a:tc>
                <a:tc>
                  <a:txBody>
                    <a:bodyPr/>
                    <a:lstStyle/>
                    <a:p>
                      <a:pPr algn="ctr"/>
                      <a:endParaRPr lang="en-US" sz="1200" dirty="0">
                        <a:effectLst/>
                        <a:latin typeface="Arial" panose="020B0604020202020204" pitchFamily="34" charset="0"/>
                        <a:cs typeface="Arial" panose="020B0604020202020204" pitchFamily="34" charset="0"/>
                      </a:endParaRPr>
                    </a:p>
                    <a:p>
                      <a:pPr algn="ctr"/>
                      <a:endParaRPr lang="en-US" sz="1200" dirty="0">
                        <a:effectLst/>
                        <a:latin typeface="Arial" panose="020B0604020202020204" pitchFamily="34" charset="0"/>
                        <a:cs typeface="Arial" panose="020B0604020202020204" pitchFamily="34" charset="0"/>
                      </a:endParaRPr>
                    </a:p>
                    <a:p>
                      <a:pPr algn="ctr"/>
                      <a:endParaRPr lang="en-US" sz="1200" dirty="0">
                        <a:effectLst/>
                        <a:latin typeface="Arial" panose="020B0604020202020204" pitchFamily="34" charset="0"/>
                        <a:cs typeface="Arial" panose="020B0604020202020204" pitchFamily="34" charset="0"/>
                      </a:endParaRPr>
                    </a:p>
                    <a:p>
                      <a:pPr algn="ctr"/>
                      <a:r>
                        <a:rPr lang="en-US" sz="1200" dirty="0">
                          <a:effectLst/>
                          <a:latin typeface="Arial" panose="020B0604020202020204" pitchFamily="34" charset="0"/>
                          <a:cs typeface="Arial" panose="020B0604020202020204" pitchFamily="34" charset="0"/>
                        </a:rPr>
                        <a:t>2</a:t>
                      </a:r>
                      <a:endParaRPr lang="en-US" sz="1200" dirty="0"/>
                    </a:p>
                  </a:txBody>
                  <a:tcPr marL="13577" marR="13577" marT="0" marB="0"/>
                </a:tc>
                <a:tc>
                  <a:txBody>
                    <a:bodyPr/>
                    <a:lstStyle/>
                    <a:p>
                      <a:pPr marL="342900" marR="0" lvl="0" indent="-342900">
                        <a:spcBef>
                          <a:spcPts val="0"/>
                        </a:spcBef>
                        <a:spcAft>
                          <a:spcPts val="0"/>
                        </a:spcAft>
                        <a:buFont typeface="Symbol" panose="05050102010706020507" pitchFamily="18" charset="2"/>
                        <a:buChar char=""/>
                      </a:pPr>
                      <a:r>
                        <a:rPr lang="en-US" sz="1200" dirty="0">
                          <a:effectLst/>
                          <a:latin typeface="Arial" panose="020B0604020202020204" pitchFamily="34" charset="0"/>
                          <a:cs typeface="Arial" panose="020B0604020202020204" pitchFamily="34" charset="0"/>
                        </a:rPr>
                        <a:t>Design based on Cloud native best practices</a:t>
                      </a:r>
                    </a:p>
                    <a:p>
                      <a:pPr marL="342900" marR="0" lvl="0" indent="-342900">
                        <a:spcBef>
                          <a:spcPts val="0"/>
                        </a:spcBef>
                        <a:spcAft>
                          <a:spcPts val="0"/>
                        </a:spcAft>
                        <a:buFont typeface="Symbol" panose="05050102010706020507" pitchFamily="18" charset="2"/>
                        <a:buChar char=""/>
                      </a:pPr>
                      <a:r>
                        <a:rPr lang="en-US" sz="1200" dirty="0">
                          <a:effectLst/>
                          <a:latin typeface="Arial" panose="020B0604020202020204" pitchFamily="34" charset="0"/>
                          <a:cs typeface="Arial" panose="020B0604020202020204" pitchFamily="34" charset="0"/>
                        </a:rPr>
                        <a:t>Introduce API Gateway. Apply Spring Cloud features, Operations</a:t>
                      </a:r>
                    </a:p>
                    <a:p>
                      <a:pPr marL="342900" marR="0" lvl="0" indent="-342900">
                        <a:spcBef>
                          <a:spcPts val="0"/>
                        </a:spcBef>
                        <a:spcAft>
                          <a:spcPts val="0"/>
                        </a:spcAft>
                        <a:buFont typeface="Symbol" panose="05050102010706020507" pitchFamily="18" charset="2"/>
                        <a:buChar char=""/>
                      </a:pPr>
                      <a:r>
                        <a:rPr lang="en-US" sz="1200" dirty="0">
                          <a:effectLst/>
                          <a:latin typeface="Arial" panose="020B0604020202020204" pitchFamily="34" charset="0"/>
                          <a:cs typeface="Arial" panose="020B0604020202020204" pitchFamily="34" charset="0"/>
                        </a:rPr>
                        <a:t>Develop one of the service as a Serverless function</a:t>
                      </a:r>
                    </a:p>
                    <a:p>
                      <a:pPr marL="342900" marR="0" lvl="0" indent="-342900">
                        <a:spcBef>
                          <a:spcPts val="0"/>
                        </a:spcBef>
                        <a:spcAft>
                          <a:spcPts val="0"/>
                        </a:spcAft>
                        <a:buFont typeface="Symbol" panose="05050102010706020507" pitchFamily="18" charset="2"/>
                        <a:buChar char=""/>
                      </a:pPr>
                      <a:r>
                        <a:rPr lang="en-US" sz="1200" dirty="0">
                          <a:effectLst/>
                          <a:latin typeface="Arial" panose="020B0604020202020204" pitchFamily="34" charset="0"/>
                          <a:cs typeface="Arial" panose="020B0604020202020204" pitchFamily="34" charset="0"/>
                        </a:rPr>
                        <a:t>Develop with compliance to standards, integrated code quality checks  </a:t>
                      </a:r>
                    </a:p>
                    <a:p>
                      <a:pPr marL="342900" marR="0" lvl="0" indent="-342900">
                        <a:spcBef>
                          <a:spcPts val="0"/>
                        </a:spcBef>
                        <a:spcAft>
                          <a:spcPts val="0"/>
                        </a:spcAft>
                        <a:buFont typeface="Symbol" panose="05050102010706020507" pitchFamily="18" charset="2"/>
                        <a:buChar char=""/>
                      </a:pPr>
                      <a:r>
                        <a:rPr lang="en-US" sz="1200" dirty="0">
                          <a:effectLst/>
                          <a:latin typeface="Arial" panose="020B0604020202020204" pitchFamily="34" charset="0"/>
                          <a:cs typeface="Arial" panose="020B0604020202020204" pitchFamily="34" charset="0"/>
                        </a:rPr>
                        <a:t>Define/Implement NFR (E.g.: Performance: &lt;2 seconds, ADA Compliance – Level A)</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200" b="1" dirty="0">
                          <a:effectLst/>
                          <a:latin typeface="Arial" panose="020B0604020202020204" pitchFamily="34" charset="0"/>
                          <a:cs typeface="Arial" panose="020B0604020202020204" pitchFamily="34" charset="0"/>
                        </a:rPr>
                        <a:t>Project Presentation/Review</a:t>
                      </a:r>
                      <a:r>
                        <a:rPr lang="en-US" sz="1200" dirty="0">
                          <a:effectLst/>
                          <a:latin typeface="Arial" panose="020B0604020202020204" pitchFamily="34" charset="0"/>
                          <a:cs typeface="Arial" panose="020B0604020202020204" pitchFamily="34" charset="0"/>
                        </a:rPr>
                        <a:t> </a:t>
                      </a:r>
                      <a:endParaRPr lang="en-US" sz="1200" dirty="0"/>
                    </a:p>
                  </a:txBody>
                  <a:tcPr marL="13577" marR="13577" marT="0" marB="0"/>
                </a:tc>
                <a:extLst>
                  <a:ext uri="{0D108BD9-81ED-4DB2-BD59-A6C34878D82A}">
                    <a16:rowId xmlns:a16="http://schemas.microsoft.com/office/drawing/2014/main" val="1887766648"/>
                  </a:ext>
                </a:extLst>
              </a:tr>
            </a:tbl>
          </a:graphicData>
        </a:graphic>
      </p:graphicFrame>
      <p:sp>
        <p:nvSpPr>
          <p:cNvPr id="4" name="TextBox 3">
            <a:extLst>
              <a:ext uri="{FF2B5EF4-FFF2-40B4-BE49-F238E27FC236}">
                <a16:creationId xmlns:a16="http://schemas.microsoft.com/office/drawing/2014/main" id="{313A4190-5F1F-40EB-A916-6863391F9A56}"/>
              </a:ext>
            </a:extLst>
          </p:cNvPr>
          <p:cNvSpPr txBox="1"/>
          <p:nvPr/>
        </p:nvSpPr>
        <p:spPr>
          <a:xfrm>
            <a:off x="304799" y="20548"/>
            <a:ext cx="7339174" cy="584775"/>
          </a:xfrm>
          <a:prstGeom prst="rect">
            <a:avLst/>
          </a:prstGeom>
          <a:noFill/>
        </p:spPr>
        <p:txBody>
          <a:bodyPr wrap="square">
            <a:spAutoFit/>
          </a:bodyPr>
          <a:lstStyle/>
          <a:p>
            <a:pPr marL="0" marR="0">
              <a:spcBef>
                <a:spcPts val="0"/>
              </a:spcBef>
              <a:spcAft>
                <a:spcPts val="0"/>
              </a:spcAft>
            </a:pPr>
            <a:r>
              <a:rPr lang="en-US" sz="3200" b="1" dirty="0">
                <a:effectLst/>
                <a:latin typeface="Arial" panose="020B0604020202020204" pitchFamily="34" charset="0"/>
                <a:ea typeface="Calibri" panose="020F0502020204030204" pitchFamily="34" charset="0"/>
                <a:cs typeface="Arial" panose="020B0604020202020204" pitchFamily="34" charset="0"/>
              </a:rPr>
              <a:t>Advanced – </a:t>
            </a:r>
            <a:r>
              <a:rPr lang="en-US" sz="3200" b="1" dirty="0">
                <a:latin typeface="Arial" panose="020B0604020202020204" pitchFamily="34" charset="0"/>
                <a:ea typeface="Calibri" panose="020F0502020204030204" pitchFamily="34" charset="0"/>
                <a:cs typeface="Arial" panose="020B0604020202020204" pitchFamily="34" charset="0"/>
              </a:rPr>
              <a:t>.NET</a:t>
            </a:r>
            <a:r>
              <a:rPr lang="en-US" sz="3200" b="1" dirty="0">
                <a:effectLst/>
                <a:latin typeface="Arial" panose="020B0604020202020204" pitchFamily="34" charset="0"/>
                <a:ea typeface="Calibri" panose="020F0502020204030204" pitchFamily="34" charset="0"/>
                <a:cs typeface="Arial" panose="020B0604020202020204" pitchFamily="34" charset="0"/>
              </a:rPr>
              <a:t> FSD</a:t>
            </a:r>
            <a:endParaRPr lang="en-US" sz="32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52A5C05C-9432-4C0A-98B7-9E458F4EE789}"/>
              </a:ext>
            </a:extLst>
          </p:cNvPr>
          <p:cNvSpPr/>
          <p:nvPr/>
        </p:nvSpPr>
        <p:spPr>
          <a:xfrm>
            <a:off x="10308404" y="20548"/>
            <a:ext cx="1650715" cy="852755"/>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r>
              <a:rPr lang="en-US" sz="1800" dirty="0"/>
              <a:t>WIP</a:t>
            </a:r>
          </a:p>
        </p:txBody>
      </p:sp>
    </p:spTree>
    <p:extLst>
      <p:ext uri="{BB962C8B-B14F-4D97-AF65-F5344CB8AC3E}">
        <p14:creationId xmlns:p14="http://schemas.microsoft.com/office/powerpoint/2010/main" val="267937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77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C2491E7086264BB3E85682BB9E1A0D" ma:contentTypeVersion="12" ma:contentTypeDescription="Create a new document." ma:contentTypeScope="" ma:versionID="786a1823f659a89869c85d90e96b0afc">
  <xsd:schema xmlns:xsd="http://www.w3.org/2001/XMLSchema" xmlns:xs="http://www.w3.org/2001/XMLSchema" xmlns:p="http://schemas.microsoft.com/office/2006/metadata/properties" xmlns:ns2="9e2188fa-3017-4d80-9b14-d60eb1307064" xmlns:ns3="1f3f42dc-1188-4333-a293-b3da5b058030" targetNamespace="http://schemas.microsoft.com/office/2006/metadata/properties" ma:root="true" ma:fieldsID="66baa119ae98cfa8805a54bc7770e5bf" ns2:_="" ns3:_="">
    <xsd:import namespace="9e2188fa-3017-4d80-9b14-d60eb1307064"/>
    <xsd:import namespace="1f3f42dc-1188-4333-a293-b3da5b0580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2188fa-3017-4d80-9b14-d60eb13070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3f42dc-1188-4333-a293-b3da5b0580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26d9899-0e02-4783-bdf2-12e222820b0c}" ma:internalName="TaxCatchAll" ma:showField="CatchAllData" ma:web="1f3f42dc-1188-4333-a293-b3da5b05803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f3f42dc-1188-4333-a293-b3da5b058030" xsi:nil="true"/>
    <lcf76f155ced4ddcb4097134ff3c332f xmlns="9e2188fa-3017-4d80-9b14-d60eb130706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18E9A3-A069-467D-991D-12947870347F}"/>
</file>

<file path=customXml/itemProps2.xml><?xml version="1.0" encoding="utf-8"?>
<ds:datastoreItem xmlns:ds="http://schemas.openxmlformats.org/officeDocument/2006/customXml" ds:itemID="{938E9144-E3A5-41BC-AFE4-00414EB4BFE9}">
  <ds:schemaRefs>
    <ds:schemaRef ds:uri="3d490cd2-1cd2-4229-bf74-977b65ab40b2"/>
    <ds:schemaRef ds:uri="5de21204-f6c2-476d-9eb4-7ba6a46565b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1416</TotalTime>
  <Words>1420</Words>
  <Application>Microsoft Office PowerPoint</Application>
  <PresentationFormat>Widescreen</PresentationFormat>
  <Paragraphs>254</Paragraphs>
  <Slides>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Symbol</vt:lpstr>
      <vt:lpstr>UST</vt:lpstr>
      <vt:lpstr>Impact Unbound  Engineering a better future through the power of technology</vt:lpstr>
      <vt:lpstr>UST – Fresher’s Enablement Program</vt:lpstr>
      <vt:lpstr>Foundations (10 Weeks)</vt:lpstr>
      <vt:lpstr>PowerPoint Presentation</vt:lpstr>
      <vt:lpstr>PowerPoint Presentation</vt:lpstr>
      <vt:lpstr>PowerPoint Presentation</vt:lpstr>
      <vt:lpstr>Advanced Topics (6 Weeks)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Aayushi Hari(UST,IN)</cp:lastModifiedBy>
  <cp:revision>323</cp:revision>
  <cp:lastPrinted>2019-10-06T00:46:52Z</cp:lastPrinted>
  <dcterms:created xsi:type="dcterms:W3CDTF">2020-12-03T20:34:18Z</dcterms:created>
  <dcterms:modified xsi:type="dcterms:W3CDTF">2023-02-28T07:26:59Z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0x010100FEC2491E7086264BB3E85682BB9E1A0D</vt:lpwstr>
  </property>
</Properties>
</file>