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8" r:id="rId6"/>
    <p:sldId id="276" r:id="rId7"/>
    <p:sldId id="291" r:id="rId8"/>
    <p:sldId id="287" r:id="rId9"/>
    <p:sldId id="283" r:id="rId10"/>
    <p:sldId id="289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1D608D-60C3-4544-8EF0-2E05CD2063EF}">
          <p14:sldIdLst>
            <p14:sldId id="256"/>
            <p14:sldId id="288"/>
            <p14:sldId id="276"/>
            <p14:sldId id="291"/>
            <p14:sldId id="287"/>
            <p14:sldId id="283"/>
            <p14:sldId id="289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52" autoAdjust="0"/>
  </p:normalViewPr>
  <p:slideViewPr>
    <p:cSldViewPr snapToGrid="0" showGuides="1">
      <p:cViewPr varScale="1">
        <p:scale>
          <a:sx n="67" d="100"/>
          <a:sy n="67" d="100"/>
        </p:scale>
        <p:origin x="645" y="51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39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2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ibreshot.com/fly-agaric-mushroom/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machinelearning.glitch.m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computer-command-screengrab-programming-programming-language-wallpaper-pwmqx/download/3840x2160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quoteinspector.com/images/investing/stock-growth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289092&amp;picture=machine-learnin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81" y="2097114"/>
            <a:ext cx="5757863" cy="1938992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IML PROJECT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MUSHROOM CLASSIFICATION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2543464" y="1194909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084616E-36A3-4A92-9B1D-60DCFABAE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876419">
            <a:off x="7538063" y="712665"/>
            <a:ext cx="4177776" cy="34514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2E6FB1-03AB-46F9-8D34-5B5AF594FC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467494" y="3743325"/>
            <a:ext cx="3405754" cy="29075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4F7135-F66A-439B-B223-96CC9E56CEC5}"/>
              </a:ext>
            </a:extLst>
          </p:cNvPr>
          <p:cNvCxnSpPr/>
          <p:nvPr/>
        </p:nvCxnSpPr>
        <p:spPr>
          <a:xfrm flipH="1">
            <a:off x="8366760" y="2369820"/>
            <a:ext cx="26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EDA76D-D10A-43D9-BE3D-33ACF37479E2}"/>
              </a:ext>
            </a:extLst>
          </p:cNvPr>
          <p:cNvSpPr txBox="1"/>
          <p:nvPr/>
        </p:nvSpPr>
        <p:spPr>
          <a:xfrm>
            <a:off x="1981200" y="1554480"/>
            <a:ext cx="7970520" cy="276998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lgerian" panose="04020705040A02060702" pitchFamily="82" charset="0"/>
              </a:rPr>
              <a:t>                               GROUP MEMBERS</a:t>
            </a:r>
          </a:p>
          <a:p>
            <a:endParaRPr lang="en-US" b="1" dirty="0">
              <a:latin typeface="Algerian" panose="04020705040A02060702" pitchFamily="82" charset="0"/>
            </a:endParaRPr>
          </a:p>
          <a:p>
            <a:endParaRPr lang="en-US" b="1" dirty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Brundha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Devi. A  (B23CH1015 )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Aakarshana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 (B23ME1002)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Vallimpula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Niveditha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(B23MT1044)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Yashaswini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Tirupathi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(B23CI1039)</a:t>
            </a:r>
          </a:p>
          <a:p>
            <a:endParaRPr lang="en-IN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FBCD33-87E0-4B29-9AB3-0499297D42BB}"/>
              </a:ext>
            </a:extLst>
          </p:cNvPr>
          <p:cNvCxnSpPr>
            <a:cxnSpLocks/>
          </p:cNvCxnSpPr>
          <p:nvPr/>
        </p:nvCxnSpPr>
        <p:spPr>
          <a:xfrm flipH="1">
            <a:off x="571500" y="2716269"/>
            <a:ext cx="1409699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E17E93-0538-4C7C-A6CC-B77C3BBD8644}"/>
              </a:ext>
            </a:extLst>
          </p:cNvPr>
          <p:cNvCxnSpPr/>
          <p:nvPr/>
        </p:nvCxnSpPr>
        <p:spPr>
          <a:xfrm flipV="1">
            <a:off x="571500" y="853440"/>
            <a:ext cx="0" cy="1862822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35DA0A-0A32-4335-B119-FEEA7046A760}"/>
              </a:ext>
            </a:extLst>
          </p:cNvPr>
          <p:cNvCxnSpPr/>
          <p:nvPr/>
        </p:nvCxnSpPr>
        <p:spPr>
          <a:xfrm>
            <a:off x="571500" y="853440"/>
            <a:ext cx="337566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B3D903-8793-4853-98BD-180DB426EAD9}"/>
              </a:ext>
            </a:extLst>
          </p:cNvPr>
          <p:cNvCxnSpPr/>
          <p:nvPr/>
        </p:nvCxnSpPr>
        <p:spPr>
          <a:xfrm>
            <a:off x="3947160" y="853440"/>
            <a:ext cx="0" cy="70104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DA6BDE-A248-4A8D-9661-4131792BF3C9}"/>
              </a:ext>
            </a:extLst>
          </p:cNvPr>
          <p:cNvCxnSpPr>
            <a:cxnSpLocks/>
          </p:cNvCxnSpPr>
          <p:nvPr/>
        </p:nvCxnSpPr>
        <p:spPr>
          <a:xfrm>
            <a:off x="304800" y="3154680"/>
            <a:ext cx="16764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53CA56A-FB20-478C-AE99-C15D223C2E5A}"/>
              </a:ext>
            </a:extLst>
          </p:cNvPr>
          <p:cNvCxnSpPr/>
          <p:nvPr/>
        </p:nvCxnSpPr>
        <p:spPr>
          <a:xfrm>
            <a:off x="4168140" y="1158240"/>
            <a:ext cx="7719060" cy="6096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9FCCA5-A4FB-4C6B-BD09-9ADE37BDB958}"/>
              </a:ext>
            </a:extLst>
          </p:cNvPr>
          <p:cNvCxnSpPr>
            <a:cxnSpLocks/>
          </p:cNvCxnSpPr>
          <p:nvPr/>
        </p:nvCxnSpPr>
        <p:spPr>
          <a:xfrm>
            <a:off x="845820" y="4297679"/>
            <a:ext cx="10126980" cy="1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A230FAE-D29B-4E5E-A389-546330EEDD2E}"/>
              </a:ext>
            </a:extLst>
          </p:cNvPr>
          <p:cNvCxnSpPr/>
          <p:nvPr/>
        </p:nvCxnSpPr>
        <p:spPr>
          <a:xfrm flipV="1">
            <a:off x="10972800" y="2263140"/>
            <a:ext cx="0" cy="19812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B871ED-90B3-4423-9BF1-523D7661AD28}"/>
              </a:ext>
            </a:extLst>
          </p:cNvPr>
          <p:cNvCxnSpPr>
            <a:cxnSpLocks/>
          </p:cNvCxnSpPr>
          <p:nvPr/>
        </p:nvCxnSpPr>
        <p:spPr>
          <a:xfrm>
            <a:off x="9044940" y="3878044"/>
            <a:ext cx="0" cy="1585495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70D9848-08C3-4153-B7F0-CD7130F78EE8}"/>
              </a:ext>
            </a:extLst>
          </p:cNvPr>
          <p:cNvCxnSpPr>
            <a:cxnSpLocks/>
          </p:cNvCxnSpPr>
          <p:nvPr/>
        </p:nvCxnSpPr>
        <p:spPr>
          <a:xfrm>
            <a:off x="9121140" y="5463539"/>
            <a:ext cx="254508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560AD05-CE6E-4D92-8D85-ABF5366CB495}"/>
              </a:ext>
            </a:extLst>
          </p:cNvPr>
          <p:cNvCxnSpPr>
            <a:cxnSpLocks/>
          </p:cNvCxnSpPr>
          <p:nvPr/>
        </p:nvCxnSpPr>
        <p:spPr>
          <a:xfrm>
            <a:off x="9944100" y="3429000"/>
            <a:ext cx="172212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7147B9D-89F7-4FB4-8D7C-E15043CF5C18}"/>
              </a:ext>
            </a:extLst>
          </p:cNvPr>
          <p:cNvCxnSpPr/>
          <p:nvPr/>
        </p:nvCxnSpPr>
        <p:spPr>
          <a:xfrm>
            <a:off x="11666220" y="3429000"/>
            <a:ext cx="0" cy="2034539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D3DB72B-6F5D-4211-B60A-4B656A7039DA}"/>
              </a:ext>
            </a:extLst>
          </p:cNvPr>
          <p:cNvSpPr/>
          <p:nvPr/>
        </p:nvSpPr>
        <p:spPr>
          <a:xfrm>
            <a:off x="10645140" y="4921984"/>
            <a:ext cx="1546860" cy="1532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78A695C-4FFD-448D-B5FE-5456910C227A}"/>
              </a:ext>
            </a:extLst>
          </p:cNvPr>
          <p:cNvSpPr/>
          <p:nvPr/>
        </p:nvSpPr>
        <p:spPr>
          <a:xfrm>
            <a:off x="0" y="11163"/>
            <a:ext cx="1485895" cy="1493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6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Methods used  in this 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025525"/>
            <a:ext cx="4821555" cy="183197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Trees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tree-structured model that splits data into subsets based on feature values, aiming to maximize information gain at each split.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23661" y="1477170"/>
            <a:ext cx="930704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4522470"/>
            <a:ext cx="4821555" cy="169545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Vector Machine (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SVM)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A supervised learning model that finds the     optimal hyperplane to separate classes by    maximizing the margin between them.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2164" y="487854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2420" y="1073071"/>
            <a:ext cx="4935855" cy="178443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K-Nearest </a:t>
            </a:r>
            <a:r>
              <a:rPr lang="en-IN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Neighbors</a:t>
            </a: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KNN)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non-parametric algorithm that classifies data points based on the majority label among their 'k' nearest neighbors.</a:t>
            </a:r>
          </a:p>
          <a:p>
            <a:pPr algn="ctr"/>
            <a:endParaRPr lang="en-US" sz="1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12510" y="1477169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7430" y="4522470"/>
            <a:ext cx="4572129" cy="169545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  <a:p>
            <a:pPr algn="ctr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statistical model that predicts the probability of a binary outcome using a logistic function based on linear combinations of input features.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03080" y="4853510"/>
            <a:ext cx="948869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5147068" y="1755068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6716134" y="1770538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6645744" y="5194219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861993" y="5209562"/>
            <a:ext cx="421771" cy="277765"/>
            <a:chOff x="7897812" y="1403429"/>
            <a:chExt cx="348571" cy="261767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46358" y="1465171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7897812" y="1403429"/>
              <a:ext cx="89832" cy="101522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02980" y="522898"/>
            <a:ext cx="358902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5745"/>
            <a:ext cx="11689076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 of Original Data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-22912" y="500038"/>
            <a:ext cx="3421432" cy="2286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547145" y="1347561"/>
            <a:ext cx="2270760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K-Nearest Neighbors (</a:t>
            </a:r>
            <a:r>
              <a:rPr lang="en-US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KNN)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400800" y="1342072"/>
            <a:ext cx="2270760" cy="664792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Trees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>
            <a:off x="9288779" y="1342072"/>
            <a:ext cx="2356075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Vector Machine (</a:t>
            </a:r>
            <a:r>
              <a:rPr lang="en-US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SVM)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>
            <a:off x="3435124" y="1342072"/>
            <a:ext cx="2295116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80CF9-C316-499E-9290-1862D99CB4AD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7CC4D6-E263-493A-B723-43211768C184}"/>
              </a:ext>
            </a:extLst>
          </p:cNvPr>
          <p:cNvCxnSpPr>
            <a:cxnSpLocks/>
          </p:cNvCxnSpPr>
          <p:nvPr/>
        </p:nvCxnSpPr>
        <p:spPr>
          <a:xfrm>
            <a:off x="3086100" y="1342072"/>
            <a:ext cx="0" cy="463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8B631B-1322-4E72-85BB-5AC04B9138A1}"/>
              </a:ext>
            </a:extLst>
          </p:cNvPr>
          <p:cNvCxnSpPr>
            <a:cxnSpLocks/>
          </p:cNvCxnSpPr>
          <p:nvPr/>
        </p:nvCxnSpPr>
        <p:spPr>
          <a:xfrm>
            <a:off x="6134097" y="1402080"/>
            <a:ext cx="28985" cy="45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AF5197-1F06-493B-A61A-F90E85B63E50}"/>
              </a:ext>
            </a:extLst>
          </p:cNvPr>
          <p:cNvCxnSpPr>
            <a:cxnSpLocks/>
          </p:cNvCxnSpPr>
          <p:nvPr/>
        </p:nvCxnSpPr>
        <p:spPr>
          <a:xfrm>
            <a:off x="9029700" y="1402080"/>
            <a:ext cx="68578" cy="44176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697E68A-8D88-4940-8DAD-D24B3E98F3AA}"/>
              </a:ext>
            </a:extLst>
          </p:cNvPr>
          <p:cNvSpPr txBox="1"/>
          <p:nvPr/>
        </p:nvSpPr>
        <p:spPr>
          <a:xfrm>
            <a:off x="547145" y="2560320"/>
            <a:ext cx="22707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KNN model achieved an accuracy of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99.917%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the test set. This high accuracy indicates that the model is effective at classifying the data correctly in most cases.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F1F277-8BA5-40F8-9F09-DB82D1A06FAD}"/>
              </a:ext>
            </a:extLst>
          </p:cNvPr>
          <p:cNvSpPr txBox="1"/>
          <p:nvPr/>
        </p:nvSpPr>
        <p:spPr>
          <a:xfrm>
            <a:off x="3451860" y="2560320"/>
            <a:ext cx="23850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logistic regression model shows robust performance even in the presence of outliers, with an accuracy of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94.67%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The KNN model further corroborates these results, suggesting a reliable classification framework for the mushroom dataset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BA5EFD-67A7-434C-94D1-511A0CD01E5E}"/>
              </a:ext>
            </a:extLst>
          </p:cNvPr>
          <p:cNvSpPr txBox="1"/>
          <p:nvPr/>
        </p:nvSpPr>
        <p:spPr>
          <a:xfrm>
            <a:off x="6553200" y="2560320"/>
            <a:ext cx="21503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Decision Tree Classifier using the Gini index criterion performed effectively in classifying mushrooms, achieving competitive accuracy on both the training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(95.74%)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test sets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(96.14%)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E7317F-7199-4A79-BE61-59FD0094723A}"/>
              </a:ext>
            </a:extLst>
          </p:cNvPr>
          <p:cNvSpPr txBox="1"/>
          <p:nvPr/>
        </p:nvSpPr>
        <p:spPr>
          <a:xfrm>
            <a:off x="9349740" y="2560320"/>
            <a:ext cx="2567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SVM model demonstrated exceptional effectiveness with a accuracy of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99.01% -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kernel linear,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100%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kernel poly ,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100%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kernel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rbf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0763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 w="25400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93370"/>
            <a:ext cx="116586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</a:rPr>
              <a:t>Comparison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 w="254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6C3AAC-6EA5-479D-BFEB-831A357CD1A2}"/>
              </a:ext>
            </a:extLst>
          </p:cNvPr>
          <p:cNvSpPr txBox="1"/>
          <p:nvPr/>
        </p:nvSpPr>
        <p:spPr>
          <a:xfrm>
            <a:off x="1862852" y="1096952"/>
            <a:ext cx="84662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              </a:t>
            </a:r>
            <a:r>
              <a:rPr lang="en-IN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 Accuracies Across Different Methods</a:t>
            </a:r>
            <a:endParaRPr lang="en-IN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9E07AF1-E223-48BB-903F-231D1252C0C2}"/>
              </a:ext>
            </a:extLst>
          </p:cNvPr>
          <p:cNvCxnSpPr>
            <a:cxnSpLocks/>
          </p:cNvCxnSpPr>
          <p:nvPr/>
        </p:nvCxnSpPr>
        <p:spPr>
          <a:xfrm flipV="1">
            <a:off x="0" y="6846096"/>
            <a:ext cx="12192000" cy="38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CCD0D84-6748-4344-AF84-DCD3FD4D02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32248"/>
            <a:ext cx="5486400" cy="4128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88FFDC-7793-43B5-B4FA-0FA92DA829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120" y="1932248"/>
            <a:ext cx="5501639" cy="412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7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74320"/>
            <a:ext cx="11711888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22912" y="522898"/>
            <a:ext cx="402341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77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PCA (Principal Component Analysis)</a:t>
            </a:r>
            <a:endParaRPr lang="en-US" b="1" dirty="0">
              <a:latin typeface="+mj-lt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409146" y="1342072"/>
            <a:ext cx="4967514" cy="664792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LDA (Linear Discriminant Analysis)</a:t>
            </a:r>
          </a:p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Without Outliers</a:t>
            </a:r>
            <a:endParaRPr lang="en-US" b="1" dirty="0">
              <a:latin typeface="+mj-l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With Outliers</a:t>
            </a:r>
            <a:endParaRPr lang="en-US" b="1" dirty="0">
              <a:latin typeface="+mj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9" y="4210325"/>
            <a:ext cx="9830750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39840" y="2104573"/>
            <a:ext cx="7624" cy="407851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0" y="1950727"/>
            <a:ext cx="4093486" cy="227754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achieved perfect accuracy (1.00), showing robustness to outliers.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showed moderate performance (0.9136 and 0.9188, respectively), indicating some sensitivity to outliers.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performed well (0.9975), especially in RBF kernel.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80CF9-C316-499E-9290-1862D99CB4AD}"/>
              </a:ext>
            </a:extLst>
          </p:cNvPr>
          <p:cNvSpPr txBox="1"/>
          <p:nvPr/>
        </p:nvSpPr>
        <p:spPr>
          <a:xfrm>
            <a:off x="563499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F39F9-CBC1-48EE-A952-11C133D4E735}"/>
              </a:ext>
            </a:extLst>
          </p:cNvPr>
          <p:cNvSpPr txBox="1"/>
          <p:nvPr/>
        </p:nvSpPr>
        <p:spPr>
          <a:xfrm>
            <a:off x="6785431" y="2330994"/>
            <a:ext cx="4093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maintained high accuracy (0.9327 and 0.9495, respectively).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also performed moderately (0.9474).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showed lower accuracy (0.9327), indicating sensitivity to outliers.</a:t>
            </a:r>
            <a:endParaRPr lang="en-US" alt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E497A7-3D6C-48F3-A873-4CDB36D2C0FA}"/>
              </a:ext>
            </a:extLst>
          </p:cNvPr>
          <p:cNvSpPr txBox="1"/>
          <p:nvPr/>
        </p:nvSpPr>
        <p:spPr>
          <a:xfrm>
            <a:off x="1501148" y="4335810"/>
            <a:ext cx="4343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models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showed improved accuracy.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achieved perfect accuracy (1.00) across all kernels.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Logistic Regression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also saw increased performance (0.9843 and 0.9889, respectively).</a:t>
            </a:r>
            <a:endParaRPr lang="en-US" alt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BCD222-B6E6-42AA-85AE-A149427651F3}"/>
              </a:ext>
            </a:extLst>
          </p:cNvPr>
          <p:cNvSpPr txBox="1"/>
          <p:nvPr/>
        </p:nvSpPr>
        <p:spPr>
          <a:xfrm>
            <a:off x="6666779" y="4223156"/>
            <a:ext cx="4978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models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improved significantly with outlier removal.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(across all kernels),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achieved perfect accuracy (1.00)</a:t>
            </a:r>
            <a:endParaRPr lang="en-US" alt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4F7135-F66A-439B-B223-96CC9E56CEC5}"/>
              </a:ext>
            </a:extLst>
          </p:cNvPr>
          <p:cNvCxnSpPr/>
          <p:nvPr/>
        </p:nvCxnSpPr>
        <p:spPr>
          <a:xfrm flipH="1">
            <a:off x="8366760" y="2369820"/>
            <a:ext cx="26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EDA76D-D10A-43D9-BE3D-33ACF37479E2}"/>
              </a:ext>
            </a:extLst>
          </p:cNvPr>
          <p:cNvSpPr txBox="1"/>
          <p:nvPr/>
        </p:nvSpPr>
        <p:spPr>
          <a:xfrm>
            <a:off x="2038351" y="2148959"/>
            <a:ext cx="7970508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lgerian" panose="04020705040A02060702" pitchFamily="82" charset="0"/>
              </a:rPr>
              <a:t>                             Final selected model</a:t>
            </a:r>
          </a:p>
          <a:p>
            <a:endParaRPr lang="en-US" b="1" dirty="0">
              <a:latin typeface="Algerian" panose="04020705040A02060702" pitchFamily="82" charset="0"/>
            </a:endParaRPr>
          </a:p>
          <a:p>
            <a:endParaRPr lang="en-US" b="1" dirty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KNN and SVM (RBF kernel) are the best choices for the mushroom classification task, as they consistently achieved the highest accuracy across different dimensionality reductions techniques and outlier scenarios.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FBCD33-87E0-4B29-9AB3-0499297D42BB}"/>
              </a:ext>
            </a:extLst>
          </p:cNvPr>
          <p:cNvCxnSpPr>
            <a:cxnSpLocks/>
          </p:cNvCxnSpPr>
          <p:nvPr/>
        </p:nvCxnSpPr>
        <p:spPr>
          <a:xfrm flipH="1">
            <a:off x="571500" y="2716269"/>
            <a:ext cx="1409699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E17E93-0538-4C7C-A6CC-B77C3BBD8644}"/>
              </a:ext>
            </a:extLst>
          </p:cNvPr>
          <p:cNvCxnSpPr/>
          <p:nvPr/>
        </p:nvCxnSpPr>
        <p:spPr>
          <a:xfrm flipV="1">
            <a:off x="571500" y="853440"/>
            <a:ext cx="0" cy="1862822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35DA0A-0A32-4335-B119-FEEA7046A760}"/>
              </a:ext>
            </a:extLst>
          </p:cNvPr>
          <p:cNvCxnSpPr/>
          <p:nvPr/>
        </p:nvCxnSpPr>
        <p:spPr>
          <a:xfrm>
            <a:off x="571500" y="853440"/>
            <a:ext cx="337566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B3D903-8793-4853-98BD-180DB426EAD9}"/>
              </a:ext>
            </a:extLst>
          </p:cNvPr>
          <p:cNvCxnSpPr>
            <a:cxnSpLocks/>
          </p:cNvCxnSpPr>
          <p:nvPr/>
        </p:nvCxnSpPr>
        <p:spPr>
          <a:xfrm>
            <a:off x="3947160" y="853440"/>
            <a:ext cx="0" cy="1295519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9FCCA5-A4FB-4C6B-BD09-9ADE37BDB958}"/>
              </a:ext>
            </a:extLst>
          </p:cNvPr>
          <p:cNvCxnSpPr>
            <a:cxnSpLocks/>
          </p:cNvCxnSpPr>
          <p:nvPr/>
        </p:nvCxnSpPr>
        <p:spPr>
          <a:xfrm>
            <a:off x="845820" y="4297679"/>
            <a:ext cx="10126980" cy="1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B871ED-90B3-4423-9BF1-523D7661AD28}"/>
              </a:ext>
            </a:extLst>
          </p:cNvPr>
          <p:cNvCxnSpPr>
            <a:cxnSpLocks/>
          </p:cNvCxnSpPr>
          <p:nvPr/>
        </p:nvCxnSpPr>
        <p:spPr>
          <a:xfrm>
            <a:off x="9044940" y="3878044"/>
            <a:ext cx="0" cy="1585495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70D9848-08C3-4153-B7F0-CD7130F78EE8}"/>
              </a:ext>
            </a:extLst>
          </p:cNvPr>
          <p:cNvCxnSpPr>
            <a:cxnSpLocks/>
          </p:cNvCxnSpPr>
          <p:nvPr/>
        </p:nvCxnSpPr>
        <p:spPr>
          <a:xfrm>
            <a:off x="9044940" y="5463539"/>
            <a:ext cx="262128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560AD05-CE6E-4D92-8D85-ABF5366CB495}"/>
              </a:ext>
            </a:extLst>
          </p:cNvPr>
          <p:cNvCxnSpPr>
            <a:cxnSpLocks/>
          </p:cNvCxnSpPr>
          <p:nvPr/>
        </p:nvCxnSpPr>
        <p:spPr>
          <a:xfrm>
            <a:off x="9944100" y="3429000"/>
            <a:ext cx="172212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7147B9D-89F7-4FB4-8D7C-E15043CF5C18}"/>
              </a:ext>
            </a:extLst>
          </p:cNvPr>
          <p:cNvCxnSpPr/>
          <p:nvPr/>
        </p:nvCxnSpPr>
        <p:spPr>
          <a:xfrm>
            <a:off x="11666220" y="3429000"/>
            <a:ext cx="0" cy="2034539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417E8D-E5E3-4CF3-BB83-4ECB4A354C58}"/>
              </a:ext>
            </a:extLst>
          </p:cNvPr>
          <p:cNvCxnSpPr/>
          <p:nvPr/>
        </p:nvCxnSpPr>
        <p:spPr>
          <a:xfrm>
            <a:off x="1569720" y="1729740"/>
            <a:ext cx="0" cy="32004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E296C0-63D3-4670-9484-0F8F9E9DE753}"/>
              </a:ext>
            </a:extLst>
          </p:cNvPr>
          <p:cNvCxnSpPr/>
          <p:nvPr/>
        </p:nvCxnSpPr>
        <p:spPr>
          <a:xfrm>
            <a:off x="1584960" y="1722120"/>
            <a:ext cx="667512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AA897F-6642-4AE9-9E59-7011FBEB9ED2}"/>
              </a:ext>
            </a:extLst>
          </p:cNvPr>
          <p:cNvCxnSpPr/>
          <p:nvPr/>
        </p:nvCxnSpPr>
        <p:spPr>
          <a:xfrm>
            <a:off x="8260080" y="1729740"/>
            <a:ext cx="0" cy="419219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E29FDE-E371-4243-B386-4FBA190CF04F}"/>
              </a:ext>
            </a:extLst>
          </p:cNvPr>
          <p:cNvCxnSpPr>
            <a:cxnSpLocks/>
          </p:cNvCxnSpPr>
          <p:nvPr/>
        </p:nvCxnSpPr>
        <p:spPr>
          <a:xfrm>
            <a:off x="10008871" y="2506028"/>
            <a:ext cx="2038349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80C454-75BB-496A-8C6B-AF19BEB88751}"/>
              </a:ext>
            </a:extLst>
          </p:cNvPr>
          <p:cNvCxnSpPr>
            <a:cxnSpLocks/>
          </p:cNvCxnSpPr>
          <p:nvPr/>
        </p:nvCxnSpPr>
        <p:spPr>
          <a:xfrm flipH="1" flipV="1">
            <a:off x="10938510" y="1874520"/>
            <a:ext cx="34290" cy="2423159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95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purl.org/dc/terms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16c05727-aa75-4e4a-9b5f-8a80a1165891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521</Words>
  <Application>Microsoft Office PowerPoint</Application>
  <PresentationFormat>Widescreen</PresentationFormat>
  <Paragraphs>63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Calibri</vt:lpstr>
      <vt:lpstr>Century Gothic</vt:lpstr>
      <vt:lpstr>Segoe UI Light</vt:lpstr>
      <vt:lpstr>Wingdings</vt:lpstr>
      <vt:lpstr>Office Theme</vt:lpstr>
      <vt:lpstr>IML PROJECT MUSHROOM CLASSIFICATION</vt:lpstr>
      <vt:lpstr>PowerPoint Presentation</vt:lpstr>
      <vt:lpstr>Project analysis slide 2</vt:lpstr>
      <vt:lpstr>Project analysis slide 8</vt:lpstr>
      <vt:lpstr>Project analysis slide 11</vt:lpstr>
      <vt:lpstr>Project analysis slide 8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2024-11-04T12:21:55Z</dcterms:created>
  <dcterms:modified xsi:type="dcterms:W3CDTF">2024-11-05T17:10:14Z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