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7000" cx="18288000"/>
  <p:notesSz cx="6858000" cy="9144000"/>
  <p:embeddedFontLst>
    <p:embeddedFont>
      <p:font typeface="Roboto"/>
      <p:regular r:id="rId17"/>
      <p:bold r:id="rId18"/>
      <p:italic r:id="rId19"/>
      <p:boldItalic r:id="rId20"/>
    </p:embeddedFont>
    <p:embeddedFont>
      <p:font typeface="Bungee"/>
      <p:regular r:id="rId21"/>
    </p:embeddedFont>
    <p:embeddedFont>
      <p:font typeface="Lexen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226DC1-4C0B-477E-B931-07334307FE24}">
  <a:tblStyle styleId="{C0226DC1-4C0B-477E-B931-07334307FE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723EC23-6C8F-4BF1-99B4-EB1793E93B6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Lexend-regular.fntdata"/><Relationship Id="rId10" Type="http://schemas.openxmlformats.org/officeDocument/2006/relationships/slide" Target="slides/slide4.xml"/><Relationship Id="rId21" Type="http://schemas.openxmlformats.org/officeDocument/2006/relationships/font" Target="fonts/Bungee-regular.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exen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4f1abec08b_4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4f1abec08b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github.com/Rutvik1711/Task-Scheduler" TargetMode="External"/><Relationship Id="rId5" Type="http://schemas.openxmlformats.org/officeDocument/2006/relationships/hyperlink" Target="https://github.com/urvesh254/Daily-Task-Schedul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s://github.com/brundhaiitj/Task_Management.gi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83" name="Shape 83"/>
        <p:cNvGrpSpPr/>
        <p:nvPr/>
      </p:nvGrpSpPr>
      <p:grpSpPr>
        <a:xfrm>
          <a:off x="0" y="0"/>
          <a:ext cx="0" cy="0"/>
          <a:chOff x="0" y="0"/>
          <a:chExt cx="0" cy="0"/>
        </a:xfrm>
      </p:grpSpPr>
      <p:grpSp>
        <p:nvGrpSpPr>
          <p:cNvPr id="84" name="Google Shape;84;p13"/>
          <p:cNvGrpSpPr/>
          <p:nvPr/>
        </p:nvGrpSpPr>
        <p:grpSpPr>
          <a:xfrm>
            <a:off x="3002650" y="986026"/>
            <a:ext cx="12281819" cy="6779609"/>
            <a:chOff x="0" y="-38100"/>
            <a:chExt cx="3234526" cy="1812439"/>
          </a:xfrm>
        </p:grpSpPr>
        <p:sp>
          <p:nvSpPr>
            <p:cNvPr id="85" name="Google Shape;85;p13"/>
            <p:cNvSpPr/>
            <p:nvPr/>
          </p:nvSpPr>
          <p:spPr>
            <a:xfrm>
              <a:off x="0" y="0"/>
              <a:ext cx="3234526" cy="1774339"/>
            </a:xfrm>
            <a:custGeom>
              <a:rect b="b" l="l" r="r" t="t"/>
              <a:pathLst>
                <a:path extrusionOk="0" h="1774339" w="3234526">
                  <a:moveTo>
                    <a:pt x="50431" y="0"/>
                  </a:moveTo>
                  <a:lnTo>
                    <a:pt x="3184094" y="0"/>
                  </a:lnTo>
                  <a:cubicBezTo>
                    <a:pt x="3211947" y="0"/>
                    <a:pt x="3234526" y="22579"/>
                    <a:pt x="3234526" y="50431"/>
                  </a:cubicBezTo>
                  <a:lnTo>
                    <a:pt x="3234526" y="1723908"/>
                  </a:lnTo>
                  <a:cubicBezTo>
                    <a:pt x="3234526" y="1751761"/>
                    <a:pt x="3211947" y="1774339"/>
                    <a:pt x="3184094" y="1774339"/>
                  </a:cubicBezTo>
                  <a:lnTo>
                    <a:pt x="50431" y="1774339"/>
                  </a:lnTo>
                  <a:cubicBezTo>
                    <a:pt x="22579" y="1774339"/>
                    <a:pt x="0" y="1751761"/>
                    <a:pt x="0" y="1723908"/>
                  </a:cubicBezTo>
                  <a:lnTo>
                    <a:pt x="0" y="50431"/>
                  </a:lnTo>
                  <a:cubicBezTo>
                    <a:pt x="0" y="22579"/>
                    <a:pt x="22579" y="0"/>
                    <a:pt x="50431" y="0"/>
                  </a:cubicBezTo>
                  <a:close/>
                </a:path>
              </a:pathLst>
            </a:custGeom>
            <a:solidFill>
              <a:srgbClr val="FFFFFF"/>
            </a:solidFill>
            <a:ln cap="flat" cmpd="sng" w="762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0" y="-38100"/>
              <a:ext cx="3234526" cy="1812439"/>
            </a:xfrm>
            <a:prstGeom prst="rect">
              <a:avLst/>
            </a:prstGeom>
            <a:noFill/>
            <a:ln cap="flat" cmpd="sng" w="76200">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3"/>
          <p:cNvSpPr txBox="1"/>
          <p:nvPr/>
        </p:nvSpPr>
        <p:spPr>
          <a:xfrm>
            <a:off x="3729127" y="3778829"/>
            <a:ext cx="10829700" cy="193800"/>
          </a:xfrm>
          <a:prstGeom prst="rect">
            <a:avLst/>
          </a:prstGeom>
          <a:noFill/>
          <a:ln>
            <a:noFill/>
          </a:ln>
        </p:spPr>
        <p:txBody>
          <a:bodyPr anchorCtr="0" anchor="t" bIns="0" lIns="0" spcFirstLastPara="1" rIns="0" wrap="square" tIns="0">
            <a:spAutoFit/>
          </a:bodyPr>
          <a:lstStyle/>
          <a:p>
            <a:pPr indent="0" lvl="0" marL="0" marR="0" rtl="0" algn="ctr">
              <a:lnSpc>
                <a:spcPct val="90001"/>
              </a:lnSpc>
              <a:spcBef>
                <a:spcPts val="0"/>
              </a:spcBef>
              <a:spcAft>
                <a:spcPts val="0"/>
              </a:spcAft>
              <a:buNone/>
            </a:pPr>
            <a:r>
              <a:t/>
            </a:r>
            <a:endParaRPr/>
          </a:p>
        </p:txBody>
      </p:sp>
      <p:grpSp>
        <p:nvGrpSpPr>
          <p:cNvPr id="88" name="Google Shape;88;p13"/>
          <p:cNvGrpSpPr/>
          <p:nvPr/>
        </p:nvGrpSpPr>
        <p:grpSpPr>
          <a:xfrm>
            <a:off x="0" y="9031482"/>
            <a:ext cx="18288000" cy="2954323"/>
            <a:chOff x="0" y="-38100"/>
            <a:chExt cx="4816593" cy="778093"/>
          </a:xfrm>
        </p:grpSpPr>
        <p:sp>
          <p:nvSpPr>
            <p:cNvPr id="89" name="Google Shape;89;p13"/>
            <p:cNvSpPr/>
            <p:nvPr/>
          </p:nvSpPr>
          <p:spPr>
            <a:xfrm>
              <a:off x="0" y="0"/>
              <a:ext cx="4816592" cy="739993"/>
            </a:xfrm>
            <a:custGeom>
              <a:rect b="b" l="l" r="r" t="t"/>
              <a:pathLst>
                <a:path extrusionOk="0" h="739993" w="4816592">
                  <a:moveTo>
                    <a:pt x="33867" y="0"/>
                  </a:moveTo>
                  <a:lnTo>
                    <a:pt x="4782726" y="0"/>
                  </a:lnTo>
                  <a:cubicBezTo>
                    <a:pt x="4791708" y="0"/>
                    <a:pt x="4800322" y="3568"/>
                    <a:pt x="4806673" y="9919"/>
                  </a:cubicBezTo>
                  <a:cubicBezTo>
                    <a:pt x="4813024" y="16271"/>
                    <a:pt x="4816592" y="24885"/>
                    <a:pt x="4816592" y="33867"/>
                  </a:cubicBezTo>
                  <a:lnTo>
                    <a:pt x="4816592" y="706127"/>
                  </a:lnTo>
                  <a:cubicBezTo>
                    <a:pt x="4816592" y="724831"/>
                    <a:pt x="4801430" y="739993"/>
                    <a:pt x="4782726" y="739993"/>
                  </a:cubicBezTo>
                  <a:lnTo>
                    <a:pt x="33867" y="739993"/>
                  </a:lnTo>
                  <a:cubicBezTo>
                    <a:pt x="15163" y="739993"/>
                    <a:pt x="0" y="724831"/>
                    <a:pt x="0" y="706127"/>
                  </a:cubicBezTo>
                  <a:lnTo>
                    <a:pt x="0" y="33867"/>
                  </a:lnTo>
                  <a:cubicBezTo>
                    <a:pt x="0" y="15163"/>
                    <a:pt x="15163" y="0"/>
                    <a:pt x="33867" y="0"/>
                  </a:cubicBezTo>
                  <a:close/>
                </a:path>
              </a:pathLst>
            </a:cu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txBox="1"/>
            <p:nvPr/>
          </p:nvSpPr>
          <p:spPr>
            <a:xfrm>
              <a:off x="0" y="-38100"/>
              <a:ext cx="4816593" cy="778093"/>
            </a:xfrm>
            <a:prstGeom prst="rect">
              <a:avLst/>
            </a:prstGeom>
            <a:solidFill>
              <a:srgbClr val="434343"/>
            </a:solid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1" name="Google Shape;91;p13"/>
          <p:cNvSpPr/>
          <p:nvPr/>
        </p:nvSpPr>
        <p:spPr>
          <a:xfrm flipH="1">
            <a:off x="12908939" y="3939456"/>
            <a:ext cx="4350361" cy="5475282"/>
          </a:xfrm>
          <a:custGeom>
            <a:rect b="b" l="l" r="r" t="t"/>
            <a:pathLst>
              <a:path extrusionOk="0" h="5475282" w="4350361">
                <a:moveTo>
                  <a:pt x="4350361" y="0"/>
                </a:moveTo>
                <a:lnTo>
                  <a:pt x="0" y="0"/>
                </a:lnTo>
                <a:lnTo>
                  <a:pt x="0" y="5475282"/>
                </a:lnTo>
                <a:lnTo>
                  <a:pt x="4350361" y="5475282"/>
                </a:lnTo>
                <a:lnTo>
                  <a:pt x="4350361" y="0"/>
                </a:lnTo>
                <a:close/>
              </a:path>
            </a:pathLst>
          </a:custGeom>
          <a:blipFill rotWithShape="1">
            <a:blip r:embed="rId3">
              <a:alphaModFix/>
            </a:blip>
            <a:stretch>
              <a:fillRect b="0" l="0" r="0" t="0"/>
            </a:stretch>
          </a:blipFill>
          <a:ln>
            <a:noFill/>
          </a:ln>
        </p:spPr>
      </p:sp>
      <p:sp>
        <p:nvSpPr>
          <p:cNvPr id="92" name="Google Shape;92;p13"/>
          <p:cNvSpPr/>
          <p:nvPr/>
        </p:nvSpPr>
        <p:spPr>
          <a:xfrm rot="-557310">
            <a:off x="14693105" y="1634918"/>
            <a:ext cx="1495997" cy="1784812"/>
          </a:xfrm>
          <a:custGeom>
            <a:rect b="b" l="l" r="r" t="t"/>
            <a:pathLst>
              <a:path extrusionOk="0" h="1784812" w="1495997">
                <a:moveTo>
                  <a:pt x="0" y="0"/>
                </a:moveTo>
                <a:lnTo>
                  <a:pt x="1495997" y="0"/>
                </a:lnTo>
                <a:lnTo>
                  <a:pt x="1495997" y="1784812"/>
                </a:lnTo>
                <a:lnTo>
                  <a:pt x="0" y="1784812"/>
                </a:lnTo>
                <a:lnTo>
                  <a:pt x="0" y="0"/>
                </a:lnTo>
                <a:close/>
              </a:path>
            </a:pathLst>
          </a:custGeom>
          <a:blipFill rotWithShape="1">
            <a:blip r:embed="rId4">
              <a:alphaModFix/>
            </a:blip>
            <a:stretch>
              <a:fillRect b="0" l="0" r="0" t="0"/>
            </a:stretch>
          </a:blipFill>
          <a:ln>
            <a:noFill/>
          </a:ln>
        </p:spPr>
      </p:sp>
      <p:sp>
        <p:nvSpPr>
          <p:cNvPr id="93" name="Google Shape;93;p13"/>
          <p:cNvSpPr/>
          <p:nvPr/>
        </p:nvSpPr>
        <p:spPr>
          <a:xfrm rot="435623">
            <a:off x="1713724" y="1679958"/>
            <a:ext cx="1928525" cy="1497237"/>
          </a:xfrm>
          <a:custGeom>
            <a:rect b="b" l="l" r="r" t="t"/>
            <a:pathLst>
              <a:path extrusionOk="0" h="1497237" w="1928525">
                <a:moveTo>
                  <a:pt x="0" y="0"/>
                </a:moveTo>
                <a:lnTo>
                  <a:pt x="1928525" y="0"/>
                </a:lnTo>
                <a:lnTo>
                  <a:pt x="1928525" y="1497236"/>
                </a:lnTo>
                <a:lnTo>
                  <a:pt x="0" y="1497236"/>
                </a:lnTo>
                <a:lnTo>
                  <a:pt x="0" y="0"/>
                </a:lnTo>
                <a:close/>
              </a:path>
            </a:pathLst>
          </a:custGeom>
          <a:blipFill rotWithShape="1">
            <a:blip r:embed="rId5">
              <a:alphaModFix/>
            </a:blip>
            <a:stretch>
              <a:fillRect b="0" l="0" r="0" t="0"/>
            </a:stretch>
          </a:blipFill>
          <a:ln>
            <a:noFill/>
          </a:ln>
        </p:spPr>
      </p:sp>
      <p:sp>
        <p:nvSpPr>
          <p:cNvPr id="94" name="Google Shape;94;p13"/>
          <p:cNvSpPr txBox="1"/>
          <p:nvPr/>
        </p:nvSpPr>
        <p:spPr>
          <a:xfrm>
            <a:off x="3698175" y="2568975"/>
            <a:ext cx="10829700" cy="31578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lang="en-US" sz="2300">
                <a:solidFill>
                  <a:schemeClr val="dk2"/>
                </a:solidFill>
                <a:latin typeface="Bungee"/>
                <a:ea typeface="Bungee"/>
                <a:cs typeface="Bungee"/>
                <a:sym typeface="Bungee"/>
              </a:rPr>
              <a:t>Project Title: 	</a:t>
            </a:r>
            <a:r>
              <a:rPr lang="en-US" sz="2300">
                <a:solidFill>
                  <a:schemeClr val="dk1"/>
                </a:solidFill>
                <a:latin typeface="Bungee"/>
                <a:ea typeface="Bungee"/>
                <a:cs typeface="Bungee"/>
                <a:sym typeface="Bungee"/>
              </a:rPr>
              <a:t>        Task Scheduler with Priority Management</a:t>
            </a:r>
            <a:endParaRPr sz="2300">
              <a:solidFill>
                <a:schemeClr val="dk1"/>
              </a:solidFill>
              <a:latin typeface="Bungee"/>
              <a:ea typeface="Bungee"/>
              <a:cs typeface="Bungee"/>
              <a:sym typeface="Bungee"/>
            </a:endParaRPr>
          </a:p>
          <a:p>
            <a:pPr indent="0" lvl="0" marL="0" marR="0" rtl="0" algn="l">
              <a:lnSpc>
                <a:spcPct val="115000"/>
              </a:lnSpc>
              <a:spcBef>
                <a:spcPts val="0"/>
              </a:spcBef>
              <a:spcAft>
                <a:spcPts val="0"/>
              </a:spcAft>
              <a:buNone/>
            </a:pPr>
            <a:r>
              <a:t/>
            </a:r>
            <a:endParaRPr sz="2300">
              <a:solidFill>
                <a:schemeClr val="dk1"/>
              </a:solidFill>
              <a:latin typeface="Bungee"/>
              <a:ea typeface="Bungee"/>
              <a:cs typeface="Bungee"/>
              <a:sym typeface="Bungee"/>
            </a:endParaRPr>
          </a:p>
          <a:p>
            <a:pPr indent="0" lvl="0" marL="0" marR="0" rtl="0" algn="l">
              <a:lnSpc>
                <a:spcPct val="115000"/>
              </a:lnSpc>
              <a:spcBef>
                <a:spcPts val="0"/>
              </a:spcBef>
              <a:spcAft>
                <a:spcPts val="0"/>
              </a:spcAft>
              <a:buNone/>
            </a:pPr>
            <a:r>
              <a:rPr lang="en-US" sz="2300">
                <a:solidFill>
                  <a:schemeClr val="dk2"/>
                </a:solidFill>
                <a:latin typeface="Bungee"/>
                <a:ea typeface="Bungee"/>
                <a:cs typeface="Bungee"/>
                <a:sym typeface="Bungee"/>
              </a:rPr>
              <a:t>Course Details:</a:t>
            </a:r>
            <a:r>
              <a:rPr lang="en-US" sz="2300">
                <a:solidFill>
                  <a:schemeClr val="dk1"/>
                </a:solidFill>
                <a:latin typeface="Bungee"/>
                <a:ea typeface="Bungee"/>
                <a:cs typeface="Bungee"/>
                <a:sym typeface="Bungee"/>
              </a:rPr>
              <a:t>  	CSL2020,DSA,Suchetana Chakraborty</a:t>
            </a:r>
            <a:endParaRPr sz="2300">
              <a:solidFill>
                <a:schemeClr val="dk1"/>
              </a:solidFill>
              <a:latin typeface="Bungee"/>
              <a:ea typeface="Bungee"/>
              <a:cs typeface="Bungee"/>
              <a:sym typeface="Bungee"/>
            </a:endParaRPr>
          </a:p>
          <a:p>
            <a:pPr indent="0" lvl="0" marL="0" marR="0" rtl="0" algn="l">
              <a:lnSpc>
                <a:spcPct val="115000"/>
              </a:lnSpc>
              <a:spcBef>
                <a:spcPts val="0"/>
              </a:spcBef>
              <a:spcAft>
                <a:spcPts val="0"/>
              </a:spcAft>
              <a:buNone/>
            </a:pPr>
            <a:r>
              <a:t/>
            </a:r>
            <a:endParaRPr sz="2300">
              <a:solidFill>
                <a:schemeClr val="dk1"/>
              </a:solidFill>
              <a:latin typeface="Bungee"/>
              <a:ea typeface="Bungee"/>
              <a:cs typeface="Bungee"/>
              <a:sym typeface="Bungee"/>
            </a:endParaRPr>
          </a:p>
          <a:p>
            <a:pPr indent="0" lvl="0" marL="0" marR="0" rtl="0" algn="l">
              <a:lnSpc>
                <a:spcPct val="115000"/>
              </a:lnSpc>
              <a:spcBef>
                <a:spcPts val="0"/>
              </a:spcBef>
              <a:spcAft>
                <a:spcPts val="0"/>
              </a:spcAft>
              <a:buNone/>
            </a:pPr>
            <a:r>
              <a:rPr lang="en-US" sz="2300">
                <a:solidFill>
                  <a:schemeClr val="dk2"/>
                </a:solidFill>
                <a:latin typeface="Bungee"/>
                <a:ea typeface="Bungee"/>
                <a:cs typeface="Bungee"/>
                <a:sym typeface="Bungee"/>
              </a:rPr>
              <a:t>Mentor TA: </a:t>
            </a:r>
            <a:r>
              <a:rPr lang="en-US" sz="2300">
                <a:solidFill>
                  <a:schemeClr val="dk1"/>
                </a:solidFill>
                <a:latin typeface="Bungee"/>
                <a:ea typeface="Bungee"/>
                <a:cs typeface="Bungee"/>
                <a:sym typeface="Bungee"/>
              </a:rPr>
              <a:t>                   Shreya Pandey</a:t>
            </a:r>
            <a:endParaRPr sz="2300">
              <a:solidFill>
                <a:schemeClr val="dk1"/>
              </a:solidFill>
              <a:latin typeface="Bungee"/>
              <a:ea typeface="Bungee"/>
              <a:cs typeface="Bungee"/>
              <a:sym typeface="Bungee"/>
            </a:endParaRPr>
          </a:p>
          <a:p>
            <a:pPr indent="0" lvl="0" marL="0" marR="0" rtl="0" algn="l">
              <a:lnSpc>
                <a:spcPct val="115000"/>
              </a:lnSpc>
              <a:spcBef>
                <a:spcPts val="0"/>
              </a:spcBef>
              <a:spcAft>
                <a:spcPts val="0"/>
              </a:spcAft>
              <a:buNone/>
            </a:pPr>
            <a:r>
              <a:t/>
            </a:r>
            <a:endParaRPr sz="2300">
              <a:solidFill>
                <a:schemeClr val="dk1"/>
              </a:solidFill>
              <a:latin typeface="Bungee"/>
              <a:ea typeface="Bungee"/>
              <a:cs typeface="Bungee"/>
              <a:sym typeface="Bungee"/>
            </a:endParaRPr>
          </a:p>
          <a:p>
            <a:pPr indent="0" lvl="0" marL="0" marR="0" rtl="0" algn="l">
              <a:lnSpc>
                <a:spcPct val="115000"/>
              </a:lnSpc>
              <a:spcBef>
                <a:spcPts val="0"/>
              </a:spcBef>
              <a:spcAft>
                <a:spcPts val="0"/>
              </a:spcAft>
              <a:buNone/>
            </a:pPr>
            <a:r>
              <a:rPr lang="en-US" sz="2300">
                <a:solidFill>
                  <a:schemeClr val="dk2"/>
                </a:solidFill>
                <a:latin typeface="Bungee"/>
                <a:ea typeface="Bungee"/>
                <a:cs typeface="Bungee"/>
                <a:sym typeface="Bungee"/>
              </a:rPr>
              <a:t>Team members:</a:t>
            </a:r>
            <a:r>
              <a:rPr lang="en-US" sz="2300">
                <a:solidFill>
                  <a:schemeClr val="dk1"/>
                </a:solidFill>
                <a:latin typeface="Bungee"/>
                <a:ea typeface="Bungee"/>
                <a:cs typeface="Bungee"/>
                <a:sym typeface="Bungee"/>
              </a:rPr>
              <a:t>         </a:t>
            </a:r>
            <a:endParaRPr sz="2300">
              <a:solidFill>
                <a:schemeClr val="dk1"/>
              </a:solidFill>
              <a:latin typeface="Bungee"/>
              <a:ea typeface="Bungee"/>
              <a:cs typeface="Bungee"/>
              <a:sym typeface="Bungee"/>
            </a:endParaRPr>
          </a:p>
          <a:p>
            <a:pPr indent="0" lvl="0" marL="0" marR="0" rtl="0" algn="l">
              <a:lnSpc>
                <a:spcPct val="115000"/>
              </a:lnSpc>
              <a:spcBef>
                <a:spcPts val="0"/>
              </a:spcBef>
              <a:spcAft>
                <a:spcPts val="0"/>
              </a:spcAft>
              <a:buNone/>
            </a:pPr>
            <a:r>
              <a:t/>
            </a:r>
            <a:endParaRPr sz="2000">
              <a:solidFill>
                <a:schemeClr val="dk1"/>
              </a:solidFill>
              <a:latin typeface="Bungee"/>
              <a:ea typeface="Bungee"/>
              <a:cs typeface="Bungee"/>
              <a:sym typeface="Bungee"/>
            </a:endParaRPr>
          </a:p>
        </p:txBody>
      </p:sp>
      <p:sp>
        <p:nvSpPr>
          <p:cNvPr id="95" name="Google Shape;95;p13"/>
          <p:cNvSpPr txBox="1"/>
          <p:nvPr/>
        </p:nvSpPr>
        <p:spPr>
          <a:xfrm>
            <a:off x="6514450" y="4875225"/>
            <a:ext cx="7106400" cy="34524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chemeClr val="dk1"/>
              </a:buClr>
              <a:buSzPts val="2300"/>
              <a:buFont typeface="Bungee"/>
              <a:buChar char="●"/>
            </a:pPr>
            <a:r>
              <a:rPr lang="en-US" sz="2300">
                <a:solidFill>
                  <a:schemeClr val="dk1"/>
                </a:solidFill>
                <a:latin typeface="Bungee"/>
                <a:ea typeface="Bungee"/>
                <a:cs typeface="Bungee"/>
                <a:sym typeface="Bungee"/>
              </a:rPr>
              <a:t>Brundha Devi . A (B23CH1015)</a:t>
            </a:r>
            <a:endParaRPr sz="2300">
              <a:solidFill>
                <a:schemeClr val="dk1"/>
              </a:solidFill>
              <a:latin typeface="Bungee"/>
              <a:ea typeface="Bungee"/>
              <a:cs typeface="Bungee"/>
              <a:sym typeface="Bungee"/>
            </a:endParaRPr>
          </a:p>
          <a:p>
            <a:pPr indent="-374650" lvl="0" marL="457200" rtl="0" algn="l">
              <a:lnSpc>
                <a:spcPct val="115000"/>
              </a:lnSpc>
              <a:spcBef>
                <a:spcPts val="0"/>
              </a:spcBef>
              <a:spcAft>
                <a:spcPts val="0"/>
              </a:spcAft>
              <a:buClr>
                <a:schemeClr val="dk1"/>
              </a:buClr>
              <a:buSzPts val="2300"/>
              <a:buFont typeface="Bungee"/>
              <a:buChar char="●"/>
            </a:pPr>
            <a:r>
              <a:rPr lang="en-US" sz="2300">
                <a:solidFill>
                  <a:schemeClr val="dk1"/>
                </a:solidFill>
                <a:latin typeface="Bungee"/>
                <a:ea typeface="Bungee"/>
                <a:cs typeface="Bungee"/>
                <a:sym typeface="Bungee"/>
              </a:rPr>
              <a:t>Tirupathi Yashaswini (B23CI1039)</a:t>
            </a:r>
            <a:endParaRPr sz="2300">
              <a:solidFill>
                <a:schemeClr val="dk1"/>
              </a:solidFill>
              <a:latin typeface="Bungee"/>
              <a:ea typeface="Bungee"/>
              <a:cs typeface="Bungee"/>
              <a:sym typeface="Bungee"/>
            </a:endParaRPr>
          </a:p>
          <a:p>
            <a:pPr indent="-374650" lvl="0" marL="457200" rtl="0" algn="l">
              <a:lnSpc>
                <a:spcPct val="115000"/>
              </a:lnSpc>
              <a:spcBef>
                <a:spcPts val="0"/>
              </a:spcBef>
              <a:spcAft>
                <a:spcPts val="0"/>
              </a:spcAft>
              <a:buClr>
                <a:schemeClr val="dk1"/>
              </a:buClr>
              <a:buSzPts val="2300"/>
              <a:buFont typeface="Bungee"/>
              <a:buChar char="●"/>
            </a:pPr>
            <a:r>
              <a:rPr lang="en-US" sz="2300">
                <a:solidFill>
                  <a:schemeClr val="dk1"/>
                </a:solidFill>
                <a:latin typeface="Bungee"/>
                <a:ea typeface="Bungee"/>
                <a:cs typeface="Bungee"/>
                <a:sym typeface="Bungee"/>
              </a:rPr>
              <a:t> Aakarshana A (B23ME1002)</a:t>
            </a:r>
            <a:endParaRPr sz="2300">
              <a:solidFill>
                <a:schemeClr val="dk1"/>
              </a:solidFill>
              <a:latin typeface="Bungee"/>
              <a:ea typeface="Bungee"/>
              <a:cs typeface="Bungee"/>
              <a:sym typeface="Bungee"/>
            </a:endParaRPr>
          </a:p>
          <a:p>
            <a:pPr indent="-374650" lvl="0" marL="457200" rtl="0" algn="l">
              <a:lnSpc>
                <a:spcPct val="115000"/>
              </a:lnSpc>
              <a:spcBef>
                <a:spcPts val="0"/>
              </a:spcBef>
              <a:spcAft>
                <a:spcPts val="0"/>
              </a:spcAft>
              <a:buClr>
                <a:schemeClr val="dk1"/>
              </a:buClr>
              <a:buSzPts val="2300"/>
              <a:buFont typeface="Bungee"/>
              <a:buChar char="●"/>
            </a:pPr>
            <a:r>
              <a:rPr lang="en-US" sz="2300">
                <a:solidFill>
                  <a:schemeClr val="dk1"/>
                </a:solidFill>
                <a:latin typeface="Bungee"/>
                <a:ea typeface="Bungee"/>
                <a:cs typeface="Bungee"/>
                <a:sym typeface="Bungee"/>
              </a:rPr>
              <a:t> Vallimpula Niveditha (B23MT1044)</a:t>
            </a:r>
            <a:endParaRPr sz="2300">
              <a:solidFill>
                <a:schemeClr val="dk1"/>
              </a:solidFill>
              <a:latin typeface="Bungee"/>
              <a:ea typeface="Bungee"/>
              <a:cs typeface="Bungee"/>
              <a:sym typeface="Bungee"/>
            </a:endParaRPr>
          </a:p>
          <a:p>
            <a:pPr indent="0" lvl="0" marL="0" rtl="0" algn="l">
              <a:lnSpc>
                <a:spcPct val="115000"/>
              </a:lnSpc>
              <a:spcBef>
                <a:spcPts val="0"/>
              </a:spcBef>
              <a:spcAft>
                <a:spcPts val="0"/>
              </a:spcAft>
              <a:buClr>
                <a:schemeClr val="dk1"/>
              </a:buClr>
              <a:buSzPts val="1100"/>
              <a:buFont typeface="Arial"/>
              <a:buNone/>
            </a:pPr>
            <a:r>
              <a:t/>
            </a:r>
            <a:endParaRPr sz="2000">
              <a:solidFill>
                <a:schemeClr val="dk1"/>
              </a:solidFill>
              <a:latin typeface="Bungee"/>
              <a:ea typeface="Bungee"/>
              <a:cs typeface="Bungee"/>
              <a:sym typeface="Bungee"/>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19" name="Shape 219"/>
        <p:cNvGrpSpPr/>
        <p:nvPr/>
      </p:nvGrpSpPr>
      <p:grpSpPr>
        <a:xfrm>
          <a:off x="0" y="0"/>
          <a:ext cx="0" cy="0"/>
          <a:chOff x="0" y="0"/>
          <a:chExt cx="0" cy="0"/>
        </a:xfrm>
      </p:grpSpPr>
      <p:pic>
        <p:nvPicPr>
          <p:cNvPr id="220" name="Google Shape;220;p22"/>
          <p:cNvPicPr preferRelativeResize="0"/>
          <p:nvPr/>
        </p:nvPicPr>
        <p:blipFill>
          <a:blip r:embed="rId3">
            <a:alphaModFix/>
          </a:blip>
          <a:stretch>
            <a:fillRect/>
          </a:stretch>
        </p:blipFill>
        <p:spPr>
          <a:xfrm>
            <a:off x="152400" y="152400"/>
            <a:ext cx="9999944" cy="9982203"/>
          </a:xfrm>
          <a:prstGeom prst="rect">
            <a:avLst/>
          </a:prstGeom>
          <a:noFill/>
          <a:ln>
            <a:noFill/>
          </a:ln>
        </p:spPr>
      </p:pic>
      <p:pic>
        <p:nvPicPr>
          <p:cNvPr id="221" name="Google Shape;221;p22"/>
          <p:cNvPicPr preferRelativeResize="0"/>
          <p:nvPr/>
        </p:nvPicPr>
        <p:blipFill>
          <a:blip r:embed="rId4">
            <a:alphaModFix/>
          </a:blip>
          <a:stretch>
            <a:fillRect/>
          </a:stretch>
        </p:blipFill>
        <p:spPr>
          <a:xfrm>
            <a:off x="10152344" y="152400"/>
            <a:ext cx="7751444" cy="9982203"/>
          </a:xfrm>
          <a:prstGeom prst="rect">
            <a:avLst/>
          </a:prstGeom>
          <a:noFill/>
          <a:ln>
            <a:noFill/>
          </a:ln>
        </p:spPr>
      </p:pic>
      <p:sp>
        <p:nvSpPr>
          <p:cNvPr id="222" name="Google Shape;222;p22"/>
          <p:cNvSpPr/>
          <p:nvPr/>
        </p:nvSpPr>
        <p:spPr>
          <a:xfrm>
            <a:off x="2869375" y="1831500"/>
            <a:ext cx="12240600" cy="6624000"/>
          </a:xfrm>
          <a:prstGeom prst="flowChartAlternateProcess">
            <a:avLst/>
          </a:prstGeom>
          <a:solidFill>
            <a:schemeClr val="lt1"/>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3" name="Google Shape;223;p22"/>
          <p:cNvSpPr txBox="1"/>
          <p:nvPr/>
        </p:nvSpPr>
        <p:spPr>
          <a:xfrm>
            <a:off x="4907775" y="4288875"/>
            <a:ext cx="8760900" cy="22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9200">
                <a:solidFill>
                  <a:schemeClr val="dk1"/>
                </a:solidFill>
                <a:latin typeface="Times New Roman"/>
                <a:ea typeface="Times New Roman"/>
                <a:cs typeface="Times New Roman"/>
                <a:sym typeface="Times New Roman"/>
              </a:rPr>
              <a:t>THANK YOU</a:t>
            </a:r>
            <a:endParaRPr b="1" sz="9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9" name="Shape 99"/>
        <p:cNvGrpSpPr/>
        <p:nvPr/>
      </p:nvGrpSpPr>
      <p:grpSpPr>
        <a:xfrm>
          <a:off x="0" y="0"/>
          <a:ext cx="0" cy="0"/>
          <a:chOff x="0" y="0"/>
          <a:chExt cx="0" cy="0"/>
        </a:xfrm>
      </p:grpSpPr>
      <p:sp>
        <p:nvSpPr>
          <p:cNvPr id="100" name="Google Shape;100;p14"/>
          <p:cNvSpPr/>
          <p:nvPr/>
        </p:nvSpPr>
        <p:spPr>
          <a:xfrm rot="439219">
            <a:off x="-386999" y="116836"/>
            <a:ext cx="1929790" cy="1498219"/>
          </a:xfrm>
          <a:custGeom>
            <a:rect b="b" l="l" r="r" t="t"/>
            <a:pathLst>
              <a:path extrusionOk="0" h="1497237" w="1928525">
                <a:moveTo>
                  <a:pt x="0" y="0"/>
                </a:moveTo>
                <a:lnTo>
                  <a:pt x="1928525" y="0"/>
                </a:lnTo>
                <a:lnTo>
                  <a:pt x="1928525" y="1497236"/>
                </a:lnTo>
                <a:lnTo>
                  <a:pt x="0" y="1497236"/>
                </a:lnTo>
                <a:lnTo>
                  <a:pt x="0" y="0"/>
                </a:lnTo>
                <a:close/>
              </a:path>
            </a:pathLst>
          </a:custGeom>
          <a:blipFill rotWithShape="1">
            <a:blip r:embed="rId3">
              <a:alphaModFix/>
            </a:blip>
            <a:stretch>
              <a:fillRect b="0" l="0" r="0" t="0"/>
            </a:stretch>
          </a:blipFill>
          <a:ln>
            <a:noFill/>
          </a:ln>
        </p:spPr>
      </p:sp>
      <p:grpSp>
        <p:nvGrpSpPr>
          <p:cNvPr id="101" name="Google Shape;101;p14"/>
          <p:cNvGrpSpPr/>
          <p:nvPr/>
        </p:nvGrpSpPr>
        <p:grpSpPr>
          <a:xfrm rot="5400000">
            <a:off x="-49621" y="4833316"/>
            <a:ext cx="6050589" cy="4219957"/>
            <a:chOff x="0" y="-38100"/>
            <a:chExt cx="1732998" cy="660700"/>
          </a:xfrm>
        </p:grpSpPr>
        <p:sp>
          <p:nvSpPr>
            <p:cNvPr id="102" name="Google Shape;102;p14"/>
            <p:cNvSpPr/>
            <p:nvPr/>
          </p:nvSpPr>
          <p:spPr>
            <a:xfrm>
              <a:off x="0" y="0"/>
              <a:ext cx="1732998" cy="622600"/>
            </a:xfrm>
            <a:custGeom>
              <a:rect b="b" l="l" r="r" t="t"/>
              <a:pathLst>
                <a:path extrusionOk="0" h="622600" w="1732998">
                  <a:moveTo>
                    <a:pt x="52946" y="0"/>
                  </a:moveTo>
                  <a:lnTo>
                    <a:pt x="1680052" y="0"/>
                  </a:lnTo>
                  <a:cubicBezTo>
                    <a:pt x="1694094" y="0"/>
                    <a:pt x="1707561" y="5578"/>
                    <a:pt x="1717490" y="15508"/>
                  </a:cubicBezTo>
                  <a:cubicBezTo>
                    <a:pt x="1727420" y="25437"/>
                    <a:pt x="1732998" y="38904"/>
                    <a:pt x="1732998" y="52946"/>
                  </a:cubicBezTo>
                  <a:lnTo>
                    <a:pt x="1732998" y="569653"/>
                  </a:lnTo>
                  <a:cubicBezTo>
                    <a:pt x="1732998" y="583696"/>
                    <a:pt x="1727420" y="597163"/>
                    <a:pt x="1717490" y="607092"/>
                  </a:cubicBezTo>
                  <a:cubicBezTo>
                    <a:pt x="1707561" y="617021"/>
                    <a:pt x="1694094" y="622600"/>
                    <a:pt x="1680052" y="622600"/>
                  </a:cubicBezTo>
                  <a:lnTo>
                    <a:pt x="52946" y="622600"/>
                  </a:lnTo>
                  <a:cubicBezTo>
                    <a:pt x="38904" y="622600"/>
                    <a:pt x="25437" y="617021"/>
                    <a:pt x="15508" y="607092"/>
                  </a:cubicBezTo>
                  <a:cubicBezTo>
                    <a:pt x="5578" y="597163"/>
                    <a:pt x="0" y="583696"/>
                    <a:pt x="0" y="569653"/>
                  </a:cubicBezTo>
                  <a:lnTo>
                    <a:pt x="0" y="52946"/>
                  </a:lnTo>
                  <a:cubicBezTo>
                    <a:pt x="0" y="38904"/>
                    <a:pt x="5578" y="25437"/>
                    <a:pt x="15508" y="15508"/>
                  </a:cubicBezTo>
                  <a:cubicBezTo>
                    <a:pt x="25437" y="5578"/>
                    <a:pt x="38904" y="0"/>
                    <a:pt x="52946"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txBox="1"/>
            <p:nvPr/>
          </p:nvSpPr>
          <p:spPr>
            <a:xfrm>
              <a:off x="0" y="-38100"/>
              <a:ext cx="1732998" cy="6607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4" name="Google Shape;104;p14"/>
          <p:cNvGrpSpPr/>
          <p:nvPr/>
        </p:nvGrpSpPr>
        <p:grpSpPr>
          <a:xfrm rot="5400000">
            <a:off x="4267650" y="4839498"/>
            <a:ext cx="6050599" cy="4207602"/>
            <a:chOff x="0" y="-43490"/>
            <a:chExt cx="1733100" cy="697200"/>
          </a:xfrm>
        </p:grpSpPr>
        <p:sp>
          <p:nvSpPr>
            <p:cNvPr id="105" name="Google Shape;105;p14"/>
            <p:cNvSpPr/>
            <p:nvPr/>
          </p:nvSpPr>
          <p:spPr>
            <a:xfrm>
              <a:off x="0" y="0"/>
              <a:ext cx="1732998" cy="622600"/>
            </a:xfrm>
            <a:custGeom>
              <a:rect b="b" l="l" r="r" t="t"/>
              <a:pathLst>
                <a:path extrusionOk="0" h="622600" w="1732998">
                  <a:moveTo>
                    <a:pt x="52946" y="0"/>
                  </a:moveTo>
                  <a:lnTo>
                    <a:pt x="1680052" y="0"/>
                  </a:lnTo>
                  <a:cubicBezTo>
                    <a:pt x="1694094" y="0"/>
                    <a:pt x="1707561" y="5578"/>
                    <a:pt x="1717490" y="15508"/>
                  </a:cubicBezTo>
                  <a:cubicBezTo>
                    <a:pt x="1727420" y="25437"/>
                    <a:pt x="1732998" y="38904"/>
                    <a:pt x="1732998" y="52946"/>
                  </a:cubicBezTo>
                  <a:lnTo>
                    <a:pt x="1732998" y="569653"/>
                  </a:lnTo>
                  <a:cubicBezTo>
                    <a:pt x="1732998" y="583696"/>
                    <a:pt x="1727420" y="597163"/>
                    <a:pt x="1717490" y="607092"/>
                  </a:cubicBezTo>
                  <a:cubicBezTo>
                    <a:pt x="1707561" y="617021"/>
                    <a:pt x="1694094" y="622600"/>
                    <a:pt x="1680052" y="622600"/>
                  </a:cubicBezTo>
                  <a:lnTo>
                    <a:pt x="52946" y="622600"/>
                  </a:lnTo>
                  <a:cubicBezTo>
                    <a:pt x="38904" y="622600"/>
                    <a:pt x="25437" y="617021"/>
                    <a:pt x="15508" y="607092"/>
                  </a:cubicBezTo>
                  <a:cubicBezTo>
                    <a:pt x="5578" y="597163"/>
                    <a:pt x="0" y="583696"/>
                    <a:pt x="0" y="569653"/>
                  </a:cubicBezTo>
                  <a:lnTo>
                    <a:pt x="0" y="52946"/>
                  </a:lnTo>
                  <a:cubicBezTo>
                    <a:pt x="0" y="38904"/>
                    <a:pt x="5578" y="25437"/>
                    <a:pt x="15508" y="15508"/>
                  </a:cubicBezTo>
                  <a:cubicBezTo>
                    <a:pt x="25437" y="5578"/>
                    <a:pt x="38904" y="0"/>
                    <a:pt x="52946" y="0"/>
                  </a:cubicBezTo>
                  <a:close/>
                </a:path>
              </a:pathLst>
            </a:cu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0" y="-43490"/>
              <a:ext cx="1733100" cy="697200"/>
            </a:xfrm>
            <a:prstGeom prst="rect">
              <a:avLst/>
            </a:prstGeom>
            <a:solidFill>
              <a:srgbClr val="6FA8DC"/>
            </a:solidFill>
            <a:ln cap="flat" cmpd="sng" w="9525">
              <a:solidFill>
                <a:schemeClr val="dk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7" name="Google Shape;107;p14"/>
          <p:cNvGrpSpPr/>
          <p:nvPr/>
        </p:nvGrpSpPr>
        <p:grpSpPr>
          <a:xfrm rot="5400000">
            <a:off x="8461341" y="4904616"/>
            <a:ext cx="6050599" cy="3973318"/>
            <a:chOff x="0" y="-38100"/>
            <a:chExt cx="1733100" cy="660700"/>
          </a:xfrm>
        </p:grpSpPr>
        <p:sp>
          <p:nvSpPr>
            <p:cNvPr id="108" name="Google Shape;108;p14"/>
            <p:cNvSpPr/>
            <p:nvPr/>
          </p:nvSpPr>
          <p:spPr>
            <a:xfrm>
              <a:off x="0" y="0"/>
              <a:ext cx="1732998" cy="622600"/>
            </a:xfrm>
            <a:custGeom>
              <a:rect b="b" l="l" r="r" t="t"/>
              <a:pathLst>
                <a:path extrusionOk="0" h="622600" w="1732998">
                  <a:moveTo>
                    <a:pt x="52946" y="0"/>
                  </a:moveTo>
                  <a:lnTo>
                    <a:pt x="1680052" y="0"/>
                  </a:lnTo>
                  <a:cubicBezTo>
                    <a:pt x="1694094" y="0"/>
                    <a:pt x="1707561" y="5578"/>
                    <a:pt x="1717490" y="15508"/>
                  </a:cubicBezTo>
                  <a:cubicBezTo>
                    <a:pt x="1727420" y="25437"/>
                    <a:pt x="1732998" y="38904"/>
                    <a:pt x="1732998" y="52946"/>
                  </a:cubicBezTo>
                  <a:lnTo>
                    <a:pt x="1732998" y="569653"/>
                  </a:lnTo>
                  <a:cubicBezTo>
                    <a:pt x="1732998" y="583696"/>
                    <a:pt x="1727420" y="597163"/>
                    <a:pt x="1717490" y="607092"/>
                  </a:cubicBezTo>
                  <a:cubicBezTo>
                    <a:pt x="1707561" y="617021"/>
                    <a:pt x="1694094" y="622600"/>
                    <a:pt x="1680052" y="622600"/>
                  </a:cubicBezTo>
                  <a:lnTo>
                    <a:pt x="52946" y="622600"/>
                  </a:lnTo>
                  <a:cubicBezTo>
                    <a:pt x="38904" y="622600"/>
                    <a:pt x="25437" y="617021"/>
                    <a:pt x="15508" y="607092"/>
                  </a:cubicBezTo>
                  <a:cubicBezTo>
                    <a:pt x="5578" y="597163"/>
                    <a:pt x="0" y="583696"/>
                    <a:pt x="0" y="569653"/>
                  </a:cubicBezTo>
                  <a:lnTo>
                    <a:pt x="0" y="52946"/>
                  </a:lnTo>
                  <a:cubicBezTo>
                    <a:pt x="0" y="38904"/>
                    <a:pt x="5578" y="25437"/>
                    <a:pt x="15508" y="15508"/>
                  </a:cubicBezTo>
                  <a:cubicBezTo>
                    <a:pt x="25437" y="5578"/>
                    <a:pt x="38904" y="0"/>
                    <a:pt x="52946" y="0"/>
                  </a:cubicBez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txBox="1"/>
            <p:nvPr/>
          </p:nvSpPr>
          <p:spPr>
            <a:xfrm>
              <a:off x="0" y="-38100"/>
              <a:ext cx="1733100" cy="660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0" name="Google Shape;110;p14"/>
          <p:cNvSpPr txBox="1"/>
          <p:nvPr/>
        </p:nvSpPr>
        <p:spPr>
          <a:xfrm>
            <a:off x="2825543" y="216461"/>
            <a:ext cx="12434100" cy="872700"/>
          </a:xfrm>
          <a:prstGeom prst="rect">
            <a:avLst/>
          </a:prstGeom>
          <a:noFill/>
          <a:ln>
            <a:noFill/>
          </a:ln>
        </p:spPr>
        <p:txBody>
          <a:bodyPr anchorCtr="0" anchor="t" bIns="0" lIns="0" spcFirstLastPara="1" rIns="0" wrap="square" tIns="0">
            <a:spAutoFit/>
          </a:bodyPr>
          <a:lstStyle/>
          <a:p>
            <a:pPr indent="0" lvl="0" marL="0" marR="0" rtl="0" algn="ctr">
              <a:lnSpc>
                <a:spcPct val="89998"/>
              </a:lnSpc>
              <a:spcBef>
                <a:spcPts val="0"/>
              </a:spcBef>
              <a:spcAft>
                <a:spcPts val="0"/>
              </a:spcAft>
              <a:buNone/>
            </a:pPr>
            <a:r>
              <a:rPr lang="en-US" sz="6299">
                <a:solidFill>
                  <a:srgbClr val="1D3163"/>
                </a:solidFill>
                <a:latin typeface="Bungee"/>
                <a:ea typeface="Bungee"/>
                <a:cs typeface="Bungee"/>
                <a:sym typeface="Bungee"/>
              </a:rPr>
              <a:t>PROBLEM STATEMENT</a:t>
            </a:r>
            <a:endParaRPr sz="6199"/>
          </a:p>
        </p:txBody>
      </p:sp>
      <p:sp>
        <p:nvSpPr>
          <p:cNvPr id="111" name="Google Shape;111;p14"/>
          <p:cNvSpPr txBox="1"/>
          <p:nvPr/>
        </p:nvSpPr>
        <p:spPr>
          <a:xfrm>
            <a:off x="3852630" y="3669889"/>
            <a:ext cx="5216100" cy="215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a:p>
        </p:txBody>
      </p:sp>
      <p:sp>
        <p:nvSpPr>
          <p:cNvPr id="112" name="Google Shape;112;p14"/>
          <p:cNvSpPr txBox="1"/>
          <p:nvPr/>
        </p:nvSpPr>
        <p:spPr>
          <a:xfrm>
            <a:off x="3241448" y="6698258"/>
            <a:ext cx="4881600" cy="215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t/>
            </a:r>
            <a:endParaRPr/>
          </a:p>
        </p:txBody>
      </p:sp>
      <p:sp>
        <p:nvSpPr>
          <p:cNvPr id="113" name="Google Shape;113;p14"/>
          <p:cNvSpPr txBox="1"/>
          <p:nvPr/>
        </p:nvSpPr>
        <p:spPr>
          <a:xfrm>
            <a:off x="952825" y="4033950"/>
            <a:ext cx="4019700" cy="588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100" u="sng">
                <a:solidFill>
                  <a:schemeClr val="dk1"/>
                </a:solidFill>
                <a:latin typeface="Calibri"/>
                <a:ea typeface="Calibri"/>
                <a:cs typeface="Calibri"/>
                <a:sym typeface="Calibri"/>
              </a:rPr>
              <a:t>Domain / Use Case Mapping:</a:t>
            </a:r>
            <a:endParaRPr b="1" sz="2100" u="sng">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Roboto"/>
              <a:buChar char="●"/>
            </a:pPr>
            <a:r>
              <a:rPr b="1" lang="en-US" sz="2100">
                <a:solidFill>
                  <a:schemeClr val="dk1"/>
                </a:solidFill>
                <a:latin typeface="Calibri"/>
                <a:ea typeface="Calibri"/>
                <a:cs typeface="Calibri"/>
                <a:sym typeface="Calibri"/>
              </a:rPr>
              <a:t>Domain:</a:t>
            </a:r>
            <a:r>
              <a:rPr lang="en-US" sz="2100">
                <a:solidFill>
                  <a:schemeClr val="dk1"/>
                </a:solidFill>
                <a:latin typeface="Calibri"/>
                <a:ea typeface="Calibri"/>
                <a:cs typeface="Calibri"/>
                <a:sym typeface="Calibri"/>
              </a:rPr>
              <a:t> Personal and professional task management.</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Roboto"/>
              <a:buChar char="●"/>
            </a:pPr>
            <a:r>
              <a:rPr b="1" lang="en-US" sz="2100">
                <a:solidFill>
                  <a:schemeClr val="dk1"/>
                </a:solidFill>
                <a:latin typeface="Calibri"/>
                <a:ea typeface="Calibri"/>
                <a:cs typeface="Calibri"/>
                <a:sym typeface="Calibri"/>
              </a:rPr>
              <a:t>Use Case: </a:t>
            </a:r>
            <a:r>
              <a:rPr lang="en-US" sz="2100">
                <a:solidFill>
                  <a:schemeClr val="dk1"/>
                </a:solidFill>
                <a:latin typeface="Calibri"/>
                <a:ea typeface="Calibri"/>
                <a:cs typeface="Calibri"/>
                <a:sym typeface="Calibri"/>
              </a:rPr>
              <a:t>Individuals, teams, and project managers with varying deadlines, priorities, and dependencies.</a:t>
            </a:r>
            <a:endParaRPr sz="21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b="1" lang="en-US" sz="2100">
                <a:solidFill>
                  <a:schemeClr val="dk1"/>
                </a:solidFill>
                <a:latin typeface="Calibri"/>
                <a:ea typeface="Calibri"/>
                <a:cs typeface="Calibri"/>
                <a:sym typeface="Calibri"/>
              </a:rPr>
              <a:t>Scope of solution:</a:t>
            </a:r>
            <a:endParaRPr b="1"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Priorities (1-10 scale).</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Deadlines (due dates &amp; work dates).</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Dependencies (blocking tasks)</a:t>
            </a:r>
            <a:endParaRPr sz="2100">
              <a:solidFill>
                <a:schemeClr val="dk1"/>
              </a:solidFill>
              <a:latin typeface="Calibri"/>
              <a:ea typeface="Calibri"/>
              <a:cs typeface="Calibri"/>
              <a:sym typeface="Calibri"/>
            </a:endParaRPr>
          </a:p>
          <a:p>
            <a:pPr indent="-361950" lvl="0" marL="457200" rtl="0" algn="l">
              <a:lnSpc>
                <a:spcPct val="115000"/>
              </a:lnSpc>
              <a:spcBef>
                <a:spcPts val="0"/>
              </a:spcBef>
              <a:spcAft>
                <a:spcPts val="0"/>
              </a:spcAft>
              <a:buClr>
                <a:schemeClr val="dk1"/>
              </a:buClr>
              <a:buSzPts val="2100"/>
              <a:buFont typeface="Calibri"/>
              <a:buChar char="●"/>
            </a:pPr>
            <a:r>
              <a:rPr lang="en-US" sz="2100">
                <a:solidFill>
                  <a:schemeClr val="dk1"/>
                </a:solidFill>
                <a:latin typeface="Calibri"/>
                <a:ea typeface="Calibri"/>
                <a:cs typeface="Calibri"/>
                <a:sym typeface="Calibri"/>
              </a:rPr>
              <a:t>Time constraints (duration, start/end times).</a:t>
            </a:r>
            <a:endParaRPr sz="2100">
              <a:solidFill>
                <a:schemeClr val="dk1"/>
              </a:solidFill>
              <a:latin typeface="Calibri"/>
              <a:ea typeface="Calibri"/>
              <a:cs typeface="Calibri"/>
              <a:sym typeface="Calibri"/>
            </a:endParaRPr>
          </a:p>
          <a:p>
            <a:pPr indent="0" lvl="0" marL="0" rtl="0" algn="l">
              <a:spcBef>
                <a:spcPts val="0"/>
              </a:spcBef>
              <a:spcAft>
                <a:spcPts val="0"/>
              </a:spcAft>
              <a:buNone/>
            </a:pPr>
            <a:r>
              <a:t/>
            </a:r>
            <a:endParaRPr sz="2100">
              <a:solidFill>
                <a:schemeClr val="dk1"/>
              </a:solidFill>
              <a:latin typeface="Calibri"/>
              <a:ea typeface="Calibri"/>
              <a:cs typeface="Calibri"/>
              <a:sym typeface="Calibri"/>
            </a:endParaRPr>
          </a:p>
        </p:txBody>
      </p:sp>
      <p:sp>
        <p:nvSpPr>
          <p:cNvPr id="114" name="Google Shape;114;p14"/>
          <p:cNvSpPr txBox="1"/>
          <p:nvPr/>
        </p:nvSpPr>
        <p:spPr>
          <a:xfrm>
            <a:off x="5516350" y="4033950"/>
            <a:ext cx="3614700" cy="570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300" u="sng">
                <a:solidFill>
                  <a:schemeClr val="dk1"/>
                </a:solidFill>
                <a:latin typeface="Calibri"/>
                <a:ea typeface="Calibri"/>
                <a:cs typeface="Calibri"/>
                <a:sym typeface="Calibri"/>
              </a:rPr>
              <a:t>Why Is It an Important Problem?</a:t>
            </a:r>
            <a:endParaRPr b="1" sz="2300" u="sng">
              <a:solidFill>
                <a:schemeClr val="dk1"/>
              </a:solidFill>
              <a:latin typeface="Calibri"/>
              <a:ea typeface="Calibri"/>
              <a:cs typeface="Calibri"/>
              <a:sym typeface="Calibri"/>
            </a:endParaRPr>
          </a:p>
          <a:p>
            <a:pPr indent="0" lvl="0" marL="0" rtl="0" algn="ctr">
              <a:lnSpc>
                <a:spcPct val="115000"/>
              </a:lnSpc>
              <a:spcBef>
                <a:spcPts val="0"/>
              </a:spcBef>
              <a:spcAft>
                <a:spcPts val="0"/>
              </a:spcAft>
              <a:buNone/>
            </a:pPr>
            <a:r>
              <a:t/>
            </a:r>
            <a:endParaRPr b="1" sz="2300" u="sng">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Roboto"/>
              <a:buChar char="●"/>
            </a:pPr>
            <a:r>
              <a:rPr lang="en-US" sz="2200">
                <a:solidFill>
                  <a:schemeClr val="dk1"/>
                </a:solidFill>
                <a:latin typeface="Calibri"/>
                <a:ea typeface="Calibri"/>
                <a:cs typeface="Calibri"/>
                <a:sym typeface="Calibri"/>
              </a:rPr>
              <a:t>Stress &amp; Burnout.</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Business Impact.</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Prevents missed deadlines (89% professionals struggle with this).</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Optimizes daily productivity (saves ~4 hours/week).</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Personal Goals.</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15" name="Google Shape;115;p14"/>
          <p:cNvSpPr txBox="1"/>
          <p:nvPr/>
        </p:nvSpPr>
        <p:spPr>
          <a:xfrm>
            <a:off x="9757050" y="4183050"/>
            <a:ext cx="3455400" cy="53277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US" sz="2300" u="sng">
                <a:solidFill>
                  <a:schemeClr val="dk1"/>
                </a:solidFill>
                <a:latin typeface="Calibri"/>
                <a:ea typeface="Calibri"/>
                <a:cs typeface="Calibri"/>
                <a:sym typeface="Calibri"/>
              </a:rPr>
              <a:t>Why Is It Challenging?</a:t>
            </a:r>
            <a:endParaRPr b="1" sz="2300" u="sng">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b="1" sz="23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Task Dependencies.</a:t>
            </a:r>
            <a:endParaRPr sz="22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Dynamic priorities (tasks change urgency).</a:t>
            </a:r>
            <a:endParaRPr sz="22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Human biases (underestimating time,</a:t>
            </a:r>
            <a:endParaRPr sz="22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rPr lang="en-US" sz="2200">
                <a:solidFill>
                  <a:schemeClr val="dk1"/>
                </a:solidFill>
                <a:latin typeface="Calibri"/>
                <a:ea typeface="Calibri"/>
                <a:cs typeface="Calibri"/>
                <a:sym typeface="Calibri"/>
              </a:rPr>
              <a:t>overcommitting).</a:t>
            </a:r>
            <a:endParaRPr sz="2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Time Constraints.</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grpSp>
        <p:nvGrpSpPr>
          <p:cNvPr id="116" name="Google Shape;116;p14"/>
          <p:cNvGrpSpPr/>
          <p:nvPr/>
        </p:nvGrpSpPr>
        <p:grpSpPr>
          <a:xfrm rot="5400000">
            <a:off x="12588883" y="4945906"/>
            <a:ext cx="6050599" cy="4019637"/>
            <a:chOff x="0" y="-43490"/>
            <a:chExt cx="1733100" cy="697200"/>
          </a:xfrm>
        </p:grpSpPr>
        <p:sp>
          <p:nvSpPr>
            <p:cNvPr id="117" name="Google Shape;117;p14"/>
            <p:cNvSpPr/>
            <p:nvPr/>
          </p:nvSpPr>
          <p:spPr>
            <a:xfrm>
              <a:off x="0" y="0"/>
              <a:ext cx="1732998" cy="622600"/>
            </a:xfrm>
            <a:custGeom>
              <a:rect b="b" l="l" r="r" t="t"/>
              <a:pathLst>
                <a:path extrusionOk="0" h="622600" w="1732998">
                  <a:moveTo>
                    <a:pt x="52946" y="0"/>
                  </a:moveTo>
                  <a:lnTo>
                    <a:pt x="1680052" y="0"/>
                  </a:lnTo>
                  <a:cubicBezTo>
                    <a:pt x="1694094" y="0"/>
                    <a:pt x="1707561" y="5578"/>
                    <a:pt x="1717490" y="15508"/>
                  </a:cubicBezTo>
                  <a:cubicBezTo>
                    <a:pt x="1727420" y="25437"/>
                    <a:pt x="1732998" y="38904"/>
                    <a:pt x="1732998" y="52946"/>
                  </a:cubicBezTo>
                  <a:lnTo>
                    <a:pt x="1732998" y="569653"/>
                  </a:lnTo>
                  <a:cubicBezTo>
                    <a:pt x="1732998" y="583696"/>
                    <a:pt x="1727420" y="597163"/>
                    <a:pt x="1717490" y="607092"/>
                  </a:cubicBezTo>
                  <a:cubicBezTo>
                    <a:pt x="1707561" y="617021"/>
                    <a:pt x="1694094" y="622600"/>
                    <a:pt x="1680052" y="622600"/>
                  </a:cubicBezTo>
                  <a:lnTo>
                    <a:pt x="52946" y="622600"/>
                  </a:lnTo>
                  <a:cubicBezTo>
                    <a:pt x="38904" y="622600"/>
                    <a:pt x="25437" y="617021"/>
                    <a:pt x="15508" y="607092"/>
                  </a:cubicBezTo>
                  <a:cubicBezTo>
                    <a:pt x="5578" y="597163"/>
                    <a:pt x="0" y="583696"/>
                    <a:pt x="0" y="569653"/>
                  </a:cubicBezTo>
                  <a:lnTo>
                    <a:pt x="0" y="52946"/>
                  </a:lnTo>
                  <a:cubicBezTo>
                    <a:pt x="0" y="38904"/>
                    <a:pt x="5578" y="25437"/>
                    <a:pt x="15508" y="15508"/>
                  </a:cubicBezTo>
                  <a:cubicBezTo>
                    <a:pt x="25437" y="5578"/>
                    <a:pt x="38904" y="0"/>
                    <a:pt x="52946" y="0"/>
                  </a:cubicBezTo>
                  <a:close/>
                </a:path>
              </a:pathLst>
            </a:custGeom>
            <a:solidFill>
              <a:srgbClr val="6FA8D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txBox="1"/>
            <p:nvPr/>
          </p:nvSpPr>
          <p:spPr>
            <a:xfrm>
              <a:off x="0" y="-43490"/>
              <a:ext cx="1733100" cy="697200"/>
            </a:xfrm>
            <a:prstGeom prst="rect">
              <a:avLst/>
            </a:prstGeom>
            <a:solidFill>
              <a:srgbClr val="6FA8DC"/>
            </a:solidFill>
            <a:ln cap="flat" cmpd="sng" w="9525">
              <a:solidFill>
                <a:schemeClr val="dk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9" name="Google Shape;119;p14"/>
          <p:cNvSpPr txBox="1"/>
          <p:nvPr/>
        </p:nvSpPr>
        <p:spPr>
          <a:xfrm>
            <a:off x="13763050" y="4067075"/>
            <a:ext cx="3717000" cy="570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300" u="sng">
                <a:solidFill>
                  <a:schemeClr val="dk1"/>
                </a:solidFill>
                <a:latin typeface="Calibri"/>
                <a:ea typeface="Calibri"/>
                <a:cs typeface="Calibri"/>
                <a:sym typeface="Calibri"/>
              </a:rPr>
              <a:t>Why a Data-Driven Solution Looks Promising?</a:t>
            </a:r>
            <a:endParaRPr b="1" sz="2300" u="sng">
              <a:solidFill>
                <a:schemeClr val="dk1"/>
              </a:solidFill>
              <a:latin typeface="Calibri"/>
              <a:ea typeface="Calibri"/>
              <a:cs typeface="Calibri"/>
              <a:sym typeface="Calibri"/>
            </a:endParaRPr>
          </a:p>
          <a:p>
            <a:pPr indent="0" lvl="0" marL="0" rtl="0" algn="ctr">
              <a:spcBef>
                <a:spcPts val="0"/>
              </a:spcBef>
              <a:spcAft>
                <a:spcPts val="0"/>
              </a:spcAft>
              <a:buNone/>
            </a:pPr>
            <a:r>
              <a:t/>
            </a:r>
            <a:endParaRPr b="1" sz="2300" u="sng">
              <a:solidFill>
                <a:schemeClr val="dk1"/>
              </a:solidFill>
              <a:latin typeface="Calibri"/>
              <a:ea typeface="Calibri"/>
              <a:cs typeface="Calibri"/>
              <a:sym typeface="Calibri"/>
            </a:endParaRPr>
          </a:p>
          <a:p>
            <a:pPr indent="-368300" lvl="0" marL="457200" rtl="0" algn="l">
              <a:lnSpc>
                <a:spcPct val="150000"/>
              </a:lnSpc>
              <a:spcBef>
                <a:spcPts val="140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Objective Decision-Making</a:t>
            </a:r>
            <a:endParaRPr sz="2200">
              <a:solidFill>
                <a:schemeClr val="dk1"/>
              </a:solidFill>
              <a:latin typeface="Calibri"/>
              <a:ea typeface="Calibri"/>
              <a:cs typeface="Calibri"/>
              <a:sym typeface="Calibri"/>
            </a:endParaRPr>
          </a:p>
          <a:p>
            <a:pPr indent="-368300" lvl="0" marL="457200" rtl="0" algn="l">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Efficient Time Allocation.</a:t>
            </a:r>
            <a:endParaRPr sz="2200">
              <a:solidFill>
                <a:schemeClr val="dk1"/>
              </a:solidFill>
              <a:latin typeface="Calibri"/>
              <a:ea typeface="Calibri"/>
              <a:cs typeface="Calibri"/>
              <a:sym typeface="Calibri"/>
            </a:endParaRPr>
          </a:p>
          <a:p>
            <a:pPr indent="-368300" lvl="0" marL="457200" rtl="0" algn="l">
              <a:lnSpc>
                <a:spcPct val="15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Scalability for Teams.</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Conflict detection (avoids double-booking time)</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Dependency tracking.</a:t>
            </a:r>
            <a:endParaRPr sz="2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 Adaptive scheduling (learns from past behavior).</a:t>
            </a:r>
            <a:endParaRPr sz="2200">
              <a:solidFill>
                <a:schemeClr val="dk1"/>
              </a:solidFill>
              <a:latin typeface="Calibri"/>
              <a:ea typeface="Calibri"/>
              <a:cs typeface="Calibri"/>
              <a:sym typeface="Calibri"/>
            </a:endParaRPr>
          </a:p>
          <a:p>
            <a:pPr indent="0" lvl="0" marL="0" rtl="0" algn="l">
              <a:spcBef>
                <a:spcPts val="0"/>
              </a:spcBef>
              <a:spcAft>
                <a:spcPts val="0"/>
              </a:spcAft>
              <a:buNone/>
            </a:pPr>
            <a:r>
              <a:t/>
            </a:r>
            <a:endParaRPr b="1" sz="2200">
              <a:solidFill>
                <a:schemeClr val="dk1"/>
              </a:solidFill>
              <a:latin typeface="Calibri"/>
              <a:ea typeface="Calibri"/>
              <a:cs typeface="Calibri"/>
              <a:sym typeface="Calibri"/>
            </a:endParaRPr>
          </a:p>
        </p:txBody>
      </p:sp>
      <p:sp>
        <p:nvSpPr>
          <p:cNvPr id="120" name="Google Shape;120;p14"/>
          <p:cNvSpPr txBox="1"/>
          <p:nvPr/>
        </p:nvSpPr>
        <p:spPr>
          <a:xfrm>
            <a:off x="1076350" y="1274563"/>
            <a:ext cx="16403700" cy="2406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2400">
                <a:solidFill>
                  <a:schemeClr val="accent2"/>
                </a:solidFill>
                <a:latin typeface="Calibri"/>
                <a:ea typeface="Calibri"/>
                <a:cs typeface="Calibri"/>
                <a:sym typeface="Calibri"/>
              </a:rPr>
              <a:t>📌</a:t>
            </a:r>
            <a:r>
              <a:rPr b="1" lang="en-US" sz="2400">
                <a:solidFill>
                  <a:schemeClr val="dk1"/>
                </a:solidFill>
                <a:latin typeface="Calibri"/>
                <a:ea typeface="Calibri"/>
                <a:cs typeface="Calibri"/>
                <a:sym typeface="Calibri"/>
              </a:rPr>
              <a:t> Problem Overview:  </a:t>
            </a:r>
            <a:r>
              <a:rPr lang="en-US" sz="2400">
                <a:solidFill>
                  <a:schemeClr val="dk1"/>
                </a:solidFill>
                <a:latin typeface="Calibri"/>
                <a:ea typeface="Calibri"/>
                <a:cs typeface="Calibri"/>
                <a:sym typeface="Calibri"/>
              </a:rPr>
              <a:t>Managing multiple tasks efficiently is a crucial skill in both professional and personal environments. With increasing workloads, tight deadlines, and varying priorities, individuals and teams often struggle to stay organized and meet their objectives on time. The problem becomes more complex when task urgency (due dates) and importance (priority) overlap.Our goal is to develop a Task Scheduler with Priority Management—a smart system that automatically organizes and ranks tasks based on urgency and importance, allowing users to focus on what matters most.</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4" name="Shape 124"/>
        <p:cNvGrpSpPr/>
        <p:nvPr/>
      </p:nvGrpSpPr>
      <p:grpSpPr>
        <a:xfrm>
          <a:off x="0" y="0"/>
          <a:ext cx="0" cy="0"/>
          <a:chOff x="0" y="0"/>
          <a:chExt cx="0" cy="0"/>
        </a:xfrm>
      </p:grpSpPr>
      <p:sp>
        <p:nvSpPr>
          <p:cNvPr id="125" name="Google Shape;125;p15"/>
          <p:cNvSpPr txBox="1"/>
          <p:nvPr/>
        </p:nvSpPr>
        <p:spPr>
          <a:xfrm>
            <a:off x="4957200" y="226950"/>
            <a:ext cx="7901700" cy="914100"/>
          </a:xfrm>
          <a:prstGeom prst="rect">
            <a:avLst/>
          </a:prstGeom>
          <a:noFill/>
          <a:ln>
            <a:noFill/>
          </a:ln>
        </p:spPr>
        <p:txBody>
          <a:bodyPr anchorCtr="0" anchor="t" bIns="0" lIns="0" spcFirstLastPara="1" rIns="0" wrap="square" tIns="0">
            <a:spAutoFit/>
          </a:bodyPr>
          <a:lstStyle/>
          <a:p>
            <a:pPr indent="0" lvl="0" marL="0" marR="0" rtl="0" algn="l">
              <a:lnSpc>
                <a:spcPct val="89998"/>
              </a:lnSpc>
              <a:spcBef>
                <a:spcPts val="0"/>
              </a:spcBef>
              <a:spcAft>
                <a:spcPts val="0"/>
              </a:spcAft>
              <a:buNone/>
            </a:pPr>
            <a:r>
              <a:rPr lang="en-US" sz="6599">
                <a:solidFill>
                  <a:srgbClr val="1D3163"/>
                </a:solidFill>
                <a:latin typeface="Bungee"/>
                <a:ea typeface="Bungee"/>
                <a:cs typeface="Bungee"/>
                <a:sym typeface="Bungee"/>
              </a:rPr>
              <a:t>current status</a:t>
            </a:r>
            <a:endParaRPr sz="100"/>
          </a:p>
        </p:txBody>
      </p:sp>
      <p:sp>
        <p:nvSpPr>
          <p:cNvPr id="126" name="Google Shape;126;p15"/>
          <p:cNvSpPr txBox="1"/>
          <p:nvPr/>
        </p:nvSpPr>
        <p:spPr>
          <a:xfrm>
            <a:off x="12391087" y="4734387"/>
            <a:ext cx="48681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127" name="Google Shape;127;p15"/>
          <p:cNvSpPr txBox="1"/>
          <p:nvPr/>
        </p:nvSpPr>
        <p:spPr>
          <a:xfrm>
            <a:off x="12391087" y="6901007"/>
            <a:ext cx="43044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grpSp>
        <p:nvGrpSpPr>
          <p:cNvPr id="128" name="Google Shape;128;p15"/>
          <p:cNvGrpSpPr/>
          <p:nvPr/>
        </p:nvGrpSpPr>
        <p:grpSpPr>
          <a:xfrm>
            <a:off x="998124" y="1470956"/>
            <a:ext cx="16979458" cy="8162279"/>
            <a:chOff x="-313830" y="0"/>
            <a:chExt cx="4406586" cy="1414631"/>
          </a:xfrm>
        </p:grpSpPr>
        <p:sp>
          <p:nvSpPr>
            <p:cNvPr id="129" name="Google Shape;129;p15"/>
            <p:cNvSpPr/>
            <p:nvPr/>
          </p:nvSpPr>
          <p:spPr>
            <a:xfrm>
              <a:off x="0" y="0"/>
              <a:ext cx="4092756" cy="1414631"/>
            </a:xfrm>
            <a:custGeom>
              <a:rect b="b" l="l" r="r" t="t"/>
              <a:pathLst>
                <a:path extrusionOk="0" h="1414631" w="4092756">
                  <a:moveTo>
                    <a:pt x="39856" y="0"/>
                  </a:moveTo>
                  <a:lnTo>
                    <a:pt x="4052900" y="0"/>
                  </a:lnTo>
                  <a:cubicBezTo>
                    <a:pt x="4074911" y="0"/>
                    <a:pt x="4092756" y="17844"/>
                    <a:pt x="4092756" y="39856"/>
                  </a:cubicBezTo>
                  <a:lnTo>
                    <a:pt x="4092756" y="1374775"/>
                  </a:lnTo>
                  <a:cubicBezTo>
                    <a:pt x="4092756" y="1385345"/>
                    <a:pt x="4088557" y="1395483"/>
                    <a:pt x="4081082" y="1402957"/>
                  </a:cubicBezTo>
                  <a:cubicBezTo>
                    <a:pt x="4073608" y="1410432"/>
                    <a:pt x="4063470" y="1414631"/>
                    <a:pt x="4052900" y="1414631"/>
                  </a:cubicBezTo>
                  <a:lnTo>
                    <a:pt x="39856" y="1414631"/>
                  </a:lnTo>
                  <a:cubicBezTo>
                    <a:pt x="17844" y="1414631"/>
                    <a:pt x="0" y="1396787"/>
                    <a:pt x="0" y="1374775"/>
                  </a:cubicBezTo>
                  <a:lnTo>
                    <a:pt x="0" y="39856"/>
                  </a:lnTo>
                  <a:cubicBezTo>
                    <a:pt x="0" y="17844"/>
                    <a:pt x="17844" y="0"/>
                    <a:pt x="3985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txBox="1"/>
            <p:nvPr/>
          </p:nvSpPr>
          <p:spPr>
            <a:xfrm>
              <a:off x="-313830" y="13578"/>
              <a:ext cx="4260300" cy="13572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1" name="Google Shape;131;p15"/>
          <p:cNvGrpSpPr/>
          <p:nvPr/>
        </p:nvGrpSpPr>
        <p:grpSpPr>
          <a:xfrm>
            <a:off x="-1717109" y="789944"/>
            <a:ext cx="5690294" cy="9524281"/>
            <a:chOff x="0" y="0"/>
            <a:chExt cx="7587058" cy="12699041"/>
          </a:xfrm>
        </p:grpSpPr>
        <p:sp>
          <p:nvSpPr>
            <p:cNvPr id="132" name="Google Shape;132;p15"/>
            <p:cNvSpPr/>
            <p:nvPr/>
          </p:nvSpPr>
          <p:spPr>
            <a:xfrm flipH="1">
              <a:off x="0" y="0"/>
              <a:ext cx="7334702" cy="12699041"/>
            </a:xfrm>
            <a:custGeom>
              <a:rect b="b" l="l" r="r" t="t"/>
              <a:pathLst>
                <a:path extrusionOk="0" h="12699041" w="7334702">
                  <a:moveTo>
                    <a:pt x="7334702" y="0"/>
                  </a:moveTo>
                  <a:lnTo>
                    <a:pt x="0" y="0"/>
                  </a:lnTo>
                  <a:lnTo>
                    <a:pt x="0" y="12699041"/>
                  </a:lnTo>
                  <a:lnTo>
                    <a:pt x="7334702" y="12699041"/>
                  </a:lnTo>
                  <a:lnTo>
                    <a:pt x="7334702" y="0"/>
                  </a:lnTo>
                  <a:close/>
                </a:path>
              </a:pathLst>
            </a:custGeom>
            <a:blipFill rotWithShape="1">
              <a:blip r:embed="rId3">
                <a:alphaModFix/>
              </a:blip>
              <a:stretch>
                <a:fillRect b="0" l="-23778" r="-30458" t="0"/>
              </a:stretch>
            </a:blipFill>
            <a:ln>
              <a:noFill/>
            </a:ln>
          </p:spPr>
        </p:sp>
        <p:grpSp>
          <p:nvGrpSpPr>
            <p:cNvPr id="133" name="Google Shape;133;p15"/>
            <p:cNvGrpSpPr/>
            <p:nvPr/>
          </p:nvGrpSpPr>
          <p:grpSpPr>
            <a:xfrm>
              <a:off x="5829069" y="842833"/>
              <a:ext cx="1757989" cy="2625832"/>
              <a:chOff x="0" y="0"/>
              <a:chExt cx="544168" cy="812800"/>
            </a:xfrm>
          </p:grpSpPr>
          <p:sp>
            <p:nvSpPr>
              <p:cNvPr id="134" name="Google Shape;134;p15"/>
              <p:cNvSpPr/>
              <p:nvPr/>
            </p:nvSpPr>
            <p:spPr>
              <a:xfrm>
                <a:off x="0" y="0"/>
                <a:ext cx="544168" cy="812800"/>
              </a:xfrm>
              <a:custGeom>
                <a:rect b="b" l="l" r="r" t="t"/>
                <a:pathLst>
                  <a:path extrusionOk="0" h="812800" w="544168">
                    <a:moveTo>
                      <a:pt x="272084" y="0"/>
                    </a:moveTo>
                    <a:cubicBezTo>
                      <a:pt x="121816" y="0"/>
                      <a:pt x="0" y="181951"/>
                      <a:pt x="0" y="406400"/>
                    </a:cubicBezTo>
                    <a:cubicBezTo>
                      <a:pt x="0" y="630849"/>
                      <a:pt x="121816" y="812800"/>
                      <a:pt x="272084" y="812800"/>
                    </a:cubicBezTo>
                    <a:cubicBezTo>
                      <a:pt x="422352" y="812800"/>
                      <a:pt x="544168" y="630849"/>
                      <a:pt x="544168" y="406400"/>
                    </a:cubicBezTo>
                    <a:cubicBezTo>
                      <a:pt x="544168" y="181951"/>
                      <a:pt x="422352" y="0"/>
                      <a:pt x="272084" y="0"/>
                    </a:cubicBezTo>
                    <a:close/>
                  </a:path>
                </a:pathLst>
              </a:custGeom>
              <a:solidFill>
                <a:srgbClr val="FCDD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txBox="1"/>
              <p:nvPr/>
            </p:nvSpPr>
            <p:spPr>
              <a:xfrm>
                <a:off x="51016" y="38100"/>
                <a:ext cx="442200" cy="69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136" name="Google Shape;136;p15"/>
          <p:cNvSpPr txBox="1"/>
          <p:nvPr/>
        </p:nvSpPr>
        <p:spPr>
          <a:xfrm>
            <a:off x="4410700" y="1698400"/>
            <a:ext cx="13053300" cy="2022600"/>
          </a:xfrm>
          <a:prstGeom prst="rect">
            <a:avLst/>
          </a:prstGeom>
          <a:noFill/>
          <a:ln cap="flat" cmpd="sng" w="2857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latin typeface="Calibri"/>
                <a:ea typeface="Calibri"/>
                <a:cs typeface="Calibri"/>
                <a:sym typeface="Calibri"/>
              </a:rPr>
              <a:t>Research Links: </a:t>
            </a:r>
            <a:r>
              <a:rPr b="1" lang="en-US" sz="2800" u="sng">
                <a:solidFill>
                  <a:schemeClr val="hlink"/>
                </a:solidFill>
                <a:latin typeface="Calibri"/>
                <a:ea typeface="Calibri"/>
                <a:cs typeface="Calibri"/>
                <a:sym typeface="Calibri"/>
                <a:hlinkClick r:id="rId4"/>
              </a:rPr>
              <a:t>https://github.com/Rutvik1711/Task-Scheduler</a:t>
            </a:r>
            <a:endParaRPr sz="2200"/>
          </a:p>
          <a:p>
            <a:pPr indent="0" lvl="0" marL="0" rtl="0" algn="l">
              <a:lnSpc>
                <a:spcPct val="115000"/>
              </a:lnSpc>
              <a:spcBef>
                <a:spcPts val="0"/>
              </a:spcBef>
              <a:spcAft>
                <a:spcPts val="0"/>
              </a:spcAft>
              <a:buClr>
                <a:schemeClr val="dk1"/>
              </a:buClr>
              <a:buSzPts val="1100"/>
              <a:buFont typeface="Arial"/>
              <a:buNone/>
            </a:pPr>
            <a:r>
              <a:rPr lang="en-US" sz="2200"/>
              <a:t>                              </a:t>
            </a:r>
            <a:r>
              <a:rPr b="1" lang="en-US" sz="2800" u="sng">
                <a:solidFill>
                  <a:schemeClr val="hlink"/>
                </a:solidFill>
                <a:latin typeface="Calibri"/>
                <a:ea typeface="Calibri"/>
                <a:cs typeface="Calibri"/>
                <a:sym typeface="Calibri"/>
                <a:hlinkClick r:id="rId5"/>
              </a:rPr>
              <a:t>https://github.com/urvesh254/Daily-Task-Scheduler</a:t>
            </a:r>
            <a:endParaRPr b="1" sz="2800" u="sng">
              <a:solidFill>
                <a:schemeClr val="hlink"/>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b="1" sz="2000" u="sng">
              <a:solidFill>
                <a:schemeClr val="hlink"/>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grpSp>
        <p:nvGrpSpPr>
          <p:cNvPr id="137" name="Google Shape;137;p15"/>
          <p:cNvGrpSpPr/>
          <p:nvPr/>
        </p:nvGrpSpPr>
        <p:grpSpPr>
          <a:xfrm rot="5400000">
            <a:off x="11483793" y="3189213"/>
            <a:ext cx="5930495" cy="6095968"/>
            <a:chOff x="0" y="-43490"/>
            <a:chExt cx="1733100" cy="697200"/>
          </a:xfrm>
        </p:grpSpPr>
        <p:sp>
          <p:nvSpPr>
            <p:cNvPr id="138" name="Google Shape;138;p15"/>
            <p:cNvSpPr/>
            <p:nvPr/>
          </p:nvSpPr>
          <p:spPr>
            <a:xfrm>
              <a:off x="0" y="0"/>
              <a:ext cx="1732998" cy="622600"/>
            </a:xfrm>
            <a:custGeom>
              <a:rect b="b" l="l" r="r" t="t"/>
              <a:pathLst>
                <a:path extrusionOk="0" h="622600" w="1732998">
                  <a:moveTo>
                    <a:pt x="52946" y="0"/>
                  </a:moveTo>
                  <a:lnTo>
                    <a:pt x="1680052" y="0"/>
                  </a:lnTo>
                  <a:cubicBezTo>
                    <a:pt x="1694094" y="0"/>
                    <a:pt x="1707561" y="5578"/>
                    <a:pt x="1717490" y="15508"/>
                  </a:cubicBezTo>
                  <a:cubicBezTo>
                    <a:pt x="1727420" y="25437"/>
                    <a:pt x="1732998" y="38904"/>
                    <a:pt x="1732998" y="52946"/>
                  </a:cubicBezTo>
                  <a:lnTo>
                    <a:pt x="1732998" y="569653"/>
                  </a:lnTo>
                  <a:cubicBezTo>
                    <a:pt x="1732998" y="583696"/>
                    <a:pt x="1727420" y="597163"/>
                    <a:pt x="1717490" y="607092"/>
                  </a:cubicBezTo>
                  <a:cubicBezTo>
                    <a:pt x="1707561" y="617021"/>
                    <a:pt x="1694094" y="622600"/>
                    <a:pt x="1680052" y="622600"/>
                  </a:cubicBezTo>
                  <a:lnTo>
                    <a:pt x="52946" y="622600"/>
                  </a:lnTo>
                  <a:cubicBezTo>
                    <a:pt x="38904" y="622600"/>
                    <a:pt x="25437" y="617021"/>
                    <a:pt x="15508" y="607092"/>
                  </a:cubicBezTo>
                  <a:cubicBezTo>
                    <a:pt x="5578" y="597163"/>
                    <a:pt x="0" y="583696"/>
                    <a:pt x="0" y="569653"/>
                  </a:cubicBezTo>
                  <a:lnTo>
                    <a:pt x="0" y="52946"/>
                  </a:lnTo>
                  <a:cubicBezTo>
                    <a:pt x="0" y="38904"/>
                    <a:pt x="5578" y="25437"/>
                    <a:pt x="15508" y="15508"/>
                  </a:cubicBezTo>
                  <a:cubicBezTo>
                    <a:pt x="25437" y="5578"/>
                    <a:pt x="38904" y="0"/>
                    <a:pt x="52946" y="0"/>
                  </a:cubicBezTo>
                  <a:close/>
                </a:path>
              </a:pathLst>
            </a:custGeom>
            <a:solidFill>
              <a:srgbClr val="9FC5E8"/>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txBox="1"/>
            <p:nvPr/>
          </p:nvSpPr>
          <p:spPr>
            <a:xfrm>
              <a:off x="0" y="-43490"/>
              <a:ext cx="1733100" cy="697200"/>
            </a:xfrm>
            <a:prstGeom prst="rect">
              <a:avLst/>
            </a:prstGeom>
            <a:solidFill>
              <a:srgbClr val="9FC5E8"/>
            </a:solidFill>
            <a:ln cap="flat" cmpd="sng" w="38100">
              <a:solidFill>
                <a:schemeClr val="dk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15"/>
          <p:cNvGrpSpPr/>
          <p:nvPr/>
        </p:nvGrpSpPr>
        <p:grpSpPr>
          <a:xfrm rot="5400000">
            <a:off x="4483130" y="3199525"/>
            <a:ext cx="5951119" cy="6095968"/>
            <a:chOff x="0" y="-43490"/>
            <a:chExt cx="1733100" cy="697200"/>
          </a:xfrm>
        </p:grpSpPr>
        <p:sp>
          <p:nvSpPr>
            <p:cNvPr id="141" name="Google Shape;141;p15"/>
            <p:cNvSpPr/>
            <p:nvPr/>
          </p:nvSpPr>
          <p:spPr>
            <a:xfrm>
              <a:off x="0" y="0"/>
              <a:ext cx="1732998" cy="622600"/>
            </a:xfrm>
            <a:custGeom>
              <a:rect b="b" l="l" r="r" t="t"/>
              <a:pathLst>
                <a:path extrusionOk="0" h="622600" w="1732998">
                  <a:moveTo>
                    <a:pt x="52946" y="0"/>
                  </a:moveTo>
                  <a:lnTo>
                    <a:pt x="1680052" y="0"/>
                  </a:lnTo>
                  <a:cubicBezTo>
                    <a:pt x="1694094" y="0"/>
                    <a:pt x="1707561" y="5578"/>
                    <a:pt x="1717490" y="15508"/>
                  </a:cubicBezTo>
                  <a:cubicBezTo>
                    <a:pt x="1727420" y="25437"/>
                    <a:pt x="1732998" y="38904"/>
                    <a:pt x="1732998" y="52946"/>
                  </a:cubicBezTo>
                  <a:lnTo>
                    <a:pt x="1732998" y="569653"/>
                  </a:lnTo>
                  <a:cubicBezTo>
                    <a:pt x="1732998" y="583696"/>
                    <a:pt x="1727420" y="597163"/>
                    <a:pt x="1717490" y="607092"/>
                  </a:cubicBezTo>
                  <a:cubicBezTo>
                    <a:pt x="1707561" y="617021"/>
                    <a:pt x="1694094" y="622600"/>
                    <a:pt x="1680052" y="622600"/>
                  </a:cubicBezTo>
                  <a:lnTo>
                    <a:pt x="52946" y="622600"/>
                  </a:lnTo>
                  <a:cubicBezTo>
                    <a:pt x="38904" y="622600"/>
                    <a:pt x="25437" y="617021"/>
                    <a:pt x="15508" y="607092"/>
                  </a:cubicBezTo>
                  <a:cubicBezTo>
                    <a:pt x="5578" y="597163"/>
                    <a:pt x="0" y="583696"/>
                    <a:pt x="0" y="569653"/>
                  </a:cubicBezTo>
                  <a:lnTo>
                    <a:pt x="0" y="52946"/>
                  </a:lnTo>
                  <a:cubicBezTo>
                    <a:pt x="0" y="38904"/>
                    <a:pt x="5578" y="25437"/>
                    <a:pt x="15508" y="15508"/>
                  </a:cubicBezTo>
                  <a:cubicBezTo>
                    <a:pt x="25437" y="5578"/>
                    <a:pt x="38904" y="0"/>
                    <a:pt x="52946" y="0"/>
                  </a:cubicBezTo>
                  <a:close/>
                </a:path>
              </a:pathLst>
            </a:custGeom>
            <a:solidFill>
              <a:srgbClr val="9FC5E8"/>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txBox="1"/>
            <p:nvPr/>
          </p:nvSpPr>
          <p:spPr>
            <a:xfrm>
              <a:off x="0" y="-43490"/>
              <a:ext cx="1733100" cy="697200"/>
            </a:xfrm>
            <a:prstGeom prst="rect">
              <a:avLst/>
            </a:prstGeom>
            <a:solidFill>
              <a:srgbClr val="9FC5E8"/>
            </a:solidFill>
            <a:ln cap="flat" cmpd="sng" w="38100">
              <a:solidFill>
                <a:schemeClr val="dk1"/>
              </a:solidFill>
              <a:prstDash val="solid"/>
              <a:round/>
              <a:headEnd len="sm" w="sm" type="none"/>
              <a:tailEnd len="sm" w="sm" type="none"/>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3" name="Google Shape;143;p15"/>
          <p:cNvSpPr/>
          <p:nvPr/>
        </p:nvSpPr>
        <p:spPr>
          <a:xfrm>
            <a:off x="12494325" y="3515038"/>
            <a:ext cx="3876300" cy="788100"/>
          </a:xfrm>
          <a:prstGeom prst="chevron">
            <a:avLst>
              <a:gd fmla="val 50000" name="adj"/>
            </a:avLst>
          </a:prstGeom>
          <a:solidFill>
            <a:schemeClr val="lt2"/>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300">
                <a:latin typeface="Calibri"/>
                <a:ea typeface="Calibri"/>
                <a:cs typeface="Calibri"/>
                <a:sym typeface="Calibri"/>
              </a:rPr>
              <a:t>LIMITATIONS</a:t>
            </a:r>
            <a:endParaRPr b="1" sz="2300">
              <a:latin typeface="Calibri"/>
              <a:ea typeface="Calibri"/>
              <a:cs typeface="Calibri"/>
              <a:sym typeface="Calibri"/>
            </a:endParaRPr>
          </a:p>
        </p:txBody>
      </p:sp>
      <p:sp>
        <p:nvSpPr>
          <p:cNvPr id="144" name="Google Shape;144;p15"/>
          <p:cNvSpPr txBox="1"/>
          <p:nvPr/>
        </p:nvSpPr>
        <p:spPr>
          <a:xfrm>
            <a:off x="4572400" y="4497900"/>
            <a:ext cx="5690400" cy="4555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22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b="1" sz="2300">
              <a:solidFill>
                <a:schemeClr val="dk1"/>
              </a:solidFill>
              <a:latin typeface="Calibri"/>
              <a:ea typeface="Calibri"/>
              <a:cs typeface="Calibri"/>
              <a:sym typeface="Calibri"/>
            </a:endParaRPr>
          </a:p>
          <a:p>
            <a:pPr indent="-374650" lvl="0" marL="457200" rtl="0" algn="l">
              <a:lnSpc>
                <a:spcPct val="115000"/>
              </a:lnSpc>
              <a:spcBef>
                <a:spcPts val="120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Stores tasks with descriptions, activities (1-4)</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Add new tasks with </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Complete highest task</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View current highest task</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View next task</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Display all pending tasks.</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Basic heap operations (</a:t>
            </a:r>
            <a:r>
              <a:rPr lang="en-US" sz="2300">
                <a:solidFill>
                  <a:schemeClr val="dk1"/>
                </a:solidFill>
                <a:latin typeface="Calibri"/>
                <a:ea typeface="Calibri"/>
                <a:cs typeface="Calibri"/>
                <a:sym typeface="Calibri"/>
              </a:rPr>
              <a:t>shift Up</a:t>
            </a:r>
            <a:r>
              <a:rPr lang="en-US" sz="2300">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shift Down</a:t>
            </a:r>
            <a:r>
              <a:rPr lang="en-US" sz="2300">
                <a:solidFill>
                  <a:schemeClr val="dk1"/>
                </a:solidFill>
                <a:latin typeface="Calibri"/>
                <a:ea typeface="Calibri"/>
                <a:cs typeface="Calibri"/>
                <a:sym typeface="Calibri"/>
              </a:rPr>
              <a:t>)</a:t>
            </a:r>
            <a:endParaRPr sz="23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b="1" sz="2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45" name="Google Shape;145;p15"/>
          <p:cNvSpPr txBox="1"/>
          <p:nvPr/>
        </p:nvSpPr>
        <p:spPr>
          <a:xfrm>
            <a:off x="11633125" y="4497900"/>
            <a:ext cx="5517600" cy="4465800"/>
          </a:xfrm>
          <a:prstGeom prst="rect">
            <a:avLst/>
          </a:prstGeom>
          <a:noFill/>
          <a:ln>
            <a:noFill/>
          </a:ln>
        </p:spPr>
        <p:txBody>
          <a:bodyPr anchorCtr="0" anchor="t" bIns="91425" lIns="91425" spcFirstLastPara="1" rIns="91425" wrap="square" tIns="91425">
            <a:noAutofit/>
          </a:bodyPr>
          <a:lstStyle/>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No due dates.</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No dependency tracking between tasks.</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Only considers time for scheduling.</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No conflict detection for overlapping times.</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Priority Queue.</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No undo functionality.</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Topological sorting .</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No circular dependency detection.</a:t>
            </a:r>
            <a:endParaRPr sz="2300">
              <a:solidFill>
                <a:schemeClr val="dk1"/>
              </a:solidFill>
              <a:latin typeface="Calibri"/>
              <a:ea typeface="Calibri"/>
              <a:cs typeface="Calibri"/>
              <a:sym typeface="Calibri"/>
            </a:endParaRPr>
          </a:p>
          <a:p>
            <a:pPr indent="-374650" lvl="0" marL="457200" rtl="0" algn="l">
              <a:lnSpc>
                <a:spcPct val="115000"/>
              </a:lnSpc>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L</a:t>
            </a:r>
            <a:r>
              <a:rPr lang="en-US" sz="2300">
                <a:solidFill>
                  <a:schemeClr val="dk1"/>
                </a:solidFill>
                <a:latin typeface="Calibri"/>
                <a:ea typeface="Calibri"/>
                <a:cs typeface="Calibri"/>
                <a:sym typeface="Calibri"/>
              </a:rPr>
              <a:t>ack of Real-Time Adaptability.</a:t>
            </a:r>
            <a:endParaRPr sz="230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23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t/>
            </a:r>
            <a:endParaRPr sz="2300">
              <a:solidFill>
                <a:schemeClr val="dk1"/>
              </a:solidFill>
              <a:latin typeface="Calibri"/>
              <a:ea typeface="Calibri"/>
              <a:cs typeface="Calibri"/>
              <a:sym typeface="Calibri"/>
            </a:endParaRPr>
          </a:p>
        </p:txBody>
      </p:sp>
      <p:sp>
        <p:nvSpPr>
          <p:cNvPr id="146" name="Google Shape;146;p15"/>
          <p:cNvSpPr/>
          <p:nvPr/>
        </p:nvSpPr>
        <p:spPr>
          <a:xfrm>
            <a:off x="5338325" y="3504025"/>
            <a:ext cx="3678600" cy="788100"/>
          </a:xfrm>
          <a:prstGeom prst="chevron">
            <a:avLst>
              <a:gd fmla="val 50000" name="adj"/>
            </a:avLst>
          </a:prstGeom>
          <a:solidFill>
            <a:schemeClr val="lt2"/>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300">
                <a:latin typeface="Calibri"/>
                <a:ea typeface="Calibri"/>
                <a:cs typeface="Calibri"/>
                <a:sym typeface="Calibri"/>
              </a:rPr>
              <a:t>EXISTING APPROACHES</a:t>
            </a:r>
            <a:endParaRPr b="1" sz="2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50" name="Shape 150"/>
        <p:cNvGrpSpPr/>
        <p:nvPr/>
      </p:nvGrpSpPr>
      <p:grpSpPr>
        <a:xfrm>
          <a:off x="0" y="0"/>
          <a:ext cx="0" cy="0"/>
          <a:chOff x="0" y="0"/>
          <a:chExt cx="0" cy="0"/>
        </a:xfrm>
      </p:grpSpPr>
      <p:sp>
        <p:nvSpPr>
          <p:cNvPr id="151" name="Google Shape;151;p16"/>
          <p:cNvSpPr txBox="1"/>
          <p:nvPr/>
        </p:nvSpPr>
        <p:spPr>
          <a:xfrm>
            <a:off x="3031500" y="524925"/>
            <a:ext cx="12225000" cy="803400"/>
          </a:xfrm>
          <a:prstGeom prst="rect">
            <a:avLst/>
          </a:prstGeom>
          <a:noFill/>
          <a:ln>
            <a:noFill/>
          </a:ln>
        </p:spPr>
        <p:txBody>
          <a:bodyPr anchorCtr="0" anchor="t" bIns="0" lIns="0" spcFirstLastPara="1" rIns="0" wrap="square" tIns="0">
            <a:spAutoFit/>
          </a:bodyPr>
          <a:lstStyle/>
          <a:p>
            <a:pPr indent="0" lvl="0" marL="457200" marR="0" rtl="0" algn="l">
              <a:lnSpc>
                <a:spcPct val="89998"/>
              </a:lnSpc>
              <a:spcBef>
                <a:spcPts val="0"/>
              </a:spcBef>
              <a:spcAft>
                <a:spcPts val="0"/>
              </a:spcAft>
              <a:buNone/>
            </a:pPr>
            <a:r>
              <a:rPr lang="en-US" sz="5799">
                <a:solidFill>
                  <a:srgbClr val="1D3163"/>
                </a:solidFill>
                <a:latin typeface="Bungee"/>
                <a:ea typeface="Bungee"/>
                <a:cs typeface="Bungee"/>
                <a:sym typeface="Bungee"/>
              </a:rPr>
              <a:t>  COMPARATIVE ANALYSIS</a:t>
            </a:r>
            <a:endParaRPr sz="900"/>
          </a:p>
        </p:txBody>
      </p:sp>
      <p:sp>
        <p:nvSpPr>
          <p:cNvPr id="152" name="Google Shape;152;p16"/>
          <p:cNvSpPr/>
          <p:nvPr/>
        </p:nvSpPr>
        <p:spPr>
          <a:xfrm>
            <a:off x="-338950" y="179375"/>
            <a:ext cx="3370452" cy="3742317"/>
          </a:xfrm>
          <a:custGeom>
            <a:rect b="b" l="l" r="r" t="t"/>
            <a:pathLst>
              <a:path extrusionOk="0" h="2649428" w="2460184">
                <a:moveTo>
                  <a:pt x="0" y="0"/>
                </a:moveTo>
                <a:lnTo>
                  <a:pt x="2460184" y="0"/>
                </a:lnTo>
                <a:lnTo>
                  <a:pt x="2460184" y="2649428"/>
                </a:lnTo>
                <a:lnTo>
                  <a:pt x="0" y="2649428"/>
                </a:lnTo>
                <a:lnTo>
                  <a:pt x="0" y="0"/>
                </a:lnTo>
                <a:close/>
              </a:path>
            </a:pathLst>
          </a:custGeom>
          <a:blipFill rotWithShape="1">
            <a:blip r:embed="rId3">
              <a:alphaModFix/>
            </a:blip>
            <a:stretch>
              <a:fillRect b="-529163" l="-201855" r="-335737" t="-35464"/>
            </a:stretch>
          </a:blipFill>
          <a:ln>
            <a:noFill/>
          </a:ln>
        </p:spPr>
      </p:sp>
      <p:sp>
        <p:nvSpPr>
          <p:cNvPr id="153" name="Google Shape;153;p16"/>
          <p:cNvSpPr/>
          <p:nvPr/>
        </p:nvSpPr>
        <p:spPr>
          <a:xfrm>
            <a:off x="15722633" y="7309280"/>
            <a:ext cx="3217892" cy="3465422"/>
          </a:xfrm>
          <a:custGeom>
            <a:rect b="b" l="l" r="r" t="t"/>
            <a:pathLst>
              <a:path extrusionOk="0" h="3465422" w="3217892">
                <a:moveTo>
                  <a:pt x="0" y="0"/>
                </a:moveTo>
                <a:lnTo>
                  <a:pt x="3217892" y="0"/>
                </a:lnTo>
                <a:lnTo>
                  <a:pt x="3217892" y="3465422"/>
                </a:lnTo>
                <a:lnTo>
                  <a:pt x="0" y="3465422"/>
                </a:lnTo>
                <a:lnTo>
                  <a:pt x="0" y="0"/>
                </a:lnTo>
                <a:close/>
              </a:path>
            </a:pathLst>
          </a:custGeom>
          <a:blipFill rotWithShape="1">
            <a:blip r:embed="rId4">
              <a:alphaModFix/>
            </a:blip>
            <a:stretch>
              <a:fillRect b="-529128" l="-201855" r="-335737" t="-35455"/>
            </a:stretch>
          </a:blipFill>
          <a:ln>
            <a:noFill/>
          </a:ln>
        </p:spPr>
      </p:sp>
      <p:sp>
        <p:nvSpPr>
          <p:cNvPr id="154" name="Google Shape;154;p16"/>
          <p:cNvSpPr/>
          <p:nvPr/>
        </p:nvSpPr>
        <p:spPr>
          <a:xfrm>
            <a:off x="881750" y="1908300"/>
            <a:ext cx="16242900" cy="7993500"/>
          </a:xfrm>
          <a:prstGeom prst="round2DiagRect">
            <a:avLst>
              <a:gd fmla="val 16667" name="adj1"/>
              <a:gd fmla="val 0" name="adj2"/>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aphicFrame>
        <p:nvGraphicFramePr>
          <p:cNvPr id="155" name="Google Shape;155;p16"/>
          <p:cNvGraphicFramePr/>
          <p:nvPr/>
        </p:nvGraphicFramePr>
        <p:xfrm>
          <a:off x="1350325" y="2341113"/>
          <a:ext cx="3000000" cy="3000000"/>
        </p:xfrm>
        <a:graphic>
          <a:graphicData uri="http://schemas.openxmlformats.org/drawingml/2006/table">
            <a:tbl>
              <a:tblPr>
                <a:noFill/>
                <a:tableStyleId>{C0226DC1-4C0B-477E-B931-07334307FE24}</a:tableStyleId>
              </a:tblPr>
              <a:tblGrid>
                <a:gridCol w="4946425"/>
                <a:gridCol w="5483875"/>
                <a:gridCol w="4635500"/>
              </a:tblGrid>
              <a:tr h="583325">
                <a:tc>
                  <a:txBody>
                    <a:bodyPr/>
                    <a:lstStyle/>
                    <a:p>
                      <a:pPr indent="0" lvl="0" marL="0" rtl="0" algn="ctr">
                        <a:lnSpc>
                          <a:spcPct val="115000"/>
                        </a:lnSpc>
                        <a:spcBef>
                          <a:spcPts val="0"/>
                        </a:spcBef>
                        <a:spcAft>
                          <a:spcPts val="0"/>
                        </a:spcAft>
                        <a:buNone/>
                      </a:pPr>
                      <a:r>
                        <a:rPr b="1" lang="en-US" sz="3000">
                          <a:latin typeface="Calibri"/>
                          <a:ea typeface="Calibri"/>
                          <a:cs typeface="Calibri"/>
                          <a:sym typeface="Calibri"/>
                        </a:rPr>
                        <a:t>Feature</a:t>
                      </a:r>
                      <a:endParaRPr b="1" sz="30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3000">
                          <a:latin typeface="Calibri"/>
                          <a:ea typeface="Calibri"/>
                          <a:cs typeface="Calibri"/>
                          <a:sym typeface="Calibri"/>
                        </a:rPr>
                        <a:t>Existing</a:t>
                      </a:r>
                      <a:r>
                        <a:rPr b="1" lang="en-US" sz="3000">
                          <a:latin typeface="Calibri"/>
                          <a:ea typeface="Calibri"/>
                          <a:cs typeface="Calibri"/>
                          <a:sym typeface="Calibri"/>
                        </a:rPr>
                        <a:t> code</a:t>
                      </a:r>
                      <a:endParaRPr b="1" sz="30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3000">
                          <a:latin typeface="Calibri"/>
                          <a:ea typeface="Calibri"/>
                          <a:cs typeface="Calibri"/>
                          <a:sym typeface="Calibri"/>
                        </a:rPr>
                        <a:t>Our</a:t>
                      </a:r>
                      <a:r>
                        <a:rPr b="1" lang="en-US" sz="3000">
                          <a:latin typeface="Calibri"/>
                          <a:ea typeface="Calibri"/>
                          <a:cs typeface="Calibri"/>
                          <a:sym typeface="Calibri"/>
                        </a:rPr>
                        <a:t> code</a:t>
                      </a:r>
                      <a:endParaRPr b="1" sz="30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861325">
                <a:tc>
                  <a:txBody>
                    <a:bodyPr/>
                    <a:lstStyle/>
                    <a:p>
                      <a:pPr indent="0" lvl="0" marL="0" rtl="0" algn="l">
                        <a:spcBef>
                          <a:spcPts val="0"/>
                        </a:spcBef>
                        <a:spcAft>
                          <a:spcPts val="0"/>
                        </a:spcAft>
                        <a:buNone/>
                      </a:pPr>
                      <a:r>
                        <a:rPr lang="en-US" sz="2300">
                          <a:latin typeface="Calibri"/>
                          <a:ea typeface="Calibri"/>
                          <a:cs typeface="Calibri"/>
                          <a:sym typeface="Calibri"/>
                        </a:rPr>
                        <a:t>Priority System</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Fixed 4 levels (Teaching = 4 to Administrative = 1)</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Flexible 1–10 scale with conflict resolution</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861325">
                <a:tc>
                  <a:txBody>
                    <a:bodyPr/>
                    <a:lstStyle/>
                    <a:p>
                      <a:pPr indent="0" lvl="0" marL="0" rtl="0" algn="l">
                        <a:spcBef>
                          <a:spcPts val="0"/>
                        </a:spcBef>
                        <a:spcAft>
                          <a:spcPts val="0"/>
                        </a:spcAft>
                        <a:buNone/>
                      </a:pPr>
                      <a:r>
                        <a:rPr lang="en-US" sz="2300">
                          <a:latin typeface="Calibri"/>
                          <a:ea typeface="Calibri"/>
                          <a:cs typeface="Calibri"/>
                          <a:sym typeface="Calibri"/>
                        </a:rPr>
                        <a:t>Time Management</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None</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Detailed time tracking with duration validation</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861325">
                <a:tc>
                  <a:txBody>
                    <a:bodyPr/>
                    <a:lstStyle/>
                    <a:p>
                      <a:pPr indent="0" lvl="0" marL="0" rtl="0" algn="l">
                        <a:spcBef>
                          <a:spcPts val="0"/>
                        </a:spcBef>
                        <a:spcAft>
                          <a:spcPts val="0"/>
                        </a:spcAft>
                        <a:buNone/>
                      </a:pPr>
                      <a:r>
                        <a:rPr lang="en-US" sz="2300">
                          <a:latin typeface="Calibri"/>
                          <a:ea typeface="Calibri"/>
                          <a:cs typeface="Calibri"/>
                          <a:sym typeface="Calibri"/>
                        </a:rPr>
                        <a:t>Date Handling</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None</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Due dates with timezone support and countdowns</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705425">
                <a:tc>
                  <a:txBody>
                    <a:bodyPr/>
                    <a:lstStyle/>
                    <a:p>
                      <a:pPr indent="0" lvl="0" marL="0" rtl="0" algn="l">
                        <a:spcBef>
                          <a:spcPts val="0"/>
                        </a:spcBef>
                        <a:spcAft>
                          <a:spcPts val="0"/>
                        </a:spcAft>
                        <a:buNone/>
                      </a:pPr>
                      <a:r>
                        <a:rPr lang="en-US" sz="2300">
                          <a:latin typeface="Calibri"/>
                          <a:ea typeface="Calibri"/>
                          <a:cs typeface="Calibri"/>
                          <a:sym typeface="Calibri"/>
                        </a:rPr>
                        <a:t>Conflict Detection</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None</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Time conflict detection and resolution</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735950">
                <a:tc>
                  <a:txBody>
                    <a:bodyPr/>
                    <a:lstStyle/>
                    <a:p>
                      <a:pPr indent="0" lvl="0" marL="0" rtl="0" algn="l">
                        <a:spcBef>
                          <a:spcPts val="0"/>
                        </a:spcBef>
                        <a:spcAft>
                          <a:spcPts val="0"/>
                        </a:spcAft>
                        <a:buNone/>
                      </a:pPr>
                      <a:r>
                        <a:rPr lang="en-US" sz="2300">
                          <a:latin typeface="Calibri"/>
                          <a:ea typeface="Calibri"/>
                          <a:cs typeface="Calibri"/>
                          <a:sym typeface="Calibri"/>
                        </a:rPr>
                        <a:t>Undo Functionality</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None</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Has u</a:t>
                      </a:r>
                      <a:r>
                        <a:rPr lang="en-US" sz="2300">
                          <a:latin typeface="Calibri"/>
                          <a:ea typeface="Calibri"/>
                          <a:cs typeface="Calibri"/>
                          <a:sym typeface="Calibri"/>
                        </a:rPr>
                        <a:t>ndo capability</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861325">
                <a:tc>
                  <a:txBody>
                    <a:bodyPr/>
                    <a:lstStyle/>
                    <a:p>
                      <a:pPr indent="0" lvl="0" marL="0" rtl="0" algn="l">
                        <a:spcBef>
                          <a:spcPts val="0"/>
                        </a:spcBef>
                        <a:spcAft>
                          <a:spcPts val="0"/>
                        </a:spcAft>
                        <a:buNone/>
                      </a:pPr>
                      <a:r>
                        <a:rPr lang="en-US" sz="2300">
                          <a:latin typeface="Calibri"/>
                          <a:ea typeface="Calibri"/>
                          <a:cs typeface="Calibri"/>
                          <a:sym typeface="Calibri"/>
                        </a:rPr>
                        <a:t>User Interface</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Basic text</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Enhanced with emojis and visual feedback</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861325">
                <a:tc>
                  <a:txBody>
                    <a:bodyPr/>
                    <a:lstStyle/>
                    <a:p>
                      <a:pPr indent="0" lvl="0" marL="0" rtl="0" algn="l">
                        <a:spcBef>
                          <a:spcPts val="0"/>
                        </a:spcBef>
                        <a:spcAft>
                          <a:spcPts val="0"/>
                        </a:spcAft>
                        <a:buNone/>
                      </a:pPr>
                      <a:r>
                        <a:rPr lang="en-US" sz="2300">
                          <a:latin typeface="Calibri"/>
                          <a:ea typeface="Calibri"/>
                          <a:cs typeface="Calibri"/>
                          <a:sym typeface="Calibri"/>
                        </a:rPr>
                        <a:t>Data Structure</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Array-based max-heap</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List-based min-heap with additional stacks</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r h="583325">
                <a:tc>
                  <a:txBody>
                    <a:bodyPr/>
                    <a:lstStyle/>
                    <a:p>
                      <a:pPr indent="0" lvl="0" marL="0" rtl="0" algn="l">
                        <a:spcBef>
                          <a:spcPts val="0"/>
                        </a:spcBef>
                        <a:spcAft>
                          <a:spcPts val="0"/>
                        </a:spcAft>
                        <a:buNone/>
                      </a:pPr>
                      <a:r>
                        <a:rPr lang="en-US" sz="2300">
                          <a:latin typeface="Calibri"/>
                          <a:ea typeface="Calibri"/>
                          <a:cs typeface="Calibri"/>
                          <a:sym typeface="Calibri"/>
                        </a:rPr>
                        <a:t>Task Editing</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Not possible</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2300">
                          <a:latin typeface="Calibri"/>
                          <a:ea typeface="Calibri"/>
                          <a:cs typeface="Calibri"/>
                          <a:sym typeface="Calibri"/>
                        </a:rPr>
                        <a:t>Has </a:t>
                      </a:r>
                      <a:r>
                        <a:rPr lang="en-US" sz="2300">
                          <a:latin typeface="Calibri"/>
                          <a:ea typeface="Calibri"/>
                          <a:cs typeface="Calibri"/>
                          <a:sym typeface="Calibri"/>
                        </a:rPr>
                        <a:t>edit capability</a:t>
                      </a:r>
                      <a:endParaRPr sz="2300">
                        <a:latin typeface="Calibri"/>
                        <a:ea typeface="Calibri"/>
                        <a:cs typeface="Calibri"/>
                        <a:sym typeface="Calibri"/>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59" name="Shape 159"/>
        <p:cNvGrpSpPr/>
        <p:nvPr/>
      </p:nvGrpSpPr>
      <p:grpSpPr>
        <a:xfrm>
          <a:off x="0" y="0"/>
          <a:ext cx="0" cy="0"/>
          <a:chOff x="0" y="0"/>
          <a:chExt cx="0" cy="0"/>
        </a:xfrm>
      </p:grpSpPr>
      <p:sp>
        <p:nvSpPr>
          <p:cNvPr id="160" name="Google Shape;160;p17"/>
          <p:cNvSpPr txBox="1"/>
          <p:nvPr/>
        </p:nvSpPr>
        <p:spPr>
          <a:xfrm>
            <a:off x="5583855" y="204169"/>
            <a:ext cx="7635300" cy="11082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8000">
                <a:solidFill>
                  <a:srgbClr val="1D3163"/>
                </a:solidFill>
                <a:latin typeface="Bungee"/>
                <a:ea typeface="Bungee"/>
                <a:cs typeface="Bungee"/>
                <a:sym typeface="Bungee"/>
              </a:rPr>
              <a:t>         IDEA</a:t>
            </a:r>
            <a:endParaRPr/>
          </a:p>
        </p:txBody>
      </p:sp>
      <p:sp>
        <p:nvSpPr>
          <p:cNvPr id="161" name="Google Shape;161;p17"/>
          <p:cNvSpPr txBox="1"/>
          <p:nvPr/>
        </p:nvSpPr>
        <p:spPr>
          <a:xfrm>
            <a:off x="10036448" y="1448382"/>
            <a:ext cx="3182700" cy="215400"/>
          </a:xfrm>
          <a:prstGeom prst="rect">
            <a:avLst/>
          </a:prstGeom>
          <a:noFill/>
          <a:ln>
            <a:noFill/>
          </a:ln>
        </p:spPr>
        <p:txBody>
          <a:bodyPr anchorCtr="0" anchor="t" bIns="0" lIns="0" spcFirstLastPara="1" rIns="0" wrap="square" tIns="0">
            <a:spAutoFit/>
          </a:bodyPr>
          <a:lstStyle/>
          <a:p>
            <a:pPr indent="0" lvl="0" marL="0" marR="0" rtl="0" algn="l">
              <a:lnSpc>
                <a:spcPct val="119977"/>
              </a:lnSpc>
              <a:spcBef>
                <a:spcPts val="0"/>
              </a:spcBef>
              <a:spcAft>
                <a:spcPts val="0"/>
              </a:spcAft>
              <a:buNone/>
            </a:pPr>
            <a:r>
              <a:t/>
            </a:r>
            <a:endParaRPr/>
          </a:p>
        </p:txBody>
      </p:sp>
      <p:sp>
        <p:nvSpPr>
          <p:cNvPr id="162" name="Google Shape;162;p17"/>
          <p:cNvSpPr txBox="1"/>
          <p:nvPr/>
        </p:nvSpPr>
        <p:spPr>
          <a:xfrm>
            <a:off x="13314527" y="3641480"/>
            <a:ext cx="3261600" cy="215400"/>
          </a:xfrm>
          <a:prstGeom prst="rect">
            <a:avLst/>
          </a:prstGeom>
          <a:noFill/>
          <a:ln>
            <a:noFill/>
          </a:ln>
        </p:spPr>
        <p:txBody>
          <a:bodyPr anchorCtr="0" anchor="t" bIns="0" lIns="0" spcFirstLastPara="1" rIns="0" wrap="square" tIns="0">
            <a:spAutoFit/>
          </a:bodyPr>
          <a:lstStyle/>
          <a:p>
            <a:pPr indent="0" lvl="0" marL="0" marR="0" rtl="0" algn="l">
              <a:lnSpc>
                <a:spcPct val="109970"/>
              </a:lnSpc>
              <a:spcBef>
                <a:spcPts val="0"/>
              </a:spcBef>
              <a:spcAft>
                <a:spcPts val="0"/>
              </a:spcAft>
              <a:buNone/>
            </a:pPr>
            <a:r>
              <a:t/>
            </a:r>
            <a:endParaRPr/>
          </a:p>
        </p:txBody>
      </p:sp>
      <p:sp>
        <p:nvSpPr>
          <p:cNvPr id="163" name="Google Shape;163;p17"/>
          <p:cNvSpPr txBox="1"/>
          <p:nvPr/>
        </p:nvSpPr>
        <p:spPr>
          <a:xfrm>
            <a:off x="13314527" y="5481385"/>
            <a:ext cx="3261600" cy="215400"/>
          </a:xfrm>
          <a:prstGeom prst="rect">
            <a:avLst/>
          </a:prstGeom>
          <a:noFill/>
          <a:ln>
            <a:noFill/>
          </a:ln>
        </p:spPr>
        <p:txBody>
          <a:bodyPr anchorCtr="0" anchor="t" bIns="0" lIns="0" spcFirstLastPara="1" rIns="0" wrap="square" tIns="0">
            <a:spAutoFit/>
          </a:bodyPr>
          <a:lstStyle/>
          <a:p>
            <a:pPr indent="0" lvl="0" marL="0" marR="0" rtl="0" algn="l">
              <a:lnSpc>
                <a:spcPct val="109970"/>
              </a:lnSpc>
              <a:spcBef>
                <a:spcPts val="0"/>
              </a:spcBef>
              <a:spcAft>
                <a:spcPts val="0"/>
              </a:spcAft>
              <a:buNone/>
            </a:pPr>
            <a:r>
              <a:t/>
            </a:r>
            <a:endParaRPr/>
          </a:p>
        </p:txBody>
      </p:sp>
      <p:sp>
        <p:nvSpPr>
          <p:cNvPr id="164" name="Google Shape;164;p17"/>
          <p:cNvSpPr/>
          <p:nvPr/>
        </p:nvSpPr>
        <p:spPr>
          <a:xfrm>
            <a:off x="641025" y="3641475"/>
            <a:ext cx="8716500" cy="57597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5" name="Google Shape;165;p17"/>
          <p:cNvSpPr txBox="1"/>
          <p:nvPr/>
        </p:nvSpPr>
        <p:spPr>
          <a:xfrm>
            <a:off x="1655725" y="3895875"/>
            <a:ext cx="6510300" cy="504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a:solidFill>
                  <a:schemeClr val="dk1"/>
                </a:solidFill>
                <a:latin typeface="Bungee"/>
                <a:ea typeface="Bungee"/>
                <a:cs typeface="Bungee"/>
                <a:sym typeface="Bungee"/>
              </a:rPr>
              <a:t>IMPROVEMENTS:</a:t>
            </a:r>
            <a:endParaRPr b="1" sz="3200">
              <a:solidFill>
                <a:schemeClr val="dk1"/>
              </a:solidFill>
              <a:latin typeface="Bungee"/>
              <a:ea typeface="Bungee"/>
              <a:cs typeface="Bungee"/>
              <a:sym typeface="Bungee"/>
            </a:endParaRPr>
          </a:p>
          <a:p>
            <a:pPr indent="0" lvl="0" marL="0" rtl="0" algn="l">
              <a:spcBef>
                <a:spcPts val="0"/>
              </a:spcBef>
              <a:spcAft>
                <a:spcPts val="0"/>
              </a:spcAft>
              <a:buNone/>
            </a:pPr>
            <a:r>
              <a:t/>
            </a:r>
            <a:endParaRPr b="1"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Topological Sort (for Dependency Resolution)</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Priority Queue/Min-Heap</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Conflict Detection Algorithm</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Multi-Criteria Sorting</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Undo/Redo Mechanism</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Circular Dependency Detection</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Time Calculations</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66" name="Google Shape;166;p17"/>
          <p:cNvSpPr/>
          <p:nvPr/>
        </p:nvSpPr>
        <p:spPr>
          <a:xfrm>
            <a:off x="9595525" y="1448375"/>
            <a:ext cx="7553700" cy="7952700"/>
          </a:xfrm>
          <a:prstGeom prst="rect">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7" name="Google Shape;167;p17"/>
          <p:cNvSpPr/>
          <p:nvPr/>
        </p:nvSpPr>
        <p:spPr>
          <a:xfrm rot="1100666">
            <a:off x="15449401" y="7356785"/>
            <a:ext cx="2322538" cy="2770924"/>
          </a:xfrm>
          <a:custGeom>
            <a:rect b="b" l="l" r="r" t="t"/>
            <a:pathLst>
              <a:path extrusionOk="0" h="2768537" w="2320537">
                <a:moveTo>
                  <a:pt x="0" y="0"/>
                </a:moveTo>
                <a:lnTo>
                  <a:pt x="2320537" y="0"/>
                </a:lnTo>
                <a:lnTo>
                  <a:pt x="2320537" y="2768537"/>
                </a:lnTo>
                <a:lnTo>
                  <a:pt x="0" y="2768537"/>
                </a:lnTo>
                <a:lnTo>
                  <a:pt x="0" y="0"/>
                </a:lnTo>
                <a:close/>
              </a:path>
            </a:pathLst>
          </a:custGeom>
          <a:blipFill rotWithShape="1">
            <a:blip r:embed="rId3">
              <a:alphaModFix/>
            </a:blip>
            <a:stretch>
              <a:fillRect b="0" l="0" r="0" t="0"/>
            </a:stretch>
          </a:blipFill>
          <a:ln>
            <a:noFill/>
          </a:ln>
        </p:spPr>
      </p:sp>
      <p:sp>
        <p:nvSpPr>
          <p:cNvPr id="168" name="Google Shape;168;p17"/>
          <p:cNvSpPr txBox="1"/>
          <p:nvPr/>
        </p:nvSpPr>
        <p:spPr>
          <a:xfrm>
            <a:off x="464275" y="1448375"/>
            <a:ext cx="8893200" cy="14769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US" sz="3200" u="sng">
                <a:solidFill>
                  <a:schemeClr val="dk1"/>
                </a:solidFill>
                <a:latin typeface="Calibri"/>
                <a:ea typeface="Calibri"/>
                <a:cs typeface="Calibri"/>
                <a:sym typeface="Calibri"/>
              </a:rPr>
              <a:t>Github link:</a:t>
            </a:r>
            <a:endParaRPr b="1" sz="3200" u="sng">
              <a:solidFill>
                <a:schemeClr val="dk1"/>
              </a:solidFill>
              <a:latin typeface="Calibri"/>
              <a:ea typeface="Calibri"/>
              <a:cs typeface="Calibri"/>
              <a:sym typeface="Calibri"/>
            </a:endParaRPr>
          </a:p>
          <a:p>
            <a:pPr indent="0" lvl="0" marL="0" rtl="0" algn="ctr">
              <a:spcBef>
                <a:spcPts val="0"/>
              </a:spcBef>
              <a:spcAft>
                <a:spcPts val="0"/>
              </a:spcAft>
              <a:buNone/>
            </a:pPr>
            <a:r>
              <a:rPr b="1" lang="en-US" sz="3000" u="sng">
                <a:solidFill>
                  <a:schemeClr val="hlink"/>
                </a:solidFill>
                <a:latin typeface="Calibri"/>
                <a:ea typeface="Calibri"/>
                <a:cs typeface="Calibri"/>
                <a:sym typeface="Calibri"/>
                <a:hlinkClick r:id="rId4"/>
              </a:rPr>
              <a:t>https://github.com/brundhaiitj/Task_Management.git</a:t>
            </a:r>
            <a:endParaRPr b="1" sz="3000" u="sng">
              <a:solidFill>
                <a:schemeClr val="dk1"/>
              </a:solidFill>
              <a:latin typeface="Calibri"/>
              <a:ea typeface="Calibri"/>
              <a:cs typeface="Calibri"/>
              <a:sym typeface="Calibri"/>
            </a:endParaRPr>
          </a:p>
          <a:p>
            <a:pPr indent="0" lvl="0" marL="0" rtl="0" algn="ctr">
              <a:spcBef>
                <a:spcPts val="0"/>
              </a:spcBef>
              <a:spcAft>
                <a:spcPts val="0"/>
              </a:spcAft>
              <a:buNone/>
            </a:pPr>
            <a:r>
              <a:t/>
            </a:r>
            <a:endParaRPr b="1" sz="3200" u="sng">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169" name="Google Shape;169;p17"/>
          <p:cNvSpPr txBox="1"/>
          <p:nvPr/>
        </p:nvSpPr>
        <p:spPr>
          <a:xfrm>
            <a:off x="9951750" y="1799775"/>
            <a:ext cx="6793200" cy="7216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1400"/>
              </a:spcBef>
              <a:spcAft>
                <a:spcPts val="0"/>
              </a:spcAft>
              <a:buNone/>
            </a:pPr>
            <a:r>
              <a:rPr b="1" lang="en-US" sz="3000">
                <a:solidFill>
                  <a:schemeClr val="dk1"/>
                </a:solidFill>
                <a:latin typeface="Bungee"/>
                <a:ea typeface="Bungee"/>
                <a:cs typeface="Bungee"/>
                <a:sym typeface="Bungee"/>
              </a:rPr>
              <a:t>RESULT HIGHLIGHTS:</a:t>
            </a:r>
            <a:endParaRPr b="1" sz="3000">
              <a:solidFill>
                <a:schemeClr val="dk1"/>
              </a:solidFill>
              <a:latin typeface="Bungee"/>
              <a:ea typeface="Bungee"/>
              <a:cs typeface="Bungee"/>
              <a:sym typeface="Bungee"/>
            </a:endParaRPr>
          </a:p>
          <a:p>
            <a:pPr indent="-400050" lvl="0" marL="457200" rtl="0" algn="l">
              <a:lnSpc>
                <a:spcPct val="150000"/>
              </a:lnSpc>
              <a:spcBef>
                <a:spcPts val="1400"/>
              </a:spcBef>
              <a:spcAft>
                <a:spcPts val="0"/>
              </a:spcAft>
              <a:buClr>
                <a:schemeClr val="dk1"/>
              </a:buClr>
              <a:buSzPts val="2700"/>
              <a:buFont typeface="Roboto"/>
              <a:buChar char="➔"/>
            </a:pPr>
            <a:r>
              <a:rPr b="1" lang="en-US" sz="2700">
                <a:solidFill>
                  <a:schemeClr val="dk1"/>
                </a:solidFill>
                <a:latin typeface="Roboto"/>
                <a:ea typeface="Roboto"/>
                <a:cs typeface="Roboto"/>
                <a:sym typeface="Roboto"/>
              </a:rPr>
              <a:t>Core Features &amp; Results:</a:t>
            </a:r>
            <a:endParaRPr b="1" sz="2700">
              <a:solidFill>
                <a:schemeClr val="dk1"/>
              </a:solidFill>
              <a:latin typeface="Roboto"/>
              <a:ea typeface="Roboto"/>
              <a:cs typeface="Roboto"/>
              <a:sym typeface="Roboto"/>
            </a:endParaRPr>
          </a:p>
          <a:p>
            <a:pPr indent="-400050" lvl="0" marL="742950" rtl="0" algn="l">
              <a:lnSpc>
                <a:spcPct val="115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Task Creation &amp; Management</a:t>
            </a:r>
            <a:endParaRPr sz="2700">
              <a:solidFill>
                <a:schemeClr val="dk1"/>
              </a:solidFill>
              <a:latin typeface="Roboto"/>
              <a:ea typeface="Roboto"/>
              <a:cs typeface="Roboto"/>
              <a:sym typeface="Roboto"/>
            </a:endParaRPr>
          </a:p>
          <a:p>
            <a:pPr indent="-400050" lvl="0" marL="742950" rtl="0" algn="l">
              <a:lnSpc>
                <a:spcPct val="115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Priority-Based Scheduling</a:t>
            </a:r>
            <a:endParaRPr sz="2700">
              <a:solidFill>
                <a:schemeClr val="dk1"/>
              </a:solidFill>
              <a:latin typeface="Roboto"/>
              <a:ea typeface="Roboto"/>
              <a:cs typeface="Roboto"/>
              <a:sym typeface="Roboto"/>
            </a:endParaRPr>
          </a:p>
          <a:p>
            <a:pPr indent="-400050" lvl="0" marL="742950" rtl="0" algn="l">
              <a:lnSpc>
                <a:spcPct val="115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Dependency Handling</a:t>
            </a:r>
            <a:endParaRPr sz="2700">
              <a:solidFill>
                <a:schemeClr val="dk1"/>
              </a:solidFill>
              <a:latin typeface="Roboto"/>
              <a:ea typeface="Roboto"/>
              <a:cs typeface="Roboto"/>
              <a:sym typeface="Roboto"/>
            </a:endParaRPr>
          </a:p>
          <a:p>
            <a:pPr indent="-400050" lvl="0" marL="742950" rtl="0" algn="l">
              <a:lnSpc>
                <a:spcPct val="115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Conflict Resolution</a:t>
            </a:r>
            <a:endParaRPr sz="2700">
              <a:solidFill>
                <a:schemeClr val="dk1"/>
              </a:solidFill>
              <a:latin typeface="Roboto"/>
              <a:ea typeface="Roboto"/>
              <a:cs typeface="Roboto"/>
              <a:sym typeface="Roboto"/>
            </a:endParaRPr>
          </a:p>
          <a:p>
            <a:pPr indent="-400050" lvl="0" marL="742950" rtl="0" algn="l">
              <a:lnSpc>
                <a:spcPct val="115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Undo Functionality</a:t>
            </a:r>
            <a:endParaRPr sz="2700">
              <a:solidFill>
                <a:schemeClr val="dk1"/>
              </a:solidFill>
              <a:latin typeface="Roboto"/>
              <a:ea typeface="Roboto"/>
              <a:cs typeface="Roboto"/>
              <a:sym typeface="Roboto"/>
            </a:endParaRPr>
          </a:p>
          <a:p>
            <a:pPr indent="0" lvl="0" marL="0" rtl="0" algn="l">
              <a:lnSpc>
                <a:spcPct val="115000"/>
              </a:lnSpc>
              <a:spcBef>
                <a:spcPts val="1200"/>
              </a:spcBef>
              <a:spcAft>
                <a:spcPts val="0"/>
              </a:spcAft>
              <a:buNone/>
            </a:pPr>
            <a:r>
              <a:t/>
            </a:r>
            <a:endParaRPr b="1" sz="1200">
              <a:solidFill>
                <a:schemeClr val="dk1"/>
              </a:solidFill>
              <a:latin typeface="Roboto"/>
              <a:ea typeface="Roboto"/>
              <a:cs typeface="Roboto"/>
              <a:sym typeface="Roboto"/>
            </a:endParaRPr>
          </a:p>
          <a:p>
            <a:pPr indent="-400050" lvl="0" marL="457200" rtl="0" algn="l">
              <a:lnSpc>
                <a:spcPct val="150000"/>
              </a:lnSpc>
              <a:spcBef>
                <a:spcPts val="1400"/>
              </a:spcBef>
              <a:spcAft>
                <a:spcPts val="0"/>
              </a:spcAft>
              <a:buClr>
                <a:schemeClr val="dk1"/>
              </a:buClr>
              <a:buSzPts val="2700"/>
              <a:buFont typeface="Roboto"/>
              <a:buChar char="➔"/>
            </a:pPr>
            <a:r>
              <a:rPr b="1" lang="en-US" sz="2700">
                <a:solidFill>
                  <a:schemeClr val="dk1"/>
                </a:solidFill>
                <a:latin typeface="Roboto"/>
                <a:ea typeface="Roboto"/>
                <a:cs typeface="Roboto"/>
                <a:sym typeface="Roboto"/>
              </a:rPr>
              <a:t>User Interaction Highlights:</a:t>
            </a:r>
            <a:endParaRPr b="1" sz="2700">
              <a:solidFill>
                <a:schemeClr val="dk1"/>
              </a:solidFill>
              <a:latin typeface="Roboto"/>
              <a:ea typeface="Roboto"/>
              <a:cs typeface="Roboto"/>
              <a:sym typeface="Roboto"/>
            </a:endParaRPr>
          </a:p>
          <a:p>
            <a:pPr indent="-400050" lvl="0" marL="742950" rtl="0" algn="l">
              <a:lnSpc>
                <a:spcPct val="115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Smart Date/Time Handling</a:t>
            </a:r>
            <a:endParaRPr sz="2700">
              <a:solidFill>
                <a:schemeClr val="dk1"/>
              </a:solidFill>
              <a:latin typeface="Roboto"/>
              <a:ea typeface="Roboto"/>
              <a:cs typeface="Roboto"/>
              <a:sym typeface="Roboto"/>
            </a:endParaRPr>
          </a:p>
          <a:p>
            <a:pPr indent="-400050" lvl="0" marL="742950" rtl="0" algn="l">
              <a:lnSpc>
                <a:spcPct val="115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Priority Management</a:t>
            </a:r>
            <a:endParaRPr sz="2700">
              <a:solidFill>
                <a:schemeClr val="dk1"/>
              </a:solidFill>
              <a:latin typeface="Roboto"/>
              <a:ea typeface="Roboto"/>
              <a:cs typeface="Roboto"/>
              <a:sym typeface="Roboto"/>
            </a:endParaRPr>
          </a:p>
          <a:p>
            <a:pPr indent="-400050" lvl="0" marL="742950" rtl="0" algn="l">
              <a:lnSpc>
                <a:spcPct val="115000"/>
              </a:lnSpc>
              <a:spcBef>
                <a:spcPts val="0"/>
              </a:spcBef>
              <a:spcAft>
                <a:spcPts val="0"/>
              </a:spcAft>
              <a:buClr>
                <a:schemeClr val="dk1"/>
              </a:buClr>
              <a:buSzPts val="2700"/>
              <a:buFont typeface="Roboto"/>
              <a:buChar char="❏"/>
            </a:pPr>
            <a:r>
              <a:rPr lang="en-US" sz="2700">
                <a:solidFill>
                  <a:schemeClr val="dk1"/>
                </a:solidFill>
                <a:latin typeface="Roboto"/>
                <a:ea typeface="Roboto"/>
                <a:cs typeface="Roboto"/>
                <a:sym typeface="Roboto"/>
              </a:rPr>
              <a:t>Task Visualization</a:t>
            </a:r>
            <a:endParaRPr sz="27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73" name="Shape 173"/>
        <p:cNvGrpSpPr/>
        <p:nvPr/>
      </p:nvGrpSpPr>
      <p:grpSpPr>
        <a:xfrm>
          <a:off x="0" y="0"/>
          <a:ext cx="0" cy="0"/>
          <a:chOff x="0" y="0"/>
          <a:chExt cx="0" cy="0"/>
        </a:xfrm>
      </p:grpSpPr>
      <p:sp>
        <p:nvSpPr>
          <p:cNvPr id="174" name="Google Shape;174;p18"/>
          <p:cNvSpPr txBox="1"/>
          <p:nvPr/>
        </p:nvSpPr>
        <p:spPr>
          <a:xfrm>
            <a:off x="12923195" y="5237331"/>
            <a:ext cx="43362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175" name="Google Shape;175;p18"/>
          <p:cNvSpPr txBox="1"/>
          <p:nvPr/>
        </p:nvSpPr>
        <p:spPr>
          <a:xfrm>
            <a:off x="4941527" y="131688"/>
            <a:ext cx="9213300" cy="8451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6100">
                <a:solidFill>
                  <a:srgbClr val="1D3163"/>
                </a:solidFill>
                <a:latin typeface="Bungee"/>
                <a:ea typeface="Bungee"/>
                <a:cs typeface="Bungee"/>
                <a:sym typeface="Bungee"/>
              </a:rPr>
              <a:t>     flow chart</a:t>
            </a:r>
            <a:endParaRPr sz="100"/>
          </a:p>
        </p:txBody>
      </p:sp>
      <p:sp>
        <p:nvSpPr>
          <p:cNvPr id="176" name="Google Shape;176;p18"/>
          <p:cNvSpPr txBox="1"/>
          <p:nvPr/>
        </p:nvSpPr>
        <p:spPr>
          <a:xfrm>
            <a:off x="7380077" y="5237331"/>
            <a:ext cx="43362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177" name="Google Shape;177;p18"/>
          <p:cNvSpPr txBox="1"/>
          <p:nvPr/>
        </p:nvSpPr>
        <p:spPr>
          <a:xfrm>
            <a:off x="7380077" y="7328103"/>
            <a:ext cx="43362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pic>
        <p:nvPicPr>
          <p:cNvPr id="178" name="Google Shape;178;p18" title="Screenshot 2025-04-18 211339.png"/>
          <p:cNvPicPr preferRelativeResize="0"/>
          <p:nvPr/>
        </p:nvPicPr>
        <p:blipFill>
          <a:blip r:embed="rId3">
            <a:alphaModFix/>
          </a:blip>
          <a:stretch>
            <a:fillRect/>
          </a:stretch>
        </p:blipFill>
        <p:spPr>
          <a:xfrm>
            <a:off x="427350" y="976800"/>
            <a:ext cx="17307801" cy="9004949"/>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82" name="Shape 182"/>
        <p:cNvGrpSpPr/>
        <p:nvPr/>
      </p:nvGrpSpPr>
      <p:grpSpPr>
        <a:xfrm>
          <a:off x="0" y="0"/>
          <a:ext cx="0" cy="0"/>
          <a:chOff x="0" y="0"/>
          <a:chExt cx="0" cy="0"/>
        </a:xfrm>
      </p:grpSpPr>
      <p:sp>
        <p:nvSpPr>
          <p:cNvPr id="183" name="Google Shape;183;p19"/>
          <p:cNvSpPr txBox="1"/>
          <p:nvPr/>
        </p:nvSpPr>
        <p:spPr>
          <a:xfrm>
            <a:off x="1957800" y="524925"/>
            <a:ext cx="14372400" cy="817200"/>
          </a:xfrm>
          <a:prstGeom prst="rect">
            <a:avLst/>
          </a:prstGeom>
          <a:noFill/>
          <a:ln>
            <a:noFill/>
          </a:ln>
        </p:spPr>
        <p:txBody>
          <a:bodyPr anchorCtr="0" anchor="t" bIns="0" lIns="0" spcFirstLastPara="1" rIns="0" wrap="square" tIns="0">
            <a:spAutoFit/>
          </a:bodyPr>
          <a:lstStyle/>
          <a:p>
            <a:pPr indent="0" lvl="0" marL="0" marR="0" rtl="0" algn="ctr">
              <a:lnSpc>
                <a:spcPct val="89998"/>
              </a:lnSpc>
              <a:spcBef>
                <a:spcPts val="0"/>
              </a:spcBef>
              <a:spcAft>
                <a:spcPts val="0"/>
              </a:spcAft>
              <a:buNone/>
            </a:pPr>
            <a:r>
              <a:rPr lang="en-US" sz="5899">
                <a:solidFill>
                  <a:srgbClr val="1D3163"/>
                </a:solidFill>
                <a:latin typeface="Bungee"/>
                <a:ea typeface="Bungee"/>
                <a:cs typeface="Bungee"/>
                <a:sym typeface="Bungee"/>
              </a:rPr>
              <a:t>TIME COMPLEXITY ANALYSIS</a:t>
            </a:r>
            <a:endParaRPr sz="5899">
              <a:solidFill>
                <a:srgbClr val="1D3163"/>
              </a:solidFill>
              <a:latin typeface="Bungee"/>
              <a:ea typeface="Bungee"/>
              <a:cs typeface="Bungee"/>
              <a:sym typeface="Bungee"/>
            </a:endParaRPr>
          </a:p>
        </p:txBody>
      </p:sp>
      <p:sp>
        <p:nvSpPr>
          <p:cNvPr id="184" name="Google Shape;184;p19"/>
          <p:cNvSpPr/>
          <p:nvPr/>
        </p:nvSpPr>
        <p:spPr>
          <a:xfrm>
            <a:off x="17057908" y="3364229"/>
            <a:ext cx="2460184" cy="2649428"/>
          </a:xfrm>
          <a:custGeom>
            <a:rect b="b" l="l" r="r" t="t"/>
            <a:pathLst>
              <a:path extrusionOk="0" h="2649428" w="2460184">
                <a:moveTo>
                  <a:pt x="0" y="0"/>
                </a:moveTo>
                <a:lnTo>
                  <a:pt x="2460184" y="0"/>
                </a:lnTo>
                <a:lnTo>
                  <a:pt x="2460184" y="2649428"/>
                </a:lnTo>
                <a:lnTo>
                  <a:pt x="0" y="2649428"/>
                </a:lnTo>
                <a:lnTo>
                  <a:pt x="0" y="0"/>
                </a:lnTo>
                <a:close/>
              </a:path>
            </a:pathLst>
          </a:custGeom>
          <a:blipFill rotWithShape="1">
            <a:blip r:embed="rId3">
              <a:alphaModFix/>
            </a:blip>
            <a:stretch>
              <a:fillRect b="-529163" l="-201855" r="-335737" t="-35464"/>
            </a:stretch>
          </a:blipFill>
          <a:ln>
            <a:noFill/>
          </a:ln>
        </p:spPr>
      </p:sp>
      <p:pic>
        <p:nvPicPr>
          <p:cNvPr id="185" name="Google Shape;185;p19"/>
          <p:cNvPicPr preferRelativeResize="0"/>
          <p:nvPr/>
        </p:nvPicPr>
        <p:blipFill>
          <a:blip r:embed="rId4">
            <a:alphaModFix/>
          </a:blip>
          <a:stretch>
            <a:fillRect/>
          </a:stretch>
        </p:blipFill>
        <p:spPr>
          <a:xfrm>
            <a:off x="-832850" y="976600"/>
            <a:ext cx="1653000" cy="1780856"/>
          </a:xfrm>
          <a:prstGeom prst="rect">
            <a:avLst/>
          </a:prstGeom>
          <a:noFill/>
          <a:ln>
            <a:noFill/>
          </a:ln>
        </p:spPr>
      </p:pic>
      <p:sp>
        <p:nvSpPr>
          <p:cNvPr id="186" name="Google Shape;186;p19"/>
          <p:cNvSpPr/>
          <p:nvPr/>
        </p:nvSpPr>
        <p:spPr>
          <a:xfrm>
            <a:off x="820150" y="1502025"/>
            <a:ext cx="16654500" cy="8784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aphicFrame>
        <p:nvGraphicFramePr>
          <p:cNvPr id="187" name="Google Shape;187;p19"/>
          <p:cNvGraphicFramePr/>
          <p:nvPr/>
        </p:nvGraphicFramePr>
        <p:xfrm>
          <a:off x="1004950" y="1670313"/>
          <a:ext cx="3000000" cy="3000000"/>
        </p:xfrm>
        <a:graphic>
          <a:graphicData uri="http://schemas.openxmlformats.org/drawingml/2006/table">
            <a:tbl>
              <a:tblPr>
                <a:noFill/>
                <a:tableStyleId>{0723EC23-6C8F-4BF1-99B4-EB1793E93B66}</a:tableStyleId>
              </a:tblPr>
              <a:tblGrid>
                <a:gridCol w="2135075"/>
                <a:gridCol w="3011250"/>
                <a:gridCol w="2712375"/>
                <a:gridCol w="4206025"/>
                <a:gridCol w="4206025"/>
              </a:tblGrid>
              <a:tr h="860575">
                <a:tc>
                  <a:txBody>
                    <a:bodyPr/>
                    <a:lstStyle/>
                    <a:p>
                      <a:pPr indent="0" lvl="0" marL="0" rtl="0" algn="ctr">
                        <a:lnSpc>
                          <a:spcPct val="115000"/>
                        </a:lnSpc>
                        <a:spcBef>
                          <a:spcPts val="0"/>
                        </a:spcBef>
                        <a:spcAft>
                          <a:spcPts val="0"/>
                        </a:spcAft>
                        <a:buNone/>
                      </a:pPr>
                      <a:r>
                        <a:rPr b="1" lang="en-US" sz="2200">
                          <a:latin typeface="Georgia"/>
                          <a:ea typeface="Georgia"/>
                          <a:cs typeface="Georgia"/>
                          <a:sym typeface="Georgia"/>
                        </a:rPr>
                        <a:t>Component</a:t>
                      </a:r>
                      <a:endParaRPr b="1" sz="2200">
                        <a:latin typeface="Georgia"/>
                        <a:ea typeface="Georgia"/>
                        <a:cs typeface="Georgia"/>
                        <a:sym typeface="Georgia"/>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200">
                          <a:latin typeface="Georgia"/>
                          <a:ea typeface="Georgia"/>
                          <a:cs typeface="Georgia"/>
                          <a:sym typeface="Georgia"/>
                        </a:rPr>
                        <a:t>Method</a:t>
                      </a:r>
                      <a:endParaRPr b="1" sz="2200">
                        <a:latin typeface="Georgia"/>
                        <a:ea typeface="Georgia"/>
                        <a:cs typeface="Georgia"/>
                        <a:sym typeface="Georgia"/>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200">
                          <a:latin typeface="Georgia"/>
                          <a:ea typeface="Georgia"/>
                          <a:cs typeface="Georgia"/>
                          <a:sym typeface="Georgia"/>
                        </a:rPr>
                        <a:t>Time Complexity</a:t>
                      </a:r>
                      <a:endParaRPr b="1" sz="2200">
                        <a:latin typeface="Georgia"/>
                        <a:ea typeface="Georgia"/>
                        <a:cs typeface="Georgia"/>
                        <a:sym typeface="Georgia"/>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200">
                          <a:latin typeface="Georgia"/>
                          <a:ea typeface="Georgia"/>
                          <a:cs typeface="Georgia"/>
                          <a:sym typeface="Georgia"/>
                        </a:rPr>
                        <a:t>Cost</a:t>
                      </a:r>
                      <a:endParaRPr b="1" sz="2200">
                        <a:latin typeface="Georgia"/>
                        <a:ea typeface="Georgia"/>
                        <a:cs typeface="Georgia"/>
                        <a:sym typeface="Georgia"/>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2200">
                          <a:latin typeface="Georgia"/>
                          <a:ea typeface="Georgia"/>
                          <a:cs typeface="Georgia"/>
                          <a:sym typeface="Georgia"/>
                        </a:rPr>
                        <a:t>Benefit</a:t>
                      </a:r>
                      <a:endParaRPr b="1" sz="2200">
                        <a:latin typeface="Georgia"/>
                        <a:ea typeface="Georgia"/>
                        <a:cs typeface="Georgia"/>
                        <a:sym typeface="Georgia"/>
                      </a:endParaRPr>
                    </a:p>
                  </a:txBody>
                  <a:tcPr marT="91425" marB="91425" marR="91425" marL="91425"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733775">
                <a:tc>
                  <a:txBody>
                    <a:bodyPr/>
                    <a:lstStyle/>
                    <a:p>
                      <a:pPr indent="0" lvl="0" marL="0" rtl="0" algn="l">
                        <a:spcBef>
                          <a:spcPts val="0"/>
                        </a:spcBef>
                        <a:spcAft>
                          <a:spcPts val="0"/>
                        </a:spcAft>
                        <a:buNone/>
                      </a:pPr>
                      <a:r>
                        <a:rPr b="1" lang="en-US" sz="2000">
                          <a:latin typeface="Calibri"/>
                          <a:ea typeface="Calibri"/>
                          <a:cs typeface="Calibri"/>
                          <a:sym typeface="Calibri"/>
                        </a:rPr>
                        <a:t>Task Class</a:t>
                      </a:r>
                      <a:endParaRPr b="1" sz="20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US" sz="1900">
                          <a:solidFill>
                            <a:srgbClr val="188038"/>
                          </a:solidFill>
                          <a:latin typeface="Calibri"/>
                          <a:ea typeface="Calibri"/>
                          <a:cs typeface="Calibri"/>
                          <a:sym typeface="Calibri"/>
                        </a:rPr>
                        <a:t>input_task()</a:t>
                      </a:r>
                      <a:endParaRPr sz="1900">
                        <a:solidFill>
                          <a:srgbClr val="188038"/>
                        </a:solidFill>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O(n)</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Linear scans for dependencies</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Simple, ensures correctness</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706200">
                <a:tc>
                  <a:txBody>
                    <a:bodyPr/>
                    <a:lstStyle/>
                    <a:p>
                      <a:pPr indent="0" lvl="0" marL="0" rtl="0" algn="ctr">
                        <a:spcBef>
                          <a:spcPts val="0"/>
                        </a:spcBef>
                        <a:spcAft>
                          <a:spcPts val="0"/>
                        </a:spcAft>
                        <a:buNone/>
                      </a:pPr>
                      <a:r>
                        <a:t/>
                      </a:r>
                      <a:endParaRPr sz="20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alpha val="0"/>
                        </a:schemeClr>
                      </a:solidFill>
                      <a:prstDash val="solid"/>
                      <a:round/>
                      <a:headEnd len="sm" w="sm" type="none"/>
                      <a:tailEnd len="sm" w="sm" type="none"/>
                    </a:lnT>
                    <a:lnB cap="flat" cmpd="sng" w="381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US" sz="1900">
                          <a:solidFill>
                            <a:srgbClr val="188038"/>
                          </a:solidFill>
                          <a:latin typeface="Calibri"/>
                          <a:ea typeface="Calibri"/>
                          <a:cs typeface="Calibri"/>
                          <a:sym typeface="Calibri"/>
                        </a:rPr>
                        <a:t>check_circular_dependencies()</a:t>
                      </a:r>
                      <a:endParaRPr sz="1900">
                        <a:solidFill>
                          <a:srgbClr val="188038"/>
                        </a:solidFill>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O(V + E)</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DFS traversal overhead</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Prevents deadlocks</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457750">
                <a:tc>
                  <a:txBody>
                    <a:bodyPr/>
                    <a:lstStyle/>
                    <a:p>
                      <a:pPr indent="0" lvl="0" marL="0" rtl="0" algn="ctr">
                        <a:spcBef>
                          <a:spcPts val="0"/>
                        </a:spcBef>
                        <a:spcAft>
                          <a:spcPts val="0"/>
                        </a:spcAft>
                        <a:buNone/>
                      </a:pPr>
                      <a:r>
                        <a:t/>
                      </a:r>
                      <a:endParaRPr sz="20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alpha val="0"/>
                        </a:schemeClr>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solidFill>
                            <a:srgbClr val="188038"/>
                          </a:solidFill>
                          <a:latin typeface="Calibri"/>
                          <a:ea typeface="Calibri"/>
                          <a:cs typeface="Calibri"/>
                          <a:sym typeface="Calibri"/>
                        </a:rPr>
                        <a:t>print_task()</a:t>
                      </a:r>
                      <a:endParaRPr sz="1900">
                        <a:solidFill>
                          <a:srgbClr val="188038"/>
                        </a:solidFill>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O(1)</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Constant time</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Instant Display</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733775">
                <a:tc>
                  <a:txBody>
                    <a:bodyPr/>
                    <a:lstStyle/>
                    <a:p>
                      <a:pPr indent="0" lvl="0" marL="0" rtl="0" algn="l">
                        <a:spcBef>
                          <a:spcPts val="0"/>
                        </a:spcBef>
                        <a:spcAft>
                          <a:spcPts val="0"/>
                        </a:spcAft>
                        <a:buNone/>
                      </a:pPr>
                      <a:r>
                        <a:rPr b="1" lang="en-US" sz="2000">
                          <a:latin typeface="Calibri"/>
                          <a:ea typeface="Calibri"/>
                          <a:cs typeface="Calibri"/>
                          <a:sym typeface="Calibri"/>
                        </a:rPr>
                        <a:t>TaskList Class</a:t>
                      </a:r>
                      <a:endParaRPr b="1" sz="20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US" sz="1900">
                          <a:solidFill>
                            <a:srgbClr val="188038"/>
                          </a:solidFill>
                          <a:latin typeface="Calibri"/>
                          <a:ea typeface="Calibri"/>
                          <a:cs typeface="Calibri"/>
                          <a:sym typeface="Calibri"/>
                        </a:rPr>
                        <a:t>add_task()</a:t>
                      </a:r>
                      <a:endParaRPr sz="1900">
                        <a:solidFill>
                          <a:srgbClr val="188038"/>
                        </a:solidFill>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O(n + log n)</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Conflict checks (O(n))</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Priority heap efficient</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733775">
                <a:tc>
                  <a:txBody>
                    <a:bodyPr/>
                    <a:lstStyle/>
                    <a:p>
                      <a:pPr indent="0" lvl="0" marL="0" rtl="0" algn="ctr">
                        <a:spcBef>
                          <a:spcPts val="0"/>
                        </a:spcBef>
                        <a:spcAft>
                          <a:spcPts val="0"/>
                        </a:spcAft>
                        <a:buNone/>
                      </a:pPr>
                      <a:r>
                        <a:t/>
                      </a:r>
                      <a:endParaRPr sz="20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alpha val="0"/>
                        </a:schemeClr>
                      </a:solidFill>
                      <a:prstDash val="solid"/>
                      <a:round/>
                      <a:headEnd len="sm" w="sm" type="none"/>
                      <a:tailEnd len="sm" w="sm" type="none"/>
                    </a:lnT>
                    <a:lnB cap="flat" cmpd="sng" w="381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US" sz="1900">
                          <a:solidFill>
                            <a:srgbClr val="188038"/>
                          </a:solidFill>
                          <a:latin typeface="Calibri"/>
                          <a:ea typeface="Calibri"/>
                          <a:cs typeface="Calibri"/>
                          <a:sym typeface="Calibri"/>
                        </a:rPr>
                        <a:t>remove_task()</a:t>
                      </a:r>
                      <a:endParaRPr sz="1900">
                        <a:solidFill>
                          <a:srgbClr val="188038"/>
                        </a:solidFill>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O(n + log n)</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Dependency validation (O(n))</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Safe removal</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750600">
                <a:tc>
                  <a:txBody>
                    <a:bodyPr/>
                    <a:lstStyle/>
                    <a:p>
                      <a:pPr indent="0" lvl="0" marL="0" rtl="0" algn="ctr">
                        <a:spcBef>
                          <a:spcPts val="0"/>
                        </a:spcBef>
                        <a:spcAft>
                          <a:spcPts val="0"/>
                        </a:spcAft>
                        <a:buNone/>
                      </a:pPr>
                      <a:r>
                        <a:t/>
                      </a:r>
                      <a:endParaRPr sz="20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alpha val="0"/>
                        </a:schemeClr>
                      </a:solidFill>
                      <a:prstDash val="solid"/>
                      <a:round/>
                      <a:headEnd len="sm" w="sm" type="none"/>
                      <a:tailEnd len="sm" w="sm" type="none"/>
                    </a:lnT>
                    <a:lnB cap="flat" cmpd="sng" w="381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US" sz="1900">
                          <a:solidFill>
                            <a:srgbClr val="188038"/>
                          </a:solidFill>
                          <a:latin typeface="Calibri"/>
                          <a:ea typeface="Calibri"/>
                          <a:cs typeface="Calibri"/>
                          <a:sym typeface="Calibri"/>
                        </a:rPr>
                        <a:t>get_sorted_tasks()</a:t>
                      </a:r>
                      <a:endParaRPr sz="1900">
                        <a:solidFill>
                          <a:srgbClr val="188038"/>
                        </a:solidFill>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O(n log n + V + E)</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Expensive sorting</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Correct task order</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457750">
                <a:tc>
                  <a:txBody>
                    <a:bodyPr/>
                    <a:lstStyle/>
                    <a:p>
                      <a:pPr indent="0" lvl="0" marL="0" rtl="0" algn="ctr">
                        <a:spcBef>
                          <a:spcPts val="0"/>
                        </a:spcBef>
                        <a:spcAft>
                          <a:spcPts val="0"/>
                        </a:spcAft>
                        <a:buNone/>
                      </a:pPr>
                      <a:r>
                        <a:t/>
                      </a:r>
                      <a:endParaRPr sz="20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alpha val="0"/>
                        </a:schemeClr>
                      </a:solidFill>
                      <a:prstDash val="solid"/>
                      <a:round/>
                      <a:headEnd len="sm" w="sm" type="none"/>
                      <a:tailEnd len="sm" w="sm" type="none"/>
                    </a:lnT>
                    <a:lnB cap="flat" cmpd="sng" w="381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US" sz="1900">
                          <a:solidFill>
                            <a:srgbClr val="188038"/>
                          </a:solidFill>
                          <a:latin typeface="Calibri"/>
                          <a:ea typeface="Calibri"/>
                          <a:cs typeface="Calibri"/>
                          <a:sym typeface="Calibri"/>
                        </a:rPr>
                        <a:t>print_tasks()</a:t>
                      </a:r>
                      <a:endParaRPr sz="1900">
                        <a:solidFill>
                          <a:srgbClr val="188038"/>
                        </a:solidFill>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O(n)</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None (pre-sorted)</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Fast display</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457750">
                <a:tc>
                  <a:txBody>
                    <a:bodyPr/>
                    <a:lstStyle/>
                    <a:p>
                      <a:pPr indent="0" lvl="0" marL="0" rtl="0" algn="ctr">
                        <a:spcBef>
                          <a:spcPts val="0"/>
                        </a:spcBef>
                        <a:spcAft>
                          <a:spcPts val="0"/>
                        </a:spcAft>
                        <a:buNone/>
                      </a:pPr>
                      <a:r>
                        <a:t/>
                      </a:r>
                      <a:endParaRPr sz="20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alpha val="0"/>
                        </a:schemeClr>
                      </a:solidFill>
                      <a:prstDash val="solid"/>
                      <a:round/>
                      <a:headEnd len="sm" w="sm" type="none"/>
                      <a:tailEnd len="sm" w="sm" type="none"/>
                    </a:lnT>
                    <a:lnB cap="flat" cmpd="sng" w="38100">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US" sz="1900">
                          <a:solidFill>
                            <a:srgbClr val="188038"/>
                          </a:solidFill>
                          <a:latin typeface="Calibri"/>
                          <a:ea typeface="Calibri"/>
                          <a:cs typeface="Calibri"/>
                          <a:sym typeface="Calibri"/>
                        </a:rPr>
                        <a:t>edit_task()</a:t>
                      </a:r>
                      <a:endParaRPr sz="1900">
                        <a:solidFill>
                          <a:srgbClr val="188038"/>
                        </a:solidFill>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O(n)</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Linear search</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Simple</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733775">
                <a:tc>
                  <a:txBody>
                    <a:bodyPr/>
                    <a:lstStyle/>
                    <a:p>
                      <a:pPr indent="0" lvl="0" marL="0" rtl="0" algn="ctr">
                        <a:spcBef>
                          <a:spcPts val="0"/>
                        </a:spcBef>
                        <a:spcAft>
                          <a:spcPts val="0"/>
                        </a:spcAft>
                        <a:buNone/>
                      </a:pPr>
                      <a:r>
                        <a:t/>
                      </a:r>
                      <a:endParaRPr sz="20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alpha val="0"/>
                        </a:schemeClr>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solidFill>
                            <a:srgbClr val="188038"/>
                          </a:solidFill>
                          <a:latin typeface="Calibri"/>
                          <a:ea typeface="Calibri"/>
                          <a:cs typeface="Calibri"/>
                          <a:sym typeface="Calibri"/>
                        </a:rPr>
                        <a:t>undo_last_action()</a:t>
                      </a:r>
                      <a:endParaRPr sz="1900">
                        <a:solidFill>
                          <a:srgbClr val="188038"/>
                        </a:solidFill>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O(n + log n)</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Search + heap insert</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User-friendly</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750600">
                <a:tc>
                  <a:txBody>
                    <a:bodyPr/>
                    <a:lstStyle/>
                    <a:p>
                      <a:pPr indent="0" lvl="0" marL="0" rtl="0" algn="ctr">
                        <a:spcBef>
                          <a:spcPts val="0"/>
                        </a:spcBef>
                        <a:spcAft>
                          <a:spcPts val="0"/>
                        </a:spcAft>
                        <a:buNone/>
                      </a:pPr>
                      <a:r>
                        <a:rPr b="1" lang="en-US" sz="2000">
                          <a:latin typeface="Calibri"/>
                          <a:ea typeface="Calibri"/>
                          <a:cs typeface="Calibri"/>
                          <a:sym typeface="Calibri"/>
                        </a:rPr>
                        <a:t>Main Program</a:t>
                      </a:r>
                      <a:endParaRPr b="1" sz="20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User Loop</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900">
                          <a:latin typeface="Calibri"/>
                          <a:ea typeface="Calibri"/>
                          <a:cs typeface="Calibri"/>
                          <a:sym typeface="Calibri"/>
                        </a:rPr>
                        <a:t>O(m × (n log n + e))</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m = user ops, n = tasks, e = dependencies</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Always up-to-date</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r h="918900">
                <a:tc>
                  <a:txBody>
                    <a:bodyPr/>
                    <a:lstStyle/>
                    <a:p>
                      <a:pPr indent="0" lvl="0" marL="0" rtl="0" algn="ctr">
                        <a:spcBef>
                          <a:spcPts val="0"/>
                        </a:spcBef>
                        <a:spcAft>
                          <a:spcPts val="0"/>
                        </a:spcAft>
                        <a:buNone/>
                      </a:pPr>
                      <a:r>
                        <a:rPr b="1" lang="en-US" sz="2000">
                          <a:latin typeface="Calibri"/>
                          <a:ea typeface="Calibri"/>
                          <a:cs typeface="Calibri"/>
                          <a:sym typeface="Calibri"/>
                        </a:rPr>
                        <a:t>Final time complexity</a:t>
                      </a:r>
                      <a:endParaRPr b="1" sz="20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Worst-case</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O(m × (n log n + e))</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Quadratic for large n</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US" sz="1900">
                          <a:latin typeface="Calibri"/>
                          <a:ea typeface="Calibri"/>
                          <a:cs typeface="Calibri"/>
                          <a:sym typeface="Calibri"/>
                        </a:rPr>
                        <a:t>Simple design</a:t>
                      </a:r>
                      <a:endParaRPr sz="1900">
                        <a:latin typeface="Calibri"/>
                        <a:ea typeface="Calibri"/>
                        <a:cs typeface="Calibri"/>
                        <a:sym typeface="Calibri"/>
                      </a:endParaRPr>
                    </a:p>
                  </a:txBody>
                  <a:tcPr marT="91425" marB="91425" marR="91425" marL="91425">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91" name="Shape 191"/>
        <p:cNvGrpSpPr/>
        <p:nvPr/>
      </p:nvGrpSpPr>
      <p:grpSpPr>
        <a:xfrm>
          <a:off x="0" y="0"/>
          <a:ext cx="0" cy="0"/>
          <a:chOff x="0" y="0"/>
          <a:chExt cx="0" cy="0"/>
        </a:xfrm>
      </p:grpSpPr>
      <p:sp>
        <p:nvSpPr>
          <p:cNvPr id="192" name="Google Shape;192;p20"/>
          <p:cNvSpPr txBox="1"/>
          <p:nvPr/>
        </p:nvSpPr>
        <p:spPr>
          <a:xfrm>
            <a:off x="5835225" y="435025"/>
            <a:ext cx="6129000" cy="9420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0" i="0" lang="en-US" sz="6800" u="none" cap="none" strike="noStrike">
                <a:solidFill>
                  <a:srgbClr val="1D3163"/>
                </a:solidFill>
                <a:latin typeface="Bungee"/>
                <a:ea typeface="Bungee"/>
                <a:cs typeface="Bungee"/>
                <a:sym typeface="Bungee"/>
              </a:rPr>
              <a:t>Conclusion </a:t>
            </a:r>
            <a:endParaRPr sz="200"/>
          </a:p>
        </p:txBody>
      </p:sp>
      <p:sp>
        <p:nvSpPr>
          <p:cNvPr id="193" name="Google Shape;193;p20"/>
          <p:cNvSpPr txBox="1"/>
          <p:nvPr/>
        </p:nvSpPr>
        <p:spPr>
          <a:xfrm>
            <a:off x="3742279" y="7236161"/>
            <a:ext cx="7190700" cy="2154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t/>
            </a:r>
            <a:endParaRPr/>
          </a:p>
        </p:txBody>
      </p:sp>
      <p:sp>
        <p:nvSpPr>
          <p:cNvPr id="194" name="Google Shape;194;p20"/>
          <p:cNvSpPr txBox="1"/>
          <p:nvPr/>
        </p:nvSpPr>
        <p:spPr>
          <a:xfrm>
            <a:off x="517725" y="1797775"/>
            <a:ext cx="5317500" cy="77358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95" name="Google Shape;195;p20"/>
          <p:cNvSpPr txBox="1"/>
          <p:nvPr/>
        </p:nvSpPr>
        <p:spPr>
          <a:xfrm>
            <a:off x="6713125" y="1797775"/>
            <a:ext cx="5052300" cy="77358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96" name="Google Shape;196;p20"/>
          <p:cNvSpPr txBox="1"/>
          <p:nvPr/>
        </p:nvSpPr>
        <p:spPr>
          <a:xfrm>
            <a:off x="12489425" y="1797775"/>
            <a:ext cx="5190000" cy="7735800"/>
          </a:xfrm>
          <a:prstGeom prst="rect">
            <a:avLst/>
          </a:prstGeom>
          <a:solidFill>
            <a:schemeClr val="lt1"/>
          </a:solidFill>
          <a:ln cap="flat" cmpd="sng" w="2857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97" name="Google Shape;197;p20"/>
          <p:cNvSpPr txBox="1"/>
          <p:nvPr/>
        </p:nvSpPr>
        <p:spPr>
          <a:xfrm>
            <a:off x="766200" y="2129075"/>
            <a:ext cx="4688100" cy="69906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Priority-Based Scheduling is Essential</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Dependency Management Requires Graph Algorithms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Time Conflict Handling is Critical</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Undo/Redo Functionality</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Enhances Usability</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Robust Input Validation</a:t>
            </a:r>
            <a:endParaRPr sz="2800">
              <a:solidFill>
                <a:schemeClr val="dk1"/>
              </a:solidFill>
              <a:latin typeface="Calibri"/>
              <a:ea typeface="Calibri"/>
              <a:cs typeface="Calibri"/>
              <a:sym typeface="Calibri"/>
            </a:endParaRPr>
          </a:p>
          <a:p>
            <a:pPr indent="0" lvl="0" marL="457200" rtl="0" algn="l">
              <a:spcBef>
                <a:spcPts val="0"/>
              </a:spcBef>
              <a:spcAft>
                <a:spcPts val="0"/>
              </a:spcAft>
              <a:buNone/>
            </a:pPr>
            <a:r>
              <a:rPr lang="en-US" sz="2800">
                <a:solidFill>
                  <a:schemeClr val="dk1"/>
                </a:solidFill>
                <a:latin typeface="Calibri"/>
                <a:ea typeface="Calibri"/>
                <a:cs typeface="Calibri"/>
                <a:sym typeface="Calibri"/>
              </a:rPr>
              <a:t>Prevents Errors</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198" name="Google Shape;198;p20"/>
          <p:cNvSpPr txBox="1"/>
          <p:nvPr/>
        </p:nvSpPr>
        <p:spPr>
          <a:xfrm>
            <a:off x="6961600" y="2245050"/>
            <a:ext cx="4555500" cy="67917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Calendar Integration</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Machine Learning for Auto-Prioritization</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Team Collaboration</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AI-Powered Suggestions</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Mobile App + Notifications</a:t>
            </a:r>
            <a:endParaRPr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99" name="Google Shape;199;p20"/>
          <p:cNvSpPr txBox="1"/>
          <p:nvPr/>
        </p:nvSpPr>
        <p:spPr>
          <a:xfrm>
            <a:off x="12825675" y="2195350"/>
            <a:ext cx="4439400" cy="6990600"/>
          </a:xfrm>
          <a:prstGeom prst="rect">
            <a:avLst/>
          </a:prstGeom>
          <a:solidFill>
            <a:schemeClr val="lt1"/>
          </a:solid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3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Hybrid Sorting Algorithm.</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 Time-Aware Scheduling</a:t>
            </a:r>
            <a:r>
              <a:rPr lang="en-US" sz="3000">
                <a:solidFill>
                  <a:schemeClr val="dk1"/>
                </a:solidFill>
                <a:latin typeface="Calibri"/>
                <a:ea typeface="Calibri"/>
                <a:cs typeface="Calibri"/>
                <a:sym typeface="Calibri"/>
              </a:rPr>
              <a:t> (for conflict-free planning).</a:t>
            </a:r>
            <a:endParaRPr sz="3000">
              <a:solidFill>
                <a:schemeClr val="dk1"/>
              </a:solidFill>
              <a:latin typeface="Calibri"/>
              <a:ea typeface="Calibri"/>
              <a:cs typeface="Calibri"/>
              <a:sym typeface="Calibri"/>
            </a:endParaRPr>
          </a:p>
          <a:p>
            <a:pPr indent="-419100" lvl="0" marL="457200" rtl="0" algn="l">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User-Friendly Features </a:t>
            </a:r>
            <a:r>
              <a:rPr lang="en-US" sz="3000">
                <a:solidFill>
                  <a:schemeClr val="dk1"/>
                </a:solidFill>
                <a:latin typeface="Calibri"/>
                <a:ea typeface="Calibri"/>
                <a:cs typeface="Calibri"/>
                <a:sym typeface="Calibri"/>
              </a:rPr>
              <a:t>(undo/redo, input validation).</a:t>
            </a:r>
            <a:endParaRPr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200" name="Google Shape;200;p20"/>
          <p:cNvSpPr/>
          <p:nvPr/>
        </p:nvSpPr>
        <p:spPr>
          <a:xfrm>
            <a:off x="998125" y="2263700"/>
            <a:ext cx="4141200" cy="942000"/>
          </a:xfrm>
          <a:prstGeom prst="chevron">
            <a:avLst>
              <a:gd fmla="val 50000"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100">
                <a:latin typeface="Bungee"/>
                <a:ea typeface="Bungee"/>
                <a:cs typeface="Bungee"/>
                <a:sym typeface="Bungee"/>
              </a:rPr>
              <a:t>Key Findings</a:t>
            </a:r>
            <a:endParaRPr sz="3100">
              <a:latin typeface="Bungee"/>
              <a:ea typeface="Bungee"/>
              <a:cs typeface="Bungee"/>
              <a:sym typeface="Bungee"/>
            </a:endParaRPr>
          </a:p>
        </p:txBody>
      </p:sp>
      <p:sp>
        <p:nvSpPr>
          <p:cNvPr id="201" name="Google Shape;201;p20"/>
          <p:cNvSpPr/>
          <p:nvPr/>
        </p:nvSpPr>
        <p:spPr>
          <a:xfrm>
            <a:off x="7259850" y="2263700"/>
            <a:ext cx="4141200" cy="942000"/>
          </a:xfrm>
          <a:prstGeom prst="chevron">
            <a:avLst>
              <a:gd fmla="val 50000"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Bungee"/>
                <a:ea typeface="Bungee"/>
                <a:cs typeface="Bungee"/>
                <a:sym typeface="Bungee"/>
              </a:rPr>
              <a:t>Future Extensions</a:t>
            </a:r>
            <a:endParaRPr sz="3000">
              <a:latin typeface="Bungee"/>
              <a:ea typeface="Bungee"/>
              <a:cs typeface="Bungee"/>
              <a:sym typeface="Bungee"/>
            </a:endParaRPr>
          </a:p>
        </p:txBody>
      </p:sp>
      <p:sp>
        <p:nvSpPr>
          <p:cNvPr id="202" name="Google Shape;202;p20"/>
          <p:cNvSpPr/>
          <p:nvPr/>
        </p:nvSpPr>
        <p:spPr>
          <a:xfrm>
            <a:off x="12941650" y="2263700"/>
            <a:ext cx="4141200" cy="942000"/>
          </a:xfrm>
          <a:prstGeom prst="chevron">
            <a:avLst>
              <a:gd fmla="val 50000"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Bungee"/>
                <a:ea typeface="Bungee"/>
                <a:cs typeface="Bungee"/>
                <a:sym typeface="Bungee"/>
              </a:rPr>
              <a:t>Innovation SummAry</a:t>
            </a:r>
            <a:endParaRPr sz="3000">
              <a:latin typeface="Bungee"/>
              <a:ea typeface="Bungee"/>
              <a:cs typeface="Bungee"/>
              <a:sym typeface="Bunge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206" name="Shape 206"/>
        <p:cNvGrpSpPr/>
        <p:nvPr/>
      </p:nvGrpSpPr>
      <p:grpSpPr>
        <a:xfrm>
          <a:off x="0" y="0"/>
          <a:ext cx="0" cy="0"/>
          <a:chOff x="0" y="0"/>
          <a:chExt cx="0" cy="0"/>
        </a:xfrm>
      </p:grpSpPr>
      <p:sp>
        <p:nvSpPr>
          <p:cNvPr id="207" name="Google Shape;207;p21"/>
          <p:cNvSpPr txBox="1"/>
          <p:nvPr/>
        </p:nvSpPr>
        <p:spPr>
          <a:xfrm>
            <a:off x="4287000" y="151050"/>
            <a:ext cx="9714000" cy="1690200"/>
          </a:xfrm>
          <a:prstGeom prst="rect">
            <a:avLst/>
          </a:prstGeom>
          <a:solidFill>
            <a:srgbClr val="FFD966"/>
          </a:solid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None/>
            </a:pPr>
            <a:r>
              <a:rPr lang="en-US" sz="6100">
                <a:solidFill>
                  <a:srgbClr val="1D3163"/>
                </a:solidFill>
                <a:latin typeface="Bungee"/>
                <a:ea typeface="Bungee"/>
                <a:cs typeface="Bungee"/>
                <a:sym typeface="Bungee"/>
              </a:rPr>
              <a:t>INDIVIDUAL CONTRIBUTION</a:t>
            </a:r>
            <a:endParaRPr sz="6100"/>
          </a:p>
        </p:txBody>
      </p:sp>
      <p:sp>
        <p:nvSpPr>
          <p:cNvPr id="208" name="Google Shape;208;p21"/>
          <p:cNvSpPr/>
          <p:nvPr/>
        </p:nvSpPr>
        <p:spPr>
          <a:xfrm>
            <a:off x="1190450" y="2865875"/>
            <a:ext cx="7692354" cy="3027456"/>
          </a:xfrm>
          <a:prstGeom prst="flowChartTerminator">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9" name="Google Shape;209;p21"/>
          <p:cNvSpPr/>
          <p:nvPr/>
        </p:nvSpPr>
        <p:spPr>
          <a:xfrm>
            <a:off x="9931938" y="2865875"/>
            <a:ext cx="7253766" cy="3027456"/>
          </a:xfrm>
          <a:prstGeom prst="flowChartTerminator">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0" name="Google Shape;210;p21"/>
          <p:cNvSpPr/>
          <p:nvPr/>
        </p:nvSpPr>
        <p:spPr>
          <a:xfrm>
            <a:off x="1190450" y="6158300"/>
            <a:ext cx="7692354" cy="3027456"/>
          </a:xfrm>
          <a:prstGeom prst="flowChartTerminator">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1" name="Google Shape;211;p21"/>
          <p:cNvSpPr/>
          <p:nvPr/>
        </p:nvSpPr>
        <p:spPr>
          <a:xfrm>
            <a:off x="9931938" y="6311000"/>
            <a:ext cx="7253766" cy="3027456"/>
          </a:xfrm>
          <a:prstGeom prst="flowChartTerminator">
            <a:avLst/>
          </a:prstGeom>
          <a:solidFill>
            <a:schemeClr val="lt1"/>
          </a:solid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2" name="Google Shape;212;p21"/>
          <p:cNvSpPr txBox="1"/>
          <p:nvPr/>
        </p:nvSpPr>
        <p:spPr>
          <a:xfrm>
            <a:off x="2335150" y="2946625"/>
            <a:ext cx="6013500" cy="2828400"/>
          </a:xfrm>
          <a:prstGeom prst="rect">
            <a:avLst/>
          </a:prstGeom>
          <a:noFill/>
          <a:ln>
            <a:noFill/>
          </a:ln>
        </p:spPr>
        <p:txBody>
          <a:bodyPr anchorCtr="0" anchor="t" bIns="91425" lIns="91425" spcFirstLastPara="1" rIns="91425" wrap="square" tIns="91425">
            <a:noAutofit/>
          </a:bodyPr>
          <a:lstStyle/>
          <a:p>
            <a:pPr indent="-114300" lvl="0" marL="571500" rtl="0" algn="l">
              <a:spcBef>
                <a:spcPts val="0"/>
              </a:spcBef>
              <a:spcAft>
                <a:spcPts val="0"/>
              </a:spcAft>
              <a:buClr>
                <a:schemeClr val="dk1"/>
              </a:buClr>
              <a:buSzPts val="1100"/>
              <a:buFont typeface="Arial"/>
              <a:buNone/>
            </a:pPr>
            <a:r>
              <a:rPr lang="en-US" sz="3200">
                <a:solidFill>
                  <a:schemeClr val="dk1"/>
                </a:solidFill>
                <a:latin typeface="Lexend"/>
                <a:ea typeface="Lexend"/>
                <a:cs typeface="Lexend"/>
                <a:sym typeface="Lexend"/>
              </a:rPr>
              <a:t>      </a:t>
            </a:r>
            <a:r>
              <a:rPr b="1" lang="en-US" sz="3200">
                <a:solidFill>
                  <a:schemeClr val="dk1"/>
                </a:solidFill>
                <a:latin typeface="Times New Roman"/>
                <a:ea typeface="Times New Roman"/>
                <a:cs typeface="Times New Roman"/>
                <a:sym typeface="Times New Roman"/>
              </a:rPr>
              <a:t>Brundha Devi . A</a:t>
            </a:r>
            <a:endParaRPr b="1" sz="3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300">
              <a:solidFill>
                <a:schemeClr val="dk1"/>
              </a:solidFill>
              <a:latin typeface="Lexend"/>
              <a:ea typeface="Lexend"/>
              <a:cs typeface="Lexend"/>
              <a:sym typeface="Lexend"/>
            </a:endParaRPr>
          </a:p>
          <a:p>
            <a:pPr indent="-381000" lvl="0" marL="742950" rtl="0" algn="l">
              <a:spcBef>
                <a:spcPts val="0"/>
              </a:spcBef>
              <a:spcAft>
                <a:spcPts val="0"/>
              </a:spcAft>
              <a:buSzPts val="2400"/>
              <a:buFont typeface="Calibri"/>
              <a:buAutoNum type="arabicPeriod"/>
            </a:pPr>
            <a:r>
              <a:rPr lang="en-US" sz="2400">
                <a:latin typeface="Calibri"/>
                <a:ea typeface="Calibri"/>
                <a:cs typeface="Calibri"/>
                <a:sym typeface="Calibri"/>
              </a:rPr>
              <a:t>Priority</a:t>
            </a:r>
            <a:endParaRPr sz="2400">
              <a:latin typeface="Calibri"/>
              <a:ea typeface="Calibri"/>
              <a:cs typeface="Calibri"/>
              <a:sym typeface="Calibri"/>
            </a:endParaRPr>
          </a:p>
          <a:p>
            <a:pPr indent="-381000" lvl="0" marL="742950" rtl="0" algn="l">
              <a:spcBef>
                <a:spcPts val="0"/>
              </a:spcBef>
              <a:spcAft>
                <a:spcPts val="0"/>
              </a:spcAft>
              <a:buSzPts val="2400"/>
              <a:buFont typeface="Calibri"/>
              <a:buAutoNum type="arabicPeriod"/>
            </a:pPr>
            <a:r>
              <a:rPr lang="en-US" sz="2400">
                <a:latin typeface="Calibri"/>
                <a:ea typeface="Calibri"/>
                <a:cs typeface="Calibri"/>
                <a:sym typeface="Calibri"/>
              </a:rPr>
              <a:t>Add more task</a:t>
            </a:r>
            <a:endParaRPr sz="2400">
              <a:latin typeface="Calibri"/>
              <a:ea typeface="Calibri"/>
              <a:cs typeface="Calibri"/>
              <a:sym typeface="Calibri"/>
            </a:endParaRPr>
          </a:p>
          <a:p>
            <a:pPr indent="-381000" lvl="0" marL="742950" rtl="0" algn="l">
              <a:spcBef>
                <a:spcPts val="0"/>
              </a:spcBef>
              <a:spcAft>
                <a:spcPts val="0"/>
              </a:spcAft>
              <a:buSzPts val="2400"/>
              <a:buFont typeface="Calibri"/>
              <a:buAutoNum type="arabicPeriod"/>
            </a:pPr>
            <a:r>
              <a:rPr lang="en-US" sz="2400">
                <a:latin typeface="Calibri"/>
                <a:ea typeface="Calibri"/>
                <a:cs typeface="Calibri"/>
                <a:sym typeface="Calibri"/>
              </a:rPr>
              <a:t>Edit task option </a:t>
            </a:r>
            <a:endParaRPr sz="2400">
              <a:latin typeface="Calibri"/>
              <a:ea typeface="Calibri"/>
              <a:cs typeface="Calibri"/>
              <a:sym typeface="Calibri"/>
            </a:endParaRPr>
          </a:p>
          <a:p>
            <a:pPr indent="-381000" lvl="0" marL="742950" rtl="0" algn="l">
              <a:spcBef>
                <a:spcPts val="0"/>
              </a:spcBef>
              <a:spcAft>
                <a:spcPts val="0"/>
              </a:spcAft>
              <a:buSzPts val="2400"/>
              <a:buFont typeface="Calibri"/>
              <a:buAutoNum type="arabicPeriod"/>
            </a:pPr>
            <a:r>
              <a:rPr lang="en-US" sz="2400">
                <a:latin typeface="Calibri"/>
                <a:ea typeface="Calibri"/>
                <a:cs typeface="Calibri"/>
                <a:sym typeface="Calibri"/>
              </a:rPr>
              <a:t>Undo option</a:t>
            </a:r>
            <a:endParaRPr sz="2400">
              <a:latin typeface="Calibri"/>
              <a:ea typeface="Calibri"/>
              <a:cs typeface="Calibri"/>
              <a:sym typeface="Calibri"/>
            </a:endParaRPr>
          </a:p>
          <a:p>
            <a:pPr indent="-381000" lvl="0" marL="742950" rtl="0" algn="l">
              <a:spcBef>
                <a:spcPts val="0"/>
              </a:spcBef>
              <a:spcAft>
                <a:spcPts val="0"/>
              </a:spcAft>
              <a:buSzPts val="2400"/>
              <a:buFont typeface="Calibri"/>
              <a:buAutoNum type="arabicPeriod"/>
            </a:pPr>
            <a:r>
              <a:rPr lang="en-US" sz="2400">
                <a:latin typeface="Calibri"/>
                <a:ea typeface="Calibri"/>
                <a:cs typeface="Calibri"/>
                <a:sym typeface="Calibri"/>
              </a:rPr>
              <a:t>PPT</a:t>
            </a:r>
            <a:endParaRPr sz="2400">
              <a:latin typeface="Calibri"/>
              <a:ea typeface="Calibri"/>
              <a:cs typeface="Calibri"/>
              <a:sym typeface="Calibri"/>
            </a:endParaRPr>
          </a:p>
          <a:p>
            <a:pPr indent="-381000" lvl="0" marL="742950" rtl="0" algn="l">
              <a:spcBef>
                <a:spcPts val="0"/>
              </a:spcBef>
              <a:spcAft>
                <a:spcPts val="0"/>
              </a:spcAft>
              <a:buSzPts val="2400"/>
              <a:buFont typeface="Calibri"/>
              <a:buAutoNum type="arabicPeriod"/>
            </a:pPr>
            <a:r>
              <a:rPr lang="en-US" sz="2400">
                <a:latin typeface="Calibri"/>
                <a:ea typeface="Calibri"/>
                <a:cs typeface="Calibri"/>
                <a:sym typeface="Calibri"/>
              </a:rPr>
              <a:t>Created github </a:t>
            </a:r>
            <a:endParaRPr sz="2400">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213" name="Google Shape;213;p21"/>
          <p:cNvSpPr txBox="1"/>
          <p:nvPr/>
        </p:nvSpPr>
        <p:spPr>
          <a:xfrm>
            <a:off x="10780963" y="2885575"/>
            <a:ext cx="5555700" cy="23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Lexend"/>
                <a:ea typeface="Lexend"/>
                <a:cs typeface="Lexend"/>
                <a:sym typeface="Lexend"/>
              </a:rPr>
              <a:t>          </a:t>
            </a:r>
            <a:r>
              <a:rPr b="1" lang="en-US" sz="3200">
                <a:solidFill>
                  <a:schemeClr val="dk1"/>
                </a:solidFill>
                <a:latin typeface="Times New Roman"/>
                <a:ea typeface="Times New Roman"/>
                <a:cs typeface="Times New Roman"/>
                <a:sym typeface="Times New Roman"/>
              </a:rPr>
              <a:t>    </a:t>
            </a:r>
            <a:r>
              <a:rPr b="1" lang="en-US" sz="3200">
                <a:solidFill>
                  <a:schemeClr val="dk1"/>
                </a:solidFill>
                <a:latin typeface="Times New Roman"/>
                <a:ea typeface="Times New Roman"/>
                <a:cs typeface="Times New Roman"/>
                <a:sym typeface="Times New Roman"/>
              </a:rPr>
              <a:t>Niveditha</a:t>
            </a:r>
            <a:endParaRPr b="1" sz="2500">
              <a:solidFill>
                <a:schemeClr val="dk1"/>
              </a:solidFill>
              <a:latin typeface="Times New Roman"/>
              <a:ea typeface="Times New Roman"/>
              <a:cs typeface="Times New Roman"/>
              <a:sym typeface="Times New Roman"/>
            </a:endParaRPr>
          </a:p>
          <a:p>
            <a:pPr indent="-381000" lvl="0" marL="685800" rtl="0" algn="l">
              <a:lnSpc>
                <a:spcPct val="115000"/>
              </a:lnSpc>
              <a:spcBef>
                <a:spcPts val="120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Time required</a:t>
            </a:r>
            <a:endParaRPr sz="2400">
              <a:solidFill>
                <a:schemeClr val="dk1"/>
              </a:solidFill>
              <a:latin typeface="Calibri"/>
              <a:ea typeface="Calibri"/>
              <a:cs typeface="Calibri"/>
              <a:sym typeface="Calibri"/>
            </a:endParaRPr>
          </a:p>
          <a:p>
            <a:pPr indent="-381000" lvl="0" marL="685800" rtl="0" algn="l">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Flow chart</a:t>
            </a:r>
            <a:endParaRPr sz="2400">
              <a:solidFill>
                <a:schemeClr val="dk1"/>
              </a:solidFill>
              <a:latin typeface="Calibri"/>
              <a:ea typeface="Calibri"/>
              <a:cs typeface="Calibri"/>
              <a:sym typeface="Calibri"/>
            </a:endParaRPr>
          </a:p>
          <a:p>
            <a:pPr indent="-381000" lvl="0" marL="685800" rtl="0" algn="l">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PPT</a:t>
            </a:r>
            <a:endParaRPr sz="2400">
              <a:solidFill>
                <a:schemeClr val="dk1"/>
              </a:solidFill>
              <a:latin typeface="Calibri"/>
              <a:ea typeface="Calibri"/>
              <a:cs typeface="Calibri"/>
              <a:sym typeface="Calibri"/>
            </a:endParaRPr>
          </a:p>
          <a:p>
            <a:pPr indent="-381000" lvl="0" marL="685800" rtl="0" algn="l">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Time conflict</a:t>
            </a:r>
            <a:endParaRPr sz="2400">
              <a:solidFill>
                <a:schemeClr val="dk1"/>
              </a:solidFill>
              <a:latin typeface="Calibri"/>
              <a:ea typeface="Calibri"/>
              <a:cs typeface="Calibri"/>
              <a:sym typeface="Calibri"/>
            </a:endParaRPr>
          </a:p>
          <a:p>
            <a:pPr indent="-381000" lvl="0" marL="685800" rtl="0" algn="l">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Date conflict </a:t>
            </a:r>
            <a:endParaRPr sz="2400">
              <a:solidFill>
                <a:schemeClr val="dk1"/>
              </a:solidFill>
              <a:latin typeface="Calibri"/>
              <a:ea typeface="Calibri"/>
              <a:cs typeface="Calibri"/>
              <a:sym typeface="Calibri"/>
            </a:endParaRPr>
          </a:p>
        </p:txBody>
      </p:sp>
      <p:sp>
        <p:nvSpPr>
          <p:cNvPr id="214" name="Google Shape;214;p21"/>
          <p:cNvSpPr txBox="1"/>
          <p:nvPr/>
        </p:nvSpPr>
        <p:spPr>
          <a:xfrm>
            <a:off x="2411475" y="6158300"/>
            <a:ext cx="5250300" cy="25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200">
                <a:solidFill>
                  <a:schemeClr val="dk1"/>
                </a:solidFill>
                <a:latin typeface="Lexend"/>
                <a:ea typeface="Lexend"/>
                <a:cs typeface="Lexend"/>
                <a:sym typeface="Lexend"/>
              </a:rPr>
              <a:t>       </a:t>
            </a:r>
            <a:r>
              <a:rPr b="1" lang="en-US" sz="3200">
                <a:solidFill>
                  <a:schemeClr val="dk1"/>
                </a:solidFill>
                <a:latin typeface="Times New Roman"/>
                <a:ea typeface="Times New Roman"/>
                <a:cs typeface="Times New Roman"/>
                <a:sym typeface="Times New Roman"/>
              </a:rPr>
              <a:t>Aakarshana A</a:t>
            </a:r>
            <a:endParaRPr b="1" sz="3200">
              <a:solidFill>
                <a:schemeClr val="dk1"/>
              </a:solidFill>
              <a:latin typeface="Times New Roman"/>
              <a:ea typeface="Times New Roman"/>
              <a:cs typeface="Times New Roman"/>
              <a:sym typeface="Times New Roman"/>
            </a:endParaRPr>
          </a:p>
          <a:p>
            <a:pPr indent="-381000" lvl="0" marL="685800" rtl="0" algn="l">
              <a:lnSpc>
                <a:spcPct val="115000"/>
              </a:lnSpc>
              <a:spcBef>
                <a:spcPts val="120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Date validity</a:t>
            </a:r>
            <a:endParaRPr sz="2400">
              <a:solidFill>
                <a:schemeClr val="dk1"/>
              </a:solidFill>
              <a:latin typeface="Calibri"/>
              <a:ea typeface="Calibri"/>
              <a:cs typeface="Calibri"/>
              <a:sym typeface="Calibri"/>
            </a:endParaRPr>
          </a:p>
          <a:p>
            <a:pPr indent="-381000" lvl="0" marL="685800" rtl="0" algn="l">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Time validity </a:t>
            </a:r>
            <a:endParaRPr sz="2400">
              <a:solidFill>
                <a:schemeClr val="dk1"/>
              </a:solidFill>
              <a:latin typeface="Calibri"/>
              <a:ea typeface="Calibri"/>
              <a:cs typeface="Calibri"/>
              <a:sym typeface="Calibri"/>
            </a:endParaRPr>
          </a:p>
          <a:p>
            <a:pPr indent="-381000" lvl="0" marL="685800" rtl="0" algn="l">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PPT </a:t>
            </a:r>
            <a:endParaRPr sz="2400">
              <a:solidFill>
                <a:schemeClr val="dk1"/>
              </a:solidFill>
              <a:latin typeface="Calibri"/>
              <a:ea typeface="Calibri"/>
              <a:cs typeface="Calibri"/>
              <a:sym typeface="Calibri"/>
            </a:endParaRPr>
          </a:p>
          <a:p>
            <a:pPr indent="-381000" lvl="0" marL="685800" rtl="0" algn="l">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Flow chart</a:t>
            </a:r>
            <a:endParaRPr sz="2400">
              <a:solidFill>
                <a:schemeClr val="dk1"/>
              </a:solidFill>
              <a:latin typeface="Calibri"/>
              <a:ea typeface="Calibri"/>
              <a:cs typeface="Calibri"/>
              <a:sym typeface="Calibri"/>
            </a:endParaRPr>
          </a:p>
          <a:p>
            <a:pPr indent="-381000" lvl="0" marL="685800" rtl="0" algn="l">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Cost Benefit</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b="1" sz="2400">
              <a:solidFill>
                <a:schemeClr val="dk1"/>
              </a:solidFill>
              <a:latin typeface="Calibri"/>
              <a:ea typeface="Calibri"/>
              <a:cs typeface="Calibri"/>
              <a:sym typeface="Calibri"/>
            </a:endParaRPr>
          </a:p>
          <a:p>
            <a:pPr indent="0" lvl="0" marL="0" rtl="0" algn="l">
              <a:spcBef>
                <a:spcPts val="1200"/>
              </a:spcBef>
              <a:spcAft>
                <a:spcPts val="0"/>
              </a:spcAft>
              <a:buNone/>
            </a:pPr>
            <a:r>
              <a:t/>
            </a:r>
            <a:endParaRPr sz="3200">
              <a:solidFill>
                <a:schemeClr val="dk1"/>
              </a:solidFill>
              <a:latin typeface="Calibri"/>
              <a:ea typeface="Calibri"/>
              <a:cs typeface="Calibri"/>
              <a:sym typeface="Calibri"/>
            </a:endParaRPr>
          </a:p>
        </p:txBody>
      </p:sp>
      <p:sp>
        <p:nvSpPr>
          <p:cNvPr id="215" name="Google Shape;215;p21"/>
          <p:cNvSpPr txBox="1"/>
          <p:nvPr/>
        </p:nvSpPr>
        <p:spPr>
          <a:xfrm>
            <a:off x="10780975" y="6311000"/>
            <a:ext cx="6257700" cy="2503200"/>
          </a:xfrm>
          <a:prstGeom prst="rect">
            <a:avLst/>
          </a:prstGeom>
          <a:noFill/>
          <a:ln>
            <a:noFill/>
          </a:ln>
        </p:spPr>
        <p:txBody>
          <a:bodyPr anchorCtr="0" anchor="t" bIns="91425" lIns="91425" spcFirstLastPara="1" rIns="91425" wrap="square" tIns="91425">
            <a:noAutofit/>
          </a:bodyPr>
          <a:lstStyle/>
          <a:p>
            <a:pPr indent="0" lvl="0" marL="571500" rtl="0" algn="l">
              <a:spcBef>
                <a:spcPts val="0"/>
              </a:spcBef>
              <a:spcAft>
                <a:spcPts val="0"/>
              </a:spcAft>
              <a:buClr>
                <a:schemeClr val="dk1"/>
              </a:buClr>
              <a:buSzPts val="1100"/>
              <a:buFont typeface="Arial"/>
              <a:buNone/>
            </a:pPr>
            <a:r>
              <a:rPr b="1" lang="en-US" sz="3200">
                <a:solidFill>
                  <a:schemeClr val="dk1"/>
                </a:solidFill>
                <a:latin typeface="Times New Roman"/>
                <a:ea typeface="Times New Roman"/>
                <a:cs typeface="Times New Roman"/>
                <a:sym typeface="Times New Roman"/>
              </a:rPr>
              <a:t>  </a:t>
            </a:r>
            <a:r>
              <a:rPr b="1" lang="en-US" sz="3200">
                <a:solidFill>
                  <a:schemeClr val="dk1"/>
                </a:solidFill>
                <a:latin typeface="Times New Roman"/>
                <a:ea typeface="Times New Roman"/>
                <a:cs typeface="Times New Roman"/>
                <a:sym typeface="Times New Roman"/>
              </a:rPr>
              <a:t>Yashaswini Tirupathi</a:t>
            </a:r>
            <a:endParaRPr b="1" sz="3200">
              <a:solidFill>
                <a:schemeClr val="dk1"/>
              </a:solidFill>
              <a:latin typeface="Times New Roman"/>
              <a:ea typeface="Times New Roman"/>
              <a:cs typeface="Times New Roman"/>
              <a:sym typeface="Times New Roman"/>
            </a:endParaRPr>
          </a:p>
          <a:p>
            <a:pPr indent="-381000" lvl="0" marL="685800" rtl="0" algn="l">
              <a:lnSpc>
                <a:spcPct val="115000"/>
              </a:lnSpc>
              <a:spcBef>
                <a:spcPts val="120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Dependency</a:t>
            </a:r>
            <a:endParaRPr sz="2400">
              <a:solidFill>
                <a:schemeClr val="dk1"/>
              </a:solidFill>
              <a:latin typeface="Calibri"/>
              <a:ea typeface="Calibri"/>
              <a:cs typeface="Calibri"/>
              <a:sym typeface="Calibri"/>
            </a:endParaRPr>
          </a:p>
          <a:p>
            <a:pPr indent="-381000" lvl="0" marL="685800" rtl="0" algn="l">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Final Sorted Schedule</a:t>
            </a:r>
            <a:endParaRPr sz="2400">
              <a:solidFill>
                <a:schemeClr val="dk1"/>
              </a:solidFill>
              <a:latin typeface="Calibri"/>
              <a:ea typeface="Calibri"/>
              <a:cs typeface="Calibri"/>
              <a:sym typeface="Calibri"/>
            </a:endParaRPr>
          </a:p>
          <a:p>
            <a:pPr indent="-381000" lvl="0" marL="685800" rtl="0" algn="l">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Current Priority  Task Option (scheduled)</a:t>
            </a:r>
            <a:endParaRPr sz="2400">
              <a:solidFill>
                <a:schemeClr val="dk1"/>
              </a:solidFill>
              <a:latin typeface="Calibri"/>
              <a:ea typeface="Calibri"/>
              <a:cs typeface="Calibri"/>
              <a:sym typeface="Calibri"/>
            </a:endParaRPr>
          </a:p>
          <a:p>
            <a:pPr indent="-381000" lvl="0" marL="685800" rtl="0" algn="l">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PPT</a:t>
            </a:r>
            <a:endParaRPr sz="2400">
              <a:solidFill>
                <a:schemeClr val="dk1"/>
              </a:solidFill>
              <a:latin typeface="Calibri"/>
              <a:ea typeface="Calibri"/>
              <a:cs typeface="Calibri"/>
              <a:sym typeface="Calibri"/>
            </a:endParaRPr>
          </a:p>
          <a:p>
            <a:pPr indent="-381000" lvl="0" marL="685800" rtl="0" algn="l">
              <a:lnSpc>
                <a:spcPct val="115000"/>
              </a:lnSpc>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Time complexity analysis</a:t>
            </a:r>
            <a:endParaRPr sz="2400">
              <a:solidFill>
                <a:schemeClr val="dk1"/>
              </a:solidFill>
              <a:latin typeface="Calibri"/>
              <a:ea typeface="Calibri"/>
              <a:cs typeface="Calibri"/>
              <a:sym typeface="Calibri"/>
            </a:endParaRPr>
          </a:p>
          <a:p>
            <a:pPr indent="0" lvl="0" marL="0" rtl="0" algn="l">
              <a:spcBef>
                <a:spcPts val="120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