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58" r:id="rId8"/>
    <p:sldId id="259" r:id="rId9"/>
    <p:sldId id="262" r:id="rId10"/>
    <p:sldId id="264" r:id="rId11"/>
    <p:sldId id="263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5" r:id="rId26"/>
    <p:sldId id="28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48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3315 2634 24575,'0'0'0,"1"0"0,-1-1 0,1 1 0,-1 0 0,1-1 0,-1 1 0,1-1 0,-1 1 0,1-1 0,-1 1 0,0-1 0,1 1 0,-1-1 0,0 1 0,1-1 0,-1 0 0,0 1 0,0-1 0,0 1 0,1-1 0,-1 0 0,0 1 0,0-1 0,0 0 0,0 1 0,0-1 0,0 1 0,0-1 0,0 0 0,-1 1 0,1-2 0,-4-25 0,-6-10 0,-2 0 0,-32-67 0,14 38 0,-127-291 0,-352-581 0,421 804 0,-107-124 0,151 209 0,-2 3 0,-1 2 0,-3 1 0,-88-57 0,30 34 0,-166-76 0,188 105 0,-2 4 0,-1 3 0,-95-18 0,139 40 0,0 2 0,-67 0 0,-91 12 0,181-5 0,4-1 0,1 2 0,-1 0 0,0 0 0,0 2 0,1 0 0,0 1 0,0 1 0,0 0 0,1 2 0,0 0 0,0 0 0,1 2 0,0-1 0,0 2 0,1 0 0,1 1 0,0 1 0,-17 20 0,11-7 0,1 0 0,1 1 0,2 1 0,0 1 0,2 0 0,2 1 0,-9 31 0,-39 219 0,56-265 0,-121 1159 0,98-860 0,-3 37 0,26 0 0,9-282 0,3 0 0,3-1 0,3 0 0,36 99 0,129 247 0,-125-307 0,6-2 0,4-3 0,4-3 0,5-3 0,3-3 0,5-4 0,3-3 0,5-5 0,2-3 0,200 127 0,-134-115-75,4-7 1,4-7-1,2-7 0,4-8 0,2-7 0,2-8 0,3-7 0,0-9 0,2-7 1,329-2-1,-481-21 155,0-1 0,51-10 0,-69 8-40,-1 0 1,1 0 0,-1-1-1,0 0 1,-1-1-1,1 0 1,-1-1-1,0 1 1,0-2-1,12-11 1,-7 4-11,-1-1-1,-1 0 1,0-1 0,13-23 0,33-75-50,-22 41 28,115-236-8,4-10 0,-140 289 0,-1-2 0,-1 0 0,-2 0 0,-1-1 0,-2-1 0,-1 1 0,-2-1 0,-1-1 0,-1-49 0,-2 33 0,-3-1 0,-2 1 0,-2 0 0,-2 0 0,-3 1 0,-24-70 0,-22-18 0,-109-193 0,-111-108 0,61 175 0,155 196 0,30 31 0,7 8 0,-1 1 0,-1 2 0,-38-31 0,-4 7-1365,32 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48:0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2186 2265 24575,'-1'-18'0,"-1"1"0,0 0 0,-2-1 0,0 1 0,0 0 0,-2 1 0,0-1 0,-15-27 0,-9-9 0,-44-59 0,59 90 0,-889-1141-1002,580 812 1002,227 258 0,-166-122 0,250 205 91,-2 1 1,1 0 0,-1 1 0,0 0-1,0 1 1,-1 1 0,-32-8 0,43 13-82,-1 0 0,1 0 0,-1 1 0,0 0 0,1 0-1,-1 0 1,1 1 0,-1-1 0,0 2 0,1-1 0,0 0 0,-1 1 0,1 0 0,0 0 0,0 1 0,0-1 0,0 1 0,0 0 0,1 1 0,-1-1 0,1 1 0,0 0 0,0 0-1,0 0 1,0 0 0,-4 9 0,-6 11-10,1 1 0,1 0 0,1 0 0,1 1 0,2 0 0,-9 42 0,-14 168 0,16 139 0,9-177 0,4-105 0,5 0 0,3 0 0,4-1 0,5 0 0,3 0 0,4-2 0,56 142 0,221 442 0,-207-478 0,-22-52 0,7-3 0,7-3 0,5-5 0,112 129 0,-187-245 0,1-2 0,0 0 0,1 0 0,1-2 0,0 0 0,1-1 0,29 15 0,-19-14 0,0-1 0,1-1 0,0-2 0,1-1 0,0-1 0,0-2 0,1-1 0,0-1 0,-1-1 0,1-2 0,0-1 0,60-11 0,-75 9 0,-1-1 0,1-1 0,-1 0 0,0-2 0,0 1 0,0-2 0,-1 0 0,0 0 0,-1-1 0,14-13 0,-10 6 0,-1 0 0,-1-1 0,0-1 0,-1 0 0,-1-1 0,14-28 0,-6 4 0,-2 0 0,17-57 0,15-88 0,-34 119 0,-4-1 0,-2 0 0,-3-1 0,-4 0 0,-3 0 0,-2 0 0,-4-1 0,-3 2 0,-3-1 0,-3 2 0,-4-1 0,-36-94 0,-30-6 126,5 11-1617,71 138-5335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48:0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8082 871 24575,'-1'-2'0,"1"1"0,0-1 0,-1 1 0,0-1 0,1 1 0,-1 0 0,0-1 0,0 1 0,0 0 0,1-1 0,-1 1 0,-1 0 0,1 0 0,0 0 0,0 0 0,0 0 0,-1 0 0,1 0 0,0 0 0,-2 0 0,-35-17 0,27 13 0,-302-112 0,-11 25 0,242 70 0,-1049-218-1809,-17 76-1,-142 41 871,1273 121 928,-1246-60-407,329 65 418,492 26 1630,369-18-856,0 3 0,1 4 0,-136 51 0,161-49-738,2 2-1,0 3 1,1 1-1,2 2 1,0 2-1,2 2 1,-42 44-1,55-48-37,2 1 0,2 1 0,0 1 0,2 1 0,2 0 0,1 2 0,1 0-1,2 2 1,1-1 0,-10 47 0,15-43 2,1 1 0,3 1 0,1-1 0,2 1 0,1 0 0,3 0 0,1-1 0,2 1 0,13 52 0,-10-64 0,1-1 0,2 0 0,0 0 0,2-1 0,1-1 0,1 0 0,1-1 0,1 0 0,2-2 0,0 0 0,1-1 0,1-1 0,34 26 0,-9-15 0,2-2 0,73 36 0,111 35 0,-132-59 0,161 61-392,314 79 0,19-29 196,10-33 235,150-22-39,-495-67 0,712 78 0,401-32-64,-75-80 372,-852-10-276,-352 5-21,-1-4 0,159-41 0,-227 46-19,-1-1 1,-1-1 0,0-1-1,0 0 1,21-15 0,-32 18 54,-1-1 1,0 0-1,-1-1 1,0 1 0,0-2-1,-1 1 1,0-1-1,-1-1 1,0 1 0,0-1-1,6-15 1,-1-9-21,-1 0 0,-2-1 1,9-66-1,8-39-31,-11 82 4,-4-2 0,-1 0 0,-4 0 0,-2-104 0,-4 136 0,-1 0 0,-2 0 0,-1 0 0,-1 1 0,-2-1 0,-13-35 0,-7-7 0,-4 2 0,-64-107 0,74 145 0,-1 0 0,-1 1 0,-2 2 0,-1 1 0,-1 0 0,-1 2 0,-46-31 0,-226-136 0,165 115 0,71 43 0,27 16-212,-1 2-1,-1 1 1,-44-9-1,68 19-302,-6 0-6311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48:0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48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FD65A-D1CB-34D1-22C1-71DDF8EDB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01734D-2B67-B711-388C-E2C46D29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7E35-01D3-4471-701C-BACA5B8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E5C42-6C41-DFD7-1511-6C34A278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4C2C3-916E-E94D-79E2-C7C0A16B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3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24EE0-A9C3-91CF-82FA-7B4954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E0EFD-062D-7D6E-1A76-E9A882D3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03B30-6E69-EA06-0775-CAAC07A3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C784BF-9C11-9A61-64A2-14F30BEB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D5891-204B-07AA-24FA-A78B72CA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2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309472-1ED6-9A94-926C-B3D1490F1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60A46-AF0A-5358-96B7-E75DF1E0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F4C94-0425-88B6-AF6F-29781693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A2427-57FE-F3E0-D722-EE2E7F61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81B6E5-B243-7BC9-0436-518D9C95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24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987AB-FAEC-AEA6-D198-B05F8102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1A278-DC1E-CC7C-9DC8-FA751C52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11A15-ED1B-3D0B-D3A7-441353C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0FBF5-AA89-497A-CB79-25E2954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3C88A-46C6-71D1-CBD0-0C838A2B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6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CB081-1F3D-CD8D-5ACF-0B1AFD2B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C10536-D6BC-F285-32D5-68F77959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61AD8-7450-FD23-EFD7-8DF8DC0E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BFD492-419E-2FDB-DEF5-31569AE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8F832-B896-D4E1-0CD3-F1172A5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1ACE0-0A53-72EB-54AA-7F90E5C5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A2B61-EF44-3A5C-3983-CADAC81DD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0BBB3F-8069-93C6-123F-7F797D5F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92247-8F97-2032-19F5-943B999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3A04D4-D75D-A069-FB90-BC6C6AA9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2277D9-B646-FC5F-0F43-B0655362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99F71-1C7E-D601-B0BF-A1C91D4B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3CC574-630F-C1C5-1376-0B26AC66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41CF9-A5AF-9F3E-AE1C-5C0E319F8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3FAE8D-DB6D-5480-F409-FA29223BD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5EE007-8E3D-7EC4-9A0B-7AB0DB0FC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629295-DD73-8ACB-F3C1-7AF7F89F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EB53D-9F66-CE36-EF46-AE2C4161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ABCE45-E599-EF88-0BB3-8E47131A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26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00F59-795C-B379-E69E-E6B47A4D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77A5A1-0BE4-89D2-642A-323F4B3A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5F9E9E-7A94-9CA5-4745-D0C51082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FD457A-3C0E-C3FE-980A-AEB89B7F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4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FEE9FC-3F9C-E432-D3E0-A0CA7731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8848D9-FDBD-8FF9-704D-75D1237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5D4E81-B0BA-E32C-0452-67B15358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4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A7592-7C15-C47D-4F48-8A619590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3D6C-4D20-04C8-AABB-E5AE5674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F51A62-1A3D-76E6-A397-A01F4520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0A715F-6D01-8DE7-FA39-EDB8ABA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0C4EF-1675-0DC6-E9D6-0A1083D1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B450D-55B3-7EC4-043E-8267A36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0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770B8-CD57-DEBB-4B57-F61F6040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BAB3FF-68D7-16C3-B955-5205F4CF5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3F49F5-47B5-C10C-509A-9FAF9CC4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FDEBB4-EF01-B340-F1CC-B9FF2A5A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6E890C-3568-9AD5-BA3C-31EBFA90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762FF-3633-58D8-E09C-02BCB54E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8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51579C-E1EF-407D-AD04-FE5E2AA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E2F7FA-6DE4-C646-6895-58798D55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6FC72-BDAA-BE2F-67E6-4DBE58C4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529B-C944-4E83-8514-9E52DC24B88C}" type="datetimeFigureOut">
              <a:rPr lang="fr-FR" smtClean="0"/>
              <a:t>22/03/2023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47F428-B254-6F48-434F-6D71FF37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0747-ECA1-B1A3-2082-462C6935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BA7E-3A68-44DB-8551-EF93E9B81B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5.xml"/><Relationship Id="rId3" Type="http://schemas.openxmlformats.org/officeDocument/2006/relationships/image" Target="../media/image37.png"/><Relationship Id="rId7" Type="http://schemas.openxmlformats.org/officeDocument/2006/relationships/customXml" Target="../ink/ink2.xml"/><Relationship Id="rId12" Type="http://schemas.openxmlformats.org/officeDocument/2006/relationships/image" Target="../media/image3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EB4D-6331-33DD-79D7-E6DECAE24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25E75D-B136-3E63-FF09-FAB5CDBE0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7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9BC23-64D2-5AAC-D364-0B8D3A69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97" y="75414"/>
            <a:ext cx="10515600" cy="1325563"/>
          </a:xfrm>
        </p:spPr>
        <p:txBody>
          <a:bodyPr/>
          <a:lstStyle/>
          <a:p>
            <a:r>
              <a:rPr lang="fr-FR" dirty="0"/>
              <a:t>BILAN EAU (simulé et observé)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112BEF-41E0-F537-224E-809E1491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00" y="1195707"/>
            <a:ext cx="6250403" cy="4157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74A4D6-FA70-0F28-5515-7B99248D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9" y="2399168"/>
            <a:ext cx="5318096" cy="39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C3230-87FB-8D1E-74B2-487B44D9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88"/>
            <a:ext cx="10515600" cy="1325563"/>
          </a:xfrm>
        </p:spPr>
        <p:txBody>
          <a:bodyPr/>
          <a:lstStyle/>
          <a:p>
            <a:r>
              <a:rPr lang="fr-FR" dirty="0"/>
              <a:t>Teneur en eau sol</a:t>
            </a:r>
            <a:br>
              <a:rPr lang="fr-FR" dirty="0"/>
            </a:br>
            <a:r>
              <a:rPr lang="fr-FR" sz="2000" dirty="0"/>
              <a:t>avec % cailloux FB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A6B9B8-A0BA-A9E0-FEB1-6E54F86A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93" y="75888"/>
            <a:ext cx="7317807" cy="39170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7B7DBD-8611-FD3C-1311-D72DC83D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984"/>
            <a:ext cx="4945809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48B39-23C0-F365-4F5E-D2F849C1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Teneur en eau sol ( </a:t>
            </a:r>
            <a:r>
              <a:rPr lang="fr-FR" sz="2000" dirty="0"/>
              <a:t>avec 80 % cailloux à toutes les profs)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52E18-3A76-7B46-FEDA-E1CF4C49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0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D74F5-A5DA-9A85-C2AB-42ABDE38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0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fr-FR" dirty="0"/>
              <a:t>Paramètres sols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BE97D1F-6215-51B3-C193-FC3D398D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3354443"/>
            <a:ext cx="9625118" cy="33596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C670780-FFE4-9478-0B03-4E4102E2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00" y="0"/>
            <a:ext cx="8181700" cy="32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51C25-DA8D-85E3-5AD2-3ED00077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3CD4EFC-7373-6DA1-8C5A-AF29A63D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1" y="0"/>
            <a:ext cx="10718580" cy="35516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E7E3E2-E16B-7DFD-0A25-0F7FC607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" y="3544264"/>
            <a:ext cx="8945002" cy="32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9D794-32D4-DE6C-0A0C-7F13212D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RESCALING (% CAILLOUX)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42F8C4-28F1-776C-5E79-E77BC3D1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1219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2BFB8-9F85-828C-5219-223F0AE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4A164C-FCE6-AE50-4B68-8B1842253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98" y="0"/>
            <a:ext cx="7951243" cy="41780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8C59A-5864-D33D-0278-CB75807CA94E}"/>
              </a:ext>
            </a:extLst>
          </p:cNvPr>
          <p:cNvSpPr txBox="1"/>
          <p:nvPr/>
        </p:nvSpPr>
        <p:spPr>
          <a:xfrm>
            <a:off x="6361471" y="471948"/>
            <a:ext cx="54667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ECART ENTRE MESURES DES DEUX FOSSES</a:t>
            </a:r>
          </a:p>
          <a:p>
            <a:r>
              <a:rPr lang="fr-FR" dirty="0"/>
              <a:t>Ca fit mieux avec les mesures de la fosse 1</a:t>
            </a:r>
          </a:p>
          <a:p>
            <a:r>
              <a:rPr lang="fr-FR" dirty="0"/>
              <a:t>2019 fosse 2 erreurs ??   Valeurs de rétention différentes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505E5B-7334-E7F1-BE87-FA2D610D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3366804"/>
            <a:ext cx="6911939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1B4C0-0B78-C5DF-280E-928C9EAE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37744B-0002-C778-E524-D86C125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6DB6F0-7875-DBCE-5922-6A59C5B0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55" y="1158520"/>
            <a:ext cx="10463064" cy="533435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9C1DC36-9917-831D-3495-4078B0E3BD16}"/>
              </a:ext>
            </a:extLst>
          </p:cNvPr>
          <p:cNvSpPr/>
          <p:nvPr/>
        </p:nvSpPr>
        <p:spPr>
          <a:xfrm>
            <a:off x="4414683" y="2994826"/>
            <a:ext cx="1848465" cy="291034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CD53E4-0832-89B8-938A-A761B077084C}"/>
              </a:ext>
            </a:extLst>
          </p:cNvPr>
          <p:cNvSpPr txBox="1"/>
          <p:nvPr/>
        </p:nvSpPr>
        <p:spPr>
          <a:xfrm>
            <a:off x="5191432" y="1484671"/>
            <a:ext cx="394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ne simule aucun changement d’humidité 50cm à l’automne 2020 alors qu’il y a des variations à 35 cm.   Augmenter conductivité</a:t>
            </a:r>
          </a:p>
        </p:txBody>
      </p:sp>
    </p:spTree>
    <p:extLst>
      <p:ext uri="{BB962C8B-B14F-4D97-AF65-F5344CB8AC3E}">
        <p14:creationId xmlns:p14="http://schemas.microsoft.com/office/powerpoint/2010/main" val="193597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9A60-F376-D8F4-CC47-C4B8787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B2985-0260-B558-EEF0-EF554C5B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1A780C-B327-50DC-72E4-0DB9DF8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44694"/>
            <a:ext cx="12132091" cy="630228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B1B040F-1387-F404-B61E-0EA5C5157855}"/>
              </a:ext>
            </a:extLst>
          </p:cNvPr>
          <p:cNvSpPr txBox="1"/>
          <p:nvPr/>
        </p:nvSpPr>
        <p:spPr>
          <a:xfrm>
            <a:off x="6267939" y="4290646"/>
            <a:ext cx="2196123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ATTENUATION + DEPHASAGE EN PROFONDEUR</a:t>
            </a:r>
          </a:p>
        </p:txBody>
      </p:sp>
    </p:spTree>
    <p:extLst>
      <p:ext uri="{BB962C8B-B14F-4D97-AF65-F5344CB8AC3E}">
        <p14:creationId xmlns:p14="http://schemas.microsoft.com/office/powerpoint/2010/main" val="88080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CB563-A60D-89F5-C30E-2A9071CE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603"/>
            <a:ext cx="10515600" cy="888644"/>
          </a:xfrm>
        </p:spPr>
        <p:txBody>
          <a:bodyPr/>
          <a:lstStyle/>
          <a:p>
            <a:r>
              <a:rPr lang="fr-FR" dirty="0"/>
              <a:t>OBS SOIL MOISTURE FOSSE TD1 TD2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FC410-13BA-D31B-B0A3-8170945C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DBFC14-EBC6-E698-28CF-112A62A7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681036"/>
            <a:ext cx="11676793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2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285E8-E811-2293-7C81-9E9D7095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448A6-1BCF-3A15-A359-C35CB995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34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B0677-5D0B-392C-10D3-059E3CF1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B8E43-EADF-3DC0-87D5-DA0E5F7F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2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7142E-B6EA-9F43-CEBE-EFC05DEE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8278"/>
            <a:ext cx="10515600" cy="1325563"/>
          </a:xfrm>
        </p:spPr>
        <p:txBody>
          <a:bodyPr/>
          <a:lstStyle/>
          <a:p>
            <a:r>
              <a:rPr lang="fr-FR" dirty="0"/>
              <a:t>Albedo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5AC8A-4FDD-4878-2708-A97E2E41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2387"/>
            <a:ext cx="3681845" cy="48274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Coeff </a:t>
            </a:r>
            <a:r>
              <a:rPr lang="fr-FR" dirty="0" err="1"/>
              <a:t>attenuation</a:t>
            </a:r>
            <a:r>
              <a:rPr lang="fr-FR" dirty="0"/>
              <a:t> 0,72  (p3)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08384B-3AB5-4FC6-8BC2-D104B27AF032}"/>
              </a:ext>
            </a:extLst>
          </p:cNvPr>
          <p:cNvSpPr txBox="1">
            <a:spLocks/>
          </p:cNvSpPr>
          <p:nvPr/>
        </p:nvSpPr>
        <p:spPr>
          <a:xfrm>
            <a:off x="7567821" y="5679081"/>
            <a:ext cx="3681845" cy="550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Coeff </a:t>
            </a:r>
            <a:r>
              <a:rPr lang="fr-FR" dirty="0" err="1"/>
              <a:t>attenuation</a:t>
            </a:r>
            <a:r>
              <a:rPr lang="fr-FR" dirty="0"/>
              <a:t> 0,5 (p4)</a:t>
            </a:r>
          </a:p>
          <a:p>
            <a:r>
              <a:rPr lang="fr-FR" dirty="0"/>
              <a:t>Amplitudes plus grandes d’albedo simulé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7F9654-F7A2-EDCC-E812-2AB07C99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4" y="813677"/>
            <a:ext cx="6034136" cy="48287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CEE75C-39E5-A68C-8202-4E33FDE81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" r="8983"/>
          <a:stretch/>
        </p:blipFill>
        <p:spPr>
          <a:xfrm>
            <a:off x="6253316" y="813677"/>
            <a:ext cx="5876820" cy="48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1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075AD-450B-EA2C-1E5C-40DCFB33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14" y="51923"/>
            <a:ext cx="3890108" cy="451810"/>
          </a:xfrm>
        </p:spPr>
        <p:txBody>
          <a:bodyPr>
            <a:normAutofit fontScale="90000"/>
          </a:bodyPr>
          <a:lstStyle/>
          <a:p>
            <a:r>
              <a:rPr lang="fr-FR" dirty="0"/>
              <a:t>P3 </a:t>
            </a:r>
            <a:r>
              <a:rPr lang="fr-FR" dirty="0" err="1"/>
              <a:t>ksat</a:t>
            </a:r>
            <a:r>
              <a:rPr lang="fr-FR" dirty="0"/>
              <a:t> 10-7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790DD-A18D-996F-C889-195472D2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845" y="-6461"/>
            <a:ext cx="3148999" cy="84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P4 change </a:t>
            </a:r>
            <a:r>
              <a:rPr lang="fr-FR" dirty="0" err="1"/>
              <a:t>alb</a:t>
            </a:r>
            <a:r>
              <a:rPr lang="fr-FR" dirty="0"/>
              <a:t> </a:t>
            </a:r>
            <a:r>
              <a:rPr lang="fr-FR" dirty="0" err="1"/>
              <a:t>coeff</a:t>
            </a:r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DE0CFF-A891-49EC-7463-C8634B01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" y="473435"/>
            <a:ext cx="4798956" cy="2701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35728C-C57A-96C4-A0FF-19079F83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09" y="471747"/>
            <a:ext cx="3601588" cy="27676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1199410-C039-BF14-4970-2E4D11C20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845" y="390250"/>
            <a:ext cx="3523404" cy="27848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9705115-AC4D-B9DD-B4F4-80F76D269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" y="3429000"/>
            <a:ext cx="4057859" cy="324628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A2C975F-F26E-9CF7-06AA-0FF0E42D8B2F}"/>
              </a:ext>
            </a:extLst>
          </p:cNvPr>
          <p:cNvSpPr txBox="1">
            <a:spLocks/>
          </p:cNvSpPr>
          <p:nvPr/>
        </p:nvSpPr>
        <p:spPr>
          <a:xfrm>
            <a:off x="8451162" y="-40080"/>
            <a:ext cx="3008924" cy="55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P5 </a:t>
            </a:r>
            <a:r>
              <a:rPr lang="fr-FR" dirty="0" err="1"/>
              <a:t>ksat</a:t>
            </a:r>
            <a:r>
              <a:rPr lang="fr-FR" dirty="0"/>
              <a:t> *10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1A648C2-8708-4CCA-5001-F2DB068FA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679" y="3395159"/>
            <a:ext cx="4070641" cy="32462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867FCC9-5E1E-B6E1-18D2-733F01F90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320" y="3395158"/>
            <a:ext cx="4108076" cy="32462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4F28EB-1D5F-2EFE-7FD6-CE51516E3715}"/>
              </a:ext>
            </a:extLst>
          </p:cNvPr>
          <p:cNvSpPr/>
          <p:nvPr/>
        </p:nvSpPr>
        <p:spPr>
          <a:xfrm>
            <a:off x="77319" y="872219"/>
            <a:ext cx="7271689" cy="3859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54E6F7-51D3-15B9-4DA0-0216328C03B0}"/>
              </a:ext>
            </a:extLst>
          </p:cNvPr>
          <p:cNvSpPr txBox="1"/>
          <p:nvPr/>
        </p:nvSpPr>
        <p:spPr>
          <a:xfrm>
            <a:off x="3046695" y="723821"/>
            <a:ext cx="10139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500" dirty="0"/>
              <a:t>ETR </a:t>
            </a:r>
            <a:r>
              <a:rPr lang="fr-FR" sz="1500" dirty="0" err="1"/>
              <a:t>vege</a:t>
            </a:r>
            <a:endParaRPr lang="fr-FR" sz="1500" dirty="0"/>
          </a:p>
          <a:p>
            <a:r>
              <a:rPr lang="fr-FR" sz="1500" dirty="0" err="1"/>
              <a:t>Evap</a:t>
            </a:r>
            <a:r>
              <a:rPr lang="fr-FR" sz="1500" dirty="0"/>
              <a:t> sol</a:t>
            </a:r>
          </a:p>
        </p:txBody>
      </p:sp>
    </p:spTree>
    <p:extLst>
      <p:ext uri="{BB962C8B-B14F-4D97-AF65-F5344CB8AC3E}">
        <p14:creationId xmlns:p14="http://schemas.microsoft.com/office/powerpoint/2010/main" val="265367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49C47-FE6E-D674-2DD9-718AE90F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46CDB-FA26-3A70-9100-7A2CE42B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6523"/>
            <a:ext cx="5799395" cy="205044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Change in </a:t>
            </a:r>
            <a:r>
              <a:rPr lang="fr-FR" dirty="0" err="1"/>
              <a:t>attenuation</a:t>
            </a:r>
            <a:r>
              <a:rPr lang="fr-FR" dirty="0"/>
              <a:t> coef gamma (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Swin</a:t>
            </a:r>
            <a:r>
              <a:rPr lang="fr-FR" dirty="0"/>
              <a:t> </a:t>
            </a:r>
            <a:r>
              <a:rPr lang="fr-FR" dirty="0" err="1"/>
              <a:t>repartition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vegetation</a:t>
            </a:r>
            <a:r>
              <a:rPr lang="fr-FR" dirty="0"/>
              <a:t> and </a:t>
            </a:r>
            <a:r>
              <a:rPr lang="fr-FR" dirty="0" err="1"/>
              <a:t>ground</a:t>
            </a:r>
            <a:r>
              <a:rPr lang="fr-FR" dirty="0"/>
              <a:t>) impacts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humidity</a:t>
            </a:r>
            <a:r>
              <a:rPr lang="fr-FR" dirty="0"/>
              <a:t>. </a:t>
            </a:r>
          </a:p>
          <a:p>
            <a:r>
              <a:rPr lang="fr-FR" dirty="0"/>
              <a:t>  if more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reaches</a:t>
            </a:r>
            <a:r>
              <a:rPr lang="fr-FR" dirty="0"/>
              <a:t> the </a:t>
            </a:r>
            <a:r>
              <a:rPr lang="fr-FR" dirty="0" err="1"/>
              <a:t>groud</a:t>
            </a:r>
            <a:r>
              <a:rPr lang="fr-FR" dirty="0"/>
              <a:t> (sim3) </a:t>
            </a:r>
            <a:r>
              <a:rPr lang="fr-FR" dirty="0" err="1"/>
              <a:t>less</a:t>
            </a:r>
            <a:r>
              <a:rPr lang="fr-FR" dirty="0"/>
              <a:t> water in the top part of the </a:t>
            </a:r>
            <a:r>
              <a:rPr lang="fr-FR" dirty="0" err="1"/>
              <a:t>soil</a:t>
            </a:r>
            <a:endParaRPr lang="fr-FR" dirty="0"/>
          </a:p>
          <a:p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Ksat</a:t>
            </a:r>
            <a:r>
              <a:rPr lang="fr-FR" dirty="0"/>
              <a:t>: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humidity</a:t>
            </a:r>
            <a:r>
              <a:rPr lang="fr-FR" dirty="0"/>
              <a:t> but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/>
              <a:t> (</a:t>
            </a:r>
            <a:r>
              <a:rPr lang="fr-FR" dirty="0" err="1"/>
              <a:t>easier</a:t>
            </a:r>
            <a:r>
              <a:rPr lang="fr-FR" dirty="0"/>
              <a:t> circulation)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9DEA38-6233-B36A-8B2C-026DB120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37595" cy="36807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DF1E99-7872-49FE-9DB8-BD2A1C495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95" y="29950"/>
            <a:ext cx="5486400" cy="362087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0D2011-D185-693D-41C1-8794D253B914}"/>
              </a:ext>
            </a:extLst>
          </p:cNvPr>
          <p:cNvSpPr txBox="1"/>
          <p:nvPr/>
        </p:nvSpPr>
        <p:spPr>
          <a:xfrm>
            <a:off x="7252677" y="4126523"/>
            <a:ext cx="4290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Below</a:t>
            </a:r>
            <a:r>
              <a:rPr lang="fr-FR" dirty="0"/>
              <a:t>, no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and 3, </a:t>
            </a:r>
            <a:r>
              <a:rPr lang="fr-FR" dirty="0" err="1"/>
              <a:t>only</a:t>
            </a:r>
            <a:r>
              <a:rPr lang="fr-FR" dirty="0"/>
              <a:t> affects the  surface</a:t>
            </a:r>
          </a:p>
          <a:p>
            <a:r>
              <a:rPr lang="fr-FR" dirty="0" err="1"/>
              <a:t>Ksat</a:t>
            </a:r>
            <a:r>
              <a:rPr lang="fr-FR" dirty="0"/>
              <a:t> </a:t>
            </a:r>
            <a:r>
              <a:rPr lang="fr-FR" dirty="0" err="1"/>
              <a:t>larger</a:t>
            </a:r>
            <a:r>
              <a:rPr lang="fr-FR" dirty="0"/>
              <a:t>-&gt; </a:t>
            </a:r>
            <a:r>
              <a:rPr lang="fr-FR" dirty="0" err="1"/>
              <a:t>faster</a:t>
            </a:r>
            <a:r>
              <a:rPr lang="fr-FR" dirty="0"/>
              <a:t> circulation</a:t>
            </a:r>
          </a:p>
        </p:txBody>
      </p:sp>
    </p:spTree>
    <p:extLst>
      <p:ext uri="{BB962C8B-B14F-4D97-AF65-F5344CB8AC3E}">
        <p14:creationId xmlns:p14="http://schemas.microsoft.com/office/powerpoint/2010/main" val="240505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50DD4-A1BD-8341-6F16-80649523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4679B66-C0AE-BF0B-B800-FE794CB3B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06" y="3830726"/>
            <a:ext cx="4372034" cy="2689213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7E693FB-62A7-F0D0-A82D-6A8C1A7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23"/>
            <a:ext cx="7541846" cy="38272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6415B4-EF8E-B78A-4D81-D566F33BD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477" y="17569"/>
            <a:ext cx="4570652" cy="3616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989961C7-14EF-C50C-7A20-433AC000B02F}"/>
                  </a:ext>
                </a:extLst>
              </p14:cNvPr>
              <p14:cNvContentPartPr/>
              <p14:nvPr/>
            </p14:nvContentPartPr>
            <p14:xfrm>
              <a:off x="3816606" y="1911954"/>
              <a:ext cx="1571400" cy="19767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989961C7-14EF-C50C-7A20-433AC000B0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7606" y="1902954"/>
                <a:ext cx="1589040" cy="19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2BC28E4A-CB2B-9364-8DDC-C877553AC075}"/>
                  </a:ext>
                </a:extLst>
              </p14:cNvPr>
              <p14:cNvContentPartPr/>
              <p14:nvPr/>
            </p14:nvContentPartPr>
            <p14:xfrm>
              <a:off x="8974686" y="1794954"/>
              <a:ext cx="786960" cy="13885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2BC28E4A-CB2B-9364-8DDC-C877553AC0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5686" y="1786314"/>
                <a:ext cx="80460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8077F8F-DF19-FEC7-1D39-CB65EC7A31CC}"/>
                  </a:ext>
                </a:extLst>
              </p14:cNvPr>
              <p14:cNvContentPartPr/>
              <p14:nvPr/>
            </p14:nvContentPartPr>
            <p14:xfrm>
              <a:off x="8352606" y="5407194"/>
              <a:ext cx="3160080" cy="10029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8077F8F-DF19-FEC7-1D39-CB65EC7A31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3606" y="5398194"/>
                <a:ext cx="317772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29A35844-6FC5-5E8C-5821-27DFE2941079}"/>
                  </a:ext>
                </a:extLst>
              </p14:cNvPr>
              <p14:cNvContentPartPr/>
              <p14:nvPr/>
            </p14:nvContentPartPr>
            <p14:xfrm>
              <a:off x="1649046" y="5228274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29A35844-6FC5-5E8C-5821-27DFE29410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0046" y="52196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E7B5D8DE-506D-67B8-7BED-DB917462CA53}"/>
                  </a:ext>
                </a:extLst>
              </p14:cNvPr>
              <p14:cNvContentPartPr/>
              <p14:nvPr/>
            </p14:nvContentPartPr>
            <p14:xfrm>
              <a:off x="6783366" y="5353554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E7B5D8DE-506D-67B8-7BED-DB917462CA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74726" y="534455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8C5AEAAA-4E82-7872-EB09-3D324E0339DB}"/>
              </a:ext>
            </a:extLst>
          </p:cNvPr>
          <p:cNvSpPr txBox="1"/>
          <p:nvPr/>
        </p:nvSpPr>
        <p:spPr>
          <a:xfrm>
            <a:off x="468923" y="4384431"/>
            <a:ext cx="4758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de la conductivité permet à l’eau de circuler plus profond et au modèle de simuler les pics de teneur en eau  </a:t>
            </a:r>
          </a:p>
        </p:txBody>
      </p:sp>
    </p:spTree>
    <p:extLst>
      <p:ext uri="{BB962C8B-B14F-4D97-AF65-F5344CB8AC3E}">
        <p14:creationId xmlns:p14="http://schemas.microsoft.com/office/powerpoint/2010/main" val="66919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FAAD9-1278-807C-C084-E326280D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0" y="0"/>
            <a:ext cx="10515600" cy="1325563"/>
          </a:xfrm>
        </p:spPr>
        <p:txBody>
          <a:bodyPr/>
          <a:lstStyle/>
          <a:p>
            <a:r>
              <a:rPr lang="fr-FR" dirty="0"/>
              <a:t>Bilan des </a:t>
            </a:r>
            <a:r>
              <a:rPr lang="fr-FR" dirty="0" err="1"/>
              <a:t>obs</a:t>
            </a:r>
            <a:r>
              <a:rPr lang="fr-FR" dirty="0"/>
              <a:t>   (! </a:t>
            </a:r>
            <a:r>
              <a:rPr lang="fr-FR" dirty="0" err="1"/>
              <a:t>Rescaling</a:t>
            </a:r>
            <a:r>
              <a:rPr lang="fr-FR" dirty="0"/>
              <a:t> à faire pour les stocks </a:t>
            </a:r>
            <a:r>
              <a:rPr lang="fr-FR" dirty="0" err="1"/>
              <a:t>obs</a:t>
            </a:r>
            <a:r>
              <a:rPr lang="fr-FR" dirty="0"/>
              <a:t> avec les cailloux!)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486AB1-E3C1-8629-7B8B-7CB09544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64" y="1325563"/>
            <a:ext cx="8162622" cy="54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8C074-972E-A86C-745C-C7ECFD41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396" y="879130"/>
            <a:ext cx="1853604" cy="1325563"/>
          </a:xfrm>
        </p:spPr>
        <p:txBody>
          <a:bodyPr>
            <a:normAutofit fontScale="90000"/>
          </a:bodyPr>
          <a:lstStyle/>
          <a:p>
            <a:r>
              <a:rPr lang="fr-FR" sz="2000" dirty="0"/>
              <a:t>P7 </a:t>
            </a:r>
            <a:r>
              <a:rPr lang="fr-FR" sz="2000" dirty="0" err="1"/>
              <a:t>ksat</a:t>
            </a:r>
            <a:r>
              <a:rPr lang="fr-FR" sz="2000" dirty="0"/>
              <a:t> environ 10-6</a:t>
            </a:r>
            <a:br>
              <a:rPr lang="fr-FR" sz="2000" dirty="0"/>
            </a:br>
            <a:r>
              <a:rPr lang="fr-FR" sz="2000" dirty="0"/>
              <a:t>mais 1ere couche de sol avec un </a:t>
            </a:r>
            <a:r>
              <a:rPr lang="fr-FR" sz="2000" dirty="0" err="1"/>
              <a:t>ksat</a:t>
            </a:r>
            <a:r>
              <a:rPr lang="fr-FR" sz="2000" dirty="0"/>
              <a:t> + faible </a:t>
            </a:r>
            <a:br>
              <a:rPr lang="fr-FR" sz="2000" dirty="0"/>
            </a:br>
            <a:r>
              <a:rPr lang="fr-FR" sz="2000" dirty="0"/>
              <a:t>pour créer un refus d’infiltration donc du ruissellement  et tenter de limiter la percolation et la perte de stock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4717A5-A9C3-77AA-EB4B-97CAE272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3" y="3100316"/>
            <a:ext cx="5062750" cy="38890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053B3A-6996-17C8-ACA7-C7FE4868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21" y="106973"/>
            <a:ext cx="4219575" cy="28698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018D704-9F3D-FC55-81AC-CD20A86374A4}"/>
              </a:ext>
            </a:extLst>
          </p:cNvPr>
          <p:cNvSpPr txBox="1"/>
          <p:nvPr/>
        </p:nvSpPr>
        <p:spPr>
          <a:xfrm>
            <a:off x="66277" y="0"/>
            <a:ext cx="1671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P5 référence avec </a:t>
            </a:r>
            <a:r>
              <a:rPr lang="fr-FR" dirty="0" err="1"/>
              <a:t>ksat</a:t>
            </a:r>
            <a:r>
              <a:rPr lang="fr-FR" dirty="0"/>
              <a:t> à environ 10-6 m/s sur tout le profil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90F10F1-BD9A-117E-7C65-D662E4019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05" y="0"/>
            <a:ext cx="4147214" cy="308382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7347FA5-E019-7F66-C44E-25C44E32A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39" y="3100316"/>
            <a:ext cx="4803280" cy="37759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62B52D-644B-8424-13F8-81E2A3511DEC}"/>
              </a:ext>
            </a:extLst>
          </p:cNvPr>
          <p:cNvSpPr txBox="1"/>
          <p:nvPr/>
        </p:nvSpPr>
        <p:spPr>
          <a:xfrm>
            <a:off x="9472951" y="5392433"/>
            <a:ext cx="1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Tjrs trop de percolation</a:t>
            </a:r>
          </a:p>
        </p:txBody>
      </p:sp>
    </p:spTree>
    <p:extLst>
      <p:ext uri="{BB962C8B-B14F-4D97-AF65-F5344CB8AC3E}">
        <p14:creationId xmlns:p14="http://schemas.microsoft.com/office/powerpoint/2010/main" val="62165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14458-BCE3-4C7E-EC5E-834CD260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1" y="291234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91B40B-1760-CE56-A1DE-1FC2202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34" y="-86433"/>
            <a:ext cx="5166808" cy="39170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847991-8F0A-9F9E-5E12-9CD6AA5A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1" y="3047670"/>
            <a:ext cx="842083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EEFA7C-E42A-72C1-DFE0-C80AAF5C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60" y="475649"/>
            <a:ext cx="6447079" cy="45190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BE47A3-30CD-46FF-03B6-1F79A3F1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238" y="637823"/>
            <a:ext cx="6514877" cy="41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BA8E-AEB4-1834-5DE3-B17D7CD2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spin up </a:t>
            </a:r>
            <a:r>
              <a:rPr lang="fr-FR" sz="2000" dirty="0"/>
              <a:t>avec fichier conditions finales de sol test1 en entrée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DE167-745A-B00B-1BDC-6D451F9F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71B2CC-B33A-A292-6904-305630E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9" y="1783307"/>
            <a:ext cx="7757832" cy="470956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E841FE-85F6-0F42-0CB8-8928B75C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47" y="1878565"/>
            <a:ext cx="644707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DD731A-787E-4DD7-F5CC-748AD641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" y="136306"/>
            <a:ext cx="4884843" cy="38103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8218E9-58FF-FF08-A525-0F19B328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88" y="2964708"/>
            <a:ext cx="8116003" cy="3756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BAAFFC-9E87-2F7E-49FE-6314F1E4A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96" y="3946636"/>
            <a:ext cx="3934692" cy="31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79B2E-E70A-8D71-966F-A9B45C13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maillage FB (horizons centrés sur sondes T et humidité 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9F7BF7-5737-C799-89B4-A4527EB9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89D45-3B4C-47C9-5309-C374FD61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 numCol="2">
            <a:normAutofit/>
          </a:bodyPr>
          <a:lstStyle/>
          <a:p>
            <a:endParaRPr lang="fr-FR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80071-E22C-4892-AE1B-8B1BA2AD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25" y="334297"/>
            <a:ext cx="11145883" cy="58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2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8ADA3-2CC6-9686-31FE-E96DB12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D48ABB-1AB7-69A5-3F5E-60C466F0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22" y="2308634"/>
            <a:ext cx="7858987" cy="44073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0246DD-271B-6567-AA08-6A4B57D4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72"/>
            <a:ext cx="4953429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06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Grand écran</PresentationFormat>
  <Paragraphs>33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TEST 1 </vt:lpstr>
      <vt:lpstr>Présentation PowerPoint</vt:lpstr>
      <vt:lpstr>Présentation PowerPoint</vt:lpstr>
      <vt:lpstr>Test 3 spin up avec fichier conditions finales de sol test1 en entrée </vt:lpstr>
      <vt:lpstr>Présentation PowerPoint</vt:lpstr>
      <vt:lpstr>TEST 2 maillage FB (horizons centrés sur sondes T et humidité )</vt:lpstr>
      <vt:lpstr>Présentation PowerPoint</vt:lpstr>
      <vt:lpstr>Présentation PowerPoint</vt:lpstr>
      <vt:lpstr>BILAN EAU (simulé et observé)</vt:lpstr>
      <vt:lpstr>Teneur en eau sol avec % cailloux FB </vt:lpstr>
      <vt:lpstr>Teneur en eau sol ( avec 80 % cailloux à toutes les profs)</vt:lpstr>
      <vt:lpstr>Paramètres sols </vt:lpstr>
      <vt:lpstr>Présentation PowerPoint</vt:lpstr>
      <vt:lpstr>RESCALING (% CAILLOUX)</vt:lpstr>
      <vt:lpstr>Présentation PowerPoint</vt:lpstr>
      <vt:lpstr>Présentation PowerPoint</vt:lpstr>
      <vt:lpstr>Présentation PowerPoint</vt:lpstr>
      <vt:lpstr>OBS SOIL MOISTURE FOSSE TD1 TD2</vt:lpstr>
      <vt:lpstr>Présentation PowerPoint</vt:lpstr>
      <vt:lpstr>Albedo</vt:lpstr>
      <vt:lpstr>P3 ksat 10-7 </vt:lpstr>
      <vt:lpstr>Présentation PowerPoint</vt:lpstr>
      <vt:lpstr>Présentation PowerPoint</vt:lpstr>
      <vt:lpstr>Bilan des obs   (! Rescaling à faire pour les stocks obs avec les cailloux!)</vt:lpstr>
      <vt:lpstr>P7 ksat environ 10-6 mais 1ere couche de sol avec un ksat + faible  pour créer un refus d’infiltration donc du ruissellement  et tenter de limiter la percolation et la perte de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brune raynaudschell</dc:creator>
  <cp:lastModifiedBy>brune raynaudschell</cp:lastModifiedBy>
  <cp:revision>5</cp:revision>
  <dcterms:created xsi:type="dcterms:W3CDTF">2023-03-07T09:07:32Z</dcterms:created>
  <dcterms:modified xsi:type="dcterms:W3CDTF">2023-03-22T10:07:41Z</dcterms:modified>
</cp:coreProperties>
</file>