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</p:sldIdLst>
  <p:sldSz cx="9144000" cy="5143500" type="screen16x9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8">
          <p15:clr>
            <a:srgbClr val="A4A3A4"/>
          </p15:clr>
        </p15:guide>
        <p15:guide id="2" orient="horz" pos="104">
          <p15:clr>
            <a:srgbClr val="A4A3A4"/>
          </p15:clr>
        </p15:guide>
        <p15:guide id="3" orient="horz" pos="2810">
          <p15:clr>
            <a:srgbClr val="A4A3A4"/>
          </p15:clr>
        </p15:guide>
        <p15:guide id="4" pos="386">
          <p15:clr>
            <a:srgbClr val="A4A3A4"/>
          </p15:clr>
        </p15:guide>
        <p15:guide id="5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9C35"/>
    <a:srgbClr val="FFFFFF"/>
    <a:srgbClr val="34B233"/>
    <a:srgbClr val="000000"/>
    <a:srgbClr val="292929"/>
    <a:srgbClr val="D5D2CA"/>
    <a:srgbClr val="005172"/>
    <a:srgbClr val="6A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034E78-7F5D-4C2E-B375-FC64B27BC917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Stijl, thema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Stijl, donker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Stijl, donker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8603FDC-E32A-4AB5-989C-0864C3EAD2B8}" styleName="Stijl, thema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ijl, gemiddeld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Stijl, gemiddeld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Stijl, gemiddeld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ijl, gemiddeld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14" y="72"/>
      </p:cViewPr>
      <p:guideLst>
        <p:guide orient="horz" pos="928"/>
        <p:guide orient="horz" pos="104"/>
        <p:guide orient="horz" pos="2810"/>
        <p:guide pos="386"/>
        <p:guide pos="56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B08E9-DAC5-48DE-93F2-BE39AD7A66C0}" type="datetimeFigureOut">
              <a:rPr lang="nl-NL" smtClean="0"/>
              <a:t>7/22/2020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4B2C7-824B-4B3A-953D-43E50EC1780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8048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18" name="Tijdelijke aanduiding voor afbeelding 24"/>
          <p:cNvSpPr>
            <a:spLocks noGrp="1" noChangeAspect="1"/>
          </p:cNvSpPr>
          <p:nvPr>
            <p:ph type="pic" sz="quarter" idx="13" hasCustomPrompt="1"/>
          </p:nvPr>
        </p:nvSpPr>
        <p:spPr bwMode="auto">
          <a:xfrm>
            <a:off x="491504" y="2120875"/>
            <a:ext cx="2340000" cy="234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Tijdelijke aanduiding voor afbeelding 24"/>
          <p:cNvSpPr>
            <a:spLocks noGrp="1" noChangeAspect="1"/>
          </p:cNvSpPr>
          <p:nvPr>
            <p:ph type="pic" sz="quarter" idx="19" hasCustomPrompt="1"/>
          </p:nvPr>
        </p:nvSpPr>
        <p:spPr bwMode="auto">
          <a:xfrm>
            <a:off x="6553175" y="2120875"/>
            <a:ext cx="2340000" cy="2340000"/>
          </a:xfrm>
          <a:prstGeom prst="ellipse">
            <a:avLst/>
          </a:prstGeom>
          <a:solidFill>
            <a:srgbClr val="D5D2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Tijdelijke aanduiding voor afbeelding 24"/>
          <p:cNvSpPr>
            <a:spLocks noGrp="1" noChangeAspect="1"/>
          </p:cNvSpPr>
          <p:nvPr>
            <p:ph type="pic" sz="quarter" idx="16" hasCustomPrompt="1"/>
          </p:nvPr>
        </p:nvSpPr>
        <p:spPr bwMode="auto">
          <a:xfrm>
            <a:off x="4959012" y="2120875"/>
            <a:ext cx="2340000" cy="2340000"/>
          </a:xfrm>
          <a:prstGeom prst="ellipse">
            <a:avLst/>
          </a:prstGeom>
          <a:solidFill>
            <a:schemeClr val="accent4"/>
          </a:solidFill>
          <a:ln>
            <a:noFill/>
          </a:ln>
          <a:extLst/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Tijdelijke aanduiding voor afbeelding 24"/>
          <p:cNvSpPr>
            <a:spLocks noGrp="1" noChangeAspect="1"/>
          </p:cNvSpPr>
          <p:nvPr>
            <p:ph type="pic" sz="quarter" idx="15" hasCustomPrompt="1"/>
          </p:nvPr>
        </p:nvSpPr>
        <p:spPr bwMode="auto">
          <a:xfrm>
            <a:off x="3364849" y="2120875"/>
            <a:ext cx="2340000" cy="2340000"/>
          </a:xfrm>
          <a:prstGeom prst="ellipse">
            <a:avLst/>
          </a:prstGeom>
          <a:solidFill>
            <a:srgbClr val="D5D2CA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ijdelijke aanduiding voor tekst 21"/>
          <p:cNvSpPr>
            <a:spLocks noGrp="1"/>
          </p:cNvSpPr>
          <p:nvPr>
            <p:ph type="body" sz="quarter" idx="20" hasCustomPrompt="1"/>
          </p:nvPr>
        </p:nvSpPr>
        <p:spPr>
          <a:xfrm>
            <a:off x="505856" y="1234871"/>
            <a:ext cx="8385731" cy="330620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/>
              <a:t>Klik om de modelstijlen te bewerken</a:t>
            </a:r>
            <a:endParaRPr lang="en-GB" dirty="0"/>
          </a:p>
        </p:txBody>
      </p:sp>
      <p:sp>
        <p:nvSpPr>
          <p:cNvPr id="23" name="Tijdelijke aanduiding voor tekst 21"/>
          <p:cNvSpPr>
            <a:spLocks noGrp="1"/>
          </p:cNvSpPr>
          <p:nvPr>
            <p:ph type="body" sz="quarter" idx="21" hasCustomPrompt="1"/>
          </p:nvPr>
        </p:nvSpPr>
        <p:spPr>
          <a:xfrm>
            <a:off x="505856" y="1648186"/>
            <a:ext cx="8385731" cy="330620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/>
              <a:t>Klik om de modelstijlen te 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83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14" name="Tijdelijke aanduiding voor dianummer 13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5" name="Tijdelijke aanduiding voor afbeelding 2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5925" y="1473201"/>
            <a:ext cx="2556000" cy="1980000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/>
              <a:t>Klik op het pictogram als u een afbeelding wilt toevoegen</a:t>
            </a:r>
            <a:endParaRPr lang="en-GB" noProof="0" dirty="0"/>
          </a:p>
        </p:txBody>
      </p:sp>
      <p:sp>
        <p:nvSpPr>
          <p:cNvPr id="16" name="Tijdelijke aanduiding voor afbeelding 2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3476550" y="1473201"/>
            <a:ext cx="2556000" cy="1980000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/>
              <a:t>Klik op het pictogram als u een afbeelding wilt toevoegen</a:t>
            </a:r>
            <a:endParaRPr lang="en-GB" noProof="0" dirty="0"/>
          </a:p>
        </p:txBody>
      </p:sp>
      <p:sp>
        <p:nvSpPr>
          <p:cNvPr id="17" name="Tijdelijke aanduiding voor afbeelding 24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337175" y="1473201"/>
            <a:ext cx="2556000" cy="1980000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/>
              <a:t>Klik op het pictogram als u een afbeelding wilt toevoegen</a:t>
            </a:r>
            <a:endParaRPr lang="en-GB" noProof="0" dirty="0"/>
          </a:p>
        </p:txBody>
      </p:sp>
      <p:sp>
        <p:nvSpPr>
          <p:cNvPr id="18" name="Tijdelijke aanduiding voor tekst 21"/>
          <p:cNvSpPr>
            <a:spLocks noGrp="1"/>
          </p:cNvSpPr>
          <p:nvPr>
            <p:ph type="body" sz="quarter" idx="20" hasCustomPrompt="1"/>
          </p:nvPr>
        </p:nvSpPr>
        <p:spPr>
          <a:xfrm>
            <a:off x="505856" y="3507017"/>
            <a:ext cx="2673132" cy="955446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/>
              <a:t>Klik om de modelstijlen te bewerken</a:t>
            </a:r>
            <a:endParaRPr lang="en-GB" dirty="0"/>
          </a:p>
        </p:txBody>
      </p:sp>
      <p:sp>
        <p:nvSpPr>
          <p:cNvPr id="19" name="Tijdelijke aanduiding voor tekst 21"/>
          <p:cNvSpPr>
            <a:spLocks noGrp="1"/>
          </p:cNvSpPr>
          <p:nvPr>
            <p:ph type="body" sz="quarter" idx="26" hasCustomPrompt="1"/>
          </p:nvPr>
        </p:nvSpPr>
        <p:spPr>
          <a:xfrm>
            <a:off x="6215589" y="3507854"/>
            <a:ext cx="2673132" cy="955446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/>
              <a:t>Klik om de modelstijlen te bewerken</a:t>
            </a:r>
            <a:endParaRPr lang="en-GB" dirty="0"/>
          </a:p>
        </p:txBody>
      </p:sp>
      <p:sp>
        <p:nvSpPr>
          <p:cNvPr id="20" name="Tijdelijke aanduiding voor tekst 21"/>
          <p:cNvSpPr>
            <a:spLocks noGrp="1"/>
          </p:cNvSpPr>
          <p:nvPr>
            <p:ph type="body" sz="quarter" idx="27" hasCustomPrompt="1"/>
          </p:nvPr>
        </p:nvSpPr>
        <p:spPr>
          <a:xfrm>
            <a:off x="3364454" y="3507854"/>
            <a:ext cx="2673132" cy="955446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/>
              <a:t>Klik om de modelstijlen te 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103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20713" y="1473201"/>
            <a:ext cx="4059604" cy="2987862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/>
              <a:t>Klik op het pictogram als u een afbeelding wilt toevoegen</a:t>
            </a:r>
            <a:endParaRPr lang="en-GB" noProof="0" dirty="0"/>
          </a:p>
        </p:txBody>
      </p:sp>
      <p:sp>
        <p:nvSpPr>
          <p:cNvPr id="9" name="Tijdelijke aanduiding voor afbeelding 2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826161" y="1474463"/>
            <a:ext cx="4060800" cy="2988000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/>
              <a:t>Klik op het pictogram als u een afbeelding wilt 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32627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1188" y="1107712"/>
            <a:ext cx="8280400" cy="3348000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/>
              <a:t>Klik op het pictogram als u een afbeelding wilt 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8015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ectangula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6" name="Tijdelijke aanduiding voor afbeelding 2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5950" y="166688"/>
            <a:ext cx="4032000" cy="4290300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/>
              <a:t>Klik op het pictogram als u een afbeelding wilt toevoegen</a:t>
            </a:r>
            <a:endParaRPr lang="en-GB" noProof="0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859588" y="166688"/>
            <a:ext cx="4032000" cy="4289669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/>
              <a:t>Klik op het pictogram als u een afbeelding wilt 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04470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/>
              <a:t>Klik op het pictogram als u een afbeelding wilt toevoegen</a:t>
            </a:r>
            <a:endParaRPr lang="en-GB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628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582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93200" y="1368000"/>
            <a:ext cx="8398800" cy="3092400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377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abel 4"/>
          <p:cNvSpPr>
            <a:spLocks noGrp="1"/>
          </p:cNvSpPr>
          <p:nvPr>
            <p:ph type="tbl" sz="quarter" idx="10"/>
          </p:nvPr>
        </p:nvSpPr>
        <p:spPr>
          <a:xfrm>
            <a:off x="612775" y="1473199"/>
            <a:ext cx="8280400" cy="298767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9337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circ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2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01975" y="168357"/>
            <a:ext cx="4291200" cy="4291200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/>
              <a:t>Klik op het pictogram als u een afbeelding wilt toevoegen</a:t>
            </a:r>
            <a:endParaRPr lang="en-GB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61600" y="172642"/>
            <a:ext cx="3816000" cy="987200"/>
          </a:xfrm>
        </p:spPr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6" name="Tijdelijke aanduiding voor tekst 4"/>
          <p:cNvSpPr>
            <a:spLocks noGrp="1"/>
          </p:cNvSpPr>
          <p:nvPr>
            <p:ph type="body" sz="quarter" idx="17" hasCustomPrompt="1"/>
          </p:nvPr>
        </p:nvSpPr>
        <p:spPr>
          <a:xfrm>
            <a:off x="504000" y="1368000"/>
            <a:ext cx="3874036" cy="3091979"/>
          </a:xfrm>
        </p:spPr>
        <p:txBody>
          <a:bodyPr lIns="90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45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368000"/>
            <a:ext cx="83988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330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4786507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049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828401" y="1474788"/>
            <a:ext cx="4051491" cy="2986087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/>
              <a:t>Klik op het pictogram als u een afbeelding wilt 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9501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6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791075" y="1360362"/>
            <a:ext cx="4102100" cy="3100513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40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5" name="Tijdelijke aanduiding voor tabel 4"/>
          <p:cNvSpPr>
            <a:spLocks noGrp="1"/>
          </p:cNvSpPr>
          <p:nvPr>
            <p:ph type="tbl" sz="quarter" idx="11"/>
          </p:nvPr>
        </p:nvSpPr>
        <p:spPr>
          <a:xfrm>
            <a:off x="4791075" y="1473200"/>
            <a:ext cx="4102100" cy="298767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839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5" name="Tijdelijke aanduiding voor SmartArt 7"/>
          <p:cNvSpPr>
            <a:spLocks noGrp="1"/>
          </p:cNvSpPr>
          <p:nvPr>
            <p:ph type="dgm" sz="quarter" idx="10"/>
          </p:nvPr>
        </p:nvSpPr>
        <p:spPr>
          <a:xfrm>
            <a:off x="493200" y="1368000"/>
            <a:ext cx="8398800" cy="3092400"/>
          </a:xfrm>
        </p:spPr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075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rectang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561600" y="172642"/>
            <a:ext cx="3816000" cy="987200"/>
          </a:xfrm>
        </p:spPr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07588" y="170100"/>
            <a:ext cx="4284000" cy="4284000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/>
              <a:t>Klik op het pictogram als u een afbeelding wilt toevoegen</a:t>
            </a:r>
            <a:endParaRPr lang="en-GB" noProof="0" dirty="0"/>
          </a:p>
        </p:txBody>
      </p:sp>
      <p:sp>
        <p:nvSpPr>
          <p:cNvPr id="9" name="Tijdelijke aanduiding voor tekst 4"/>
          <p:cNvSpPr>
            <a:spLocks noGrp="1"/>
          </p:cNvSpPr>
          <p:nvPr>
            <p:ph type="body" sz="quarter" idx="17" hasCustomPrompt="1"/>
          </p:nvPr>
        </p:nvSpPr>
        <p:spPr>
          <a:xfrm>
            <a:off x="504000" y="1368000"/>
            <a:ext cx="3874036" cy="3091979"/>
          </a:xfrm>
        </p:spPr>
        <p:txBody>
          <a:bodyPr lIns="90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723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>
          <a:blip r:embed="rId2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561600" y="172642"/>
            <a:ext cx="8330400" cy="576832"/>
          </a:xfrm>
          <a:prstGeom prst="rect">
            <a:avLst/>
          </a:prstGeom>
          <a:noFill/>
          <a:ln>
            <a:gradFill>
              <a:gsLst>
                <a:gs pos="0">
                  <a:schemeClr val="bg1"/>
                </a:gs>
                <a:gs pos="1000">
                  <a:schemeClr val="bg1">
                    <a:alpha val="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</a:gradFill>
          </a:ln>
          <a:extLst/>
        </p:spPr>
        <p:txBody>
          <a:bodyPr vert="horz" wrap="square" lIns="18000" tIns="18000" rIns="9144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1028" name="Tijdelijke aanduiding voor tekst 23"/>
          <p:cNvSpPr>
            <a:spLocks noGrp="1"/>
          </p:cNvSpPr>
          <p:nvPr>
            <p:ph type="body" idx="1"/>
          </p:nvPr>
        </p:nvSpPr>
        <p:spPr bwMode="auto">
          <a:xfrm>
            <a:off x="493200" y="1368000"/>
            <a:ext cx="8398800" cy="30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endParaRPr lang="en-GB" dirty="0"/>
          </a:p>
        </p:txBody>
      </p:sp>
      <p:sp>
        <p:nvSpPr>
          <p:cNvPr id="4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8463600" y="4773600"/>
            <a:ext cx="468000" cy="123188"/>
          </a:xfrm>
          <a:prstGeom prst="rect">
            <a:avLst/>
          </a:prstGeom>
          <a:noFill/>
        </p:spPr>
        <p:txBody>
          <a:bodyPr wrap="square" tIns="0" rIns="36000" bIns="0" rtlCol="0">
            <a:noAutofit/>
          </a:bodyPr>
          <a:lstStyle>
            <a:lvl1pPr>
              <a:lnSpc>
                <a:spcPts val="900"/>
              </a:lnSpc>
              <a:defRPr lang="nl-NL" sz="800" smtClean="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BAED72-C58B-4135-9DAE-C1D5BDE3EAD2}"/>
              </a:ext>
            </a:extLst>
          </p:cNvPr>
          <p:cNvPicPr>
            <a:picLocks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7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68" r:id="rId8"/>
    <p:sldLayoutId id="2147483653" r:id="rId9"/>
    <p:sldLayoutId id="2147483655" r:id="rId10"/>
    <p:sldLayoutId id="2147483656" r:id="rId11"/>
    <p:sldLayoutId id="2147483657" r:id="rId12"/>
    <p:sldLayoutId id="2147483659" r:id="rId13"/>
    <p:sldLayoutId id="2147483660" r:id="rId14"/>
    <p:sldLayoutId id="2147483661" r:id="rId15"/>
    <p:sldLayoutId id="2147483663" r:id="rId16"/>
    <p:sldLayoutId id="2147483665" r:id="rId17"/>
    <p:sldLayoutId id="2147483654" r:id="rId18"/>
  </p:sldLayoutIdLst>
  <p:hf hdr="0" ftr="0" dt="0"/>
  <p:txStyles>
    <p:titleStyle>
      <a:lvl1pPr algn="l" rtl="0" fontAlgn="base">
        <a:lnSpc>
          <a:spcPts val="3200"/>
        </a:lnSpc>
        <a:spcBef>
          <a:spcPct val="0"/>
        </a:spcBef>
        <a:spcAft>
          <a:spcPct val="0"/>
        </a:spcAft>
        <a:defRPr sz="2600" kern="1200">
          <a:solidFill>
            <a:schemeClr val="bg2"/>
          </a:solidFill>
          <a:latin typeface="Verdana" pitchFamily="34" charset="0"/>
          <a:ea typeface="+mj-ea"/>
          <a:cs typeface="+mj-cs"/>
        </a:defRPr>
      </a:lvl1pPr>
      <a:lvl2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252413" indent="-252413" algn="l" rtl="0" fontAlgn="base">
        <a:lnSpc>
          <a:spcPts val="2400"/>
        </a:lnSpc>
        <a:spcBef>
          <a:spcPts val="1100"/>
        </a:spcBef>
        <a:spcAft>
          <a:spcPct val="0"/>
        </a:spcAft>
        <a:buClr>
          <a:schemeClr val="bg2"/>
        </a:buClr>
        <a:buSzPct val="140000"/>
        <a:buFont typeface="Wingdings" pitchFamily="2" charset="2"/>
        <a:buChar char="§"/>
        <a:defRPr sz="1800" kern="1200">
          <a:solidFill>
            <a:schemeClr val="bg2"/>
          </a:solidFill>
          <a:latin typeface="Verdana" pitchFamily="34" charset="0"/>
          <a:ea typeface="+mn-ea"/>
          <a:cs typeface="+mn-cs"/>
        </a:defRPr>
      </a:lvl1pPr>
      <a:lvl2pPr marL="982663" indent="-285750" algn="l" rtl="0" fontAlgn="base">
        <a:lnSpc>
          <a:spcPts val="2400"/>
        </a:lnSpc>
        <a:spcBef>
          <a:spcPts val="900"/>
        </a:spcBef>
        <a:spcAft>
          <a:spcPct val="0"/>
        </a:spcAft>
        <a:buClr>
          <a:schemeClr val="bg2"/>
        </a:buClr>
        <a:buSzPct val="115000"/>
        <a:buFont typeface="Verdana" pitchFamily="34" charset="0"/>
        <a:buChar char="●"/>
        <a:defRPr sz="1800" kern="1200">
          <a:solidFill>
            <a:schemeClr val="bg2"/>
          </a:solidFill>
          <a:latin typeface="Verdana" pitchFamily="34" charset="0"/>
          <a:ea typeface="+mn-ea"/>
          <a:cs typeface="+mn-cs"/>
        </a:defRPr>
      </a:lvl2pPr>
      <a:lvl3pPr marL="1879600" indent="-319088" algn="l" rtl="0" fontAlgn="base">
        <a:lnSpc>
          <a:spcPts val="2400"/>
        </a:lnSpc>
        <a:spcBef>
          <a:spcPts val="900"/>
        </a:spcBef>
        <a:spcAft>
          <a:spcPct val="0"/>
        </a:spcAft>
        <a:buSzPct val="115000"/>
        <a:buFont typeface="Verdana" pitchFamily="34" charset="0"/>
        <a:buChar char="●"/>
        <a:defRPr sz="1800" kern="1200">
          <a:solidFill>
            <a:schemeClr val="bg2"/>
          </a:solidFill>
          <a:latin typeface="Verdana" pitchFamily="34" charset="0"/>
          <a:ea typeface="+mn-ea"/>
          <a:cs typeface="+mn-cs"/>
        </a:defRPr>
      </a:lvl3pPr>
      <a:lvl4pPr marL="2692400" indent="-360363" algn="l" rtl="0" fontAlgn="base">
        <a:lnSpc>
          <a:spcPts val="2400"/>
        </a:lnSpc>
        <a:spcBef>
          <a:spcPts val="900"/>
        </a:spcBef>
        <a:spcAft>
          <a:spcPct val="0"/>
        </a:spcAft>
        <a:buSzPct val="115000"/>
        <a:buFont typeface="Verdana" pitchFamily="34" charset="0"/>
        <a:buChar char="●"/>
        <a:defRPr sz="1800" kern="1200" baseline="0">
          <a:solidFill>
            <a:schemeClr val="bg2"/>
          </a:solidFill>
          <a:latin typeface="Verdana" pitchFamily="34" charset="0"/>
          <a:ea typeface="+mn-ea"/>
          <a:cs typeface="+mn-cs"/>
        </a:defRPr>
      </a:lvl4pPr>
      <a:lvl5pPr marL="3405188" indent="-352425" algn="l" rtl="0" fontAlgn="base">
        <a:lnSpc>
          <a:spcPts val="2400"/>
        </a:lnSpc>
        <a:spcBef>
          <a:spcPts val="900"/>
        </a:spcBef>
        <a:spcAft>
          <a:spcPct val="0"/>
        </a:spcAft>
        <a:buSzPct val="115000"/>
        <a:buFont typeface="Verdana" pitchFamily="34" charset="0"/>
        <a:buChar char="●"/>
        <a:defRPr sz="1800" kern="1200">
          <a:solidFill>
            <a:schemeClr val="bg2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Sardine in GSA 17-18 : exploratory assessments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35D1662-28A9-4418-8EE0-DDF6E20BA7C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3" r="21893"/>
          <a:stretch>
            <a:fillRect/>
          </a:stretch>
        </p:blipFill>
        <p:spPr/>
      </p:pic>
      <p:pic>
        <p:nvPicPr>
          <p:cNvPr id="18" name="Tijdelijke aanduiding voor afbeelding 17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Tijdelijke aanduiding voor afbeelding 16"/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6" name="Tijdelijke aanduiding voor afbeelding 15"/>
          <p:cNvPicPr>
            <a:picLocks noGrp="1" noChangeAspect="1"/>
          </p:cNvPicPr>
          <p:nvPr>
            <p:ph type="pic" sz="quarter" idx="1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jdelijke aanduiding voor tekst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2020 benchmark workshop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/>
              <a:t>Thomas Brunel</a:t>
            </a:r>
          </a:p>
        </p:txBody>
      </p:sp>
    </p:spTree>
    <p:extLst>
      <p:ext uri="{BB962C8B-B14F-4D97-AF65-F5344CB8AC3E}">
        <p14:creationId xmlns:p14="http://schemas.microsoft.com/office/powerpoint/2010/main" val="1983885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A7D1B9-F31A-4720-876B-BB0F527162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CD1F29-5FE6-4E0E-95F4-9FBA26301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process error variance (0.2)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C1232-FD9E-440C-9192-047E8BA0AD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10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F7095-F23B-4EBD-93E5-0601276AF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90" y="899775"/>
            <a:ext cx="4081631" cy="407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4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D861F7-D4C3-486F-B0D3-3DAADE6FA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69151F-D271-4049-ADDF-5BDC1025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to assumption on PE variance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27E85-6DF3-4C09-B369-372342241E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11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CBE38-3708-4938-A9AF-9E34E62F9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4" y="941247"/>
            <a:ext cx="4101505" cy="388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17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6FBC87-A16A-4DC4-A1F4-72CE3F573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4375" y="790024"/>
            <a:ext cx="8398800" cy="3092400"/>
          </a:xfrm>
        </p:spPr>
        <p:txBody>
          <a:bodyPr/>
          <a:lstStyle/>
          <a:p>
            <a:r>
              <a:rPr lang="en-US" dirty="0"/>
              <a:t>Tried many different configuration, always problems either with observation variance for the catches of F random walk variances</a:t>
            </a:r>
          </a:p>
          <a:p>
            <a:r>
              <a:rPr lang="en-US" dirty="0"/>
              <a:t>Making assumption on PE variance makes estimation of other parameters possible </a:t>
            </a:r>
          </a:p>
          <a:p>
            <a:r>
              <a:rPr lang="en-US" dirty="0"/>
              <a:t>However, PE assumption has an impact on estimated stock trajectories</a:t>
            </a:r>
          </a:p>
          <a:p>
            <a:r>
              <a:rPr lang="en-US" dirty="0"/>
              <a:t>Further investigations are needed :</a:t>
            </a:r>
          </a:p>
          <a:p>
            <a:pPr lvl="1"/>
            <a:r>
              <a:rPr lang="en-US" dirty="0"/>
              <a:t>Technical issue : find out how to run it with default initial parameters values </a:t>
            </a:r>
          </a:p>
          <a:p>
            <a:pPr lvl="1"/>
            <a:r>
              <a:rPr lang="en-US" dirty="0"/>
              <a:t>Coupling and decoupling parameters based on this first run</a:t>
            </a:r>
          </a:p>
          <a:p>
            <a:pPr lvl="1"/>
            <a:r>
              <a:rPr lang="en-US" dirty="0"/>
              <a:t>Look at retrospective analysis, leave one out run...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CB5CD2-B75D-4E66-BCB8-D0475696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	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354B1-D7E1-4AC6-B542-ADAC75EC84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043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 data (2000-2019)</a:t>
            </a: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2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F4B7D4-5277-43C4-9DDC-960F21F2F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45" y="2154383"/>
            <a:ext cx="2930882" cy="2940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3D94D5-E0A5-4A77-A859-3BE585457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810" y="2254828"/>
            <a:ext cx="2934039" cy="28401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6386F5-CB36-44BB-85CA-94AB80D35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122" y="2004289"/>
            <a:ext cx="2924151" cy="30907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AFC1DD-B740-4862-886F-9EAC9C18C465}"/>
              </a:ext>
            </a:extLst>
          </p:cNvPr>
          <p:cNvSpPr txBox="1"/>
          <p:nvPr/>
        </p:nvSpPr>
        <p:spPr>
          <a:xfrm>
            <a:off x="169045" y="817418"/>
            <a:ext cx="8724130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>
                <a:solidFill>
                  <a:schemeClr val="bg1"/>
                </a:solidFill>
                <a:latin typeface="Verdana" pitchFamily="34" charset="0"/>
              </a:rPr>
              <a:t>Increasing Recruitment </a:t>
            </a:r>
            <a:r>
              <a:rPr lang="en-GB" sz="1400" dirty="0">
                <a:solidFill>
                  <a:schemeClr val="bg1"/>
                </a:solidFill>
                <a:latin typeface="Verdana" pitchFamily="34" charset="0"/>
                <a:sym typeface="Wingdings" panose="05000000000000000000" pitchFamily="2" charset="2"/>
              </a:rPr>
              <a:t> increasing stock due to less fishing or increasing productivity?</a:t>
            </a:r>
            <a:endParaRPr lang="en-GB" sz="1400" dirty="0">
              <a:solidFill>
                <a:schemeClr val="bg1"/>
              </a:solidFill>
              <a:latin typeface="Verdana" pitchFamily="34" charset="0"/>
            </a:endParaRPr>
          </a:p>
          <a:p>
            <a:pPr>
              <a:lnSpc>
                <a:spcPts val="1800"/>
              </a:lnSpc>
            </a:pPr>
            <a:r>
              <a:rPr lang="en-GB" sz="1400" dirty="0">
                <a:solidFill>
                  <a:schemeClr val="bg1"/>
                </a:solidFill>
                <a:latin typeface="Verdana" pitchFamily="34" charset="0"/>
              </a:rPr>
              <a:t>Increasing and then decreasing old fish </a:t>
            </a:r>
            <a:r>
              <a:rPr lang="en-GB" sz="1400" dirty="0">
                <a:solidFill>
                  <a:schemeClr val="bg1"/>
                </a:solidFill>
                <a:latin typeface="Verdana" pitchFamily="34" charset="0"/>
                <a:sym typeface="Wingdings" panose="05000000000000000000" pitchFamily="2" charset="2"/>
              </a:rPr>
              <a:t> increasing F</a:t>
            </a:r>
          </a:p>
          <a:p>
            <a:pPr>
              <a:lnSpc>
                <a:spcPts val="1800"/>
              </a:lnSpc>
            </a:pPr>
            <a:r>
              <a:rPr lang="en-GB" sz="1400" dirty="0">
                <a:solidFill>
                  <a:schemeClr val="bg1"/>
                </a:solidFill>
                <a:latin typeface="Verdana" pitchFamily="34" charset="0"/>
                <a:sym typeface="Wingdings" panose="05000000000000000000" pitchFamily="2" charset="2"/>
              </a:rPr>
              <a:t>Fisheries selection : increases until age 2</a:t>
            </a:r>
          </a:p>
          <a:p>
            <a:pPr>
              <a:lnSpc>
                <a:spcPts val="1800"/>
              </a:lnSpc>
            </a:pPr>
            <a:r>
              <a:rPr lang="en-GB" sz="1400" dirty="0">
                <a:solidFill>
                  <a:schemeClr val="bg1"/>
                </a:solidFill>
                <a:latin typeface="Verdana" pitchFamily="34" charset="0"/>
                <a:sym typeface="Wingdings" panose="05000000000000000000" pitchFamily="2" charset="2"/>
              </a:rPr>
              <a:t>Good consistency, mostly because of long term trend for ages 0-2 </a:t>
            </a:r>
            <a:endParaRPr lang="en-GB" sz="1400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01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EDFDD8-B724-451D-9967-45D563D8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EchoW17 (2004-2014)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0EEF9-C8EA-4D2C-A78C-7C658349AC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3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D133B-F11C-4DA7-A275-06DB65CA2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9" y="2019106"/>
            <a:ext cx="3111067" cy="30924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6EDEBA-11C8-4113-B674-112AD8A83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266" y="1986524"/>
            <a:ext cx="3111067" cy="3124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077165-8E88-403B-B3FB-F46AE4B77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762" y="1986524"/>
            <a:ext cx="3041073" cy="30553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1E018E-D251-4B28-B68C-8E9FF8AA1054}"/>
              </a:ext>
            </a:extLst>
          </p:cNvPr>
          <p:cNvSpPr txBox="1"/>
          <p:nvPr/>
        </p:nvSpPr>
        <p:spPr>
          <a:xfrm>
            <a:off x="169045" y="817418"/>
            <a:ext cx="8724130" cy="764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>
                <a:solidFill>
                  <a:schemeClr val="bg1"/>
                </a:solidFill>
                <a:latin typeface="Verdana" pitchFamily="34" charset="0"/>
              </a:rPr>
              <a:t>Similar trends as in catches (although short time period)</a:t>
            </a:r>
            <a:endParaRPr lang="en-GB" sz="1400" dirty="0">
              <a:solidFill>
                <a:schemeClr val="bg1"/>
              </a:solidFill>
              <a:latin typeface="Verdana" pitchFamily="34" charset="0"/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GB" sz="1400" dirty="0">
                <a:solidFill>
                  <a:schemeClr val="bg1"/>
                </a:solidFill>
                <a:latin typeface="Verdana" pitchFamily="34" charset="0"/>
                <a:sym typeface="Wingdings" panose="05000000000000000000" pitchFamily="2" charset="2"/>
              </a:rPr>
              <a:t>Catchability : increases until from age 0 to 1  and the constant? </a:t>
            </a:r>
          </a:p>
          <a:p>
            <a:pPr>
              <a:lnSpc>
                <a:spcPts val="1800"/>
              </a:lnSpc>
            </a:pPr>
            <a:r>
              <a:rPr lang="en-GB" sz="1400" dirty="0">
                <a:solidFill>
                  <a:schemeClr val="bg1"/>
                </a:solidFill>
                <a:latin typeface="Verdana" pitchFamily="34" charset="0"/>
                <a:sym typeface="Wingdings" panose="05000000000000000000" pitchFamily="2" charset="2"/>
              </a:rPr>
              <a:t>Good consistency, mostly because of long term trend for ages 0-2 </a:t>
            </a:r>
            <a:endParaRPr lang="en-GB" sz="1400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58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E9F05C-183C-428F-AC47-3A0C631A0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727" y="2078182"/>
            <a:ext cx="3186545" cy="321561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7C2A495-E873-4606-B4C3-403F8D9D9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EchoW18 (2004-2014)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FF0A8-394A-42E5-A9A2-F5B3D8D65D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4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487C15-A8CD-4EE8-A47E-3CEB9C437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078182"/>
            <a:ext cx="3080458" cy="3065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E3C822-5C2B-420E-B53F-1BA61433F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972" y="2078182"/>
            <a:ext cx="3189113" cy="3215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088C69-7611-477E-86B5-1A5AE9E1CA38}"/>
              </a:ext>
            </a:extLst>
          </p:cNvPr>
          <p:cNvSpPr txBox="1"/>
          <p:nvPr/>
        </p:nvSpPr>
        <p:spPr>
          <a:xfrm>
            <a:off x="169045" y="817418"/>
            <a:ext cx="8724130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>
                <a:solidFill>
                  <a:schemeClr val="bg1"/>
                </a:solidFill>
                <a:latin typeface="Verdana" pitchFamily="34" charset="0"/>
              </a:rPr>
              <a:t>Noisier and poor internal consistency</a:t>
            </a:r>
          </a:p>
          <a:p>
            <a:pPr>
              <a:lnSpc>
                <a:spcPts val="1800"/>
              </a:lnSpc>
            </a:pPr>
            <a:r>
              <a:rPr lang="en-GB" sz="1400" dirty="0">
                <a:solidFill>
                  <a:schemeClr val="bg1"/>
                </a:solidFill>
                <a:latin typeface="Verdana" pitchFamily="34" charset="0"/>
              </a:rPr>
              <a:t>BROADLY Similar trends as in catches and GSA 17 </a:t>
            </a:r>
            <a:r>
              <a:rPr lang="en-GB" sz="1400" dirty="0" err="1">
                <a:solidFill>
                  <a:schemeClr val="bg1"/>
                </a:solidFill>
                <a:latin typeface="Verdana" pitchFamily="34" charset="0"/>
              </a:rPr>
              <a:t>echoW</a:t>
            </a:r>
            <a:endParaRPr lang="en-GB" sz="1400" dirty="0">
              <a:solidFill>
                <a:schemeClr val="bg1"/>
              </a:solidFill>
              <a:latin typeface="Verdana" pitchFamily="34" charset="0"/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GB" sz="1400" dirty="0">
                <a:solidFill>
                  <a:schemeClr val="bg1"/>
                </a:solidFill>
                <a:latin typeface="Verdana" pitchFamily="34" charset="0"/>
                <a:sym typeface="Wingdings" panose="05000000000000000000" pitchFamily="2" charset="2"/>
              </a:rPr>
              <a:t>Catchability : increases until from age 0 to 1  and the constant? </a:t>
            </a:r>
          </a:p>
          <a:p>
            <a:pPr>
              <a:lnSpc>
                <a:spcPts val="1800"/>
              </a:lnSpc>
            </a:pPr>
            <a:r>
              <a:rPr lang="en-GB" sz="1400" dirty="0">
                <a:solidFill>
                  <a:schemeClr val="bg1"/>
                </a:solidFill>
                <a:latin typeface="Verdana" pitchFamily="34" charset="0"/>
                <a:sym typeface="Wingdings" panose="05000000000000000000" pitchFamily="2" charset="2"/>
              </a:rPr>
              <a:t>Many 0’s at age 4  don’t use in the assessment</a:t>
            </a:r>
          </a:p>
        </p:txBody>
      </p:sp>
    </p:spTree>
    <p:extLst>
      <p:ext uri="{BB962C8B-B14F-4D97-AF65-F5344CB8AC3E}">
        <p14:creationId xmlns:p14="http://schemas.microsoft.com/office/powerpoint/2010/main" val="4166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BEFA21-ECD6-4E89-8F87-0BEB33CD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Echo L (2015-2019)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EEDE8-087C-4241-97F3-EBB70C2408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5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E563F-F082-46C2-BCC6-7175F5516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1" y="2223819"/>
            <a:ext cx="3151995" cy="29954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625F5C-3313-4CE7-81F5-B5230BFAF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612" y="2244600"/>
            <a:ext cx="2990388" cy="2894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870862-0A73-4218-B6E1-03BA864C13B7}"/>
              </a:ext>
            </a:extLst>
          </p:cNvPr>
          <p:cNvSpPr txBox="1"/>
          <p:nvPr/>
        </p:nvSpPr>
        <p:spPr>
          <a:xfrm>
            <a:off x="169045" y="817418"/>
            <a:ext cx="8724130" cy="764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>
                <a:solidFill>
                  <a:schemeClr val="bg1"/>
                </a:solidFill>
                <a:latin typeface="Verdana" pitchFamily="34" charset="0"/>
              </a:rPr>
              <a:t>Low consistency</a:t>
            </a:r>
          </a:p>
          <a:p>
            <a:pPr>
              <a:lnSpc>
                <a:spcPts val="1800"/>
              </a:lnSpc>
            </a:pPr>
            <a:r>
              <a:rPr lang="en-GB" sz="1400" dirty="0">
                <a:solidFill>
                  <a:schemeClr val="bg1"/>
                </a:solidFill>
                <a:latin typeface="Verdana" pitchFamily="34" charset="0"/>
                <a:sym typeface="Wingdings" panose="05000000000000000000" pitchFamily="2" charset="2"/>
              </a:rPr>
              <a:t>Mostly 0’s at age 4  not used in the assessment</a:t>
            </a:r>
          </a:p>
          <a:p>
            <a:pPr>
              <a:lnSpc>
                <a:spcPts val="1800"/>
              </a:lnSpc>
            </a:pPr>
            <a:r>
              <a:rPr lang="en-GB" sz="1400" dirty="0">
                <a:solidFill>
                  <a:schemeClr val="bg1"/>
                </a:solidFill>
                <a:latin typeface="Verdana" pitchFamily="34" charset="0"/>
                <a:sym typeface="Wingdings" panose="05000000000000000000" pitchFamily="2" charset="2"/>
              </a:rPr>
              <a:t>Not clear whether catchability at age 0 should be considered different as older ages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A40377-3939-4E84-AB58-0F30E91AD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561" y="2223819"/>
            <a:ext cx="2886477" cy="290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8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A2CF01-8CDE-4CAF-8187-07D8AF53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Echo E (2013-2019)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CAFFF-0227-480E-AA87-46706C7F99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6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6D006-6B85-4790-A69F-9B647BF18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0032"/>
            <a:ext cx="3107202" cy="3063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2B1678-4749-4AA8-8488-987CD3FE1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779" y="2084741"/>
            <a:ext cx="3059222" cy="30587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0CE377-2696-4E8E-B897-C46C2CE1E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202" y="2163875"/>
            <a:ext cx="3239196" cy="2979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6DF895-D03F-4D0F-9845-DC37864D33FC}"/>
              </a:ext>
            </a:extLst>
          </p:cNvPr>
          <p:cNvSpPr txBox="1"/>
          <p:nvPr/>
        </p:nvSpPr>
        <p:spPr>
          <a:xfrm>
            <a:off x="169045" y="817418"/>
            <a:ext cx="8724130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>
                <a:solidFill>
                  <a:schemeClr val="bg1"/>
                </a:solidFill>
                <a:latin typeface="Verdana" pitchFamily="34" charset="0"/>
              </a:rPr>
              <a:t>Broadly agrees with recent catch data (rather constant or slightly increasing for ages 0-2, rather declining for age 3 and4)</a:t>
            </a:r>
          </a:p>
          <a:p>
            <a:pPr>
              <a:lnSpc>
                <a:spcPts val="1800"/>
              </a:lnSpc>
            </a:pPr>
            <a:r>
              <a:rPr lang="en-GB" sz="1400" dirty="0">
                <a:solidFill>
                  <a:schemeClr val="bg1"/>
                </a:solidFill>
                <a:latin typeface="Verdana" pitchFamily="34" charset="0"/>
              </a:rPr>
              <a:t>Bad consistency</a:t>
            </a:r>
          </a:p>
          <a:p>
            <a:pPr>
              <a:lnSpc>
                <a:spcPts val="1800"/>
              </a:lnSpc>
            </a:pPr>
            <a:r>
              <a:rPr lang="en-GB" sz="1400" dirty="0">
                <a:solidFill>
                  <a:schemeClr val="bg1"/>
                </a:solidFill>
                <a:latin typeface="Verdana" pitchFamily="34" charset="0"/>
                <a:sym typeface="Wingdings" panose="05000000000000000000" pitchFamily="2" charset="2"/>
              </a:rPr>
              <a:t>Suggests a strange pattern in catchability (lower at age 1 than age 0 and 2)</a:t>
            </a:r>
          </a:p>
        </p:txBody>
      </p:sp>
    </p:spTree>
    <p:extLst>
      <p:ext uri="{BB962C8B-B14F-4D97-AF65-F5344CB8AC3E}">
        <p14:creationId xmlns:p14="http://schemas.microsoft.com/office/powerpoint/2010/main" val="2020656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32FBB4-D6D8-4F1F-96CC-99937E945A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3581" y="1364816"/>
            <a:ext cx="8398800" cy="3092400"/>
          </a:xfrm>
        </p:spPr>
        <p:txBody>
          <a:bodyPr/>
          <a:lstStyle/>
          <a:p>
            <a:r>
              <a:rPr lang="en-GB" dirty="0"/>
              <a:t>Expect a stock that has a increasing productivity, and fished with increasing F</a:t>
            </a:r>
          </a:p>
          <a:p>
            <a:r>
              <a:rPr lang="en-GB" dirty="0"/>
              <a:t>Data decision : remove age 4 in GSA18W and L survey, remove age 0 in </a:t>
            </a:r>
            <a:r>
              <a:rPr lang="en-GB" dirty="0" err="1"/>
              <a:t>echoE</a:t>
            </a:r>
            <a:endParaRPr lang="en-GB" dirty="0"/>
          </a:p>
          <a:p>
            <a:pPr marL="1627187" lvl="2" indent="0">
              <a:lnSpc>
                <a:spcPts val="200"/>
              </a:lnSpc>
              <a:buNone/>
            </a:pPr>
            <a:r>
              <a:rPr lang="en-US" sz="1100" dirty="0" err="1"/>
              <a:t>Sar.ctrl@states</a:t>
            </a:r>
            <a:r>
              <a:rPr lang="en-US" sz="1100" dirty="0"/>
              <a:t> [1,]    &lt;- c(0,1,2,3,3)</a:t>
            </a:r>
          </a:p>
          <a:p>
            <a:pPr marL="1627187" lvl="2" indent="0">
              <a:lnSpc>
                <a:spcPts val="200"/>
              </a:lnSpc>
              <a:buNone/>
            </a:pPr>
            <a:r>
              <a:rPr lang="en-US" sz="1100" dirty="0" err="1"/>
              <a:t>Sar.ctrl@f.vars</a:t>
            </a:r>
            <a:r>
              <a:rPr lang="en-US" sz="1100" dirty="0"/>
              <a:t>[1,]	 &lt;- c(1,1,1,2,2)</a:t>
            </a:r>
          </a:p>
          <a:p>
            <a:pPr marL="1627187" lvl="2" indent="0">
              <a:lnSpc>
                <a:spcPts val="200"/>
              </a:lnSpc>
              <a:buNone/>
            </a:pPr>
            <a:r>
              <a:rPr lang="en-US" sz="1100" dirty="0" err="1"/>
              <a:t>Sar.ctrl@catchabilities</a:t>
            </a:r>
            <a:r>
              <a:rPr lang="en-US" sz="1100" dirty="0"/>
              <a:t>["Echo W17",ac(0:4)]&lt;- c(0,1,2,2,2)</a:t>
            </a:r>
          </a:p>
          <a:p>
            <a:pPr marL="1627187" lvl="2" indent="0">
              <a:lnSpc>
                <a:spcPts val="200"/>
              </a:lnSpc>
              <a:buNone/>
            </a:pPr>
            <a:r>
              <a:rPr lang="en-US" sz="1100" dirty="0" err="1"/>
              <a:t>Sar.ctrl@catchabilities</a:t>
            </a:r>
            <a:r>
              <a:rPr lang="en-US" sz="1100" dirty="0"/>
              <a:t>["Echo W18",ac(0:3)]&lt;- c(0,1,2,2) +101</a:t>
            </a:r>
          </a:p>
          <a:p>
            <a:pPr marL="1627187" lvl="2" indent="0">
              <a:lnSpc>
                <a:spcPts val="200"/>
              </a:lnSpc>
              <a:buNone/>
            </a:pPr>
            <a:r>
              <a:rPr lang="en-US" sz="1100" dirty="0" err="1"/>
              <a:t>Sar.ctrl@catchabilities</a:t>
            </a:r>
            <a:r>
              <a:rPr lang="en-US" sz="1100" dirty="0"/>
              <a:t>["Echo L"  ,ac(0:3)]&lt;- c(0,1,1,1) +201</a:t>
            </a:r>
          </a:p>
          <a:p>
            <a:pPr marL="1627187" lvl="2" indent="0">
              <a:lnSpc>
                <a:spcPts val="200"/>
              </a:lnSpc>
              <a:buNone/>
            </a:pPr>
            <a:r>
              <a:rPr lang="en-US" sz="1100" dirty="0" err="1"/>
              <a:t>Sar.ctrl@catchabilities</a:t>
            </a:r>
            <a:r>
              <a:rPr lang="en-US" sz="1100" dirty="0"/>
              <a:t>["Echo East"  ,ac(1:4)]&lt;- c(1,2,2,2) +301</a:t>
            </a:r>
          </a:p>
          <a:p>
            <a:pPr marL="1627187" lvl="2" indent="0">
              <a:lnSpc>
                <a:spcPts val="200"/>
              </a:lnSpc>
              <a:buNone/>
            </a:pPr>
            <a:r>
              <a:rPr lang="en-US" sz="1100" dirty="0" err="1"/>
              <a:t>Sar.ctrl@catchabilities</a:t>
            </a:r>
            <a:r>
              <a:rPr lang="en-US" sz="1100" dirty="0"/>
              <a:t>["Echo East Biomass"  ,ac(0)] &lt;- 501</a:t>
            </a:r>
          </a:p>
          <a:p>
            <a:pPr marL="1627187" lvl="2" indent="0">
              <a:lnSpc>
                <a:spcPts val="200"/>
              </a:lnSpc>
              <a:buNone/>
            </a:pPr>
            <a:endParaRPr lang="en-US" sz="1100" dirty="0"/>
          </a:p>
          <a:p>
            <a:pPr marL="1627187" lvl="2" indent="0">
              <a:lnSpc>
                <a:spcPts val="200"/>
              </a:lnSpc>
              <a:buNone/>
            </a:pPr>
            <a:r>
              <a:rPr lang="en-US" sz="1100" dirty="0" err="1"/>
              <a:t>Sar.ctrl@obs.vars</a:t>
            </a:r>
            <a:r>
              <a:rPr lang="en-US" sz="1100" dirty="0"/>
              <a:t>["Echo W17",ac(0:4)]&lt;- c(1,1,1,2,2)</a:t>
            </a:r>
          </a:p>
          <a:p>
            <a:pPr marL="1627187" lvl="2" indent="0">
              <a:lnSpc>
                <a:spcPts val="200"/>
              </a:lnSpc>
              <a:buNone/>
            </a:pPr>
            <a:r>
              <a:rPr lang="en-US" sz="1100" dirty="0" err="1"/>
              <a:t>Sar.ctrl@obs.vars</a:t>
            </a:r>
            <a:r>
              <a:rPr lang="en-US" sz="1100" dirty="0"/>
              <a:t>["Echo W18",ac(0:3)]&lt;- c(0,0,1,1) +101</a:t>
            </a:r>
          </a:p>
          <a:p>
            <a:pPr marL="1627187" lvl="2" indent="0">
              <a:lnSpc>
                <a:spcPts val="200"/>
              </a:lnSpc>
              <a:buNone/>
            </a:pPr>
            <a:r>
              <a:rPr lang="en-US" sz="1100" dirty="0" err="1"/>
              <a:t>Sar.ctrl@obs.vars</a:t>
            </a:r>
            <a:r>
              <a:rPr lang="en-US" sz="1100" dirty="0"/>
              <a:t>["Echo L"  ,ac(0:3)]&lt;- c(0,0,1,1) +201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AEB87C-C188-4F04-8E44-CB03AAEC3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72642"/>
            <a:ext cx="8330400" cy="987200"/>
          </a:xfrm>
        </p:spPr>
        <p:txBody>
          <a:bodyPr/>
          <a:lstStyle/>
          <a:p>
            <a:r>
              <a:rPr lang="en-GB" dirty="0"/>
              <a:t>Conclusions and implication for model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F9E07-756A-4FFE-A2A5-ECD13DAA16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99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D3697C-E8E1-4AB2-9B65-E75B980CC3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800" y="801466"/>
            <a:ext cx="8398800" cy="3092400"/>
          </a:xfrm>
        </p:spPr>
        <p:txBody>
          <a:bodyPr/>
          <a:lstStyle/>
          <a:p>
            <a:r>
              <a:rPr lang="en-GB" dirty="0"/>
              <a:t>Return a model fit, says convergence OK, but:</a:t>
            </a:r>
          </a:p>
          <a:p>
            <a:pPr lvl="1"/>
            <a:r>
              <a:rPr lang="en-GB" dirty="0"/>
              <a:t>Observation variance for the catches very low and CV very high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GB" dirty="0">
                <a:sym typeface="Wingdings" panose="05000000000000000000" pitchFamily="2" charset="2"/>
              </a:rPr>
              <a:t>Not a valid run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CE2F5-860A-4AEE-BAD0-CD2AF056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 run with “preferred </a:t>
            </a:r>
            <a:r>
              <a:rPr lang="en-GB" dirty="0" err="1"/>
              <a:t>conf</a:t>
            </a:r>
            <a:r>
              <a:rPr lang="en-GB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8A6C4-8A06-4ED7-962F-BC532BFF1C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8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653220-38D2-4A81-A672-0CDE93C139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82" t="36768" r="8181" b="7191"/>
          <a:stretch/>
        </p:blipFill>
        <p:spPr>
          <a:xfrm>
            <a:off x="3893129" y="1553008"/>
            <a:ext cx="4948418" cy="379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5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42098E-E25A-4393-A2BA-8C22E8CB14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2600" y="970474"/>
            <a:ext cx="8398800" cy="3092400"/>
          </a:xfrm>
        </p:spPr>
        <p:txBody>
          <a:bodyPr/>
          <a:lstStyle/>
          <a:p>
            <a:r>
              <a:rPr lang="en-GB" dirty="0"/>
              <a:t>Model converges properly and all residuals are well estimated</a:t>
            </a:r>
          </a:p>
          <a:p>
            <a:r>
              <a:rPr lang="en-US" dirty="0"/>
              <a:t>R</a:t>
            </a:r>
            <a:r>
              <a:rPr lang="en-GB" dirty="0" err="1"/>
              <a:t>esiduals</a:t>
            </a:r>
            <a:r>
              <a:rPr lang="en-GB" dirty="0"/>
              <a:t> “OK” except for GSA17W age 3 and 4 </a:t>
            </a:r>
            <a:r>
              <a:rPr lang="en-GB" dirty="0">
                <a:sym typeface="Wingdings" panose="05000000000000000000" pitchFamily="2" charset="2"/>
              </a:rPr>
              <a:t> decoupling Q necessary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B0F09-A98E-4062-B217-4BD89592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process error variance (0.2)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0E4BF-C5B9-4575-BC0B-2234D08F35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9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06F761-4691-4289-8012-412FE1545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091" y="2054691"/>
            <a:ext cx="3131127" cy="2976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2B0FE4-D79F-47F3-AEE4-04962BDAA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5487"/>
            <a:ext cx="2798091" cy="29548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4A2058-4532-4180-9C97-221B014A5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218" y="2054691"/>
            <a:ext cx="2979804" cy="295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71057"/>
      </p:ext>
    </p:extLst>
  </p:cSld>
  <p:clrMapOvr>
    <a:masterClrMapping/>
  </p:clrMapOvr>
</p:sld>
</file>

<file path=ppt/theme/theme1.xml><?xml version="1.0" encoding="utf-8"?>
<a:theme xmlns:a="http://schemas.openxmlformats.org/drawingml/2006/main" name="WUR">
  <a:themeElements>
    <a:clrScheme name="Wageningen UR grijze achtergrond">
      <a:dk1>
        <a:srgbClr val="005172"/>
      </a:dk1>
      <a:lt1>
        <a:srgbClr val="FFFFFF"/>
      </a:lt1>
      <a:dk2>
        <a:srgbClr val="A59D95"/>
      </a:dk2>
      <a:lt2>
        <a:srgbClr val="FFFFFF"/>
      </a:lt2>
      <a:accent1>
        <a:srgbClr val="34B233"/>
      </a:accent1>
      <a:accent2>
        <a:srgbClr val="005172"/>
      </a:accent2>
      <a:accent3>
        <a:srgbClr val="519FD7"/>
      </a:accent3>
      <a:accent4>
        <a:srgbClr val="D5D2CA"/>
      </a:accent4>
      <a:accent5>
        <a:srgbClr val="FF7900"/>
      </a:accent5>
      <a:accent6>
        <a:srgbClr val="00549F"/>
      </a:accent6>
      <a:hlink>
        <a:srgbClr val="00549F"/>
      </a:hlink>
      <a:folHlink>
        <a:srgbClr val="000000"/>
      </a:folHlink>
    </a:clrScheme>
    <a:fontScheme name="Wageningen U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ts val="1800"/>
          </a:lnSpc>
          <a:defRPr sz="1400" dirty="0" err="1" smtClean="0">
            <a:solidFill>
              <a:schemeClr val="bg1"/>
            </a:solidFill>
            <a:latin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2565</TotalTime>
  <Words>449</Words>
  <Application>Microsoft Office PowerPoint</Application>
  <PresentationFormat>On-screen Show (16:9)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Verdana</vt:lpstr>
      <vt:lpstr>Wingdings</vt:lpstr>
      <vt:lpstr>WUR</vt:lpstr>
      <vt:lpstr>Sardine in GSA 17-18 : exploratory assessments</vt:lpstr>
      <vt:lpstr>Catch data (2000-2019)</vt:lpstr>
      <vt:lpstr>EchoW17 (2004-2014)</vt:lpstr>
      <vt:lpstr>EchoW18 (2004-2014)</vt:lpstr>
      <vt:lpstr>Echo L (2015-2019)</vt:lpstr>
      <vt:lpstr>Echo E (2013-2019)</vt:lpstr>
      <vt:lpstr>Conclusions and implication for model configuration</vt:lpstr>
      <vt:lpstr>SAM run with “preferred conf”</vt:lpstr>
      <vt:lpstr>Fixed process error variance (0.2)</vt:lpstr>
      <vt:lpstr>Fixed process error variance (0.2)</vt:lpstr>
      <vt:lpstr>Sensitivity to assumption on PE variance</vt:lpstr>
      <vt:lpstr>Conclusions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Martin Brinkman</dc:creator>
  <cp:lastModifiedBy>Brunel, Thomas</cp:lastModifiedBy>
  <cp:revision>310</cp:revision>
  <dcterms:created xsi:type="dcterms:W3CDTF">2011-09-29T08:30:03Z</dcterms:created>
  <dcterms:modified xsi:type="dcterms:W3CDTF">2020-07-22T10:14:23Z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_Template">
    <vt:lpwstr>GYUKW.pptx</vt:lpwstr>
  </property>
</Properties>
</file>