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7" r:id="rId5"/>
    <p:sldId id="261" r:id="rId6"/>
    <p:sldId id="262" r:id="rId7"/>
    <p:sldId id="263" r:id="rId8"/>
    <p:sldId id="265" r:id="rId9"/>
    <p:sldId id="266" r:id="rId10"/>
    <p:sldId id="259" r:id="rId11"/>
    <p:sldId id="271" r:id="rId12"/>
    <p:sldId id="267" r:id="rId13"/>
    <p:sldId id="264" r:id="rId14"/>
    <p:sldId id="272" r:id="rId15"/>
    <p:sldId id="268" r:id="rId16"/>
    <p:sldId id="269" r:id="rId17"/>
    <p:sldId id="270"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14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9A89-2DE2-455F-AE2B-B1E4CAB2D32C}"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E5A6EEF1-000E-42E4-A56D-D637F4FA9CD1}">
      <dgm:prSet/>
      <dgm:spPr/>
      <dgm:t>
        <a:bodyPr/>
        <a:lstStyle/>
        <a:p>
          <a:pPr rtl="0"/>
          <a:r>
            <a:rPr lang="en-GB" smtClean="0"/>
            <a:t>True stock (operating model)</a:t>
          </a:r>
          <a:endParaRPr lang="en-GB"/>
        </a:p>
      </dgm:t>
    </dgm:pt>
    <dgm:pt modelId="{B8E496E9-AD67-4748-970E-CB045F2D41F8}" type="parTrans" cxnId="{CE319B40-3498-4748-8B66-140CB46A1F70}">
      <dgm:prSet/>
      <dgm:spPr/>
      <dgm:t>
        <a:bodyPr/>
        <a:lstStyle/>
        <a:p>
          <a:endParaRPr lang="en-US"/>
        </a:p>
      </dgm:t>
    </dgm:pt>
    <dgm:pt modelId="{3D1A99FB-081C-4313-9919-C2577FEE3C6F}" type="sibTrans" cxnId="{CE319B40-3498-4748-8B66-140CB46A1F70}">
      <dgm:prSet/>
      <dgm:spPr/>
      <dgm:t>
        <a:bodyPr/>
        <a:lstStyle/>
        <a:p>
          <a:endParaRPr lang="en-US"/>
        </a:p>
      </dgm:t>
    </dgm:pt>
    <dgm:pt modelId="{98A021FC-9E9B-4BB6-BB4E-D1699CA8F5FE}">
      <dgm:prSet/>
      <dgm:spPr/>
      <dgm:t>
        <a:bodyPr/>
        <a:lstStyle/>
        <a:p>
          <a:pPr rtl="0"/>
          <a:r>
            <a:rPr lang="en-GB" smtClean="0"/>
            <a:t>Generate observations, ie.e survey indices, catch at age (Observation error model)</a:t>
          </a:r>
          <a:endParaRPr lang="en-GB"/>
        </a:p>
      </dgm:t>
    </dgm:pt>
    <dgm:pt modelId="{60679B2F-0ABB-42B2-96AC-B194D4CB943D}" type="parTrans" cxnId="{AF31D754-7F6F-4DE4-BD7F-7E245B6BA3A2}">
      <dgm:prSet/>
      <dgm:spPr/>
      <dgm:t>
        <a:bodyPr/>
        <a:lstStyle/>
        <a:p>
          <a:endParaRPr lang="en-US"/>
        </a:p>
      </dgm:t>
    </dgm:pt>
    <dgm:pt modelId="{A417D495-B7D8-4FF9-B5A6-BD02F3D09CA4}" type="sibTrans" cxnId="{AF31D754-7F6F-4DE4-BD7F-7E245B6BA3A2}">
      <dgm:prSet/>
      <dgm:spPr/>
      <dgm:t>
        <a:bodyPr/>
        <a:lstStyle/>
        <a:p>
          <a:endParaRPr lang="en-US"/>
        </a:p>
      </dgm:t>
    </dgm:pt>
    <dgm:pt modelId="{5A2BAECE-E249-4BF9-9A07-885031DBC053}">
      <dgm:prSet/>
      <dgm:spPr/>
      <dgm:t>
        <a:bodyPr/>
        <a:lstStyle/>
        <a:p>
          <a:pPr rtl="0"/>
          <a:r>
            <a:rPr lang="en-GB" smtClean="0"/>
            <a:t>Run the assessment model</a:t>
          </a:r>
          <a:endParaRPr lang="en-GB"/>
        </a:p>
      </dgm:t>
    </dgm:pt>
    <dgm:pt modelId="{7DF33CE7-B8AA-47D9-AFF2-001BDBF972ED}" type="parTrans" cxnId="{7947E40F-0DD9-4BBA-A5E5-5FFA9F7D438F}">
      <dgm:prSet/>
      <dgm:spPr/>
      <dgm:t>
        <a:bodyPr/>
        <a:lstStyle/>
        <a:p>
          <a:endParaRPr lang="en-US"/>
        </a:p>
      </dgm:t>
    </dgm:pt>
    <dgm:pt modelId="{F20485AA-94EF-4858-8633-720C629E7464}" type="sibTrans" cxnId="{7947E40F-0DD9-4BBA-A5E5-5FFA9F7D438F}">
      <dgm:prSet/>
      <dgm:spPr/>
      <dgm:t>
        <a:bodyPr/>
        <a:lstStyle/>
        <a:p>
          <a:endParaRPr lang="en-US"/>
        </a:p>
      </dgm:t>
    </dgm:pt>
    <dgm:pt modelId="{3462E33A-9395-4895-AEF2-34E91653BC52}">
      <dgm:prSet/>
      <dgm:spPr/>
      <dgm:t>
        <a:bodyPr/>
        <a:lstStyle/>
        <a:p>
          <a:pPr rtl="0"/>
          <a:r>
            <a:rPr lang="en-GB" smtClean="0"/>
            <a:t>Perceived stock</a:t>
          </a:r>
          <a:endParaRPr lang="en-GB"/>
        </a:p>
      </dgm:t>
    </dgm:pt>
    <dgm:pt modelId="{2D89A488-E2FC-4955-B0E4-B5E7A5242366}" type="parTrans" cxnId="{AAFF6C31-DB76-4822-9505-D349E6127A37}">
      <dgm:prSet/>
      <dgm:spPr/>
      <dgm:t>
        <a:bodyPr/>
        <a:lstStyle/>
        <a:p>
          <a:endParaRPr lang="en-US"/>
        </a:p>
      </dgm:t>
    </dgm:pt>
    <dgm:pt modelId="{8E2482B5-5EEE-4705-A9B7-296541D6E888}" type="sibTrans" cxnId="{AAFF6C31-DB76-4822-9505-D349E6127A37}">
      <dgm:prSet/>
      <dgm:spPr/>
      <dgm:t>
        <a:bodyPr/>
        <a:lstStyle/>
        <a:p>
          <a:endParaRPr lang="en-US"/>
        </a:p>
      </dgm:t>
    </dgm:pt>
    <dgm:pt modelId="{8F4EA4E9-D4C4-492F-8938-C05E63B0ECB3}" type="pres">
      <dgm:prSet presAssocID="{A5C39A89-2DE2-455F-AE2B-B1E4CAB2D32C}" presName="linearFlow" presStyleCnt="0">
        <dgm:presLayoutVars>
          <dgm:resizeHandles val="exact"/>
        </dgm:presLayoutVars>
      </dgm:prSet>
      <dgm:spPr/>
      <dgm:t>
        <a:bodyPr/>
        <a:lstStyle/>
        <a:p>
          <a:endParaRPr lang="en-US"/>
        </a:p>
      </dgm:t>
    </dgm:pt>
    <dgm:pt modelId="{36B547D2-5D07-430A-87AF-70019A52EF1B}" type="pres">
      <dgm:prSet presAssocID="{E5A6EEF1-000E-42E4-A56D-D637F4FA9CD1}" presName="node" presStyleLbl="node1" presStyleIdx="0" presStyleCnt="4" custLinFactNeighborX="-1578" custLinFactNeighborY="-538">
        <dgm:presLayoutVars>
          <dgm:bulletEnabled val="1"/>
        </dgm:presLayoutVars>
      </dgm:prSet>
      <dgm:spPr/>
      <dgm:t>
        <a:bodyPr/>
        <a:lstStyle/>
        <a:p>
          <a:endParaRPr lang="en-US"/>
        </a:p>
      </dgm:t>
    </dgm:pt>
    <dgm:pt modelId="{C107C3B3-46C6-4026-B10E-8D0B9BA3CAED}" type="pres">
      <dgm:prSet presAssocID="{3D1A99FB-081C-4313-9919-C2577FEE3C6F}" presName="sibTrans" presStyleLbl="sibTrans2D1" presStyleIdx="0" presStyleCnt="3"/>
      <dgm:spPr/>
      <dgm:t>
        <a:bodyPr/>
        <a:lstStyle/>
        <a:p>
          <a:endParaRPr lang="en-US"/>
        </a:p>
      </dgm:t>
    </dgm:pt>
    <dgm:pt modelId="{92912B92-7288-44F5-9909-1BB0AAAB0229}" type="pres">
      <dgm:prSet presAssocID="{3D1A99FB-081C-4313-9919-C2577FEE3C6F}" presName="connectorText" presStyleLbl="sibTrans2D1" presStyleIdx="0" presStyleCnt="3"/>
      <dgm:spPr/>
      <dgm:t>
        <a:bodyPr/>
        <a:lstStyle/>
        <a:p>
          <a:endParaRPr lang="en-US"/>
        </a:p>
      </dgm:t>
    </dgm:pt>
    <dgm:pt modelId="{81F08007-FCED-4C0A-871A-A7EE237F32C9}" type="pres">
      <dgm:prSet presAssocID="{98A021FC-9E9B-4BB6-BB4E-D1699CA8F5FE}" presName="node" presStyleLbl="node1" presStyleIdx="1" presStyleCnt="4">
        <dgm:presLayoutVars>
          <dgm:bulletEnabled val="1"/>
        </dgm:presLayoutVars>
      </dgm:prSet>
      <dgm:spPr/>
      <dgm:t>
        <a:bodyPr/>
        <a:lstStyle/>
        <a:p>
          <a:endParaRPr lang="en-US"/>
        </a:p>
      </dgm:t>
    </dgm:pt>
    <dgm:pt modelId="{4831C733-7AF7-42AE-BBDF-DB55AE680AB6}" type="pres">
      <dgm:prSet presAssocID="{A417D495-B7D8-4FF9-B5A6-BD02F3D09CA4}" presName="sibTrans" presStyleLbl="sibTrans2D1" presStyleIdx="1" presStyleCnt="3"/>
      <dgm:spPr/>
      <dgm:t>
        <a:bodyPr/>
        <a:lstStyle/>
        <a:p>
          <a:endParaRPr lang="en-US"/>
        </a:p>
      </dgm:t>
    </dgm:pt>
    <dgm:pt modelId="{5F42D7E0-DAF0-4025-A3A3-DC4CF67E3932}" type="pres">
      <dgm:prSet presAssocID="{A417D495-B7D8-4FF9-B5A6-BD02F3D09CA4}" presName="connectorText" presStyleLbl="sibTrans2D1" presStyleIdx="1" presStyleCnt="3"/>
      <dgm:spPr/>
      <dgm:t>
        <a:bodyPr/>
        <a:lstStyle/>
        <a:p>
          <a:endParaRPr lang="en-US"/>
        </a:p>
      </dgm:t>
    </dgm:pt>
    <dgm:pt modelId="{A94E4FFC-C4C9-4A84-AB10-5F741A7CAE66}" type="pres">
      <dgm:prSet presAssocID="{5A2BAECE-E249-4BF9-9A07-885031DBC053}" presName="node" presStyleLbl="node1" presStyleIdx="2" presStyleCnt="4">
        <dgm:presLayoutVars>
          <dgm:bulletEnabled val="1"/>
        </dgm:presLayoutVars>
      </dgm:prSet>
      <dgm:spPr/>
      <dgm:t>
        <a:bodyPr/>
        <a:lstStyle/>
        <a:p>
          <a:endParaRPr lang="en-US"/>
        </a:p>
      </dgm:t>
    </dgm:pt>
    <dgm:pt modelId="{257F0EE8-F357-426A-B866-3F0F7E8DC404}" type="pres">
      <dgm:prSet presAssocID="{F20485AA-94EF-4858-8633-720C629E7464}" presName="sibTrans" presStyleLbl="sibTrans2D1" presStyleIdx="2" presStyleCnt="3"/>
      <dgm:spPr/>
      <dgm:t>
        <a:bodyPr/>
        <a:lstStyle/>
        <a:p>
          <a:endParaRPr lang="en-US"/>
        </a:p>
      </dgm:t>
    </dgm:pt>
    <dgm:pt modelId="{595C2908-8CA0-4C1E-8B3F-E299A48C39D3}" type="pres">
      <dgm:prSet presAssocID="{F20485AA-94EF-4858-8633-720C629E7464}" presName="connectorText" presStyleLbl="sibTrans2D1" presStyleIdx="2" presStyleCnt="3"/>
      <dgm:spPr/>
      <dgm:t>
        <a:bodyPr/>
        <a:lstStyle/>
        <a:p>
          <a:endParaRPr lang="en-US"/>
        </a:p>
      </dgm:t>
    </dgm:pt>
    <dgm:pt modelId="{17B171C8-DF00-45CB-AE63-D5554C5951DE}" type="pres">
      <dgm:prSet presAssocID="{3462E33A-9395-4895-AEF2-34E91653BC52}" presName="node" presStyleLbl="node1" presStyleIdx="3" presStyleCnt="4">
        <dgm:presLayoutVars>
          <dgm:bulletEnabled val="1"/>
        </dgm:presLayoutVars>
      </dgm:prSet>
      <dgm:spPr/>
      <dgm:t>
        <a:bodyPr/>
        <a:lstStyle/>
        <a:p>
          <a:endParaRPr lang="en-US"/>
        </a:p>
      </dgm:t>
    </dgm:pt>
  </dgm:ptLst>
  <dgm:cxnLst>
    <dgm:cxn modelId="{323A28FC-C574-408C-AFA9-CB56FA0FE65C}" type="presOf" srcId="{F20485AA-94EF-4858-8633-720C629E7464}" destId="{595C2908-8CA0-4C1E-8B3F-E299A48C39D3}" srcOrd="1" destOrd="0" presId="urn:microsoft.com/office/officeart/2005/8/layout/process2"/>
    <dgm:cxn modelId="{94FB5894-1B4C-41A2-B3CA-2794B23BFDE9}" type="presOf" srcId="{E5A6EEF1-000E-42E4-A56D-D637F4FA9CD1}" destId="{36B547D2-5D07-430A-87AF-70019A52EF1B}" srcOrd="0" destOrd="0" presId="urn:microsoft.com/office/officeart/2005/8/layout/process2"/>
    <dgm:cxn modelId="{393C282E-70FA-4A52-9F13-5642DB40A2CD}" type="presOf" srcId="{3462E33A-9395-4895-AEF2-34E91653BC52}" destId="{17B171C8-DF00-45CB-AE63-D5554C5951DE}" srcOrd="0" destOrd="0" presId="urn:microsoft.com/office/officeart/2005/8/layout/process2"/>
    <dgm:cxn modelId="{AAFF6C31-DB76-4822-9505-D349E6127A37}" srcId="{A5C39A89-2DE2-455F-AE2B-B1E4CAB2D32C}" destId="{3462E33A-9395-4895-AEF2-34E91653BC52}" srcOrd="3" destOrd="0" parTransId="{2D89A488-E2FC-4955-B0E4-B5E7A5242366}" sibTransId="{8E2482B5-5EEE-4705-A9B7-296541D6E888}"/>
    <dgm:cxn modelId="{CB9938BB-EBFC-41E0-AD39-2435AA5A79EF}" type="presOf" srcId="{3D1A99FB-081C-4313-9919-C2577FEE3C6F}" destId="{92912B92-7288-44F5-9909-1BB0AAAB0229}" srcOrd="1" destOrd="0" presId="urn:microsoft.com/office/officeart/2005/8/layout/process2"/>
    <dgm:cxn modelId="{21CD8CDA-4F15-44F8-85B6-9E37BA337A24}" type="presOf" srcId="{A417D495-B7D8-4FF9-B5A6-BD02F3D09CA4}" destId="{5F42D7E0-DAF0-4025-A3A3-DC4CF67E3932}" srcOrd="1" destOrd="0" presId="urn:microsoft.com/office/officeart/2005/8/layout/process2"/>
    <dgm:cxn modelId="{CE319B40-3498-4748-8B66-140CB46A1F70}" srcId="{A5C39A89-2DE2-455F-AE2B-B1E4CAB2D32C}" destId="{E5A6EEF1-000E-42E4-A56D-D637F4FA9CD1}" srcOrd="0" destOrd="0" parTransId="{B8E496E9-AD67-4748-970E-CB045F2D41F8}" sibTransId="{3D1A99FB-081C-4313-9919-C2577FEE3C6F}"/>
    <dgm:cxn modelId="{A077C7EE-9C54-4E02-BE7A-B282E61F2677}" type="presOf" srcId="{A417D495-B7D8-4FF9-B5A6-BD02F3D09CA4}" destId="{4831C733-7AF7-42AE-BBDF-DB55AE680AB6}" srcOrd="0" destOrd="0" presId="urn:microsoft.com/office/officeart/2005/8/layout/process2"/>
    <dgm:cxn modelId="{50698C0A-883C-4737-8A05-589C45D05EB7}" type="presOf" srcId="{5A2BAECE-E249-4BF9-9A07-885031DBC053}" destId="{A94E4FFC-C4C9-4A84-AB10-5F741A7CAE66}" srcOrd="0" destOrd="0" presId="urn:microsoft.com/office/officeart/2005/8/layout/process2"/>
    <dgm:cxn modelId="{4589DD84-B929-4E13-97F7-B380FCF2245A}" type="presOf" srcId="{3D1A99FB-081C-4313-9919-C2577FEE3C6F}" destId="{C107C3B3-46C6-4026-B10E-8D0B9BA3CAED}" srcOrd="0" destOrd="0" presId="urn:microsoft.com/office/officeart/2005/8/layout/process2"/>
    <dgm:cxn modelId="{C2A719E9-FF00-411C-84FD-46AFC01D2C72}" type="presOf" srcId="{98A021FC-9E9B-4BB6-BB4E-D1699CA8F5FE}" destId="{81F08007-FCED-4C0A-871A-A7EE237F32C9}" srcOrd="0" destOrd="0" presId="urn:microsoft.com/office/officeart/2005/8/layout/process2"/>
    <dgm:cxn modelId="{7947E40F-0DD9-4BBA-A5E5-5FFA9F7D438F}" srcId="{A5C39A89-2DE2-455F-AE2B-B1E4CAB2D32C}" destId="{5A2BAECE-E249-4BF9-9A07-885031DBC053}" srcOrd="2" destOrd="0" parTransId="{7DF33CE7-B8AA-47D9-AFF2-001BDBF972ED}" sibTransId="{F20485AA-94EF-4858-8633-720C629E7464}"/>
    <dgm:cxn modelId="{4743F059-383D-4A00-A1C1-0188994856F7}" type="presOf" srcId="{A5C39A89-2DE2-455F-AE2B-B1E4CAB2D32C}" destId="{8F4EA4E9-D4C4-492F-8938-C05E63B0ECB3}" srcOrd="0" destOrd="0" presId="urn:microsoft.com/office/officeart/2005/8/layout/process2"/>
    <dgm:cxn modelId="{39A8557C-2218-4389-A7F7-E7AC5DDDAC68}" type="presOf" srcId="{F20485AA-94EF-4858-8633-720C629E7464}" destId="{257F0EE8-F357-426A-B866-3F0F7E8DC404}" srcOrd="0" destOrd="0" presId="urn:microsoft.com/office/officeart/2005/8/layout/process2"/>
    <dgm:cxn modelId="{AF31D754-7F6F-4DE4-BD7F-7E245B6BA3A2}" srcId="{A5C39A89-2DE2-455F-AE2B-B1E4CAB2D32C}" destId="{98A021FC-9E9B-4BB6-BB4E-D1699CA8F5FE}" srcOrd="1" destOrd="0" parTransId="{60679B2F-0ABB-42B2-96AC-B194D4CB943D}" sibTransId="{A417D495-B7D8-4FF9-B5A6-BD02F3D09CA4}"/>
    <dgm:cxn modelId="{CD93369A-BD6B-469A-B993-492516B759AA}" type="presParOf" srcId="{8F4EA4E9-D4C4-492F-8938-C05E63B0ECB3}" destId="{36B547D2-5D07-430A-87AF-70019A52EF1B}" srcOrd="0" destOrd="0" presId="urn:microsoft.com/office/officeart/2005/8/layout/process2"/>
    <dgm:cxn modelId="{24CAD379-C064-408C-B09D-CE15C0CBDCAA}" type="presParOf" srcId="{8F4EA4E9-D4C4-492F-8938-C05E63B0ECB3}" destId="{C107C3B3-46C6-4026-B10E-8D0B9BA3CAED}" srcOrd="1" destOrd="0" presId="urn:microsoft.com/office/officeart/2005/8/layout/process2"/>
    <dgm:cxn modelId="{1636F82D-22B2-48D7-83E2-A641E3AE969F}" type="presParOf" srcId="{C107C3B3-46C6-4026-B10E-8D0B9BA3CAED}" destId="{92912B92-7288-44F5-9909-1BB0AAAB0229}" srcOrd="0" destOrd="0" presId="urn:microsoft.com/office/officeart/2005/8/layout/process2"/>
    <dgm:cxn modelId="{83C6045B-D6F3-4028-9317-870268F7D8FC}" type="presParOf" srcId="{8F4EA4E9-D4C4-492F-8938-C05E63B0ECB3}" destId="{81F08007-FCED-4C0A-871A-A7EE237F32C9}" srcOrd="2" destOrd="0" presId="urn:microsoft.com/office/officeart/2005/8/layout/process2"/>
    <dgm:cxn modelId="{C36EF292-278B-4AE0-BF84-70973C9A9EA6}" type="presParOf" srcId="{8F4EA4E9-D4C4-492F-8938-C05E63B0ECB3}" destId="{4831C733-7AF7-42AE-BBDF-DB55AE680AB6}" srcOrd="3" destOrd="0" presId="urn:microsoft.com/office/officeart/2005/8/layout/process2"/>
    <dgm:cxn modelId="{791E3AC9-248D-4754-884C-AE7DB1C5064D}" type="presParOf" srcId="{4831C733-7AF7-42AE-BBDF-DB55AE680AB6}" destId="{5F42D7E0-DAF0-4025-A3A3-DC4CF67E3932}" srcOrd="0" destOrd="0" presId="urn:microsoft.com/office/officeart/2005/8/layout/process2"/>
    <dgm:cxn modelId="{706A479B-77FF-4C50-AEAA-527D07A0DE1A}" type="presParOf" srcId="{8F4EA4E9-D4C4-492F-8938-C05E63B0ECB3}" destId="{A94E4FFC-C4C9-4A84-AB10-5F741A7CAE66}" srcOrd="4" destOrd="0" presId="urn:microsoft.com/office/officeart/2005/8/layout/process2"/>
    <dgm:cxn modelId="{4260051C-6D2C-4235-907B-350D95E33421}" type="presParOf" srcId="{8F4EA4E9-D4C4-492F-8938-C05E63B0ECB3}" destId="{257F0EE8-F357-426A-B866-3F0F7E8DC404}" srcOrd="5" destOrd="0" presId="urn:microsoft.com/office/officeart/2005/8/layout/process2"/>
    <dgm:cxn modelId="{0A101092-E63A-4F96-AFE0-3234452083BF}" type="presParOf" srcId="{257F0EE8-F357-426A-B866-3F0F7E8DC404}" destId="{595C2908-8CA0-4C1E-8B3F-E299A48C39D3}" srcOrd="0" destOrd="0" presId="urn:microsoft.com/office/officeart/2005/8/layout/process2"/>
    <dgm:cxn modelId="{DCBFE678-46D8-4511-9D62-84FD6BE217C4}" type="presParOf" srcId="{8F4EA4E9-D4C4-492F-8938-C05E63B0ECB3}" destId="{17B171C8-DF00-45CB-AE63-D5554C5951D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A2FF5-F5CD-4F19-A984-69E0C4461334}"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193779EF-34F5-4CA0-9652-5948F080AE2E}">
      <dgm:prSet/>
      <dgm:spPr/>
      <dgm:t>
        <a:bodyPr/>
        <a:lstStyle/>
        <a:p>
          <a:pPr rtl="0"/>
          <a:r>
            <a:rPr lang="en-US" dirty="0" smtClean="0"/>
            <a:t>True stock (operating model)</a:t>
          </a:r>
          <a:endParaRPr lang="en-GB" dirty="0"/>
        </a:p>
      </dgm:t>
    </dgm:pt>
    <dgm:pt modelId="{A4CF8CBE-6E45-418B-9AF9-4344075016AD}" type="parTrans" cxnId="{93E1B4C8-AB7A-4BDE-A05F-A8C0566040AD}">
      <dgm:prSet/>
      <dgm:spPr/>
      <dgm:t>
        <a:bodyPr/>
        <a:lstStyle/>
        <a:p>
          <a:endParaRPr lang="en-US"/>
        </a:p>
      </dgm:t>
    </dgm:pt>
    <dgm:pt modelId="{4821062A-A11B-4E12-9460-901A5AF24FD2}" type="sibTrans" cxnId="{93E1B4C8-AB7A-4BDE-A05F-A8C0566040AD}">
      <dgm:prSet/>
      <dgm:spPr/>
      <dgm:t>
        <a:bodyPr/>
        <a:lstStyle/>
        <a:p>
          <a:endParaRPr lang="en-US"/>
        </a:p>
      </dgm:t>
    </dgm:pt>
    <dgm:pt modelId="{0C75392B-2360-43E8-B43F-D7D54AC7B360}">
      <dgm:prSet/>
      <dgm:spPr/>
      <dgm:t>
        <a:bodyPr/>
        <a:lstStyle/>
        <a:p>
          <a:pPr rtl="0"/>
          <a:r>
            <a:rPr lang="en-US" smtClean="0"/>
            <a:t>Error matrices (on N@age and F@age)</a:t>
          </a:r>
          <a:endParaRPr lang="en-GB"/>
        </a:p>
      </dgm:t>
    </dgm:pt>
    <dgm:pt modelId="{F8B0FAF8-AB72-432E-82B5-457A9A6C8EBB}" type="parTrans" cxnId="{A7EB08DA-767C-45F6-9BC9-ADE7010649EB}">
      <dgm:prSet/>
      <dgm:spPr/>
      <dgm:t>
        <a:bodyPr/>
        <a:lstStyle/>
        <a:p>
          <a:endParaRPr lang="en-US"/>
        </a:p>
      </dgm:t>
    </dgm:pt>
    <dgm:pt modelId="{54A83284-E7FE-4584-9BCE-FF3B5AB30D70}" type="sibTrans" cxnId="{A7EB08DA-767C-45F6-9BC9-ADE7010649EB}">
      <dgm:prSet/>
      <dgm:spPr/>
      <dgm:t>
        <a:bodyPr/>
        <a:lstStyle/>
        <a:p>
          <a:endParaRPr lang="en-US"/>
        </a:p>
      </dgm:t>
    </dgm:pt>
    <dgm:pt modelId="{C9C23FDF-9C1A-4EC5-9D5E-2AC3567298F0}">
      <dgm:prSet/>
      <dgm:spPr/>
      <dgm:t>
        <a:bodyPr/>
        <a:lstStyle/>
        <a:p>
          <a:pPr rtl="0"/>
          <a:r>
            <a:rPr lang="en-US" smtClean="0"/>
            <a:t>Perceived stock</a:t>
          </a:r>
          <a:endParaRPr lang="en-GB"/>
        </a:p>
      </dgm:t>
    </dgm:pt>
    <dgm:pt modelId="{263658E9-FB85-4EAA-A8C3-8E86A2821201}" type="parTrans" cxnId="{48585FF7-0EE1-4552-884A-EC2FBBB5A41B}">
      <dgm:prSet/>
      <dgm:spPr/>
      <dgm:t>
        <a:bodyPr/>
        <a:lstStyle/>
        <a:p>
          <a:endParaRPr lang="en-US"/>
        </a:p>
      </dgm:t>
    </dgm:pt>
    <dgm:pt modelId="{18C45511-AB8E-44CD-9D75-0F8CE962DC20}" type="sibTrans" cxnId="{48585FF7-0EE1-4552-884A-EC2FBBB5A41B}">
      <dgm:prSet/>
      <dgm:spPr/>
      <dgm:t>
        <a:bodyPr/>
        <a:lstStyle/>
        <a:p>
          <a:endParaRPr lang="en-US"/>
        </a:p>
      </dgm:t>
    </dgm:pt>
    <dgm:pt modelId="{A4FB7368-1199-4107-A7EB-5FD47DFEEE7E}" type="pres">
      <dgm:prSet presAssocID="{D45A2FF5-F5CD-4F19-A984-69E0C4461334}" presName="linearFlow" presStyleCnt="0">
        <dgm:presLayoutVars>
          <dgm:resizeHandles val="exact"/>
        </dgm:presLayoutVars>
      </dgm:prSet>
      <dgm:spPr/>
      <dgm:t>
        <a:bodyPr/>
        <a:lstStyle/>
        <a:p>
          <a:endParaRPr lang="en-US"/>
        </a:p>
      </dgm:t>
    </dgm:pt>
    <dgm:pt modelId="{B323238C-A938-451C-8789-3FA2E1AA1A57}" type="pres">
      <dgm:prSet presAssocID="{193779EF-34F5-4CA0-9652-5948F080AE2E}" presName="node" presStyleLbl="node1" presStyleIdx="0" presStyleCnt="3" custLinFactNeighborX="2344">
        <dgm:presLayoutVars>
          <dgm:bulletEnabled val="1"/>
        </dgm:presLayoutVars>
      </dgm:prSet>
      <dgm:spPr/>
      <dgm:t>
        <a:bodyPr/>
        <a:lstStyle/>
        <a:p>
          <a:endParaRPr lang="en-US"/>
        </a:p>
      </dgm:t>
    </dgm:pt>
    <dgm:pt modelId="{4160CE41-1F3C-45FA-A851-FB5346C4DDF4}" type="pres">
      <dgm:prSet presAssocID="{4821062A-A11B-4E12-9460-901A5AF24FD2}" presName="sibTrans" presStyleLbl="sibTrans2D1" presStyleIdx="0" presStyleCnt="2"/>
      <dgm:spPr/>
      <dgm:t>
        <a:bodyPr/>
        <a:lstStyle/>
        <a:p>
          <a:endParaRPr lang="en-US"/>
        </a:p>
      </dgm:t>
    </dgm:pt>
    <dgm:pt modelId="{AA5F6CAA-8C7D-4546-AEE4-2ACC9867C42F}" type="pres">
      <dgm:prSet presAssocID="{4821062A-A11B-4E12-9460-901A5AF24FD2}" presName="connectorText" presStyleLbl="sibTrans2D1" presStyleIdx="0" presStyleCnt="2"/>
      <dgm:spPr/>
      <dgm:t>
        <a:bodyPr/>
        <a:lstStyle/>
        <a:p>
          <a:endParaRPr lang="en-US"/>
        </a:p>
      </dgm:t>
    </dgm:pt>
    <dgm:pt modelId="{A64A2BDD-91A5-4E7B-A660-C930A2438D15}" type="pres">
      <dgm:prSet presAssocID="{0C75392B-2360-43E8-B43F-D7D54AC7B360}" presName="node" presStyleLbl="node1" presStyleIdx="1" presStyleCnt="3">
        <dgm:presLayoutVars>
          <dgm:bulletEnabled val="1"/>
        </dgm:presLayoutVars>
      </dgm:prSet>
      <dgm:spPr/>
      <dgm:t>
        <a:bodyPr/>
        <a:lstStyle/>
        <a:p>
          <a:endParaRPr lang="en-US"/>
        </a:p>
      </dgm:t>
    </dgm:pt>
    <dgm:pt modelId="{953EC589-4025-4F0E-8C23-541B479892AC}" type="pres">
      <dgm:prSet presAssocID="{54A83284-E7FE-4584-9BCE-FF3B5AB30D70}" presName="sibTrans" presStyleLbl="sibTrans2D1" presStyleIdx="1" presStyleCnt="2"/>
      <dgm:spPr/>
      <dgm:t>
        <a:bodyPr/>
        <a:lstStyle/>
        <a:p>
          <a:endParaRPr lang="en-US"/>
        </a:p>
      </dgm:t>
    </dgm:pt>
    <dgm:pt modelId="{8C41838D-DAFA-42FC-ACFF-D0596EB2EFE0}" type="pres">
      <dgm:prSet presAssocID="{54A83284-E7FE-4584-9BCE-FF3B5AB30D70}" presName="connectorText" presStyleLbl="sibTrans2D1" presStyleIdx="1" presStyleCnt="2"/>
      <dgm:spPr/>
      <dgm:t>
        <a:bodyPr/>
        <a:lstStyle/>
        <a:p>
          <a:endParaRPr lang="en-US"/>
        </a:p>
      </dgm:t>
    </dgm:pt>
    <dgm:pt modelId="{BF7B753C-8AAE-4F20-8239-4F79FA3D9109}" type="pres">
      <dgm:prSet presAssocID="{C9C23FDF-9C1A-4EC5-9D5E-2AC3567298F0}" presName="node" presStyleLbl="node1" presStyleIdx="2" presStyleCnt="3">
        <dgm:presLayoutVars>
          <dgm:bulletEnabled val="1"/>
        </dgm:presLayoutVars>
      </dgm:prSet>
      <dgm:spPr/>
      <dgm:t>
        <a:bodyPr/>
        <a:lstStyle/>
        <a:p>
          <a:endParaRPr lang="en-US"/>
        </a:p>
      </dgm:t>
    </dgm:pt>
  </dgm:ptLst>
  <dgm:cxnLst>
    <dgm:cxn modelId="{8DF19C74-D0AE-4748-8AEC-E59D5B4B2E3F}" type="presOf" srcId="{D45A2FF5-F5CD-4F19-A984-69E0C4461334}" destId="{A4FB7368-1199-4107-A7EB-5FD47DFEEE7E}" srcOrd="0" destOrd="0" presId="urn:microsoft.com/office/officeart/2005/8/layout/process2"/>
    <dgm:cxn modelId="{93E1B4C8-AB7A-4BDE-A05F-A8C0566040AD}" srcId="{D45A2FF5-F5CD-4F19-A984-69E0C4461334}" destId="{193779EF-34F5-4CA0-9652-5948F080AE2E}" srcOrd="0" destOrd="0" parTransId="{A4CF8CBE-6E45-418B-9AF9-4344075016AD}" sibTransId="{4821062A-A11B-4E12-9460-901A5AF24FD2}"/>
    <dgm:cxn modelId="{733DFB37-B60A-4792-B4CC-49E0CF58367F}" type="presOf" srcId="{193779EF-34F5-4CA0-9652-5948F080AE2E}" destId="{B323238C-A938-451C-8789-3FA2E1AA1A57}" srcOrd="0" destOrd="0" presId="urn:microsoft.com/office/officeart/2005/8/layout/process2"/>
    <dgm:cxn modelId="{35FE1C37-86A4-4A69-B8F7-0AFD5B48089F}" type="presOf" srcId="{4821062A-A11B-4E12-9460-901A5AF24FD2}" destId="{4160CE41-1F3C-45FA-A851-FB5346C4DDF4}" srcOrd="0" destOrd="0" presId="urn:microsoft.com/office/officeart/2005/8/layout/process2"/>
    <dgm:cxn modelId="{48585FF7-0EE1-4552-884A-EC2FBBB5A41B}" srcId="{D45A2FF5-F5CD-4F19-A984-69E0C4461334}" destId="{C9C23FDF-9C1A-4EC5-9D5E-2AC3567298F0}" srcOrd="2" destOrd="0" parTransId="{263658E9-FB85-4EAA-A8C3-8E86A2821201}" sibTransId="{18C45511-AB8E-44CD-9D75-0F8CE962DC20}"/>
    <dgm:cxn modelId="{C51613B1-5937-47F6-9605-33E5ADCAF8F1}" type="presOf" srcId="{4821062A-A11B-4E12-9460-901A5AF24FD2}" destId="{AA5F6CAA-8C7D-4546-AEE4-2ACC9867C42F}" srcOrd="1" destOrd="0" presId="urn:microsoft.com/office/officeart/2005/8/layout/process2"/>
    <dgm:cxn modelId="{967C8FE8-1700-41E7-8945-AEE729216F56}" type="presOf" srcId="{0C75392B-2360-43E8-B43F-D7D54AC7B360}" destId="{A64A2BDD-91A5-4E7B-A660-C930A2438D15}" srcOrd="0" destOrd="0" presId="urn:microsoft.com/office/officeart/2005/8/layout/process2"/>
    <dgm:cxn modelId="{F26C1291-6127-41EA-A69F-4D5436D09880}" type="presOf" srcId="{C9C23FDF-9C1A-4EC5-9D5E-2AC3567298F0}" destId="{BF7B753C-8AAE-4F20-8239-4F79FA3D9109}" srcOrd="0" destOrd="0" presId="urn:microsoft.com/office/officeart/2005/8/layout/process2"/>
    <dgm:cxn modelId="{A7EB08DA-767C-45F6-9BC9-ADE7010649EB}" srcId="{D45A2FF5-F5CD-4F19-A984-69E0C4461334}" destId="{0C75392B-2360-43E8-B43F-D7D54AC7B360}" srcOrd="1" destOrd="0" parTransId="{F8B0FAF8-AB72-432E-82B5-457A9A6C8EBB}" sibTransId="{54A83284-E7FE-4584-9BCE-FF3B5AB30D70}"/>
    <dgm:cxn modelId="{259B9239-BE62-4345-9CD3-0668B7C8F9BF}" type="presOf" srcId="{54A83284-E7FE-4584-9BCE-FF3B5AB30D70}" destId="{8C41838D-DAFA-42FC-ACFF-D0596EB2EFE0}" srcOrd="1" destOrd="0" presId="urn:microsoft.com/office/officeart/2005/8/layout/process2"/>
    <dgm:cxn modelId="{7BE58F44-717E-4123-A9DA-A82C6D295285}" type="presOf" srcId="{54A83284-E7FE-4584-9BCE-FF3B5AB30D70}" destId="{953EC589-4025-4F0E-8C23-541B479892AC}" srcOrd="0" destOrd="0" presId="urn:microsoft.com/office/officeart/2005/8/layout/process2"/>
    <dgm:cxn modelId="{3DF83E2C-1774-4A9E-A77B-C5F2F20CB196}" type="presParOf" srcId="{A4FB7368-1199-4107-A7EB-5FD47DFEEE7E}" destId="{B323238C-A938-451C-8789-3FA2E1AA1A57}" srcOrd="0" destOrd="0" presId="urn:microsoft.com/office/officeart/2005/8/layout/process2"/>
    <dgm:cxn modelId="{940E813E-A39A-4F39-BB52-FED270F72B5B}" type="presParOf" srcId="{A4FB7368-1199-4107-A7EB-5FD47DFEEE7E}" destId="{4160CE41-1F3C-45FA-A851-FB5346C4DDF4}" srcOrd="1" destOrd="0" presId="urn:microsoft.com/office/officeart/2005/8/layout/process2"/>
    <dgm:cxn modelId="{53757016-1898-4859-869E-0D6276A49F52}" type="presParOf" srcId="{4160CE41-1F3C-45FA-A851-FB5346C4DDF4}" destId="{AA5F6CAA-8C7D-4546-AEE4-2ACC9867C42F}" srcOrd="0" destOrd="0" presId="urn:microsoft.com/office/officeart/2005/8/layout/process2"/>
    <dgm:cxn modelId="{4639ABBE-7C7C-49DB-9827-3999788F99A0}" type="presParOf" srcId="{A4FB7368-1199-4107-A7EB-5FD47DFEEE7E}" destId="{A64A2BDD-91A5-4E7B-A660-C930A2438D15}" srcOrd="2" destOrd="0" presId="urn:microsoft.com/office/officeart/2005/8/layout/process2"/>
    <dgm:cxn modelId="{F8043AFC-C08E-4A6E-B6E7-08AB27136C02}" type="presParOf" srcId="{A4FB7368-1199-4107-A7EB-5FD47DFEEE7E}" destId="{953EC589-4025-4F0E-8C23-541B479892AC}" srcOrd="3" destOrd="0" presId="urn:microsoft.com/office/officeart/2005/8/layout/process2"/>
    <dgm:cxn modelId="{B7EFBB56-A262-4EA2-9A73-79DB3D9BB2D7}" type="presParOf" srcId="{953EC589-4025-4F0E-8C23-541B479892AC}" destId="{8C41838D-DAFA-42FC-ACFF-D0596EB2EFE0}" srcOrd="0" destOrd="0" presId="urn:microsoft.com/office/officeart/2005/8/layout/process2"/>
    <dgm:cxn modelId="{831D3AEC-B74C-47E9-A3F2-604635D4E245}" type="presParOf" srcId="{A4FB7368-1199-4107-A7EB-5FD47DFEEE7E}" destId="{BF7B753C-8AAE-4F20-8239-4F79FA3D9109}"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699651-BFDA-425B-B57C-10470CF4710E}" type="doc">
      <dgm:prSet loTypeId="urn:microsoft.com/office/officeart/2005/8/layout/process2" loCatId="process" qsTypeId="urn:microsoft.com/office/officeart/2005/8/quickstyle/simple1" qsCatId="simple" csTypeId="urn:microsoft.com/office/officeart/2005/8/colors/accent2_2" csCatId="accent2"/>
      <dgm:spPr/>
      <dgm:t>
        <a:bodyPr/>
        <a:lstStyle/>
        <a:p>
          <a:endParaRPr lang="en-US"/>
        </a:p>
      </dgm:t>
    </dgm:pt>
    <dgm:pt modelId="{DB7A95CA-0777-4E1E-92C2-658F34937290}">
      <dgm:prSet/>
      <dgm:spPr/>
      <dgm:t>
        <a:bodyPr/>
        <a:lstStyle/>
        <a:p>
          <a:pPr rtl="0"/>
          <a:r>
            <a:rPr lang="en-US" dirty="0" smtClean="0"/>
            <a:t>Benchmark assessment</a:t>
          </a:r>
          <a:endParaRPr lang="en-GB" dirty="0"/>
        </a:p>
      </dgm:t>
    </dgm:pt>
    <dgm:pt modelId="{ECBF435F-670B-4FA8-9F6F-B3EAF2CE8484}" type="parTrans" cxnId="{C574680C-7D9B-44AF-98F1-129CA0531C1B}">
      <dgm:prSet/>
      <dgm:spPr/>
      <dgm:t>
        <a:bodyPr/>
        <a:lstStyle/>
        <a:p>
          <a:endParaRPr lang="en-US"/>
        </a:p>
      </dgm:t>
    </dgm:pt>
    <dgm:pt modelId="{78AC3EF2-A93F-4444-8337-9B82B8180210}" type="sibTrans" cxnId="{C574680C-7D9B-44AF-98F1-129CA0531C1B}">
      <dgm:prSet/>
      <dgm:spPr/>
      <dgm:t>
        <a:bodyPr/>
        <a:lstStyle/>
        <a:p>
          <a:endParaRPr lang="en-US"/>
        </a:p>
      </dgm:t>
    </dgm:pt>
    <dgm:pt modelId="{B993E0EE-A02A-42DE-A257-B257BBB01237}">
      <dgm:prSet/>
      <dgm:spPr/>
      <dgm:t>
        <a:bodyPr/>
        <a:lstStyle/>
        <a:p>
          <a:pPr rtl="0"/>
          <a:r>
            <a:rPr lang="en-US" smtClean="0"/>
            <a:t>Description of the error structure (based on model uncertainty, retrospective pattern, historic performance of short term forecast</a:t>
          </a:r>
          <a:endParaRPr lang="en-GB"/>
        </a:p>
      </dgm:t>
    </dgm:pt>
    <dgm:pt modelId="{6E52D837-6193-4FF6-855E-29D5812B25A5}" type="parTrans" cxnId="{77A3072C-1146-4158-B1A1-21A1AC9EAB0C}">
      <dgm:prSet/>
      <dgm:spPr/>
      <dgm:t>
        <a:bodyPr/>
        <a:lstStyle/>
        <a:p>
          <a:endParaRPr lang="en-US"/>
        </a:p>
      </dgm:t>
    </dgm:pt>
    <dgm:pt modelId="{4E207A88-C567-4BBC-A45B-1FC00A3ED7DA}" type="sibTrans" cxnId="{77A3072C-1146-4158-B1A1-21A1AC9EAB0C}">
      <dgm:prSet/>
      <dgm:spPr/>
      <dgm:t>
        <a:bodyPr/>
        <a:lstStyle/>
        <a:p>
          <a:endParaRPr lang="en-US"/>
        </a:p>
      </dgm:t>
    </dgm:pt>
    <dgm:pt modelId="{31FAD214-5C7C-4B5E-9528-8D433472F90F}" type="pres">
      <dgm:prSet presAssocID="{09699651-BFDA-425B-B57C-10470CF4710E}" presName="linearFlow" presStyleCnt="0">
        <dgm:presLayoutVars>
          <dgm:resizeHandles val="exact"/>
        </dgm:presLayoutVars>
      </dgm:prSet>
      <dgm:spPr/>
      <dgm:t>
        <a:bodyPr/>
        <a:lstStyle/>
        <a:p>
          <a:endParaRPr lang="en-US"/>
        </a:p>
      </dgm:t>
    </dgm:pt>
    <dgm:pt modelId="{6C65AA0B-9931-4309-8B65-0E209B1543FA}" type="pres">
      <dgm:prSet presAssocID="{DB7A95CA-0777-4E1E-92C2-658F34937290}" presName="node" presStyleLbl="node1" presStyleIdx="0" presStyleCnt="2">
        <dgm:presLayoutVars>
          <dgm:bulletEnabled val="1"/>
        </dgm:presLayoutVars>
      </dgm:prSet>
      <dgm:spPr/>
      <dgm:t>
        <a:bodyPr/>
        <a:lstStyle/>
        <a:p>
          <a:endParaRPr lang="en-US"/>
        </a:p>
      </dgm:t>
    </dgm:pt>
    <dgm:pt modelId="{1A61CD72-A535-48A4-BD15-D9DA9A44EDDA}" type="pres">
      <dgm:prSet presAssocID="{78AC3EF2-A93F-4444-8337-9B82B8180210}" presName="sibTrans" presStyleLbl="sibTrans2D1" presStyleIdx="0" presStyleCnt="1"/>
      <dgm:spPr/>
      <dgm:t>
        <a:bodyPr/>
        <a:lstStyle/>
        <a:p>
          <a:endParaRPr lang="en-US"/>
        </a:p>
      </dgm:t>
    </dgm:pt>
    <dgm:pt modelId="{6ECFF95F-E3E9-49F5-9FEC-16D9AA8485A8}" type="pres">
      <dgm:prSet presAssocID="{78AC3EF2-A93F-4444-8337-9B82B8180210}" presName="connectorText" presStyleLbl="sibTrans2D1" presStyleIdx="0" presStyleCnt="1"/>
      <dgm:spPr/>
      <dgm:t>
        <a:bodyPr/>
        <a:lstStyle/>
        <a:p>
          <a:endParaRPr lang="en-US"/>
        </a:p>
      </dgm:t>
    </dgm:pt>
    <dgm:pt modelId="{665B493C-009D-402D-8837-E94035D59613}" type="pres">
      <dgm:prSet presAssocID="{B993E0EE-A02A-42DE-A257-B257BBB01237}" presName="node" presStyleLbl="node1" presStyleIdx="1" presStyleCnt="2">
        <dgm:presLayoutVars>
          <dgm:bulletEnabled val="1"/>
        </dgm:presLayoutVars>
      </dgm:prSet>
      <dgm:spPr/>
      <dgm:t>
        <a:bodyPr/>
        <a:lstStyle/>
        <a:p>
          <a:endParaRPr lang="en-US"/>
        </a:p>
      </dgm:t>
    </dgm:pt>
  </dgm:ptLst>
  <dgm:cxnLst>
    <dgm:cxn modelId="{F17A048F-DAF8-491B-AD33-2276AEDC85D2}" type="presOf" srcId="{B993E0EE-A02A-42DE-A257-B257BBB01237}" destId="{665B493C-009D-402D-8837-E94035D59613}" srcOrd="0" destOrd="0" presId="urn:microsoft.com/office/officeart/2005/8/layout/process2"/>
    <dgm:cxn modelId="{C574680C-7D9B-44AF-98F1-129CA0531C1B}" srcId="{09699651-BFDA-425B-B57C-10470CF4710E}" destId="{DB7A95CA-0777-4E1E-92C2-658F34937290}" srcOrd="0" destOrd="0" parTransId="{ECBF435F-670B-4FA8-9F6F-B3EAF2CE8484}" sibTransId="{78AC3EF2-A93F-4444-8337-9B82B8180210}"/>
    <dgm:cxn modelId="{137F2FC1-4613-44FB-A45A-C59A3C46FD32}" type="presOf" srcId="{78AC3EF2-A93F-4444-8337-9B82B8180210}" destId="{1A61CD72-A535-48A4-BD15-D9DA9A44EDDA}" srcOrd="0" destOrd="0" presId="urn:microsoft.com/office/officeart/2005/8/layout/process2"/>
    <dgm:cxn modelId="{1CC50BAE-6525-419D-8C0B-FB467B437FDD}" type="presOf" srcId="{09699651-BFDA-425B-B57C-10470CF4710E}" destId="{31FAD214-5C7C-4B5E-9528-8D433472F90F}" srcOrd="0" destOrd="0" presId="urn:microsoft.com/office/officeart/2005/8/layout/process2"/>
    <dgm:cxn modelId="{2BFADC09-2B90-4E4D-B4EA-FE09B0438EC0}" type="presOf" srcId="{78AC3EF2-A93F-4444-8337-9B82B8180210}" destId="{6ECFF95F-E3E9-49F5-9FEC-16D9AA8485A8}" srcOrd="1" destOrd="0" presId="urn:microsoft.com/office/officeart/2005/8/layout/process2"/>
    <dgm:cxn modelId="{8FB80DDB-B0B9-4BB9-9516-4A806BB79650}" type="presOf" srcId="{DB7A95CA-0777-4E1E-92C2-658F34937290}" destId="{6C65AA0B-9931-4309-8B65-0E209B1543FA}" srcOrd="0" destOrd="0" presId="urn:microsoft.com/office/officeart/2005/8/layout/process2"/>
    <dgm:cxn modelId="{77A3072C-1146-4158-B1A1-21A1AC9EAB0C}" srcId="{09699651-BFDA-425B-B57C-10470CF4710E}" destId="{B993E0EE-A02A-42DE-A257-B257BBB01237}" srcOrd="1" destOrd="0" parTransId="{6E52D837-6193-4FF6-855E-29D5812B25A5}" sibTransId="{4E207A88-C567-4BBC-A45B-1FC00A3ED7DA}"/>
    <dgm:cxn modelId="{BE858FCB-07D9-4533-A01D-7E3017171A32}" type="presParOf" srcId="{31FAD214-5C7C-4B5E-9528-8D433472F90F}" destId="{6C65AA0B-9931-4309-8B65-0E209B1543FA}" srcOrd="0" destOrd="0" presId="urn:microsoft.com/office/officeart/2005/8/layout/process2"/>
    <dgm:cxn modelId="{59B8242C-0AA3-4C10-A496-2B7EE190B076}" type="presParOf" srcId="{31FAD214-5C7C-4B5E-9528-8D433472F90F}" destId="{1A61CD72-A535-48A4-BD15-D9DA9A44EDDA}" srcOrd="1" destOrd="0" presId="urn:microsoft.com/office/officeart/2005/8/layout/process2"/>
    <dgm:cxn modelId="{0BEE8C16-0EE0-43AD-8C65-661C7C0784C7}" type="presParOf" srcId="{1A61CD72-A535-48A4-BD15-D9DA9A44EDDA}" destId="{6ECFF95F-E3E9-49F5-9FEC-16D9AA8485A8}" srcOrd="0" destOrd="0" presId="urn:microsoft.com/office/officeart/2005/8/layout/process2"/>
    <dgm:cxn modelId="{9F4FD875-6B07-44CE-8017-A51840A9C13A}" type="presParOf" srcId="{31FAD214-5C7C-4B5E-9528-8D433472F90F}" destId="{665B493C-009D-402D-8837-E94035D59613}" srcOrd="2"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547D2-5D07-430A-87AF-70019A52EF1B}">
      <dsp:nvSpPr>
        <dsp:cNvPr id="0" name=""/>
        <dsp:cNvSpPr/>
      </dsp:nvSpPr>
      <dsp:spPr>
        <a:xfrm>
          <a:off x="993200" y="0"/>
          <a:ext cx="2022051" cy="731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GB" sz="1300" kern="1200" smtClean="0"/>
            <a:t>True stock (operating model)</a:t>
          </a:r>
          <a:endParaRPr lang="en-GB" sz="1300" kern="1200"/>
        </a:p>
      </dsp:txBody>
      <dsp:txXfrm>
        <a:off x="1014638" y="21438"/>
        <a:ext cx="1979175" cy="689088"/>
      </dsp:txXfrm>
    </dsp:sp>
    <dsp:sp modelId="{C107C3B3-46C6-4026-B10E-8D0B9BA3CAED}">
      <dsp:nvSpPr>
        <dsp:cNvPr id="0" name=""/>
        <dsp:cNvSpPr/>
      </dsp:nvSpPr>
      <dsp:spPr>
        <a:xfrm rot="5300301">
          <a:off x="1882141" y="751247"/>
          <a:ext cx="276078" cy="329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920165" y="777917"/>
        <a:ext cx="197630" cy="193255"/>
      </dsp:txXfrm>
    </dsp:sp>
    <dsp:sp modelId="{81F08007-FCED-4C0A-871A-A7EE237F32C9}">
      <dsp:nvSpPr>
        <dsp:cNvPr id="0" name=""/>
        <dsp:cNvSpPr/>
      </dsp:nvSpPr>
      <dsp:spPr>
        <a:xfrm>
          <a:off x="1025108" y="1099914"/>
          <a:ext cx="2022051" cy="731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GB" sz="1300" kern="1200" smtClean="0"/>
            <a:t>Generate observations, ie.e survey indices, catch at age (Observation error model)</a:t>
          </a:r>
          <a:endParaRPr lang="en-GB" sz="1300" kern="1200"/>
        </a:p>
      </dsp:txBody>
      <dsp:txXfrm>
        <a:off x="1046546" y="1121352"/>
        <a:ext cx="1979175" cy="689088"/>
      </dsp:txXfrm>
    </dsp:sp>
    <dsp:sp modelId="{4831C733-7AF7-42AE-BBDF-DB55AE680AB6}">
      <dsp:nvSpPr>
        <dsp:cNvPr id="0" name=""/>
        <dsp:cNvSpPr/>
      </dsp:nvSpPr>
      <dsp:spPr>
        <a:xfrm rot="5400000">
          <a:off x="1898891" y="1850177"/>
          <a:ext cx="274486" cy="329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937319" y="1877626"/>
        <a:ext cx="197630" cy="192140"/>
      </dsp:txXfrm>
    </dsp:sp>
    <dsp:sp modelId="{A94E4FFC-C4C9-4A84-AB10-5F741A7CAE66}">
      <dsp:nvSpPr>
        <dsp:cNvPr id="0" name=""/>
        <dsp:cNvSpPr/>
      </dsp:nvSpPr>
      <dsp:spPr>
        <a:xfrm>
          <a:off x="1025108" y="2197861"/>
          <a:ext cx="2022051" cy="731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GB" sz="1300" kern="1200" smtClean="0"/>
            <a:t>Run the assessment model</a:t>
          </a:r>
          <a:endParaRPr lang="en-GB" sz="1300" kern="1200"/>
        </a:p>
      </dsp:txBody>
      <dsp:txXfrm>
        <a:off x="1046546" y="2219299"/>
        <a:ext cx="1979175" cy="689088"/>
      </dsp:txXfrm>
    </dsp:sp>
    <dsp:sp modelId="{257F0EE8-F357-426A-B866-3F0F7E8DC404}">
      <dsp:nvSpPr>
        <dsp:cNvPr id="0" name=""/>
        <dsp:cNvSpPr/>
      </dsp:nvSpPr>
      <dsp:spPr>
        <a:xfrm rot="5400000">
          <a:off x="1898891" y="2948124"/>
          <a:ext cx="274486" cy="329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937319" y="2975573"/>
        <a:ext cx="197630" cy="192140"/>
      </dsp:txXfrm>
    </dsp:sp>
    <dsp:sp modelId="{17B171C8-DF00-45CB-AE63-D5554C5951DE}">
      <dsp:nvSpPr>
        <dsp:cNvPr id="0" name=""/>
        <dsp:cNvSpPr/>
      </dsp:nvSpPr>
      <dsp:spPr>
        <a:xfrm>
          <a:off x="1025108" y="3295807"/>
          <a:ext cx="2022051" cy="731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GB" sz="1300" kern="1200" smtClean="0"/>
            <a:t>Perceived stock</a:t>
          </a:r>
          <a:endParaRPr lang="en-GB" sz="1300" kern="1200"/>
        </a:p>
      </dsp:txBody>
      <dsp:txXfrm>
        <a:off x="1046546" y="3317245"/>
        <a:ext cx="1979175" cy="689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3238C-A938-451C-8789-3FA2E1AA1A57}">
      <dsp:nvSpPr>
        <dsp:cNvPr id="0" name=""/>
        <dsp:cNvSpPr/>
      </dsp:nvSpPr>
      <dsp:spPr>
        <a:xfrm>
          <a:off x="905470" y="0"/>
          <a:ext cx="1813383" cy="10074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True stock (operating model)</a:t>
          </a:r>
          <a:endParaRPr lang="en-GB" sz="1900" kern="1200" dirty="0"/>
        </a:p>
      </dsp:txBody>
      <dsp:txXfrm>
        <a:off x="934977" y="29507"/>
        <a:ext cx="1754369" cy="948421"/>
      </dsp:txXfrm>
    </dsp:sp>
    <dsp:sp modelId="{4160CE41-1F3C-45FA-A851-FB5346C4DDF4}">
      <dsp:nvSpPr>
        <dsp:cNvPr id="0" name=""/>
        <dsp:cNvSpPr/>
      </dsp:nvSpPr>
      <dsp:spPr>
        <a:xfrm rot="5496671">
          <a:off x="1601940" y="1032620"/>
          <a:ext cx="377937" cy="4533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656499" y="1070346"/>
        <a:ext cx="272007" cy="264556"/>
      </dsp:txXfrm>
    </dsp:sp>
    <dsp:sp modelId="{A64A2BDD-91A5-4E7B-A660-C930A2438D15}">
      <dsp:nvSpPr>
        <dsp:cNvPr id="0" name=""/>
        <dsp:cNvSpPr/>
      </dsp:nvSpPr>
      <dsp:spPr>
        <a:xfrm>
          <a:off x="862965" y="1511152"/>
          <a:ext cx="1813383" cy="10074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Error matrices (on N@age and F@age)</a:t>
          </a:r>
          <a:endParaRPr lang="en-GB" sz="1900" kern="1200"/>
        </a:p>
      </dsp:txBody>
      <dsp:txXfrm>
        <a:off x="892472" y="1540659"/>
        <a:ext cx="1754369" cy="948421"/>
      </dsp:txXfrm>
    </dsp:sp>
    <dsp:sp modelId="{953EC589-4025-4F0E-8C23-541B479892AC}">
      <dsp:nvSpPr>
        <dsp:cNvPr id="0" name=""/>
        <dsp:cNvSpPr/>
      </dsp:nvSpPr>
      <dsp:spPr>
        <a:xfrm rot="5400000">
          <a:off x="1580762" y="2543773"/>
          <a:ext cx="377788" cy="4533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633653" y="2581551"/>
        <a:ext cx="272007" cy="264452"/>
      </dsp:txXfrm>
    </dsp:sp>
    <dsp:sp modelId="{BF7B753C-8AAE-4F20-8239-4F79FA3D9109}">
      <dsp:nvSpPr>
        <dsp:cNvPr id="0" name=""/>
        <dsp:cNvSpPr/>
      </dsp:nvSpPr>
      <dsp:spPr>
        <a:xfrm>
          <a:off x="862965" y="3022305"/>
          <a:ext cx="1813383" cy="10074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Perceived stock</a:t>
          </a:r>
          <a:endParaRPr lang="en-GB" sz="1900" kern="1200"/>
        </a:p>
      </dsp:txBody>
      <dsp:txXfrm>
        <a:off x="892472" y="3051812"/>
        <a:ext cx="1754369" cy="948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5AA0B-9931-4309-8B65-0E209B1543FA}">
      <dsp:nvSpPr>
        <dsp:cNvPr id="0" name=""/>
        <dsp:cNvSpPr/>
      </dsp:nvSpPr>
      <dsp:spPr>
        <a:xfrm>
          <a:off x="0" y="316"/>
          <a:ext cx="1828800" cy="10374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Benchmark assessment</a:t>
          </a:r>
          <a:endParaRPr lang="en-GB" sz="1100" kern="1200" dirty="0"/>
        </a:p>
      </dsp:txBody>
      <dsp:txXfrm>
        <a:off x="30387" y="30703"/>
        <a:ext cx="1768026" cy="976709"/>
      </dsp:txXfrm>
    </dsp:sp>
    <dsp:sp modelId="{1A61CD72-A535-48A4-BD15-D9DA9A44EDDA}">
      <dsp:nvSpPr>
        <dsp:cNvPr id="0" name=""/>
        <dsp:cNvSpPr/>
      </dsp:nvSpPr>
      <dsp:spPr>
        <a:xfrm rot="5400000">
          <a:off x="719871" y="1063737"/>
          <a:ext cx="389056" cy="46686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5400000">
        <a:off x="774339" y="1102643"/>
        <a:ext cx="280121" cy="272339"/>
      </dsp:txXfrm>
    </dsp:sp>
    <dsp:sp modelId="{665B493C-009D-402D-8837-E94035D59613}">
      <dsp:nvSpPr>
        <dsp:cNvPr id="0" name=""/>
        <dsp:cNvSpPr/>
      </dsp:nvSpPr>
      <dsp:spPr>
        <a:xfrm>
          <a:off x="0" y="1556541"/>
          <a:ext cx="1828800" cy="10374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Description of the error structure (based on model uncertainty, retrospective pattern, historic performance of short term forecast</a:t>
          </a:r>
          <a:endParaRPr lang="en-GB" sz="1100" kern="1200"/>
        </a:p>
      </dsp:txBody>
      <dsp:txXfrm>
        <a:off x="30387" y="1586928"/>
        <a:ext cx="1768026" cy="9767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9B6342-078D-4DE1-B5A3-41A158590038}"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251406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B6342-078D-4DE1-B5A3-41A158590038}"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47771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B6342-078D-4DE1-B5A3-41A158590038}"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3582165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Bille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2381" y="627064"/>
            <a:ext cx="935831" cy="561975"/>
          </a:xfrm>
          <a:prstGeom prst="rect">
            <a:avLst/>
          </a:prstGeom>
        </p:spPr>
      </p:pic>
      <p:sp>
        <p:nvSpPr>
          <p:cNvPr id="11" name="Titel 1"/>
          <p:cNvSpPr>
            <a:spLocks noGrp="1"/>
          </p:cNvSpPr>
          <p:nvPr>
            <p:ph type="title" hasCustomPrompt="1"/>
          </p:nvPr>
        </p:nvSpPr>
        <p:spPr>
          <a:xfrm>
            <a:off x="485776" y="427038"/>
            <a:ext cx="7007492" cy="1063625"/>
          </a:xfrm>
        </p:spPr>
        <p:txBody>
          <a:bodyPr>
            <a:normAutofit/>
          </a:bodyPr>
          <a:lstStyle>
            <a:lvl1pPr>
              <a:defRPr sz="3000" b="1">
                <a:solidFill>
                  <a:srgbClr val="00265A"/>
                </a:solidFill>
                <a:latin typeface="+mn-lt"/>
              </a:defRPr>
            </a:lvl1pPr>
          </a:lstStyle>
          <a:p>
            <a:r>
              <a:rPr lang="da-DK" dirty="0" smtClean="0"/>
              <a:t>Slide </a:t>
            </a:r>
            <a:r>
              <a:rPr lang="da-DK" dirty="0" err="1" smtClean="0"/>
              <a:t>title</a:t>
            </a:r>
            <a:endParaRPr lang="da-DK" dirty="0"/>
          </a:p>
        </p:txBody>
      </p:sp>
      <p:pic>
        <p:nvPicPr>
          <p:cNvPr id="6" name="Billed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18299" y="6418915"/>
            <a:ext cx="1920407" cy="384081"/>
          </a:xfrm>
          <a:prstGeom prst="rect">
            <a:avLst/>
          </a:prstGeom>
        </p:spPr>
      </p:pic>
      <p:sp>
        <p:nvSpPr>
          <p:cNvPr id="10" name="Pladsholder til indhold 4"/>
          <p:cNvSpPr>
            <a:spLocks noGrp="1"/>
          </p:cNvSpPr>
          <p:nvPr>
            <p:ph sz="quarter" idx="10" hasCustomPrompt="1"/>
          </p:nvPr>
        </p:nvSpPr>
        <p:spPr>
          <a:xfrm>
            <a:off x="510540" y="1534161"/>
            <a:ext cx="8061960" cy="4622801"/>
          </a:xfrm>
        </p:spPr>
        <p:txBody>
          <a:bodyPr>
            <a:normAutofit/>
          </a:bodyPr>
          <a:lstStyle>
            <a:lvl1pPr>
              <a:defRPr sz="975"/>
            </a:lvl1pPr>
          </a:lstStyle>
          <a:p>
            <a:r>
              <a:rPr lang="da-DK" dirty="0" err="1" smtClean="0"/>
              <a:t>Aperibuscimod</a:t>
            </a:r>
            <a:r>
              <a:rPr lang="da-DK" dirty="0" smtClean="0"/>
              <a:t> </a:t>
            </a:r>
            <a:r>
              <a:rPr lang="da-DK" dirty="0" err="1" smtClean="0"/>
              <a:t>quatem</a:t>
            </a:r>
            <a:r>
              <a:rPr lang="da-DK" dirty="0" smtClean="0"/>
              <a:t> lam </a:t>
            </a:r>
            <a:r>
              <a:rPr lang="da-DK" dirty="0" err="1" smtClean="0"/>
              <a:t>faccullabor</a:t>
            </a:r>
            <a:r>
              <a:rPr lang="da-DK" dirty="0" smtClean="0"/>
              <a:t> re </a:t>
            </a:r>
            <a:r>
              <a:rPr lang="da-DK" dirty="0" err="1" smtClean="0"/>
              <a:t>quidit</a:t>
            </a:r>
            <a:r>
              <a:rPr lang="da-DK" dirty="0" smtClean="0"/>
              <a:t> </a:t>
            </a:r>
            <a:r>
              <a:rPr lang="da-DK" dirty="0" err="1" smtClean="0"/>
              <a:t>dolo</a:t>
            </a:r>
            <a:r>
              <a:rPr lang="da-DK" dirty="0" smtClean="0"/>
              <a:t> </a:t>
            </a:r>
            <a:r>
              <a:rPr lang="da-DK" dirty="0" err="1" smtClean="0"/>
              <a:t>quas</a:t>
            </a:r>
            <a:r>
              <a:rPr lang="da-DK" dirty="0" smtClean="0"/>
              <a:t> ea nos et la </a:t>
            </a:r>
            <a:r>
              <a:rPr lang="da-DK" dirty="0" err="1" smtClean="0"/>
              <a:t>velenim</a:t>
            </a:r>
            <a:r>
              <a:rPr lang="da-DK" dirty="0" smtClean="0"/>
              <a:t> </a:t>
            </a:r>
            <a:r>
              <a:rPr lang="da-DK" dirty="0" err="1" smtClean="0"/>
              <a:t>aximus</a:t>
            </a:r>
            <a:r>
              <a:rPr lang="da-DK" dirty="0" smtClean="0"/>
              <a:t>, </a:t>
            </a:r>
            <a:r>
              <a:rPr lang="da-DK" dirty="0" err="1" smtClean="0"/>
              <a:t>commosantur</a:t>
            </a:r>
            <a:r>
              <a:rPr lang="da-DK" dirty="0" smtClean="0"/>
              <a:t>?</a:t>
            </a:r>
          </a:p>
          <a:p>
            <a:r>
              <a:rPr lang="da-DK" dirty="0" err="1" smtClean="0"/>
              <a:t>Harios</a:t>
            </a:r>
            <a:r>
              <a:rPr lang="da-DK" dirty="0" smtClean="0"/>
              <a:t> </a:t>
            </a:r>
            <a:r>
              <a:rPr lang="da-DK" dirty="0" err="1" smtClean="0"/>
              <a:t>dollabo</a:t>
            </a:r>
            <a:r>
              <a:rPr lang="da-DK" dirty="0" smtClean="0"/>
              <a:t>. Nam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r>
              <a:rPr lang="da-DK" dirty="0" smtClean="0"/>
              <a:t> es </a:t>
            </a:r>
            <a:r>
              <a:rPr lang="da-DK" dirty="0" err="1" smtClean="0"/>
              <a:t>quid</a:t>
            </a:r>
            <a:r>
              <a:rPr lang="da-DK" dirty="0" smtClean="0"/>
              <a:t> </a:t>
            </a:r>
            <a:r>
              <a:rPr lang="da-DK" dirty="0" err="1" smtClean="0"/>
              <a:t>utaturibus</a:t>
            </a:r>
            <a:r>
              <a:rPr lang="da-DK" dirty="0" smtClean="0"/>
              <a:t> </a:t>
            </a:r>
            <a:r>
              <a:rPr lang="da-DK" dirty="0" err="1" smtClean="0"/>
              <a:t>eum</a:t>
            </a:r>
            <a:r>
              <a:rPr lang="da-DK" dirty="0" smtClean="0"/>
              <a:t> </a:t>
            </a:r>
            <a:r>
              <a:rPr lang="da-DK" dirty="0" err="1" smtClean="0"/>
              <a:t>voleseque</a:t>
            </a:r>
            <a:r>
              <a:rPr lang="da-DK" dirty="0" smtClean="0"/>
              <a:t> </a:t>
            </a:r>
            <a:r>
              <a:rPr lang="da-DK" dirty="0" err="1" smtClean="0"/>
              <a:t>landell</a:t>
            </a:r>
            <a:r>
              <a:rPr lang="da-DK" dirty="0" smtClean="0"/>
              <a:t> </a:t>
            </a:r>
            <a:r>
              <a:rPr lang="da-DK" dirty="0" err="1" smtClean="0"/>
              <a:t>ectur</a:t>
            </a:r>
            <a:r>
              <a:rPr lang="da-DK" dirty="0" smtClean="0"/>
              <a:t>? </a:t>
            </a:r>
            <a:r>
              <a:rPr lang="da-DK" dirty="0" err="1" smtClean="0"/>
              <a:t>Qui</a:t>
            </a:r>
            <a:r>
              <a:rPr lang="da-DK" dirty="0" smtClean="0"/>
              <a:t> </a:t>
            </a:r>
            <a:r>
              <a:rPr lang="da-DK" dirty="0" err="1" smtClean="0"/>
              <a:t>nullandi</a:t>
            </a:r>
            <a:r>
              <a:rPr lang="da-DK" dirty="0" smtClean="0"/>
              <a:t> dis et </a:t>
            </a:r>
            <a:r>
              <a:rPr lang="da-DK" dirty="0" err="1" smtClean="0"/>
              <a:t>que</a:t>
            </a:r>
            <a:r>
              <a:rPr lang="da-DK" dirty="0" smtClean="0"/>
              <a:t> </a:t>
            </a:r>
            <a:r>
              <a:rPr lang="da-DK" dirty="0" err="1" smtClean="0"/>
              <a:t>perum</a:t>
            </a:r>
            <a:r>
              <a:rPr lang="da-DK" dirty="0" smtClean="0"/>
              <a:t> </a:t>
            </a:r>
            <a:r>
              <a:rPr lang="da-DK" dirty="0" err="1" smtClean="0"/>
              <a:t>rectusae</a:t>
            </a:r>
            <a:r>
              <a:rPr lang="da-DK" dirty="0" smtClean="0"/>
              <a:t> et </a:t>
            </a:r>
            <a:r>
              <a:rPr lang="da-DK" dirty="0" err="1" smtClean="0"/>
              <a:t>aditas</a:t>
            </a:r>
            <a:r>
              <a:rPr lang="da-DK" dirty="0" smtClean="0"/>
              <a:t> </a:t>
            </a:r>
            <a:r>
              <a:rPr lang="da-DK" dirty="0" err="1" smtClean="0"/>
              <a:t>dolor</a:t>
            </a:r>
            <a:r>
              <a:rPr lang="da-DK" dirty="0" smtClean="0"/>
              <a:t> </a:t>
            </a:r>
            <a:r>
              <a:rPr lang="da-DK" dirty="0" err="1" smtClean="0"/>
              <a:t>ant</a:t>
            </a:r>
            <a:r>
              <a:rPr lang="da-DK" dirty="0" smtClean="0"/>
              <a:t> </a:t>
            </a:r>
            <a:r>
              <a:rPr lang="da-DK" dirty="0" err="1" smtClean="0"/>
              <a:t>liquunt</a:t>
            </a:r>
            <a:r>
              <a:rPr lang="da-DK" dirty="0" smtClean="0"/>
              <a:t> fuga. </a:t>
            </a:r>
            <a:r>
              <a:rPr lang="da-DK" dirty="0" err="1" smtClean="0"/>
              <a:t>Itat</a:t>
            </a:r>
            <a:r>
              <a:rPr lang="da-DK" dirty="0" smtClean="0"/>
              <a:t> </a:t>
            </a:r>
            <a:r>
              <a:rPr lang="da-DK" dirty="0" err="1" smtClean="0"/>
              <a:t>earchilis</a:t>
            </a:r>
            <a:r>
              <a:rPr lang="da-DK" dirty="0" smtClean="0"/>
              <a:t> </a:t>
            </a:r>
            <a:r>
              <a:rPr lang="da-DK" dirty="0" err="1" smtClean="0"/>
              <a:t>accuptat</a:t>
            </a:r>
            <a:r>
              <a:rPr lang="da-DK" dirty="0" smtClean="0"/>
              <a:t>.</a:t>
            </a:r>
          </a:p>
          <a:p>
            <a:r>
              <a:rPr lang="da-DK" dirty="0" err="1" smtClean="0"/>
              <a:t>Ebis</a:t>
            </a:r>
            <a:r>
              <a:rPr lang="da-DK" dirty="0" smtClean="0"/>
              <a:t> </a:t>
            </a:r>
            <a:r>
              <a:rPr lang="da-DK" dirty="0" err="1" smtClean="0"/>
              <a:t>evelest</a:t>
            </a:r>
            <a:r>
              <a:rPr lang="da-DK" dirty="0" smtClean="0"/>
              <a:t> et res rest </a:t>
            </a:r>
            <a:r>
              <a:rPr lang="da-DK" dirty="0" err="1" smtClean="0"/>
              <a:t>que</a:t>
            </a:r>
            <a:r>
              <a:rPr lang="da-DK" dirty="0" smtClean="0"/>
              <a:t> </a:t>
            </a:r>
            <a:r>
              <a:rPr lang="da-DK" dirty="0" err="1" smtClean="0"/>
              <a:t>conserum</a:t>
            </a:r>
            <a:r>
              <a:rPr lang="da-DK" dirty="0" smtClean="0"/>
              <a:t> </a:t>
            </a:r>
            <a:r>
              <a:rPr lang="da-DK" dirty="0" err="1" smtClean="0"/>
              <a:t>lautaectem</a:t>
            </a:r>
            <a:r>
              <a:rPr lang="da-DK" dirty="0" smtClean="0"/>
              <a:t> </a:t>
            </a:r>
            <a:r>
              <a:rPr lang="da-DK" dirty="0" err="1" smtClean="0"/>
              <a:t>volorpo</a:t>
            </a:r>
            <a:r>
              <a:rPr lang="da-DK" dirty="0" smtClean="0"/>
              <a:t> </a:t>
            </a:r>
            <a:r>
              <a:rPr lang="da-DK" dirty="0" err="1" smtClean="0"/>
              <a:t>remporrum</a:t>
            </a:r>
            <a:r>
              <a:rPr lang="da-DK" dirty="0" smtClean="0"/>
              <a:t> </a:t>
            </a:r>
            <a:r>
              <a:rPr lang="da-DK" dirty="0" err="1" smtClean="0"/>
              <a:t>velloru</a:t>
            </a:r>
            <a:r>
              <a:rPr lang="da-DK" dirty="0" smtClean="0"/>
              <a:t> </a:t>
            </a:r>
            <a:r>
              <a:rPr lang="da-DK" dirty="0" err="1" smtClean="0"/>
              <a:t>ptatquia</a:t>
            </a:r>
            <a:r>
              <a:rPr lang="da-DK" dirty="0" smtClean="0"/>
              <a:t> </a:t>
            </a:r>
            <a:r>
              <a:rPr lang="da-DK" dirty="0" err="1" smtClean="0"/>
              <a:t>conserum</a:t>
            </a:r>
            <a:r>
              <a:rPr lang="da-DK" dirty="0" smtClean="0"/>
              <a:t> </a:t>
            </a:r>
            <a:r>
              <a:rPr lang="da-DK" dirty="0" err="1" smtClean="0"/>
              <a:t>velignis</a:t>
            </a:r>
            <a:r>
              <a:rPr lang="da-DK" dirty="0" smtClean="0"/>
              <a:t> </a:t>
            </a:r>
            <a:r>
              <a:rPr lang="da-DK" dirty="0" err="1" smtClean="0"/>
              <a:t>alique</a:t>
            </a:r>
            <a:r>
              <a:rPr lang="da-DK" dirty="0" smtClean="0"/>
              <a:t> </a:t>
            </a:r>
            <a:r>
              <a:rPr lang="da-DK" dirty="0" err="1" smtClean="0"/>
              <a:t>volupta</a:t>
            </a:r>
            <a:r>
              <a:rPr lang="da-DK" dirty="0" smtClean="0"/>
              <a:t> </a:t>
            </a:r>
            <a:r>
              <a:rPr lang="da-DK" dirty="0" err="1" smtClean="0"/>
              <a:t>tiusam</a:t>
            </a:r>
            <a:r>
              <a:rPr lang="da-DK" dirty="0" smtClean="0"/>
              <a:t> sin nus, quos nitatur? </a:t>
            </a:r>
            <a:r>
              <a:rPr lang="da-DK" dirty="0" err="1" smtClean="0"/>
              <a:t>Qui</a:t>
            </a:r>
            <a:r>
              <a:rPr lang="da-DK" dirty="0" smtClean="0"/>
              <a:t> </a:t>
            </a:r>
            <a:r>
              <a:rPr lang="da-DK" dirty="0" err="1" smtClean="0"/>
              <a:t>quis</a:t>
            </a:r>
            <a:r>
              <a:rPr lang="da-DK" dirty="0" smtClean="0"/>
              <a:t> </a:t>
            </a:r>
            <a:r>
              <a:rPr lang="da-DK" dirty="0" err="1" smtClean="0"/>
              <a:t>dolorem</a:t>
            </a:r>
            <a:r>
              <a:rPr lang="da-DK" dirty="0" smtClean="0"/>
              <a:t> ea </a:t>
            </a:r>
            <a:r>
              <a:rPr lang="da-DK" dirty="0" err="1" smtClean="0"/>
              <a:t>delasd</a:t>
            </a:r>
            <a:r>
              <a:rPr lang="da-DK" dirty="0" smtClean="0"/>
              <a:t> </a:t>
            </a:r>
            <a:r>
              <a:rPr lang="da-DK" dirty="0" err="1" smtClean="0"/>
              <a:t>asdm</a:t>
            </a:r>
            <a:r>
              <a:rPr lang="da-DK" dirty="0" smtClean="0"/>
              <a:t> </a:t>
            </a:r>
            <a:r>
              <a:rPr lang="da-DK" dirty="0" err="1" smtClean="0"/>
              <a:t>quis</a:t>
            </a:r>
            <a:r>
              <a:rPr lang="da-DK" dirty="0" smtClean="0"/>
              <a:t> </a:t>
            </a:r>
            <a:r>
              <a:rPr lang="da-DK" dirty="0" err="1" smtClean="0"/>
              <a:t>mollacc</a:t>
            </a:r>
            <a:r>
              <a:rPr lang="da-DK" dirty="0" smtClean="0"/>
              <a:t> </a:t>
            </a:r>
            <a:r>
              <a:rPr lang="da-DK" dirty="0" err="1" smtClean="0"/>
              <a:t>usapic</a:t>
            </a:r>
            <a:r>
              <a:rPr lang="da-DK" dirty="0" smtClean="0"/>
              <a:t> to od et, </a:t>
            </a:r>
            <a:r>
              <a:rPr lang="da-DK" dirty="0" err="1" smtClean="0"/>
              <a:t>que</a:t>
            </a:r>
            <a:r>
              <a:rPr lang="da-DK" dirty="0" smtClean="0"/>
              <a:t> et </a:t>
            </a:r>
            <a:r>
              <a:rPr lang="da-DK" dirty="0" err="1" smtClean="0"/>
              <a:t>aperore</a:t>
            </a:r>
            <a:r>
              <a:rPr lang="da-DK" dirty="0" smtClean="0"/>
              <a:t>, </a:t>
            </a:r>
            <a:r>
              <a:rPr lang="da-DK" dirty="0" err="1" smtClean="0"/>
              <a:t>cusandi</a:t>
            </a:r>
            <a:r>
              <a:rPr lang="da-DK" dirty="0" smtClean="0"/>
              <a:t> </a:t>
            </a:r>
            <a:r>
              <a:rPr lang="da-DK" dirty="0" err="1" smtClean="0"/>
              <a:t>aut</a:t>
            </a:r>
            <a:r>
              <a:rPr lang="da-DK" dirty="0" smtClean="0"/>
              <a:t> </a:t>
            </a:r>
            <a:r>
              <a:rPr lang="da-DK" dirty="0" err="1" smtClean="0"/>
              <a:t>pelicii</a:t>
            </a:r>
            <a:r>
              <a:rPr lang="da-DK" dirty="0" smtClean="0"/>
              <a:t> </a:t>
            </a:r>
            <a:r>
              <a:rPr lang="da-DK" dirty="0" err="1" smtClean="0"/>
              <a:t>stotam</a:t>
            </a:r>
            <a:r>
              <a:rPr lang="da-DK" dirty="0" smtClean="0"/>
              <a:t> </a:t>
            </a:r>
            <a:r>
              <a:rPr lang="da-DK" dirty="0" err="1" smtClean="0"/>
              <a:t>disciis</a:t>
            </a:r>
            <a:r>
              <a:rPr lang="da-DK" dirty="0" smtClean="0"/>
              <a:t> si te pa </a:t>
            </a:r>
            <a:r>
              <a:rPr lang="da-DK" dirty="0" err="1" smtClean="0"/>
              <a:t>voles</a:t>
            </a:r>
            <a:r>
              <a:rPr lang="da-DK" dirty="0" smtClean="0"/>
              <a:t> </a:t>
            </a:r>
            <a:r>
              <a:rPr lang="da-DK" dirty="0" err="1" smtClean="0"/>
              <a:t>esendi</a:t>
            </a:r>
            <a:r>
              <a:rPr lang="da-DK" dirty="0" smtClean="0"/>
              <a:t> </a:t>
            </a:r>
            <a:r>
              <a:rPr lang="da-DK" dirty="0" err="1" smtClean="0"/>
              <a:t>volupiet</a:t>
            </a:r>
            <a:r>
              <a:rPr lang="da-DK" dirty="0" smtClean="0"/>
              <a:t> </a:t>
            </a:r>
            <a:r>
              <a:rPr lang="da-DK" dirty="0" err="1" smtClean="0"/>
              <a:t>omnis</a:t>
            </a:r>
            <a:r>
              <a:rPr lang="da-DK" dirty="0" smtClean="0"/>
              <a:t> </a:t>
            </a:r>
            <a:r>
              <a:rPr lang="da-DK" dirty="0" err="1" smtClean="0"/>
              <a:t>enihili</a:t>
            </a:r>
            <a:r>
              <a:rPr lang="da-DK" dirty="0" smtClean="0"/>
              <a:t> </a:t>
            </a:r>
            <a:r>
              <a:rPr lang="da-DK" dirty="0" err="1" smtClean="0"/>
              <a:t>tatiandam</a:t>
            </a:r>
            <a:r>
              <a:rPr lang="da-DK" dirty="0" smtClean="0"/>
              <a:t> et </a:t>
            </a:r>
            <a:r>
              <a:rPr lang="da-DK" dirty="0" err="1" smtClean="0"/>
              <a:t>hari</a:t>
            </a:r>
            <a:r>
              <a:rPr lang="da-DK" dirty="0" smtClean="0"/>
              <a:t> </a:t>
            </a:r>
            <a:r>
              <a:rPr lang="da-DK" dirty="0" err="1" smtClean="0"/>
              <a:t>ate</a:t>
            </a:r>
            <a:r>
              <a:rPr lang="da-DK" dirty="0" smtClean="0"/>
              <a:t> </a:t>
            </a:r>
            <a:r>
              <a:rPr lang="da-DK" dirty="0" err="1" smtClean="0"/>
              <a:t>aut</a:t>
            </a:r>
            <a:r>
              <a:rPr lang="da-DK" dirty="0" smtClean="0"/>
              <a:t> re peribus et </a:t>
            </a:r>
            <a:r>
              <a:rPr lang="da-DK" dirty="0" err="1" smtClean="0"/>
              <a:t>ellabo</a:t>
            </a:r>
            <a:r>
              <a:rPr lang="da-DK" dirty="0" smtClean="0"/>
              <a:t>. </a:t>
            </a:r>
            <a:r>
              <a:rPr lang="da-DK" dirty="0" err="1" smtClean="0"/>
              <a:t>Um</a:t>
            </a:r>
            <a:r>
              <a:rPr lang="da-DK" dirty="0" smtClean="0"/>
              <a:t> </a:t>
            </a:r>
            <a:r>
              <a:rPr lang="da-DK" dirty="0" err="1" smtClean="0"/>
              <a:t>quat</a:t>
            </a:r>
            <a:r>
              <a:rPr lang="da-DK" dirty="0" smtClean="0"/>
              <a:t>.</a:t>
            </a:r>
          </a:p>
          <a:p>
            <a:r>
              <a:rPr lang="da-DK" dirty="0" err="1" smtClean="0"/>
              <a:t>Beaquamus</a:t>
            </a:r>
            <a:r>
              <a:rPr lang="da-DK" dirty="0" smtClean="0"/>
              <a:t> </a:t>
            </a:r>
            <a:r>
              <a:rPr lang="da-DK" dirty="0" err="1" smtClean="0"/>
              <a:t>quasin</a:t>
            </a:r>
            <a:r>
              <a:rPr lang="da-DK" dirty="0" smtClean="0"/>
              <a:t> </a:t>
            </a:r>
            <a:r>
              <a:rPr lang="da-DK" dirty="0" err="1" smtClean="0"/>
              <a:t>conseque</a:t>
            </a:r>
            <a:r>
              <a:rPr lang="da-DK" dirty="0" smtClean="0"/>
              <a:t> </a:t>
            </a:r>
            <a:r>
              <a:rPr lang="da-DK" dirty="0" err="1" smtClean="0"/>
              <a:t>commod</a:t>
            </a:r>
            <a:r>
              <a:rPr lang="da-DK" dirty="0" smtClean="0"/>
              <a:t> </a:t>
            </a:r>
            <a:r>
              <a:rPr lang="da-DK" dirty="0" err="1" smtClean="0"/>
              <a:t>quamenistrum</a:t>
            </a:r>
            <a:r>
              <a:rPr lang="da-DK" dirty="0" smtClean="0"/>
              <a:t> </a:t>
            </a:r>
            <a:r>
              <a:rPr lang="da-DK" dirty="0" err="1" smtClean="0"/>
              <a:t>ipsunto</a:t>
            </a:r>
            <a:r>
              <a:rPr lang="da-DK" dirty="0" smtClean="0"/>
              <a:t> te </a:t>
            </a:r>
            <a:r>
              <a:rPr lang="da-DK" dirty="0" err="1" smtClean="0"/>
              <a:t>volum</a:t>
            </a:r>
            <a:r>
              <a:rPr lang="da-DK" dirty="0" smtClean="0"/>
              <a:t> re </a:t>
            </a:r>
            <a:r>
              <a:rPr lang="da-DK" dirty="0" err="1" smtClean="0"/>
              <a:t>omnimpo</a:t>
            </a:r>
            <a:r>
              <a:rPr lang="da-DK" dirty="0" smtClean="0"/>
              <a:t> </a:t>
            </a:r>
            <a:r>
              <a:rPr lang="da-DK" dirty="0" err="1" smtClean="0"/>
              <a:t>reiciae</a:t>
            </a:r>
            <a:r>
              <a:rPr lang="da-DK" dirty="0" smtClean="0"/>
              <a:t> </a:t>
            </a:r>
            <a:r>
              <a:rPr lang="da-DK" dirty="0" err="1" smtClean="0"/>
              <a:t>ctiandi</a:t>
            </a:r>
            <a:r>
              <a:rPr lang="da-DK" dirty="0" smtClean="0"/>
              <a:t> </a:t>
            </a:r>
            <a:r>
              <a:rPr lang="da-DK" dirty="0" err="1" smtClean="0"/>
              <a:t>tatem</a:t>
            </a:r>
            <a:r>
              <a:rPr lang="da-DK" dirty="0" smtClean="0"/>
              <a:t>. </a:t>
            </a:r>
            <a:r>
              <a:rPr lang="da-DK" dirty="0" err="1" smtClean="0"/>
              <a:t>Olupiendis</a:t>
            </a:r>
            <a:r>
              <a:rPr lang="da-DK" dirty="0" smtClean="0"/>
              <a:t> a </a:t>
            </a:r>
            <a:r>
              <a:rPr lang="da-DK" dirty="0" err="1" smtClean="0"/>
              <a:t>parum</a:t>
            </a:r>
            <a:r>
              <a:rPr lang="da-DK" dirty="0" smtClean="0"/>
              <a:t> </a:t>
            </a:r>
            <a:r>
              <a:rPr lang="da-DK" dirty="0" err="1" smtClean="0"/>
              <a:t>eum</a:t>
            </a:r>
            <a:r>
              <a:rPr lang="da-DK" dirty="0" smtClean="0"/>
              <a:t> </a:t>
            </a:r>
            <a:r>
              <a:rPr lang="da-DK" dirty="0" err="1" smtClean="0"/>
              <a:t>inum</a:t>
            </a:r>
            <a:r>
              <a:rPr lang="da-DK" dirty="0" smtClean="0"/>
              <a:t> </a:t>
            </a:r>
            <a:r>
              <a:rPr lang="da-DK" dirty="0" err="1" smtClean="0"/>
              <a:t>quae</a:t>
            </a:r>
            <a:r>
              <a:rPr lang="da-DK" dirty="0" smtClean="0"/>
              <a:t> ex et </a:t>
            </a:r>
            <a:r>
              <a:rPr lang="da-DK" dirty="0" err="1" smtClean="0"/>
              <a:t>et</a:t>
            </a:r>
            <a:r>
              <a:rPr lang="da-DK" dirty="0" smtClean="0"/>
              <a:t> </a:t>
            </a:r>
            <a:r>
              <a:rPr lang="da-DK" dirty="0" err="1" smtClean="0"/>
              <a:t>dendis</a:t>
            </a:r>
            <a:r>
              <a:rPr lang="da-DK" dirty="0" smtClean="0"/>
              <a:t> </a:t>
            </a:r>
            <a:r>
              <a:rPr lang="da-DK" dirty="0" err="1" smtClean="0"/>
              <a:t>doluptatibus</a:t>
            </a:r>
            <a:r>
              <a:rPr lang="da-DK" dirty="0" smtClean="0"/>
              <a:t> </a:t>
            </a:r>
            <a:r>
              <a:rPr lang="da-DK" dirty="0" err="1" smtClean="0"/>
              <a:t>audignis</a:t>
            </a:r>
            <a:r>
              <a:rPr lang="da-DK" dirty="0" smtClean="0"/>
              <a:t> </a:t>
            </a:r>
            <a:r>
              <a:rPr lang="da-DK" dirty="0" err="1" smtClean="0"/>
              <a:t>apidel</a:t>
            </a:r>
            <a:r>
              <a:rPr lang="da-DK" dirty="0" smtClean="0"/>
              <a:t> </a:t>
            </a:r>
            <a:r>
              <a:rPr lang="da-DK" dirty="0" err="1" smtClean="0"/>
              <a:t>ipis</a:t>
            </a:r>
            <a:r>
              <a:rPr lang="da-DK" dirty="0" smtClean="0"/>
              <a:t> et </a:t>
            </a:r>
            <a:r>
              <a:rPr lang="da-DK" dirty="0" err="1" smtClean="0"/>
              <a:t>vellorr</a:t>
            </a:r>
            <a:r>
              <a:rPr lang="da-DK" dirty="0" smtClean="0"/>
              <a:t> </a:t>
            </a:r>
            <a:r>
              <a:rPr lang="da-DK" dirty="0" err="1" smtClean="0"/>
              <a:t>orporeiument</a:t>
            </a:r>
            <a:r>
              <a:rPr lang="da-DK" dirty="0" smtClean="0"/>
              <a:t> </a:t>
            </a:r>
            <a:r>
              <a:rPr lang="da-DK" dirty="0" err="1" smtClean="0"/>
              <a:t>quiste</a:t>
            </a:r>
            <a:r>
              <a:rPr lang="da-DK" dirty="0" smtClean="0"/>
              <a:t> </a:t>
            </a:r>
            <a:r>
              <a:rPr lang="da-DK" dirty="0" err="1" smtClean="0"/>
              <a:t>num</a:t>
            </a:r>
            <a:r>
              <a:rPr lang="da-DK" dirty="0" smtClean="0"/>
              <a:t> </a:t>
            </a:r>
            <a:r>
              <a:rPr lang="da-DK" dirty="0" err="1" smtClean="0"/>
              <a:t>volum</a:t>
            </a:r>
            <a:r>
              <a:rPr lang="da-DK" dirty="0" smtClean="0"/>
              <a:t> </a:t>
            </a:r>
            <a:r>
              <a:rPr lang="da-DK" dirty="0" err="1" smtClean="0"/>
              <a:t>voluptatquae</a:t>
            </a:r>
            <a:r>
              <a:rPr lang="da-DK" dirty="0" smtClean="0"/>
              <a:t> </a:t>
            </a:r>
            <a:r>
              <a:rPr lang="da-DK" dirty="0" err="1" smtClean="0"/>
              <a:t>iusdam</a:t>
            </a:r>
            <a:r>
              <a:rPr lang="da-DK" dirty="0" smtClean="0"/>
              <a:t> </a:t>
            </a:r>
            <a:r>
              <a:rPr lang="da-DK" dirty="0" err="1" smtClean="0"/>
              <a:t>aut</a:t>
            </a:r>
            <a:r>
              <a:rPr lang="da-DK" dirty="0" smtClean="0"/>
              <a:t> </a:t>
            </a:r>
            <a:r>
              <a:rPr lang="da-DK" dirty="0" err="1" smtClean="0"/>
              <a:t>ditate</a:t>
            </a:r>
            <a:r>
              <a:rPr lang="da-DK" dirty="0" smtClean="0"/>
              <a:t> et </a:t>
            </a:r>
            <a:r>
              <a:rPr lang="da-DK" dirty="0" err="1" smtClean="0"/>
              <a:t>dolorru</a:t>
            </a:r>
            <a:r>
              <a:rPr lang="da-DK" dirty="0" smtClean="0"/>
              <a:t> </a:t>
            </a:r>
            <a:r>
              <a:rPr lang="da-DK" dirty="0" err="1" smtClean="0"/>
              <a:t>mquam</a:t>
            </a:r>
            <a:r>
              <a:rPr lang="da-DK" dirty="0" smtClean="0"/>
              <a:t>, </a:t>
            </a:r>
            <a:r>
              <a:rPr lang="da-DK" dirty="0" err="1" smtClean="0"/>
              <a:t>cuptur</a:t>
            </a:r>
            <a:r>
              <a:rPr lang="da-DK" dirty="0" smtClean="0"/>
              <a:t> </a:t>
            </a:r>
            <a:r>
              <a:rPr lang="da-DK" dirty="0" err="1" smtClean="0"/>
              <a:t>aliqui</a:t>
            </a:r>
            <a:r>
              <a:rPr lang="da-DK" dirty="0" smtClean="0"/>
              <a:t> tempos </a:t>
            </a:r>
            <a:r>
              <a:rPr lang="da-DK" dirty="0" err="1" smtClean="0"/>
              <a:t>provit</a:t>
            </a:r>
            <a:r>
              <a:rPr lang="da-DK" dirty="0" smtClean="0"/>
              <a:t> </a:t>
            </a:r>
            <a:r>
              <a:rPr lang="da-DK" dirty="0" err="1" smtClean="0"/>
              <a:t>qui</a:t>
            </a:r>
            <a:r>
              <a:rPr lang="da-DK" dirty="0" smtClean="0"/>
              <a:t> </a:t>
            </a:r>
            <a:r>
              <a:rPr lang="da-DK" dirty="0" err="1" smtClean="0"/>
              <a:t>testendam</a:t>
            </a:r>
            <a:r>
              <a:rPr lang="da-DK" dirty="0" smtClean="0"/>
              <a:t> </a:t>
            </a:r>
            <a:r>
              <a:rPr lang="da-DK" dirty="0" err="1" smtClean="0"/>
              <a:t>aut</a:t>
            </a:r>
            <a:r>
              <a:rPr lang="da-DK" dirty="0" smtClean="0"/>
              <a:t> </a:t>
            </a:r>
            <a:r>
              <a:rPr lang="da-DK" dirty="0" err="1" smtClean="0"/>
              <a:t>auda</a:t>
            </a:r>
            <a:r>
              <a:rPr lang="da-DK" dirty="0" smtClean="0"/>
              <a:t> imi, is </a:t>
            </a:r>
            <a:r>
              <a:rPr lang="da-DK" dirty="0" err="1" smtClean="0"/>
              <a:t>essequi</a:t>
            </a:r>
            <a:r>
              <a:rPr lang="da-DK" dirty="0" smtClean="0"/>
              <a:t> </a:t>
            </a:r>
            <a:r>
              <a:rPr lang="da-DK" dirty="0" err="1" smtClean="0"/>
              <a:t>bera</a:t>
            </a:r>
            <a:r>
              <a:rPr lang="da-DK" dirty="0" smtClean="0"/>
              <a:t> </a:t>
            </a:r>
            <a:r>
              <a:rPr lang="da-DK" dirty="0" err="1" smtClean="0"/>
              <a:t>vernate</a:t>
            </a:r>
            <a:r>
              <a:rPr lang="da-DK" dirty="0" smtClean="0"/>
              <a:t> </a:t>
            </a:r>
            <a:r>
              <a:rPr lang="da-DK" dirty="0" err="1" smtClean="0"/>
              <a:t>esto</a:t>
            </a:r>
            <a:r>
              <a:rPr lang="da-DK" dirty="0" smtClean="0"/>
              <a:t> </a:t>
            </a:r>
            <a:r>
              <a:rPr lang="da-DK" dirty="0" err="1" smtClean="0"/>
              <a:t>conse</a:t>
            </a:r>
            <a:r>
              <a:rPr lang="da-DK" dirty="0" smtClean="0"/>
              <a:t> non </a:t>
            </a:r>
            <a:r>
              <a:rPr lang="da-DK" dirty="0" err="1" smtClean="0"/>
              <a:t>consequi</a:t>
            </a:r>
            <a:r>
              <a:rPr lang="da-DK" dirty="0" smtClean="0"/>
              <a:t> </a:t>
            </a:r>
            <a:r>
              <a:rPr lang="da-DK" dirty="0" err="1" smtClean="0"/>
              <a:t>ducipic</a:t>
            </a:r>
            <a:r>
              <a:rPr lang="da-DK" dirty="0" smtClean="0"/>
              <a:t> </a:t>
            </a:r>
            <a:r>
              <a:rPr lang="da-DK" dirty="0" err="1" smtClean="0"/>
              <a:t>totaquo</a:t>
            </a:r>
            <a:r>
              <a:rPr lang="da-DK" dirty="0" smtClean="0"/>
              <a:t> es </a:t>
            </a:r>
            <a:r>
              <a:rPr lang="da-DK" dirty="0" err="1" smtClean="0"/>
              <a:t>quid</a:t>
            </a:r>
            <a:r>
              <a:rPr lang="da-DK" dirty="0" smtClean="0"/>
              <a:t> </a:t>
            </a:r>
            <a:r>
              <a:rPr lang="da-DK" dirty="0" err="1" smtClean="0"/>
              <a:t>utaturibus</a:t>
            </a:r>
            <a:r>
              <a:rPr lang="da-DK" dirty="0" smtClean="0"/>
              <a:t> </a:t>
            </a:r>
            <a:r>
              <a:rPr lang="da-DK" dirty="0" err="1" smtClean="0"/>
              <a:t>eum</a:t>
            </a:r>
            <a:r>
              <a:rPr lang="da-DK" dirty="0" smtClean="0"/>
              <a:t> </a:t>
            </a:r>
            <a:r>
              <a:rPr lang="da-DK" dirty="0" err="1" smtClean="0"/>
              <a:t>voleseque</a:t>
            </a:r>
            <a:r>
              <a:rPr lang="da-DK" dirty="0" smtClean="0"/>
              <a:t> </a:t>
            </a:r>
            <a:r>
              <a:rPr lang="da-DK" dirty="0" err="1" smtClean="0"/>
              <a:t>landell</a:t>
            </a:r>
            <a:r>
              <a:rPr lang="da-DK" dirty="0" smtClean="0"/>
              <a:t> </a:t>
            </a:r>
            <a:r>
              <a:rPr lang="da-DK" dirty="0" err="1" smtClean="0"/>
              <a:t>ectur</a:t>
            </a:r>
            <a:r>
              <a:rPr lang="da-DK" dirty="0" smtClean="0"/>
              <a:t>? </a:t>
            </a:r>
            <a:r>
              <a:rPr lang="da-DK" dirty="0" err="1" smtClean="0"/>
              <a:t>Qui</a:t>
            </a:r>
            <a:r>
              <a:rPr lang="da-DK" dirty="0" smtClean="0"/>
              <a:t> </a:t>
            </a:r>
            <a:r>
              <a:rPr lang="da-DK" dirty="0" err="1" smtClean="0"/>
              <a:t>nullandi</a:t>
            </a:r>
            <a:r>
              <a:rPr lang="da-DK" dirty="0" smtClean="0"/>
              <a:t> dis et </a:t>
            </a:r>
            <a:r>
              <a:rPr lang="da-DK" dirty="0" err="1" smtClean="0"/>
              <a:t>que</a:t>
            </a:r>
            <a:r>
              <a:rPr lang="da-DK" dirty="0" smtClean="0"/>
              <a:t> </a:t>
            </a:r>
            <a:r>
              <a:rPr lang="da-DK" dirty="0" err="1" smtClean="0"/>
              <a:t>perum</a:t>
            </a:r>
            <a:r>
              <a:rPr lang="da-DK" dirty="0" smtClean="0"/>
              <a:t> </a:t>
            </a:r>
            <a:r>
              <a:rPr lang="da-DK" dirty="0" err="1" smtClean="0"/>
              <a:t>rectusae</a:t>
            </a:r>
            <a:r>
              <a:rPr lang="da-DK" dirty="0" smtClean="0"/>
              <a:t> et </a:t>
            </a:r>
            <a:r>
              <a:rPr lang="da-DK" dirty="0" err="1" smtClean="0"/>
              <a:t>aditas</a:t>
            </a:r>
            <a:r>
              <a:rPr lang="da-DK" dirty="0" smtClean="0"/>
              <a:t> </a:t>
            </a:r>
            <a:r>
              <a:rPr lang="da-DK" dirty="0" err="1" smtClean="0"/>
              <a:t>dolor</a:t>
            </a:r>
            <a:r>
              <a:rPr lang="da-DK" dirty="0" smtClean="0"/>
              <a:t> </a:t>
            </a:r>
            <a:r>
              <a:rPr lang="da-DK" dirty="0" err="1" smtClean="0"/>
              <a:t>ant</a:t>
            </a:r>
            <a:r>
              <a:rPr lang="da-DK" dirty="0" smtClean="0"/>
              <a:t> </a:t>
            </a:r>
            <a:r>
              <a:rPr lang="da-DK" dirty="0" err="1" smtClean="0"/>
              <a:t>liquunt</a:t>
            </a:r>
            <a:r>
              <a:rPr lang="da-DK" dirty="0" smtClean="0"/>
              <a:t> fuga. </a:t>
            </a:r>
            <a:r>
              <a:rPr lang="da-DK" dirty="0" err="1" smtClean="0"/>
              <a:t>Itat</a:t>
            </a:r>
            <a:r>
              <a:rPr lang="da-DK" dirty="0" smtClean="0"/>
              <a:t> </a:t>
            </a:r>
            <a:r>
              <a:rPr lang="da-DK" dirty="0" err="1" smtClean="0"/>
              <a:t>earchilis</a:t>
            </a:r>
            <a:r>
              <a:rPr lang="da-DK" dirty="0" smtClean="0"/>
              <a:t> </a:t>
            </a:r>
            <a:r>
              <a:rPr lang="da-DK" dirty="0" err="1" smtClean="0"/>
              <a:t>accuptat</a:t>
            </a:r>
            <a:r>
              <a:rPr lang="da-DK" dirty="0" smtClean="0"/>
              <a:t>.</a:t>
            </a:r>
          </a:p>
          <a:p>
            <a:r>
              <a:rPr lang="da-DK" dirty="0" err="1" smtClean="0"/>
              <a:t>Ebis</a:t>
            </a:r>
            <a:r>
              <a:rPr lang="da-DK" dirty="0" smtClean="0"/>
              <a:t> </a:t>
            </a:r>
            <a:r>
              <a:rPr lang="da-DK" dirty="0" err="1" smtClean="0"/>
              <a:t>evelest</a:t>
            </a:r>
            <a:r>
              <a:rPr lang="da-DK" dirty="0" smtClean="0"/>
              <a:t> et res rest </a:t>
            </a:r>
            <a:r>
              <a:rPr lang="da-DK" dirty="0" err="1" smtClean="0"/>
              <a:t>que</a:t>
            </a:r>
            <a:r>
              <a:rPr lang="da-DK" dirty="0" smtClean="0"/>
              <a:t> </a:t>
            </a:r>
            <a:r>
              <a:rPr lang="da-DK" dirty="0" err="1" smtClean="0"/>
              <a:t>conserum</a:t>
            </a:r>
            <a:r>
              <a:rPr lang="da-DK" dirty="0" smtClean="0"/>
              <a:t> </a:t>
            </a:r>
            <a:r>
              <a:rPr lang="da-DK" dirty="0" err="1" smtClean="0"/>
              <a:t>lautaectem</a:t>
            </a:r>
            <a:r>
              <a:rPr lang="da-DK" dirty="0" smtClean="0"/>
              <a:t> </a:t>
            </a:r>
            <a:r>
              <a:rPr lang="da-DK" dirty="0" err="1" smtClean="0"/>
              <a:t>volorpo</a:t>
            </a:r>
            <a:r>
              <a:rPr lang="da-DK" dirty="0" smtClean="0"/>
              <a:t> </a:t>
            </a:r>
            <a:r>
              <a:rPr lang="da-DK" dirty="0" err="1" smtClean="0"/>
              <a:t>remporrum</a:t>
            </a:r>
            <a:r>
              <a:rPr lang="da-DK" dirty="0" smtClean="0"/>
              <a:t> </a:t>
            </a:r>
            <a:r>
              <a:rPr lang="da-DK" dirty="0" err="1" smtClean="0"/>
              <a:t>velloru</a:t>
            </a:r>
            <a:r>
              <a:rPr lang="da-DK" dirty="0" smtClean="0"/>
              <a:t> </a:t>
            </a:r>
            <a:r>
              <a:rPr lang="da-DK" dirty="0" err="1" smtClean="0"/>
              <a:t>ptatquia</a:t>
            </a:r>
            <a:r>
              <a:rPr lang="da-DK" dirty="0" smtClean="0"/>
              <a:t> </a:t>
            </a:r>
            <a:r>
              <a:rPr lang="da-DK" dirty="0" err="1" smtClean="0"/>
              <a:t>conserum</a:t>
            </a:r>
            <a:r>
              <a:rPr lang="da-DK" dirty="0" smtClean="0"/>
              <a:t> </a:t>
            </a:r>
            <a:r>
              <a:rPr lang="da-DK" dirty="0" err="1" smtClean="0"/>
              <a:t>velignis</a:t>
            </a:r>
            <a:r>
              <a:rPr lang="da-DK" dirty="0" smtClean="0"/>
              <a:t> </a:t>
            </a:r>
            <a:r>
              <a:rPr lang="da-DK" dirty="0" err="1" smtClean="0"/>
              <a:t>alique</a:t>
            </a:r>
            <a:r>
              <a:rPr lang="da-DK" dirty="0" smtClean="0"/>
              <a:t> </a:t>
            </a:r>
            <a:r>
              <a:rPr lang="da-DK" dirty="0" err="1" smtClean="0"/>
              <a:t>volupta</a:t>
            </a:r>
            <a:r>
              <a:rPr lang="da-DK" dirty="0" smtClean="0"/>
              <a:t> </a:t>
            </a:r>
            <a:r>
              <a:rPr lang="da-DK" dirty="0" err="1" smtClean="0"/>
              <a:t>tiusam</a:t>
            </a:r>
            <a:r>
              <a:rPr lang="da-DK" dirty="0" smtClean="0"/>
              <a:t> sin nus, quos nitatur? </a:t>
            </a:r>
            <a:r>
              <a:rPr lang="da-DK" dirty="0" err="1" smtClean="0"/>
              <a:t>Qui</a:t>
            </a:r>
            <a:r>
              <a:rPr lang="da-DK" dirty="0" smtClean="0"/>
              <a:t> </a:t>
            </a:r>
            <a:r>
              <a:rPr lang="da-DK" dirty="0" err="1" smtClean="0"/>
              <a:t>quis</a:t>
            </a:r>
            <a:r>
              <a:rPr lang="da-DK" dirty="0" smtClean="0"/>
              <a:t> </a:t>
            </a:r>
            <a:r>
              <a:rPr lang="da-DK" dirty="0" err="1" smtClean="0"/>
              <a:t>dolorem</a:t>
            </a:r>
            <a:r>
              <a:rPr lang="da-DK" dirty="0" smtClean="0"/>
              <a:t> ea </a:t>
            </a:r>
            <a:r>
              <a:rPr lang="da-DK" dirty="0" err="1" smtClean="0"/>
              <a:t>delasd</a:t>
            </a:r>
            <a:r>
              <a:rPr lang="da-DK" dirty="0" smtClean="0"/>
              <a:t> </a:t>
            </a:r>
            <a:r>
              <a:rPr lang="da-DK" dirty="0" err="1" smtClean="0"/>
              <a:t>asdlautaectem</a:t>
            </a:r>
            <a:r>
              <a:rPr lang="da-DK" dirty="0" smtClean="0"/>
              <a:t> </a:t>
            </a:r>
            <a:r>
              <a:rPr lang="da-DK" dirty="0" err="1" smtClean="0"/>
              <a:t>volorpo</a:t>
            </a:r>
            <a:r>
              <a:rPr lang="da-DK" dirty="0" smtClean="0"/>
              <a:t> </a:t>
            </a:r>
            <a:r>
              <a:rPr lang="da-DK" dirty="0" err="1" smtClean="0"/>
              <a:t>remporrum</a:t>
            </a:r>
            <a:r>
              <a:rPr lang="da-DK" dirty="0" smtClean="0"/>
              <a:t> </a:t>
            </a:r>
            <a:r>
              <a:rPr lang="da-DK" dirty="0" err="1" smtClean="0"/>
              <a:t>velloru</a:t>
            </a:r>
            <a:r>
              <a:rPr lang="da-DK" dirty="0" smtClean="0"/>
              <a:t> </a:t>
            </a:r>
            <a:r>
              <a:rPr lang="da-DK" dirty="0" err="1" smtClean="0"/>
              <a:t>ptatquia</a:t>
            </a:r>
            <a:r>
              <a:rPr lang="da-DK" dirty="0" smtClean="0"/>
              <a:t> </a:t>
            </a:r>
            <a:r>
              <a:rPr lang="da-DK" dirty="0" err="1" smtClean="0"/>
              <a:t>conserum</a:t>
            </a:r>
            <a:r>
              <a:rPr lang="da-DK" dirty="0" smtClean="0"/>
              <a:t> </a:t>
            </a:r>
            <a:r>
              <a:rPr lang="da-DK" dirty="0" err="1" smtClean="0"/>
              <a:t>velignis</a:t>
            </a:r>
            <a:r>
              <a:rPr lang="da-DK" dirty="0" smtClean="0"/>
              <a:t> </a:t>
            </a:r>
            <a:r>
              <a:rPr lang="da-DK" dirty="0" err="1" smtClean="0"/>
              <a:t>alique</a:t>
            </a:r>
            <a:r>
              <a:rPr lang="da-DK" dirty="0" smtClean="0"/>
              <a:t> </a:t>
            </a:r>
            <a:r>
              <a:rPr lang="da-DK" dirty="0" err="1" smtClean="0"/>
              <a:t>volupta</a:t>
            </a:r>
            <a:r>
              <a:rPr lang="da-DK" dirty="0" smtClean="0"/>
              <a:t> </a:t>
            </a:r>
            <a:r>
              <a:rPr lang="da-DK" dirty="0" err="1" smtClean="0"/>
              <a:t>tiusam</a:t>
            </a:r>
            <a:r>
              <a:rPr lang="da-DK" dirty="0" smtClean="0"/>
              <a:t> sin nus, quos nitatur? </a:t>
            </a:r>
            <a:r>
              <a:rPr lang="da-DK" dirty="0" err="1" smtClean="0"/>
              <a:t>Qui</a:t>
            </a:r>
            <a:r>
              <a:rPr lang="da-DK" dirty="0" smtClean="0"/>
              <a:t> </a:t>
            </a:r>
            <a:r>
              <a:rPr lang="da-DK" dirty="0" err="1" smtClean="0"/>
              <a:t>quis</a:t>
            </a:r>
            <a:r>
              <a:rPr lang="da-DK" dirty="0" smtClean="0"/>
              <a:t> </a:t>
            </a:r>
            <a:r>
              <a:rPr lang="da-DK" dirty="0" err="1" smtClean="0"/>
              <a:t>dolorem</a:t>
            </a:r>
            <a:r>
              <a:rPr lang="da-DK" dirty="0" smtClean="0"/>
              <a:t> ea </a:t>
            </a:r>
            <a:r>
              <a:rPr lang="da-DK" dirty="0" err="1" smtClean="0"/>
              <a:t>delasd</a:t>
            </a:r>
            <a:r>
              <a:rPr lang="da-DK" dirty="0" smtClean="0"/>
              <a:t> </a:t>
            </a:r>
            <a:r>
              <a:rPr lang="da-DK" dirty="0" err="1" smtClean="0"/>
              <a:t>asd</a:t>
            </a:r>
            <a:r>
              <a:rPr lang="da-DK" dirty="0" smtClean="0"/>
              <a:t>.</a:t>
            </a:r>
            <a:endParaRPr lang="da-DK" dirty="0"/>
          </a:p>
        </p:txBody>
      </p:sp>
    </p:spTree>
    <p:extLst>
      <p:ext uri="{BB962C8B-B14F-4D97-AF65-F5344CB8AC3E}">
        <p14:creationId xmlns:p14="http://schemas.microsoft.com/office/powerpoint/2010/main" val="20517519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9B6342-078D-4DE1-B5A3-41A158590038}"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263628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9B6342-078D-4DE1-B5A3-41A158590038}" type="datetimeFigureOut">
              <a:rPr lang="nl-NL" smtClean="0"/>
              <a:t>10/9/2017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39423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9B6342-078D-4DE1-B5A3-41A158590038}" type="datetimeFigureOut">
              <a:rPr lang="nl-NL" smtClean="0"/>
              <a:t>10/9/2017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139256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9B6342-078D-4DE1-B5A3-41A158590038}" type="datetimeFigureOut">
              <a:rPr lang="nl-NL" smtClean="0"/>
              <a:t>10/9/2017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298352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9B6342-078D-4DE1-B5A3-41A158590038}" type="datetimeFigureOut">
              <a:rPr lang="nl-NL" smtClean="0"/>
              <a:t>10/9/2017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178243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6342-078D-4DE1-B5A3-41A158590038}" type="datetimeFigureOut">
              <a:rPr lang="nl-NL" smtClean="0"/>
              <a:t>10/9/2017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79461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9B6342-078D-4DE1-B5A3-41A158590038}" type="datetimeFigureOut">
              <a:rPr lang="nl-NL" smtClean="0"/>
              <a:t>10/9/2017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119645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9B6342-078D-4DE1-B5A3-41A158590038}" type="datetimeFigureOut">
              <a:rPr lang="nl-NL" smtClean="0"/>
              <a:t>10/9/2017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CE19D8C7-AC13-4055-909A-EC140E228383}" type="slidenum">
              <a:rPr lang="nl-NL" smtClean="0"/>
              <a:t>‹#›</a:t>
            </a:fld>
            <a:endParaRPr lang="nl-NL"/>
          </a:p>
        </p:txBody>
      </p:sp>
    </p:spTree>
    <p:extLst>
      <p:ext uri="{BB962C8B-B14F-4D97-AF65-F5344CB8AC3E}">
        <p14:creationId xmlns:p14="http://schemas.microsoft.com/office/powerpoint/2010/main" val="131226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B6342-078D-4DE1-B5A3-41A158590038}" type="datetimeFigureOut">
              <a:rPr lang="nl-NL" smtClean="0"/>
              <a:t>10/9/2017</a:t>
            </a:fld>
            <a:endParaRPr lang="nl-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9D8C7-AC13-4055-909A-EC140E228383}" type="slidenum">
              <a:rPr lang="nl-NL" smtClean="0"/>
              <a:t>‹#›</a:t>
            </a:fld>
            <a:endParaRPr lang="nl-NL"/>
          </a:p>
        </p:txBody>
      </p:sp>
    </p:spTree>
    <p:extLst>
      <p:ext uri="{BB962C8B-B14F-4D97-AF65-F5344CB8AC3E}">
        <p14:creationId xmlns:p14="http://schemas.microsoft.com/office/powerpoint/2010/main" val="2891904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20815719">
            <a:off x="2107472" y="5108104"/>
            <a:ext cx="5427044" cy="1281429"/>
          </a:xfrm>
          <a:prstGeom prst="rect">
            <a:avLst/>
          </a:prstGeom>
        </p:spPr>
      </p:pic>
      <p:pic>
        <p:nvPicPr>
          <p:cNvPr id="5" name="Picture 4"/>
          <p:cNvPicPr>
            <a:picLocks noChangeAspect="1"/>
          </p:cNvPicPr>
          <p:nvPr/>
        </p:nvPicPr>
        <p:blipFill>
          <a:blip r:embed="rId3"/>
          <a:stretch>
            <a:fillRect/>
          </a:stretch>
        </p:blipFill>
        <p:spPr>
          <a:xfrm rot="1276955">
            <a:off x="2097789" y="4165531"/>
            <a:ext cx="5774619" cy="1442696"/>
          </a:xfrm>
          <a:prstGeom prst="rect">
            <a:avLst/>
          </a:prstGeom>
        </p:spPr>
      </p:pic>
      <p:sp>
        <p:nvSpPr>
          <p:cNvPr id="2" name="Title 1"/>
          <p:cNvSpPr>
            <a:spLocks noGrp="1"/>
          </p:cNvSpPr>
          <p:nvPr>
            <p:ph type="ctrTitle"/>
          </p:nvPr>
        </p:nvSpPr>
        <p:spPr/>
        <p:txBody>
          <a:bodyPr/>
          <a:lstStyle/>
          <a:p>
            <a:r>
              <a:rPr lang="en-US" dirty="0" smtClean="0"/>
              <a:t>Management strategy evaluation</a:t>
            </a:r>
            <a:endParaRPr lang="nl-NL" dirty="0"/>
          </a:p>
        </p:txBody>
      </p:sp>
    </p:spTree>
    <p:extLst>
      <p:ext uri="{BB962C8B-B14F-4D97-AF65-F5344CB8AC3E}">
        <p14:creationId xmlns:p14="http://schemas.microsoft.com/office/powerpoint/2010/main" val="327502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4139630" y="1694227"/>
            <a:ext cx="4834250" cy="502908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ounded Rectangle 11"/>
          <p:cNvSpPr/>
          <p:nvPr/>
        </p:nvSpPr>
        <p:spPr>
          <a:xfrm>
            <a:off x="393407" y="1690689"/>
            <a:ext cx="3579181" cy="502908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p:txBody>
          <a:bodyPr/>
          <a:lstStyle/>
          <a:p>
            <a:r>
              <a:rPr lang="en-US" dirty="0" smtClean="0"/>
              <a:t>Assessment error</a:t>
            </a:r>
            <a:endParaRPr lang="nl-NL" dirty="0"/>
          </a:p>
        </p:txBody>
      </p:sp>
      <p:sp>
        <p:nvSpPr>
          <p:cNvPr id="3" name="Content Placeholder 2"/>
          <p:cNvSpPr>
            <a:spLocks noGrp="1"/>
          </p:cNvSpPr>
          <p:nvPr>
            <p:ph idx="1"/>
          </p:nvPr>
        </p:nvSpPr>
        <p:spPr>
          <a:xfrm>
            <a:off x="628650" y="1825625"/>
            <a:ext cx="3145908" cy="641128"/>
          </a:xfrm>
        </p:spPr>
        <p:txBody>
          <a:bodyPr>
            <a:normAutofit fontScale="85000" lnSpcReduction="10000"/>
          </a:bodyPr>
          <a:lstStyle/>
          <a:p>
            <a:pPr marL="0" indent="0" algn="ctr">
              <a:buNone/>
            </a:pPr>
            <a:r>
              <a:rPr lang="en-US" dirty="0" smtClean="0"/>
              <a:t>Assessment in the loop</a:t>
            </a:r>
            <a:endParaRPr lang="nl-NL" dirty="0"/>
          </a:p>
        </p:txBody>
      </p:sp>
      <p:graphicFrame>
        <p:nvGraphicFramePr>
          <p:cNvPr id="5" name="Diagram 4"/>
          <p:cNvGraphicFramePr/>
          <p:nvPr>
            <p:extLst>
              <p:ext uri="{D42A27DB-BD31-4B8C-83A1-F6EECF244321}">
                <p14:modId xmlns:p14="http://schemas.microsoft.com/office/powerpoint/2010/main" val="852950884"/>
              </p:ext>
            </p:extLst>
          </p:nvPr>
        </p:nvGraphicFramePr>
        <p:xfrm>
          <a:off x="233917" y="2424225"/>
          <a:ext cx="4072269" cy="4029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a:spLocks/>
          </p:cNvSpPr>
          <p:nvPr/>
        </p:nvSpPr>
        <p:spPr>
          <a:xfrm>
            <a:off x="4982689" y="1825625"/>
            <a:ext cx="3145908" cy="641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t>Short cut approach </a:t>
            </a:r>
            <a:endParaRPr lang="nl-NL" sz="2400" dirty="0"/>
          </a:p>
        </p:txBody>
      </p:sp>
      <p:graphicFrame>
        <p:nvGraphicFramePr>
          <p:cNvPr id="8" name="Diagram 7"/>
          <p:cNvGraphicFramePr/>
          <p:nvPr>
            <p:extLst>
              <p:ext uri="{D42A27DB-BD31-4B8C-83A1-F6EECF244321}">
                <p14:modId xmlns:p14="http://schemas.microsoft.com/office/powerpoint/2010/main" val="224127187"/>
              </p:ext>
            </p:extLst>
          </p:nvPr>
        </p:nvGraphicFramePr>
        <p:xfrm>
          <a:off x="3882205" y="2424225"/>
          <a:ext cx="3539313" cy="40297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p:cNvGraphicFramePr/>
          <p:nvPr>
            <p:extLst>
              <p:ext uri="{D42A27DB-BD31-4B8C-83A1-F6EECF244321}">
                <p14:modId xmlns:p14="http://schemas.microsoft.com/office/powerpoint/2010/main" val="3924106326"/>
              </p:ext>
            </p:extLst>
          </p:nvPr>
        </p:nvGraphicFramePr>
        <p:xfrm>
          <a:off x="7028114" y="2424225"/>
          <a:ext cx="1828800" cy="25943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1" name="Right Arrow 10"/>
          <p:cNvSpPr/>
          <p:nvPr/>
        </p:nvSpPr>
        <p:spPr>
          <a:xfrm rot="10800000">
            <a:off x="6570913" y="4316822"/>
            <a:ext cx="435935" cy="318977"/>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55660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 error - F</a:t>
            </a:r>
            <a:endParaRPr lang="en-GB" dirty="0"/>
          </a:p>
        </p:txBody>
      </p:sp>
      <p:sp>
        <p:nvSpPr>
          <p:cNvPr id="3" name="Content Placeholder 2"/>
          <p:cNvSpPr>
            <a:spLocks noGrp="1"/>
          </p:cNvSpPr>
          <p:nvPr>
            <p:ph sz="quarter" idx="10"/>
          </p:nvPr>
        </p:nvSpPr>
        <p:spPr>
          <a:xfrm>
            <a:off x="510540" y="2007870"/>
            <a:ext cx="3075623" cy="3467101"/>
          </a:xfrm>
        </p:spPr>
        <p:txBody>
          <a:bodyPr>
            <a:normAutofit fontScale="92500" lnSpcReduction="20000"/>
          </a:bodyPr>
          <a:lstStyle/>
          <a:p>
            <a:r>
              <a:rPr lang="en-GB" sz="1950" dirty="0"/>
              <a:t>Compare F as estimated in year </a:t>
            </a:r>
            <a:r>
              <a:rPr lang="en-GB" sz="1950" i="1" dirty="0"/>
              <a:t>y</a:t>
            </a:r>
            <a:r>
              <a:rPr lang="en-GB" sz="1950" dirty="0"/>
              <a:t> </a:t>
            </a:r>
            <a:r>
              <a:rPr lang="en-GB" sz="1950" i="1" dirty="0"/>
              <a:t>at the time</a:t>
            </a:r>
            <a:r>
              <a:rPr lang="en-GB" sz="1950" dirty="0"/>
              <a:t> (i.e. </a:t>
            </a:r>
            <a:r>
              <a:rPr lang="en-GB" sz="1950" b="1" dirty="0"/>
              <a:t>forecasted</a:t>
            </a:r>
            <a:r>
              <a:rPr lang="en-GB" sz="1950" dirty="0"/>
              <a:t> in annual assessments from year </a:t>
            </a:r>
            <a:r>
              <a:rPr lang="en-GB" sz="1950" i="1" dirty="0"/>
              <a:t>y-1</a:t>
            </a:r>
            <a:r>
              <a:rPr lang="en-GB" sz="1950" dirty="0"/>
              <a:t> ) with F as estimated now (best estimate)</a:t>
            </a:r>
          </a:p>
          <a:p>
            <a:pPr lvl="1"/>
            <a:r>
              <a:rPr lang="en-GB" sz="1650" dirty="0"/>
              <a:t>Deviation calculated as log difference </a:t>
            </a:r>
          </a:p>
          <a:p>
            <a:pPr lvl="1"/>
            <a:r>
              <a:rPr lang="en-GB" sz="1650" dirty="0"/>
              <a:t>Standard deviation of these log deviations gives the marginal distribution (</a:t>
            </a:r>
            <a:r>
              <a:rPr lang="en-GB" sz="1650" i="1" dirty="0" err="1"/>
              <a:t>σ</a:t>
            </a:r>
            <a:r>
              <a:rPr lang="en-GB" sz="1650" i="1" baseline="-25000" dirty="0" err="1"/>
              <a:t>m</a:t>
            </a:r>
            <a:r>
              <a:rPr lang="en-GB" sz="1650" dirty="0"/>
              <a:t>). </a:t>
            </a:r>
          </a:p>
          <a:p>
            <a:pPr lvl="1"/>
            <a:r>
              <a:rPr lang="en-GB" sz="1650" dirty="0"/>
              <a:t>Autocorrelation of AR(1) process also calculated (</a:t>
            </a:r>
            <a:r>
              <a:rPr lang="en-GB" sz="1650" b="1" i="1" dirty="0" err="1"/>
              <a:t>Fphi</a:t>
            </a:r>
            <a:r>
              <a:rPr lang="en-GB" sz="1650" dirty="0"/>
              <a:t>)</a:t>
            </a:r>
          </a:p>
          <a:p>
            <a:pPr lvl="1"/>
            <a:r>
              <a:rPr lang="en-GB" sz="1650" dirty="0"/>
              <a:t>The conditional standard deviation, </a:t>
            </a:r>
            <a:r>
              <a:rPr lang="en-GB" sz="1650" b="1" i="1" dirty="0" err="1"/>
              <a:t>Fcv</a:t>
            </a:r>
            <a:r>
              <a:rPr lang="en-GB" sz="1650" dirty="0"/>
              <a:t>, is calculated as </a:t>
            </a:r>
            <a:r>
              <a:rPr lang="en-GB" sz="1650" b="1" i="1" dirty="0" err="1"/>
              <a:t>σ</a:t>
            </a:r>
            <a:r>
              <a:rPr lang="en-GB" sz="1650" b="1" i="1" baseline="-25000" dirty="0" err="1"/>
              <a:t>m</a:t>
            </a:r>
            <a:r>
              <a:rPr lang="en-GB" sz="1650" b="1" dirty="0"/>
              <a:t> (1-</a:t>
            </a:r>
            <a:r>
              <a:rPr lang="en-GB" sz="1650" b="1" i="1" dirty="0"/>
              <a:t> </a:t>
            </a:r>
            <a:r>
              <a:rPr lang="en-GB" sz="1650" b="1" i="1" dirty="0" err="1"/>
              <a:t>Fphi</a:t>
            </a:r>
            <a:r>
              <a:rPr lang="en-GB" sz="1650" b="1" dirty="0"/>
              <a:t> </a:t>
            </a:r>
            <a:r>
              <a:rPr lang="en-GB" sz="1650" b="1" baseline="30000" dirty="0"/>
              <a:t>2</a:t>
            </a:r>
            <a:r>
              <a:rPr lang="en-GB" sz="1650" b="1" dirty="0"/>
              <a:t>)</a:t>
            </a:r>
            <a:r>
              <a:rPr lang="en-GB" sz="1650" b="1" baseline="30000" dirty="0"/>
              <a:t> -2</a:t>
            </a:r>
            <a:endParaRPr lang="en-GB" sz="1650" b="1" dirty="0"/>
          </a:p>
          <a:p>
            <a:endParaRPr lang="en-GB" dirty="0"/>
          </a:p>
        </p:txBody>
      </p:sp>
      <p:pic>
        <p:nvPicPr>
          <p:cNvPr id="4" name="Picture 3"/>
          <p:cNvPicPr>
            <a:picLocks noChangeAspect="1"/>
          </p:cNvPicPr>
          <p:nvPr/>
        </p:nvPicPr>
        <p:blipFill rotWithShape="1">
          <a:blip r:embed="rId2"/>
          <a:srcRect r="22916"/>
          <a:stretch/>
        </p:blipFill>
        <p:spPr>
          <a:xfrm>
            <a:off x="4351110" y="1048680"/>
            <a:ext cx="4135666" cy="4909208"/>
          </a:xfrm>
          <a:prstGeom prst="rect">
            <a:avLst/>
          </a:prstGeom>
          <a:solidFill>
            <a:schemeClr val="bg1"/>
          </a:solidFill>
        </p:spPr>
      </p:pic>
      <p:sp>
        <p:nvSpPr>
          <p:cNvPr id="5" name="Rectangle 4"/>
          <p:cNvSpPr/>
          <p:nvPr/>
        </p:nvSpPr>
        <p:spPr>
          <a:xfrm>
            <a:off x="7293934" y="1244009"/>
            <a:ext cx="1360967" cy="29664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tangle 7"/>
          <p:cNvSpPr/>
          <p:nvPr/>
        </p:nvSpPr>
        <p:spPr>
          <a:xfrm>
            <a:off x="7293934" y="4426342"/>
            <a:ext cx="1192842" cy="494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7051381" y="5136355"/>
            <a:ext cx="1435395" cy="494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519850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management</a:t>
            </a:r>
            <a:endParaRPr lang="nl-NL" dirty="0"/>
          </a:p>
        </p:txBody>
      </p:sp>
      <p:sp>
        <p:nvSpPr>
          <p:cNvPr id="3" name="Content Placeholder 2"/>
          <p:cNvSpPr>
            <a:spLocks noGrp="1"/>
          </p:cNvSpPr>
          <p:nvPr>
            <p:ph idx="1"/>
          </p:nvPr>
        </p:nvSpPr>
        <p:spPr/>
        <p:txBody>
          <a:bodyPr/>
          <a:lstStyle/>
          <a:p>
            <a:endParaRPr lang="nl-NL"/>
          </a:p>
        </p:txBody>
      </p:sp>
      <p:pic>
        <p:nvPicPr>
          <p:cNvPr id="4" name="Picture 3"/>
          <p:cNvPicPr>
            <a:picLocks noChangeAspect="1"/>
          </p:cNvPicPr>
          <p:nvPr/>
        </p:nvPicPr>
        <p:blipFill>
          <a:blip r:embed="rId2"/>
          <a:stretch>
            <a:fillRect/>
          </a:stretch>
        </p:blipFill>
        <p:spPr>
          <a:xfrm>
            <a:off x="-110860" y="2349795"/>
            <a:ext cx="9074106" cy="4359854"/>
          </a:xfrm>
          <a:prstGeom prst="rect">
            <a:avLst/>
          </a:prstGeom>
        </p:spPr>
      </p:pic>
    </p:spTree>
    <p:extLst>
      <p:ext uri="{BB962C8B-B14F-4D97-AF65-F5344CB8AC3E}">
        <p14:creationId xmlns:p14="http://schemas.microsoft.com/office/powerpoint/2010/main" val="685914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Check </a:t>
            </a:r>
            <a:r>
              <a:rPr lang="nl-NL" dirty="0" err="1"/>
              <a:t>the</a:t>
            </a:r>
            <a:r>
              <a:rPr lang="nl-NL" dirty="0"/>
              <a:t> model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1" y="2285991"/>
            <a:ext cx="4572009" cy="4572009"/>
          </a:xfrm>
          <a:prstGeom prst="rect">
            <a:avLst/>
          </a:prstGeom>
        </p:spPr>
      </p:pic>
      <p:sp>
        <p:nvSpPr>
          <p:cNvPr id="7" name="Rectangle 6"/>
          <p:cNvSpPr/>
          <p:nvPr/>
        </p:nvSpPr>
        <p:spPr>
          <a:xfrm>
            <a:off x="628649" y="1470299"/>
            <a:ext cx="8376013" cy="646331"/>
          </a:xfrm>
          <a:prstGeom prst="rect">
            <a:avLst/>
          </a:prstGeom>
        </p:spPr>
        <p:txBody>
          <a:bodyPr wrap="square">
            <a:spAutoFit/>
          </a:bodyPr>
          <a:lstStyle/>
          <a:p>
            <a:r>
              <a:rPr lang="en-GB" dirty="0"/>
              <a:t>Impose future F values with similar characteristics as the historical ones, and check that the stock reaction is similar to past variations</a:t>
            </a:r>
          </a:p>
        </p:txBody>
      </p:sp>
    </p:spTree>
    <p:extLst>
      <p:ext uri="{BB962C8B-B14F-4D97-AF65-F5344CB8AC3E}">
        <p14:creationId xmlns:p14="http://schemas.microsoft.com/office/powerpoint/2010/main" val="1455653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Check </a:t>
            </a:r>
            <a:r>
              <a:rPr lang="nl-NL" dirty="0" err="1" smtClean="0"/>
              <a:t>the</a:t>
            </a:r>
            <a:r>
              <a:rPr lang="nl-NL" dirty="0" smtClean="0"/>
              <a:t> model </a:t>
            </a:r>
            <a:endParaRPr lang="nl-NL" dirty="0"/>
          </a:p>
        </p:txBody>
      </p:sp>
      <p:pic>
        <p:nvPicPr>
          <p:cNvPr id="4" name="Content Placeholder 3"/>
          <p:cNvPicPr>
            <a:picLocks noGrp="1" noChangeAspect="1"/>
          </p:cNvPicPr>
          <p:nvPr>
            <p:ph idx="1"/>
          </p:nvPr>
        </p:nvPicPr>
        <p:blipFill>
          <a:blip r:embed="rId2"/>
          <a:stretch>
            <a:fillRect/>
          </a:stretch>
        </p:blipFill>
        <p:spPr>
          <a:xfrm>
            <a:off x="1889760" y="2176986"/>
            <a:ext cx="5259977" cy="4780364"/>
          </a:xfrm>
          <a:prstGeom prst="rect">
            <a:avLst/>
          </a:prstGeom>
        </p:spPr>
      </p:pic>
      <p:sp>
        <p:nvSpPr>
          <p:cNvPr id="5" name="TextBox 4"/>
          <p:cNvSpPr txBox="1"/>
          <p:nvPr/>
        </p:nvSpPr>
        <p:spPr>
          <a:xfrm>
            <a:off x="304800" y="1610672"/>
            <a:ext cx="8299268" cy="646331"/>
          </a:xfrm>
          <a:prstGeom prst="rect">
            <a:avLst/>
          </a:prstGeom>
          <a:noFill/>
        </p:spPr>
        <p:txBody>
          <a:bodyPr wrap="square" rtlCol="0">
            <a:spAutoFit/>
          </a:bodyPr>
          <a:lstStyle/>
          <a:p>
            <a:r>
              <a:rPr lang="en-GB" dirty="0" smtClean="0"/>
              <a:t>Impose future F values with similar characteristics as the historical ones, and check that the stock reaction is similar to past variations</a:t>
            </a:r>
            <a:endParaRPr lang="en-GB" dirty="0"/>
          </a:p>
        </p:txBody>
      </p:sp>
    </p:spTree>
    <p:extLst>
      <p:ext uri="{BB962C8B-B14F-4D97-AF65-F5344CB8AC3E}">
        <p14:creationId xmlns:p14="http://schemas.microsoft.com/office/powerpoint/2010/main" val="2029158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21583"/>
            <a:ext cx="7886700" cy="1325563"/>
          </a:xfrm>
        </p:spPr>
        <p:txBody>
          <a:bodyPr/>
          <a:lstStyle/>
          <a:p>
            <a:r>
              <a:rPr lang="nl-NL" dirty="0" smtClean="0"/>
              <a:t>Run </a:t>
            </a:r>
            <a:r>
              <a:rPr lang="nl-NL" dirty="0" err="1" smtClean="0"/>
              <a:t>simulation</a:t>
            </a:r>
            <a:r>
              <a:rPr lang="nl-NL" dirty="0" smtClean="0"/>
              <a:t> </a:t>
            </a:r>
            <a:r>
              <a:rPr lang="nl-NL" dirty="0" err="1" smtClean="0"/>
              <a:t>and</a:t>
            </a:r>
            <a:r>
              <a:rPr lang="nl-NL" dirty="0" smtClean="0"/>
              <a:t> analyse </a:t>
            </a:r>
            <a:r>
              <a:rPr lang="nl-NL" dirty="0" err="1" smtClean="0"/>
              <a:t>the</a:t>
            </a:r>
            <a:r>
              <a:rPr lang="nl-NL" dirty="0" smtClean="0"/>
              <a:t> </a:t>
            </a:r>
            <a:r>
              <a:rPr lang="nl-NL" dirty="0" err="1" smtClean="0"/>
              <a:t>outcome</a:t>
            </a:r>
            <a:endParaRPr lang="nl-NL" dirty="0"/>
          </a:p>
        </p:txBody>
      </p:sp>
      <p:sp>
        <p:nvSpPr>
          <p:cNvPr id="3" name="Content Placeholder 2"/>
          <p:cNvSpPr>
            <a:spLocks noGrp="1"/>
          </p:cNvSpPr>
          <p:nvPr>
            <p:ph idx="1"/>
          </p:nvPr>
        </p:nvSpPr>
        <p:spPr/>
        <p:txBody>
          <a:bodyPr/>
          <a:lstStyle/>
          <a:p>
            <a:r>
              <a:rPr lang="en-GB" dirty="0" smtClean="0"/>
              <a:t>What is the appropriate number of replicates? </a:t>
            </a:r>
            <a:endParaRPr lang="en-GB" dirty="0"/>
          </a:p>
        </p:txBody>
      </p:sp>
      <p:pic>
        <p:nvPicPr>
          <p:cNvPr id="4" name="Picture 3"/>
          <p:cNvPicPr>
            <a:picLocks noChangeAspect="1"/>
          </p:cNvPicPr>
          <p:nvPr/>
        </p:nvPicPr>
        <p:blipFill>
          <a:blip r:embed="rId2"/>
          <a:stretch>
            <a:fillRect/>
          </a:stretch>
        </p:blipFill>
        <p:spPr>
          <a:xfrm>
            <a:off x="937547" y="2658537"/>
            <a:ext cx="7077317" cy="2839157"/>
          </a:xfrm>
          <a:prstGeom prst="rect">
            <a:avLst/>
          </a:prstGeom>
        </p:spPr>
      </p:pic>
    </p:spTree>
    <p:extLst>
      <p:ext uri="{BB962C8B-B14F-4D97-AF65-F5344CB8AC3E}">
        <p14:creationId xmlns:p14="http://schemas.microsoft.com/office/powerpoint/2010/main" val="1877357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Run </a:t>
            </a:r>
            <a:r>
              <a:rPr lang="nl-NL" dirty="0" err="1"/>
              <a:t>simulation</a:t>
            </a:r>
            <a:r>
              <a:rPr lang="nl-NL" dirty="0"/>
              <a:t> </a:t>
            </a:r>
            <a:r>
              <a:rPr lang="nl-NL" dirty="0" err="1"/>
              <a:t>and</a:t>
            </a:r>
            <a:r>
              <a:rPr lang="nl-NL" dirty="0"/>
              <a:t> analyse </a:t>
            </a:r>
            <a:r>
              <a:rPr lang="nl-NL" dirty="0" err="1"/>
              <a:t>the</a:t>
            </a:r>
            <a:r>
              <a:rPr lang="nl-NL" dirty="0"/>
              <a:t> </a:t>
            </a:r>
            <a:r>
              <a:rPr lang="nl-NL" dirty="0" err="1"/>
              <a:t>outcome</a:t>
            </a:r>
            <a:endParaRPr lang="nl-N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 y="1959428"/>
            <a:ext cx="5879921" cy="4409941"/>
          </a:xfrm>
        </p:spPr>
      </p:pic>
      <p:sp>
        <p:nvSpPr>
          <p:cNvPr id="5" name="Line Callout 1 (Border and Accent Bar) 4"/>
          <p:cNvSpPr/>
          <p:nvPr/>
        </p:nvSpPr>
        <p:spPr>
          <a:xfrm>
            <a:off x="6183085" y="5503817"/>
            <a:ext cx="2455817" cy="330926"/>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Risk to </a:t>
            </a:r>
            <a:r>
              <a:rPr lang="nl-NL" dirty="0" err="1" smtClean="0"/>
              <a:t>fall</a:t>
            </a:r>
            <a:r>
              <a:rPr lang="nl-NL" dirty="0" smtClean="0"/>
              <a:t> below </a:t>
            </a:r>
            <a:r>
              <a:rPr lang="nl-NL" dirty="0" err="1" smtClean="0"/>
              <a:t>Blim</a:t>
            </a:r>
            <a:endParaRPr lang="nl-NL" dirty="0"/>
          </a:p>
        </p:txBody>
      </p:sp>
      <p:sp>
        <p:nvSpPr>
          <p:cNvPr id="6" name="Line Callout 1 (Border and Accent Bar) 5"/>
          <p:cNvSpPr/>
          <p:nvPr/>
        </p:nvSpPr>
        <p:spPr>
          <a:xfrm>
            <a:off x="6685464" y="4241074"/>
            <a:ext cx="2275657" cy="365760"/>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Average</a:t>
            </a:r>
            <a:r>
              <a:rPr lang="nl-NL" dirty="0" smtClean="0"/>
              <a:t> </a:t>
            </a:r>
            <a:r>
              <a:rPr lang="nl-NL" dirty="0" err="1" smtClean="0"/>
              <a:t>realised</a:t>
            </a:r>
            <a:r>
              <a:rPr lang="nl-NL" dirty="0" smtClean="0"/>
              <a:t> F</a:t>
            </a:r>
            <a:endParaRPr lang="nl-NL" dirty="0"/>
          </a:p>
        </p:txBody>
      </p:sp>
      <p:sp>
        <p:nvSpPr>
          <p:cNvPr id="7" name="Line Callout 1 (Border and Accent Bar) 6"/>
          <p:cNvSpPr/>
          <p:nvPr/>
        </p:nvSpPr>
        <p:spPr>
          <a:xfrm>
            <a:off x="6772549" y="3096202"/>
            <a:ext cx="2101485" cy="495777"/>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Average</a:t>
            </a:r>
            <a:r>
              <a:rPr lang="nl-NL" dirty="0" smtClean="0"/>
              <a:t> </a:t>
            </a:r>
            <a:r>
              <a:rPr lang="nl-NL" dirty="0" err="1" smtClean="0"/>
              <a:t>catches</a:t>
            </a:r>
            <a:r>
              <a:rPr lang="nl-NL" dirty="0" smtClean="0"/>
              <a:t>/</a:t>
            </a:r>
            <a:r>
              <a:rPr lang="nl-NL" dirty="0" err="1" smtClean="0"/>
              <a:t>landings</a:t>
            </a:r>
            <a:endParaRPr lang="nl-NL" dirty="0"/>
          </a:p>
        </p:txBody>
      </p:sp>
      <p:sp>
        <p:nvSpPr>
          <p:cNvPr id="8" name="Line Callout 1 (Border and Accent Bar) 7"/>
          <p:cNvSpPr/>
          <p:nvPr/>
        </p:nvSpPr>
        <p:spPr>
          <a:xfrm>
            <a:off x="6685464" y="3709851"/>
            <a:ext cx="2197279" cy="383178"/>
          </a:xfrm>
          <a:prstGeom prst="accentBorderCallout1">
            <a:avLst>
              <a:gd name="adj1" fmla="val 18750"/>
              <a:gd name="adj2" fmla="val -8333"/>
              <a:gd name="adj3" fmla="val 23864"/>
              <a:gd name="adj4" fmla="val -351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Catches</a:t>
            </a:r>
            <a:r>
              <a:rPr lang="nl-NL" dirty="0" smtClean="0"/>
              <a:t> </a:t>
            </a:r>
            <a:r>
              <a:rPr lang="nl-NL" dirty="0" err="1" smtClean="0"/>
              <a:t>variability</a:t>
            </a:r>
            <a:endParaRPr lang="nl-NL" dirty="0"/>
          </a:p>
        </p:txBody>
      </p:sp>
      <p:sp>
        <p:nvSpPr>
          <p:cNvPr id="9" name="Line Callout 1 (Border and Accent Bar) 8"/>
          <p:cNvSpPr/>
          <p:nvPr/>
        </p:nvSpPr>
        <p:spPr>
          <a:xfrm>
            <a:off x="6772549" y="2244294"/>
            <a:ext cx="2101485" cy="495777"/>
          </a:xfrm>
          <a:prstGeom prst="accen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Average</a:t>
            </a:r>
            <a:r>
              <a:rPr lang="nl-NL" dirty="0" smtClean="0"/>
              <a:t> SSB</a:t>
            </a:r>
            <a:endParaRPr lang="nl-NL" dirty="0"/>
          </a:p>
        </p:txBody>
      </p:sp>
    </p:spTree>
    <p:extLst>
      <p:ext uri="{BB962C8B-B14F-4D97-AF65-F5344CB8AC3E}">
        <p14:creationId xmlns:p14="http://schemas.microsoft.com/office/powerpoint/2010/main" val="3292340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Run </a:t>
            </a:r>
            <a:r>
              <a:rPr lang="nl-NL" dirty="0" err="1"/>
              <a:t>simulation</a:t>
            </a:r>
            <a:r>
              <a:rPr lang="nl-NL" dirty="0"/>
              <a:t> </a:t>
            </a:r>
            <a:r>
              <a:rPr lang="nl-NL" dirty="0" err="1"/>
              <a:t>and</a:t>
            </a:r>
            <a:r>
              <a:rPr lang="nl-NL" dirty="0"/>
              <a:t> analyse </a:t>
            </a:r>
            <a:r>
              <a:rPr lang="nl-NL" dirty="0" err="1"/>
              <a:t>the</a:t>
            </a:r>
            <a:r>
              <a:rPr lang="nl-NL" dirty="0"/>
              <a:t> </a:t>
            </a:r>
            <a:r>
              <a:rPr lang="nl-NL" dirty="0" err="1"/>
              <a:t>outcome</a:t>
            </a:r>
            <a:endParaRPr lang="nl-NL" dirty="0"/>
          </a:p>
        </p:txBody>
      </p:sp>
      <p:pic>
        <p:nvPicPr>
          <p:cNvPr id="6" name="Picture 5"/>
          <p:cNvPicPr>
            <a:picLocks noChangeAspect="1"/>
          </p:cNvPicPr>
          <p:nvPr/>
        </p:nvPicPr>
        <p:blipFill>
          <a:blip r:embed="rId2"/>
          <a:stretch>
            <a:fillRect/>
          </a:stretch>
        </p:blipFill>
        <p:spPr>
          <a:xfrm>
            <a:off x="3292322" y="2184481"/>
            <a:ext cx="5689632" cy="2194560"/>
          </a:xfrm>
          <a:prstGeom prst="rect">
            <a:avLst/>
          </a:prstGeom>
        </p:spPr>
      </p:pic>
      <p:pic>
        <p:nvPicPr>
          <p:cNvPr id="7" name="Picture 6"/>
          <p:cNvPicPr>
            <a:picLocks noChangeAspect="1"/>
          </p:cNvPicPr>
          <p:nvPr/>
        </p:nvPicPr>
        <p:blipFill>
          <a:blip r:embed="rId3"/>
          <a:stretch>
            <a:fillRect/>
          </a:stretch>
        </p:blipFill>
        <p:spPr>
          <a:xfrm>
            <a:off x="3292322" y="4657961"/>
            <a:ext cx="5706760" cy="2194560"/>
          </a:xfrm>
          <a:prstGeom prst="rect">
            <a:avLst/>
          </a:prstGeom>
        </p:spPr>
      </p:pic>
      <p:sp>
        <p:nvSpPr>
          <p:cNvPr id="8" name="TextBox 7"/>
          <p:cNvSpPr txBox="1"/>
          <p:nvPr/>
        </p:nvSpPr>
        <p:spPr>
          <a:xfrm>
            <a:off x="1149534" y="3030588"/>
            <a:ext cx="2142788" cy="369332"/>
          </a:xfrm>
          <a:prstGeom prst="rect">
            <a:avLst/>
          </a:prstGeom>
          <a:noFill/>
        </p:spPr>
        <p:txBody>
          <a:bodyPr wrap="square" rtlCol="0">
            <a:spAutoFit/>
          </a:bodyPr>
          <a:lstStyle/>
          <a:p>
            <a:r>
              <a:rPr lang="nl-NL" dirty="0" smtClean="0"/>
              <a:t>Long term </a:t>
            </a:r>
            <a:r>
              <a:rPr lang="nl-NL" dirty="0" err="1" smtClean="0"/>
              <a:t>yields</a:t>
            </a:r>
            <a:endParaRPr lang="nl-NL" dirty="0"/>
          </a:p>
        </p:txBody>
      </p:sp>
      <p:sp>
        <p:nvSpPr>
          <p:cNvPr id="9" name="TextBox 8"/>
          <p:cNvSpPr txBox="1"/>
          <p:nvPr/>
        </p:nvSpPr>
        <p:spPr>
          <a:xfrm>
            <a:off x="1275808" y="5497159"/>
            <a:ext cx="2142788" cy="369332"/>
          </a:xfrm>
          <a:prstGeom prst="rect">
            <a:avLst/>
          </a:prstGeom>
          <a:noFill/>
        </p:spPr>
        <p:txBody>
          <a:bodyPr wrap="square" rtlCol="0">
            <a:spAutoFit/>
          </a:bodyPr>
          <a:lstStyle/>
          <a:p>
            <a:r>
              <a:rPr lang="nl-NL" dirty="0" err="1" smtClean="0"/>
              <a:t>Yields</a:t>
            </a:r>
            <a:r>
              <a:rPr lang="nl-NL" dirty="0" smtClean="0"/>
              <a:t> </a:t>
            </a:r>
            <a:r>
              <a:rPr lang="nl-NL" dirty="0" err="1" smtClean="0"/>
              <a:t>variability</a:t>
            </a:r>
            <a:endParaRPr lang="nl-NL" dirty="0"/>
          </a:p>
        </p:txBody>
      </p:sp>
      <p:sp>
        <p:nvSpPr>
          <p:cNvPr id="10" name="TextBox 9"/>
          <p:cNvSpPr txBox="1"/>
          <p:nvPr/>
        </p:nvSpPr>
        <p:spPr>
          <a:xfrm>
            <a:off x="7193283" y="2438405"/>
            <a:ext cx="1663337" cy="646331"/>
          </a:xfrm>
          <a:prstGeom prst="rect">
            <a:avLst/>
          </a:prstGeom>
          <a:solidFill>
            <a:schemeClr val="bg1"/>
          </a:solidFill>
        </p:spPr>
        <p:txBody>
          <a:bodyPr wrap="square" rtlCol="0">
            <a:spAutoFit/>
          </a:bodyPr>
          <a:lstStyle/>
          <a:p>
            <a:pPr algn="ctr"/>
            <a:r>
              <a:rPr lang="en-GB" dirty="0" smtClean="0"/>
              <a:t>Not precautionary</a:t>
            </a:r>
            <a:endParaRPr lang="en-GB" dirty="0"/>
          </a:p>
        </p:txBody>
      </p:sp>
      <p:sp>
        <p:nvSpPr>
          <p:cNvPr id="11" name="TextBox 10"/>
          <p:cNvSpPr txBox="1"/>
          <p:nvPr/>
        </p:nvSpPr>
        <p:spPr>
          <a:xfrm>
            <a:off x="7318617" y="4850828"/>
            <a:ext cx="1663337" cy="646331"/>
          </a:xfrm>
          <a:prstGeom prst="rect">
            <a:avLst/>
          </a:prstGeom>
          <a:solidFill>
            <a:schemeClr val="bg1"/>
          </a:solidFill>
        </p:spPr>
        <p:txBody>
          <a:bodyPr wrap="square" rtlCol="0">
            <a:spAutoFit/>
          </a:bodyPr>
          <a:lstStyle/>
          <a:p>
            <a:pPr algn="ctr"/>
            <a:r>
              <a:rPr lang="en-GB" dirty="0" smtClean="0"/>
              <a:t>Not precautionary</a:t>
            </a:r>
            <a:endParaRPr lang="en-GB" dirty="0"/>
          </a:p>
        </p:txBody>
      </p:sp>
      <p:sp>
        <p:nvSpPr>
          <p:cNvPr id="12" name="TextBox 11"/>
          <p:cNvSpPr txBox="1"/>
          <p:nvPr/>
        </p:nvSpPr>
        <p:spPr>
          <a:xfrm>
            <a:off x="3830834" y="6046394"/>
            <a:ext cx="1663337" cy="369332"/>
          </a:xfrm>
          <a:prstGeom prst="rect">
            <a:avLst/>
          </a:prstGeom>
          <a:solidFill>
            <a:schemeClr val="bg1"/>
          </a:solidFill>
        </p:spPr>
        <p:txBody>
          <a:bodyPr wrap="square" rtlCol="0">
            <a:spAutoFit/>
          </a:bodyPr>
          <a:lstStyle/>
          <a:p>
            <a:pPr algn="ctr"/>
            <a:r>
              <a:rPr lang="en-GB" dirty="0" smtClean="0"/>
              <a:t>precautionary</a:t>
            </a:r>
            <a:endParaRPr lang="en-GB" dirty="0"/>
          </a:p>
        </p:txBody>
      </p:sp>
      <p:sp>
        <p:nvSpPr>
          <p:cNvPr id="13" name="TextBox 12"/>
          <p:cNvSpPr txBox="1"/>
          <p:nvPr/>
        </p:nvSpPr>
        <p:spPr>
          <a:xfrm>
            <a:off x="3804708" y="2700517"/>
            <a:ext cx="1663337" cy="369332"/>
          </a:xfrm>
          <a:prstGeom prst="rect">
            <a:avLst/>
          </a:prstGeom>
          <a:solidFill>
            <a:schemeClr val="bg1"/>
          </a:solidFill>
        </p:spPr>
        <p:txBody>
          <a:bodyPr wrap="square" rtlCol="0">
            <a:spAutoFit/>
          </a:bodyPr>
          <a:lstStyle/>
          <a:p>
            <a:pPr algn="ctr"/>
            <a:r>
              <a:rPr lang="en-GB" dirty="0" smtClean="0"/>
              <a:t>precautionary</a:t>
            </a:r>
            <a:endParaRPr lang="en-GB" dirty="0"/>
          </a:p>
        </p:txBody>
      </p:sp>
      <p:sp>
        <p:nvSpPr>
          <p:cNvPr id="14" name="TextBox 13"/>
          <p:cNvSpPr txBox="1"/>
          <p:nvPr/>
        </p:nvSpPr>
        <p:spPr>
          <a:xfrm>
            <a:off x="165463" y="1933303"/>
            <a:ext cx="3048000" cy="646331"/>
          </a:xfrm>
          <a:prstGeom prst="rect">
            <a:avLst/>
          </a:prstGeom>
          <a:noFill/>
        </p:spPr>
        <p:txBody>
          <a:bodyPr wrap="square" rtlCol="0">
            <a:spAutoFit/>
          </a:bodyPr>
          <a:lstStyle/>
          <a:p>
            <a:r>
              <a:rPr lang="en-GB" dirty="0" smtClean="0"/>
              <a:t>Runs without constraint on TAC variability</a:t>
            </a:r>
            <a:endParaRPr lang="en-GB" dirty="0"/>
          </a:p>
        </p:txBody>
      </p:sp>
    </p:spTree>
    <p:extLst>
      <p:ext uri="{BB962C8B-B14F-4D97-AF65-F5344CB8AC3E}">
        <p14:creationId xmlns:p14="http://schemas.microsoft.com/office/powerpoint/2010/main" val="1758346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97196" y="4489650"/>
            <a:ext cx="5735876" cy="2194560"/>
          </a:xfrm>
          <a:prstGeom prst="rect">
            <a:avLst/>
          </a:prstGeom>
        </p:spPr>
      </p:pic>
      <p:pic>
        <p:nvPicPr>
          <p:cNvPr id="3" name="Picture 2"/>
          <p:cNvPicPr>
            <a:picLocks noChangeAspect="1"/>
          </p:cNvPicPr>
          <p:nvPr/>
        </p:nvPicPr>
        <p:blipFill>
          <a:blip r:embed="rId3"/>
          <a:stretch>
            <a:fillRect/>
          </a:stretch>
        </p:blipFill>
        <p:spPr>
          <a:xfrm>
            <a:off x="3348604" y="2142319"/>
            <a:ext cx="5633060" cy="2194560"/>
          </a:xfrm>
          <a:prstGeom prst="rect">
            <a:avLst/>
          </a:prstGeom>
        </p:spPr>
      </p:pic>
      <p:sp>
        <p:nvSpPr>
          <p:cNvPr id="2" name="Title 1"/>
          <p:cNvSpPr>
            <a:spLocks noGrp="1"/>
          </p:cNvSpPr>
          <p:nvPr>
            <p:ph type="title"/>
          </p:nvPr>
        </p:nvSpPr>
        <p:spPr/>
        <p:txBody>
          <a:bodyPr/>
          <a:lstStyle/>
          <a:p>
            <a:r>
              <a:rPr lang="nl-NL" dirty="0"/>
              <a:t>Run </a:t>
            </a:r>
            <a:r>
              <a:rPr lang="nl-NL" dirty="0" err="1"/>
              <a:t>simulation</a:t>
            </a:r>
            <a:r>
              <a:rPr lang="nl-NL" dirty="0"/>
              <a:t> </a:t>
            </a:r>
            <a:r>
              <a:rPr lang="nl-NL" dirty="0" err="1"/>
              <a:t>and</a:t>
            </a:r>
            <a:r>
              <a:rPr lang="nl-NL" dirty="0"/>
              <a:t> analyse </a:t>
            </a:r>
            <a:r>
              <a:rPr lang="nl-NL" dirty="0" err="1"/>
              <a:t>the</a:t>
            </a:r>
            <a:r>
              <a:rPr lang="nl-NL" dirty="0"/>
              <a:t> </a:t>
            </a:r>
            <a:r>
              <a:rPr lang="nl-NL" dirty="0" err="1"/>
              <a:t>outcome</a:t>
            </a:r>
            <a:endParaRPr lang="nl-NL" dirty="0"/>
          </a:p>
        </p:txBody>
      </p:sp>
      <p:sp>
        <p:nvSpPr>
          <p:cNvPr id="8" name="TextBox 7"/>
          <p:cNvSpPr txBox="1"/>
          <p:nvPr/>
        </p:nvSpPr>
        <p:spPr>
          <a:xfrm>
            <a:off x="1149534" y="3030588"/>
            <a:ext cx="2142788" cy="369332"/>
          </a:xfrm>
          <a:prstGeom prst="rect">
            <a:avLst/>
          </a:prstGeom>
          <a:noFill/>
        </p:spPr>
        <p:txBody>
          <a:bodyPr wrap="square" rtlCol="0">
            <a:spAutoFit/>
          </a:bodyPr>
          <a:lstStyle/>
          <a:p>
            <a:r>
              <a:rPr lang="nl-NL" dirty="0" smtClean="0"/>
              <a:t>Long term </a:t>
            </a:r>
            <a:r>
              <a:rPr lang="nl-NL" dirty="0" err="1" smtClean="0"/>
              <a:t>yields</a:t>
            </a:r>
            <a:endParaRPr lang="nl-NL" dirty="0"/>
          </a:p>
        </p:txBody>
      </p:sp>
      <p:sp>
        <p:nvSpPr>
          <p:cNvPr id="9" name="TextBox 8"/>
          <p:cNvSpPr txBox="1"/>
          <p:nvPr/>
        </p:nvSpPr>
        <p:spPr>
          <a:xfrm>
            <a:off x="1275808" y="5497159"/>
            <a:ext cx="2142788" cy="369332"/>
          </a:xfrm>
          <a:prstGeom prst="rect">
            <a:avLst/>
          </a:prstGeom>
          <a:noFill/>
        </p:spPr>
        <p:txBody>
          <a:bodyPr wrap="square" rtlCol="0">
            <a:spAutoFit/>
          </a:bodyPr>
          <a:lstStyle/>
          <a:p>
            <a:r>
              <a:rPr lang="nl-NL" dirty="0" err="1" smtClean="0"/>
              <a:t>Yields</a:t>
            </a:r>
            <a:r>
              <a:rPr lang="nl-NL" dirty="0" smtClean="0"/>
              <a:t> </a:t>
            </a:r>
            <a:r>
              <a:rPr lang="nl-NL" dirty="0" err="1" smtClean="0"/>
              <a:t>variability</a:t>
            </a:r>
            <a:endParaRPr lang="nl-NL" dirty="0"/>
          </a:p>
        </p:txBody>
      </p:sp>
      <p:sp>
        <p:nvSpPr>
          <p:cNvPr id="10" name="TextBox 9"/>
          <p:cNvSpPr txBox="1"/>
          <p:nvPr/>
        </p:nvSpPr>
        <p:spPr>
          <a:xfrm>
            <a:off x="7193283" y="2438405"/>
            <a:ext cx="1663337" cy="646331"/>
          </a:xfrm>
          <a:prstGeom prst="rect">
            <a:avLst/>
          </a:prstGeom>
          <a:solidFill>
            <a:schemeClr val="bg1"/>
          </a:solidFill>
        </p:spPr>
        <p:txBody>
          <a:bodyPr wrap="square" rtlCol="0">
            <a:spAutoFit/>
          </a:bodyPr>
          <a:lstStyle/>
          <a:p>
            <a:pPr algn="ctr"/>
            <a:r>
              <a:rPr lang="en-GB" dirty="0" smtClean="0"/>
              <a:t>Not precautionary</a:t>
            </a:r>
            <a:endParaRPr lang="en-GB" dirty="0"/>
          </a:p>
        </p:txBody>
      </p:sp>
      <p:sp>
        <p:nvSpPr>
          <p:cNvPr id="11" name="TextBox 10"/>
          <p:cNvSpPr txBox="1"/>
          <p:nvPr/>
        </p:nvSpPr>
        <p:spPr>
          <a:xfrm>
            <a:off x="7318617" y="4850828"/>
            <a:ext cx="1663337" cy="646331"/>
          </a:xfrm>
          <a:prstGeom prst="rect">
            <a:avLst/>
          </a:prstGeom>
          <a:solidFill>
            <a:schemeClr val="bg1"/>
          </a:solidFill>
        </p:spPr>
        <p:txBody>
          <a:bodyPr wrap="square" rtlCol="0">
            <a:spAutoFit/>
          </a:bodyPr>
          <a:lstStyle/>
          <a:p>
            <a:pPr algn="ctr"/>
            <a:r>
              <a:rPr lang="en-GB" dirty="0" smtClean="0"/>
              <a:t>Not precautionary</a:t>
            </a:r>
            <a:endParaRPr lang="en-GB" dirty="0"/>
          </a:p>
        </p:txBody>
      </p:sp>
      <p:sp>
        <p:nvSpPr>
          <p:cNvPr id="12" name="TextBox 11"/>
          <p:cNvSpPr txBox="1"/>
          <p:nvPr/>
        </p:nvSpPr>
        <p:spPr>
          <a:xfrm>
            <a:off x="3830834" y="6046394"/>
            <a:ext cx="1663337" cy="369332"/>
          </a:xfrm>
          <a:prstGeom prst="rect">
            <a:avLst/>
          </a:prstGeom>
          <a:solidFill>
            <a:schemeClr val="bg1"/>
          </a:solidFill>
        </p:spPr>
        <p:txBody>
          <a:bodyPr wrap="square" rtlCol="0">
            <a:spAutoFit/>
          </a:bodyPr>
          <a:lstStyle/>
          <a:p>
            <a:pPr algn="ctr"/>
            <a:r>
              <a:rPr lang="en-GB" dirty="0" smtClean="0"/>
              <a:t>precautionary</a:t>
            </a:r>
            <a:endParaRPr lang="en-GB" dirty="0"/>
          </a:p>
        </p:txBody>
      </p:sp>
      <p:sp>
        <p:nvSpPr>
          <p:cNvPr id="13" name="TextBox 12"/>
          <p:cNvSpPr txBox="1"/>
          <p:nvPr/>
        </p:nvSpPr>
        <p:spPr>
          <a:xfrm>
            <a:off x="3804708" y="2700517"/>
            <a:ext cx="1663337" cy="369332"/>
          </a:xfrm>
          <a:prstGeom prst="rect">
            <a:avLst/>
          </a:prstGeom>
          <a:solidFill>
            <a:schemeClr val="bg1"/>
          </a:solidFill>
        </p:spPr>
        <p:txBody>
          <a:bodyPr wrap="square" rtlCol="0">
            <a:spAutoFit/>
          </a:bodyPr>
          <a:lstStyle/>
          <a:p>
            <a:pPr algn="ctr"/>
            <a:r>
              <a:rPr lang="en-GB" dirty="0" smtClean="0"/>
              <a:t>precautionary</a:t>
            </a:r>
            <a:endParaRPr lang="en-GB" dirty="0"/>
          </a:p>
        </p:txBody>
      </p:sp>
      <p:sp>
        <p:nvSpPr>
          <p:cNvPr id="14" name="TextBox 13"/>
          <p:cNvSpPr txBox="1"/>
          <p:nvPr/>
        </p:nvSpPr>
        <p:spPr>
          <a:xfrm>
            <a:off x="165463" y="1933303"/>
            <a:ext cx="3048000" cy="646331"/>
          </a:xfrm>
          <a:prstGeom prst="rect">
            <a:avLst/>
          </a:prstGeom>
          <a:noFill/>
        </p:spPr>
        <p:txBody>
          <a:bodyPr wrap="square" rtlCol="0">
            <a:spAutoFit/>
          </a:bodyPr>
          <a:lstStyle/>
          <a:p>
            <a:r>
              <a:rPr lang="en-GB" dirty="0" smtClean="0"/>
              <a:t>Runs </a:t>
            </a:r>
            <a:r>
              <a:rPr lang="en-GB" b="1" u="sng" dirty="0" smtClean="0"/>
              <a:t>with</a:t>
            </a:r>
            <a:r>
              <a:rPr lang="en-GB" dirty="0" smtClean="0"/>
              <a:t> constraint on TAC variability</a:t>
            </a:r>
            <a:endParaRPr lang="en-GB" dirty="0"/>
          </a:p>
        </p:txBody>
      </p:sp>
    </p:spTree>
    <p:extLst>
      <p:ext uri="{BB962C8B-B14F-4D97-AF65-F5344CB8AC3E}">
        <p14:creationId xmlns:p14="http://schemas.microsoft.com/office/powerpoint/2010/main" val="3612285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a:t>
            </a:r>
            <a:endParaRPr lang="en-GB" dirty="0"/>
          </a:p>
        </p:txBody>
      </p:sp>
      <p:sp>
        <p:nvSpPr>
          <p:cNvPr id="3" name="Content Placeholder 2"/>
          <p:cNvSpPr>
            <a:spLocks noGrp="1"/>
          </p:cNvSpPr>
          <p:nvPr>
            <p:ph idx="1"/>
          </p:nvPr>
        </p:nvSpPr>
        <p:spPr/>
        <p:txBody>
          <a:bodyPr/>
          <a:lstStyle/>
          <a:p>
            <a:r>
              <a:rPr lang="en-GB" dirty="0" err="1" smtClean="0"/>
              <a:t>Eqsim</a:t>
            </a:r>
            <a:r>
              <a:rPr lang="en-GB" dirty="0" smtClean="0"/>
              <a:t> software has been modified to run a simple MSE</a:t>
            </a:r>
          </a:p>
          <a:p>
            <a:pPr lvl="1"/>
            <a:r>
              <a:rPr lang="en-GB" dirty="0" smtClean="0"/>
              <a:t>NOTE : all replicates have same starting conditions</a:t>
            </a:r>
          </a:p>
          <a:p>
            <a:pPr lvl="2"/>
            <a:endParaRPr lang="en-GB" dirty="0" smtClean="0"/>
          </a:p>
          <a:p>
            <a:r>
              <a:rPr lang="en-GB" dirty="0" smtClean="0"/>
              <a:t>Use it on our stock to test </a:t>
            </a:r>
            <a:r>
              <a:rPr lang="en-GB" smtClean="0"/>
              <a:t>different combinations </a:t>
            </a:r>
            <a:r>
              <a:rPr lang="en-GB" dirty="0" smtClean="0"/>
              <a:t>of Btrigger and Ftarget.</a:t>
            </a:r>
          </a:p>
          <a:p>
            <a:r>
              <a:rPr lang="en-GB" dirty="0" smtClean="0"/>
              <a:t>What are the </a:t>
            </a:r>
            <a:r>
              <a:rPr lang="en-GB" dirty="0" err="1" smtClean="0"/>
              <a:t>tradeoffs</a:t>
            </a:r>
            <a:r>
              <a:rPr lang="en-GB" dirty="0" smtClean="0"/>
              <a:t>, which management options seem the most interesting?</a:t>
            </a:r>
            <a:endParaRPr lang="en-GB" dirty="0"/>
          </a:p>
        </p:txBody>
      </p:sp>
    </p:spTree>
    <p:extLst>
      <p:ext uri="{BB962C8B-B14F-4D97-AF65-F5344CB8AC3E}">
        <p14:creationId xmlns:p14="http://schemas.microsoft.com/office/powerpoint/2010/main" val="2959039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 de recherche d'images pour &quot;why&quot;"/>
          <p:cNvPicPr>
            <a:picLocks noChangeAspect="1" noChangeArrowheads="1"/>
          </p:cNvPicPr>
          <p:nvPr/>
        </p:nvPicPr>
        <p:blipFill rotWithShape="1">
          <a:blip r:embed="rId2">
            <a:extLst>
              <a:ext uri="{28A0092B-C50C-407E-A947-70E740481C1C}">
                <a14:useLocalDpi xmlns:a14="http://schemas.microsoft.com/office/drawing/2010/main" val="0"/>
              </a:ext>
            </a:extLst>
          </a:blip>
          <a:srcRect b="20905"/>
          <a:stretch/>
        </p:blipFill>
        <p:spPr bwMode="auto">
          <a:xfrm>
            <a:off x="6705600" y="306321"/>
            <a:ext cx="1449614" cy="11414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Why carrying out an MSE </a:t>
            </a:r>
            <a:endParaRPr lang="nl-NL" dirty="0"/>
          </a:p>
        </p:txBody>
      </p:sp>
      <p:sp>
        <p:nvSpPr>
          <p:cNvPr id="3" name="Content Placeholder 2"/>
          <p:cNvSpPr>
            <a:spLocks noGrp="1"/>
          </p:cNvSpPr>
          <p:nvPr>
            <p:ph idx="1"/>
          </p:nvPr>
        </p:nvSpPr>
        <p:spPr>
          <a:xfrm>
            <a:off x="628650" y="1549178"/>
            <a:ext cx="7886700" cy="5074905"/>
          </a:xfrm>
        </p:spPr>
        <p:txBody>
          <a:bodyPr>
            <a:normAutofit fontScale="92500" lnSpcReduction="10000"/>
          </a:bodyPr>
          <a:lstStyle/>
          <a:p>
            <a:r>
              <a:rPr lang="en-US" dirty="0" smtClean="0"/>
              <a:t>ICES provides advice based on the MSY advice rule by default</a:t>
            </a:r>
          </a:p>
          <a:p>
            <a:r>
              <a:rPr lang="en-US" dirty="0" smtClean="0"/>
              <a:t>But managers may want different management rules :</a:t>
            </a:r>
          </a:p>
          <a:p>
            <a:pPr lvl="1"/>
            <a:r>
              <a:rPr lang="en-US" dirty="0" smtClean="0"/>
              <a:t>Different shape for the HCR</a:t>
            </a:r>
          </a:p>
          <a:p>
            <a:pPr lvl="1"/>
            <a:r>
              <a:rPr lang="en-US" dirty="0" smtClean="0"/>
              <a:t>Applying limits in year to year </a:t>
            </a:r>
          </a:p>
          <a:p>
            <a:pPr marL="457200" lvl="1" indent="0">
              <a:buNone/>
            </a:pPr>
            <a:r>
              <a:rPr lang="en-US" dirty="0" smtClean="0"/>
              <a:t>  TAC differences</a:t>
            </a:r>
          </a:p>
          <a:p>
            <a:pPr lvl="1"/>
            <a:r>
              <a:rPr lang="en-US" dirty="0" smtClean="0"/>
              <a:t>Being allowed to bank and </a:t>
            </a:r>
            <a:endParaRPr lang="en-US" dirty="0"/>
          </a:p>
          <a:p>
            <a:pPr marL="457200" lvl="1" indent="0">
              <a:buNone/>
            </a:pPr>
            <a:r>
              <a:rPr lang="en-US" dirty="0" smtClean="0"/>
              <a:t>borrow quota</a:t>
            </a:r>
          </a:p>
          <a:p>
            <a:pPr lvl="1"/>
            <a:r>
              <a:rPr lang="en-US" dirty="0" smtClean="0"/>
              <a:t>Take account of species interaction </a:t>
            </a:r>
          </a:p>
          <a:p>
            <a:pPr marL="457200" lvl="1" indent="0">
              <a:buNone/>
            </a:pPr>
            <a:r>
              <a:rPr lang="en-US" dirty="0" smtClean="0"/>
              <a:t>or mixing of con-specific stocks</a:t>
            </a:r>
          </a:p>
          <a:p>
            <a:pPr lvl="1"/>
            <a:endParaRPr lang="en-US" dirty="0" smtClean="0"/>
          </a:p>
          <a:p>
            <a:r>
              <a:rPr lang="en-US" dirty="0" smtClean="0"/>
              <a:t> managers send a request to ICES</a:t>
            </a:r>
          </a:p>
          <a:p>
            <a:r>
              <a:rPr lang="en-US" dirty="0" smtClean="0"/>
              <a:t>ICES workshop -&gt; drafting group -&gt; ACOM -&gt; advice</a:t>
            </a:r>
          </a:p>
          <a:p>
            <a:endParaRPr lang="en-US" dirty="0" smtClean="0"/>
          </a:p>
          <a:p>
            <a:endParaRPr lang="nl-NL" dirty="0"/>
          </a:p>
        </p:txBody>
      </p:sp>
      <p:pic>
        <p:nvPicPr>
          <p:cNvPr id="4" name="Picture 3"/>
          <p:cNvPicPr>
            <a:picLocks noChangeAspect="1"/>
          </p:cNvPicPr>
          <p:nvPr/>
        </p:nvPicPr>
        <p:blipFill>
          <a:blip r:embed="rId3"/>
          <a:stretch>
            <a:fillRect/>
          </a:stretch>
        </p:blipFill>
        <p:spPr>
          <a:xfrm>
            <a:off x="6027288" y="3202118"/>
            <a:ext cx="2806238" cy="1910536"/>
          </a:xfrm>
          <a:prstGeom prst="rect">
            <a:avLst/>
          </a:prstGeom>
        </p:spPr>
      </p:pic>
    </p:spTree>
    <p:extLst>
      <p:ext uri="{BB962C8B-B14F-4D97-AF65-F5344CB8AC3E}">
        <p14:creationId xmlns:p14="http://schemas.microsoft.com/office/powerpoint/2010/main" val="1971570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a:t>
            </a:r>
            <a:endParaRPr lang="nl-NL" dirty="0"/>
          </a:p>
        </p:txBody>
      </p:sp>
      <p:sp>
        <p:nvSpPr>
          <p:cNvPr id="3" name="Content Placeholder 2"/>
          <p:cNvSpPr>
            <a:spLocks noGrp="1"/>
          </p:cNvSpPr>
          <p:nvPr>
            <p:ph idx="1"/>
          </p:nvPr>
        </p:nvSpPr>
        <p:spPr/>
        <p:txBody>
          <a:bodyPr/>
          <a:lstStyle/>
          <a:p>
            <a:r>
              <a:rPr lang="en-US" dirty="0" smtClean="0"/>
              <a:t>Carry out long-term stochastic simulations (similar to </a:t>
            </a:r>
            <a:r>
              <a:rPr lang="en-US" dirty="0" err="1" smtClean="0"/>
              <a:t>EQsim</a:t>
            </a:r>
            <a:r>
              <a:rPr lang="en-US" dirty="0" smtClean="0"/>
              <a:t>) implementing the management strategy to be evaluated</a:t>
            </a:r>
          </a:p>
          <a:p>
            <a:r>
              <a:rPr lang="en-US" dirty="0" smtClean="0"/>
              <a:t>Derive a number of indicators to evaluate management performance</a:t>
            </a:r>
          </a:p>
          <a:p>
            <a:r>
              <a:rPr lang="en-US" dirty="0" smtClean="0"/>
              <a:t>Simulations must be based on the current perception of the stock, give an appropriate representation of the different sources of variability and uncertainty in the stock and in the management system</a:t>
            </a:r>
            <a:endParaRPr lang="nl-NL" dirty="0"/>
          </a:p>
        </p:txBody>
      </p:sp>
      <p:pic>
        <p:nvPicPr>
          <p:cNvPr id="2050" name="Picture 2" descr="Résultat de recherche d'images pour &quot;how&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991" y="0"/>
            <a:ext cx="1825625"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93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Simulation design</a:t>
            </a:r>
            <a:endParaRPr lang="nl-NL" dirty="0"/>
          </a:p>
        </p:txBody>
      </p:sp>
      <p:sp>
        <p:nvSpPr>
          <p:cNvPr id="3" name="Content Placeholder 2"/>
          <p:cNvSpPr>
            <a:spLocks noGrp="1"/>
          </p:cNvSpPr>
          <p:nvPr>
            <p:ph idx="1"/>
          </p:nvPr>
        </p:nvSpPr>
        <p:spPr/>
        <p:txBody>
          <a:bodyPr/>
          <a:lstStyle/>
          <a:p>
            <a:endParaRPr lang="nl-NL"/>
          </a:p>
        </p:txBody>
      </p:sp>
      <p:pic>
        <p:nvPicPr>
          <p:cNvPr id="4" name="Picture 3"/>
          <p:cNvPicPr>
            <a:picLocks noChangeAspect="1"/>
          </p:cNvPicPr>
          <p:nvPr/>
        </p:nvPicPr>
        <p:blipFill>
          <a:blip r:embed="rId2"/>
          <a:stretch>
            <a:fillRect/>
          </a:stretch>
        </p:blipFill>
        <p:spPr>
          <a:xfrm>
            <a:off x="77052" y="1169581"/>
            <a:ext cx="9077854" cy="5293138"/>
          </a:xfrm>
          <a:prstGeom prst="rect">
            <a:avLst/>
          </a:prstGeom>
        </p:spPr>
      </p:pic>
    </p:spTree>
    <p:extLst>
      <p:ext uri="{BB962C8B-B14F-4D97-AF65-F5344CB8AC3E}">
        <p14:creationId xmlns:p14="http://schemas.microsoft.com/office/powerpoint/2010/main" val="275720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conditions : what do we know about the current state?</a:t>
            </a:r>
            <a:endParaRPr lang="nl-NL" dirty="0"/>
          </a:p>
        </p:txBody>
      </p:sp>
      <p:sp>
        <p:nvSpPr>
          <p:cNvPr id="3" name="Content Placeholder 2"/>
          <p:cNvSpPr>
            <a:spLocks noGrp="1"/>
          </p:cNvSpPr>
          <p:nvPr>
            <p:ph idx="1"/>
          </p:nvPr>
        </p:nvSpPr>
        <p:spPr>
          <a:xfrm>
            <a:off x="628650" y="2102072"/>
            <a:ext cx="7886700" cy="4351338"/>
          </a:xfrm>
        </p:spPr>
        <p:txBody>
          <a:bodyPr/>
          <a:lstStyle/>
          <a:p>
            <a:r>
              <a:rPr lang="en-US" dirty="0" smtClean="0"/>
              <a:t>Most assessment models provide uncertainty estimates for the estimated parameters and estimated quantities (N and </a:t>
            </a:r>
            <a:r>
              <a:rPr lang="en-US" dirty="0" err="1" smtClean="0"/>
              <a:t>F@age</a:t>
            </a:r>
            <a:r>
              <a:rPr lang="en-US" dirty="0" smtClean="0"/>
              <a:t>, SSB etc...)</a:t>
            </a:r>
          </a:p>
          <a:p>
            <a:r>
              <a:rPr lang="en-US" dirty="0" smtClean="0"/>
              <a:t>To give a fair representation of what we know about the current state of the stock, the starting conditions of the simulation must reflect these uncertainties</a:t>
            </a:r>
          </a:p>
          <a:p>
            <a:r>
              <a:rPr lang="en-US" dirty="0" smtClean="0"/>
              <a:t>We use the parameters variance/covariance matrix to resample </a:t>
            </a:r>
            <a:r>
              <a:rPr lang="en-US" i="1" dirty="0" smtClean="0"/>
              <a:t>Nits</a:t>
            </a:r>
            <a:r>
              <a:rPr lang="en-US" dirty="0" smtClean="0"/>
              <a:t> sets of parameters, and corresponding stock estimates</a:t>
            </a:r>
            <a:endParaRPr lang="nl-NL" dirty="0"/>
          </a:p>
        </p:txBody>
      </p:sp>
    </p:spTree>
    <p:extLst>
      <p:ext uri="{BB962C8B-B14F-4D97-AF65-F5344CB8AC3E}">
        <p14:creationId xmlns:p14="http://schemas.microsoft.com/office/powerpoint/2010/main" val="1072893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8109" y="1371600"/>
            <a:ext cx="5771336" cy="5486400"/>
          </a:xfrm>
          <a:prstGeom prst="rect">
            <a:avLst/>
          </a:prstGeom>
        </p:spPr>
      </p:pic>
      <p:sp>
        <p:nvSpPr>
          <p:cNvPr id="4" name="Title 1"/>
          <p:cNvSpPr>
            <a:spLocks noGrp="1"/>
          </p:cNvSpPr>
          <p:nvPr>
            <p:ph type="title"/>
          </p:nvPr>
        </p:nvSpPr>
        <p:spPr>
          <a:xfrm>
            <a:off x="628650" y="365126"/>
            <a:ext cx="7886700" cy="1325563"/>
          </a:xfrm>
        </p:spPr>
        <p:txBody>
          <a:bodyPr/>
          <a:lstStyle/>
          <a:p>
            <a:r>
              <a:rPr lang="en-US" dirty="0" smtClean="0"/>
              <a:t>Starting conditions : what do we know about the current state?</a:t>
            </a:r>
            <a:endParaRPr lang="nl-NL" dirty="0"/>
          </a:p>
        </p:txBody>
      </p:sp>
    </p:spTree>
    <p:extLst>
      <p:ext uri="{BB962C8B-B14F-4D97-AF65-F5344CB8AC3E}">
        <p14:creationId xmlns:p14="http://schemas.microsoft.com/office/powerpoint/2010/main" val="3693413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9187" y="3291838"/>
            <a:ext cx="2661739" cy="2661739"/>
          </a:xfrm>
          <a:prstGeom prst="rect">
            <a:avLst/>
          </a:prstGeom>
        </p:spPr>
      </p:pic>
      <p:sp>
        <p:nvSpPr>
          <p:cNvPr id="2" name="Title 1"/>
          <p:cNvSpPr>
            <a:spLocks noGrp="1"/>
          </p:cNvSpPr>
          <p:nvPr>
            <p:ph type="title"/>
          </p:nvPr>
        </p:nvSpPr>
        <p:spPr/>
        <p:txBody>
          <a:bodyPr/>
          <a:lstStyle/>
          <a:p>
            <a:r>
              <a:rPr lang="en-US" dirty="0" smtClean="0"/>
              <a:t>Operating model</a:t>
            </a:r>
            <a:endParaRPr lang="nl-NL" dirty="0"/>
          </a:p>
        </p:txBody>
      </p:sp>
      <p:sp>
        <p:nvSpPr>
          <p:cNvPr id="3" name="Content Placeholder 2"/>
          <p:cNvSpPr>
            <a:spLocks noGrp="1"/>
          </p:cNvSpPr>
          <p:nvPr>
            <p:ph idx="1"/>
          </p:nvPr>
        </p:nvSpPr>
        <p:spPr>
          <a:xfrm>
            <a:off x="262889" y="1607911"/>
            <a:ext cx="8706939" cy="5141232"/>
          </a:xfrm>
        </p:spPr>
        <p:txBody>
          <a:bodyPr>
            <a:normAutofit lnSpcReduction="10000"/>
          </a:bodyPr>
          <a:lstStyle/>
          <a:p>
            <a:r>
              <a:rPr lang="en-US" dirty="0" smtClean="0"/>
              <a:t>Stock recruitment : </a:t>
            </a:r>
          </a:p>
          <a:p>
            <a:pPr marL="0" indent="0">
              <a:buNone/>
            </a:pPr>
            <a:r>
              <a:rPr lang="en-US" dirty="0" smtClean="0"/>
              <a:t>Different approaches possible</a:t>
            </a:r>
          </a:p>
          <a:p>
            <a:pPr lvl="1"/>
            <a:r>
              <a:rPr lang="en-US" dirty="0" smtClean="0"/>
              <a:t>If there seem to be a link between recruitment and SSB, </a:t>
            </a:r>
          </a:p>
          <a:p>
            <a:pPr lvl="2"/>
            <a:r>
              <a:rPr lang="en-US" dirty="0" smtClean="0"/>
              <a:t>Can use the SR model giving the best fit</a:t>
            </a:r>
          </a:p>
          <a:p>
            <a:pPr lvl="2"/>
            <a:r>
              <a:rPr lang="en-US" dirty="0" smtClean="0"/>
              <a:t>Can use the model combination approach (as in </a:t>
            </a:r>
            <a:r>
              <a:rPr lang="en-US" dirty="0" err="1" smtClean="0"/>
              <a:t>Eqsim</a:t>
            </a:r>
            <a:r>
              <a:rPr lang="en-US" dirty="0" smtClean="0"/>
              <a:t>)</a:t>
            </a:r>
          </a:p>
          <a:p>
            <a:pPr lvl="1"/>
            <a:r>
              <a:rPr lang="en-US" dirty="0" smtClean="0"/>
              <a:t>If the stock recruitment link is poorly defined</a:t>
            </a:r>
          </a:p>
          <a:p>
            <a:pPr lvl="2"/>
            <a:r>
              <a:rPr lang="en-US" dirty="0" smtClean="0"/>
              <a:t>Usually use a segmented regression model</a:t>
            </a:r>
          </a:p>
          <a:p>
            <a:pPr lvl="2"/>
            <a:endParaRPr lang="en-US" dirty="0"/>
          </a:p>
          <a:p>
            <a:pPr marL="0" indent="0">
              <a:buNone/>
            </a:pPr>
            <a:r>
              <a:rPr lang="en-US" dirty="0" smtClean="0"/>
              <a:t>Consider temporal autocorrelations</a:t>
            </a:r>
          </a:p>
          <a:p>
            <a:pPr marL="0" indent="0">
              <a:buNone/>
            </a:pPr>
            <a:endParaRPr lang="en-US" dirty="0"/>
          </a:p>
          <a:p>
            <a:pPr marL="0" indent="0">
              <a:buNone/>
            </a:pPr>
            <a:endParaRPr lang="en-US" dirty="0" smtClean="0"/>
          </a:p>
          <a:p>
            <a:pPr marL="0" indent="0">
              <a:buNone/>
            </a:pPr>
            <a:r>
              <a:rPr lang="en-US" dirty="0" smtClean="0"/>
              <a:t>Fit model separately for each replicate of the stock</a:t>
            </a:r>
            <a:endParaRPr lang="en-US" dirty="0"/>
          </a:p>
          <a:p>
            <a:pPr lvl="2"/>
            <a:endParaRPr lang="nl-NL" dirty="0"/>
          </a:p>
        </p:txBody>
      </p:sp>
    </p:spTree>
    <p:extLst>
      <p:ext uri="{BB962C8B-B14F-4D97-AF65-F5344CB8AC3E}">
        <p14:creationId xmlns:p14="http://schemas.microsoft.com/office/powerpoint/2010/main" val="3034491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model</a:t>
            </a:r>
            <a:endParaRPr lang="nl-NL" dirty="0"/>
          </a:p>
        </p:txBody>
      </p:sp>
      <p:sp>
        <p:nvSpPr>
          <p:cNvPr id="3" name="Content Placeholder 2"/>
          <p:cNvSpPr>
            <a:spLocks noGrp="1"/>
          </p:cNvSpPr>
          <p:nvPr>
            <p:ph idx="1"/>
          </p:nvPr>
        </p:nvSpPr>
        <p:spPr/>
        <p:txBody>
          <a:bodyPr/>
          <a:lstStyle/>
          <a:p>
            <a:r>
              <a:rPr lang="en-US" dirty="0" smtClean="0"/>
              <a:t>biology</a:t>
            </a:r>
            <a:endParaRPr lang="nl-NL" dirty="0"/>
          </a:p>
        </p:txBody>
      </p:sp>
      <p:pic>
        <p:nvPicPr>
          <p:cNvPr id="4" name="Picture 3"/>
          <p:cNvPicPr>
            <a:picLocks noChangeAspect="1"/>
          </p:cNvPicPr>
          <p:nvPr/>
        </p:nvPicPr>
        <p:blipFill>
          <a:blip r:embed="rId2"/>
          <a:stretch>
            <a:fillRect/>
          </a:stretch>
        </p:blipFill>
        <p:spPr>
          <a:xfrm>
            <a:off x="1306285" y="2417265"/>
            <a:ext cx="6679235" cy="3894634"/>
          </a:xfrm>
          <a:prstGeom prst="rect">
            <a:avLst/>
          </a:prstGeom>
        </p:spPr>
      </p:pic>
    </p:spTree>
    <p:extLst>
      <p:ext uri="{BB962C8B-B14F-4D97-AF65-F5344CB8AC3E}">
        <p14:creationId xmlns:p14="http://schemas.microsoft.com/office/powerpoint/2010/main" val="3615108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5196" y="1371600"/>
            <a:ext cx="7043298" cy="5486400"/>
          </a:xfrm>
          <a:prstGeom prst="rect">
            <a:avLst/>
          </a:prstGeom>
        </p:spPr>
      </p:pic>
      <p:sp>
        <p:nvSpPr>
          <p:cNvPr id="2" name="Title 1"/>
          <p:cNvSpPr>
            <a:spLocks noGrp="1"/>
          </p:cNvSpPr>
          <p:nvPr>
            <p:ph type="title"/>
          </p:nvPr>
        </p:nvSpPr>
        <p:spPr/>
        <p:txBody>
          <a:bodyPr/>
          <a:lstStyle/>
          <a:p>
            <a:r>
              <a:rPr lang="en-US" dirty="0" smtClean="0"/>
              <a:t>Operating model</a:t>
            </a:r>
            <a:endParaRPr lang="nl-NL" dirty="0"/>
          </a:p>
        </p:txBody>
      </p:sp>
      <p:sp>
        <p:nvSpPr>
          <p:cNvPr id="3" name="Content Placeholder 2"/>
          <p:cNvSpPr>
            <a:spLocks noGrp="1"/>
          </p:cNvSpPr>
          <p:nvPr>
            <p:ph idx="1"/>
          </p:nvPr>
        </p:nvSpPr>
        <p:spPr/>
        <p:txBody>
          <a:bodyPr/>
          <a:lstStyle/>
          <a:p>
            <a:r>
              <a:rPr lang="en-US" dirty="0" smtClean="0"/>
              <a:t>Fisheries selection</a:t>
            </a:r>
            <a:endParaRPr lang="nl-NL" dirty="0"/>
          </a:p>
        </p:txBody>
      </p:sp>
    </p:spTree>
    <p:extLst>
      <p:ext uri="{BB962C8B-B14F-4D97-AF65-F5344CB8AC3E}">
        <p14:creationId xmlns:p14="http://schemas.microsoft.com/office/powerpoint/2010/main" val="3568599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TotalTime>
  <Words>631</Words>
  <Application>Microsoft Office PowerPoint</Application>
  <PresentationFormat>On-screen Show (4:3)</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Management strategy evaluation</vt:lpstr>
      <vt:lpstr>Why carrying out an MSE </vt:lpstr>
      <vt:lpstr>Principle</vt:lpstr>
      <vt:lpstr>Simulation design</vt:lpstr>
      <vt:lpstr>Starting conditions : what do we know about the current state?</vt:lpstr>
      <vt:lpstr>Starting conditions : what do we know about the current state?</vt:lpstr>
      <vt:lpstr>Operating model</vt:lpstr>
      <vt:lpstr>Operating model</vt:lpstr>
      <vt:lpstr>Operating model</vt:lpstr>
      <vt:lpstr>Assessment error</vt:lpstr>
      <vt:lpstr>Assessment error - F</vt:lpstr>
      <vt:lpstr>Implementing management</vt:lpstr>
      <vt:lpstr>Check the model </vt:lpstr>
      <vt:lpstr>Check the model </vt:lpstr>
      <vt:lpstr>Run simulation and analyse the outcome</vt:lpstr>
      <vt:lpstr>Run simulation and analyse the outcome</vt:lpstr>
      <vt:lpstr>Run simulation and analyse the outcome</vt:lpstr>
      <vt:lpstr>Run simulation and analyse the outcome</vt:lpstr>
      <vt:lpstr>Exercise </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strategy evaluation</dc:title>
  <dc:creator>Brunel, Thomas</dc:creator>
  <cp:lastModifiedBy>Brunel, Thomas</cp:lastModifiedBy>
  <cp:revision>29</cp:revision>
  <dcterms:created xsi:type="dcterms:W3CDTF">2017-10-05T11:50:29Z</dcterms:created>
  <dcterms:modified xsi:type="dcterms:W3CDTF">2017-10-09T14:45:47Z</dcterms:modified>
</cp:coreProperties>
</file>