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</p:sldIdLst>
  <p:sldSz cy="9906125" cx="7020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Medium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0">
          <p15:clr>
            <a:srgbClr val="A4A3A4"/>
          </p15:clr>
        </p15:guide>
        <p15:guide id="2" pos="2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2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11" Type="http://schemas.openxmlformats.org/officeDocument/2006/relationships/font" Target="fonts/MontserratSemiBold-bold.fntdata"/><Relationship Id="rId22" Type="http://schemas.openxmlformats.org/officeDocument/2006/relationships/font" Target="fonts/MontserratExtraBold-bold.fntdata"/><Relationship Id="rId10" Type="http://schemas.openxmlformats.org/officeDocument/2006/relationships/font" Target="fonts/MontserratSemiBold-regular.fntdata"/><Relationship Id="rId21" Type="http://schemas.openxmlformats.org/officeDocument/2006/relationships/font" Target="fonts/MontserratMedium-boldItalic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Medium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4325" y="685800"/>
            <a:ext cx="243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470ea8e7_0_426:notes"/>
          <p:cNvSpPr/>
          <p:nvPr>
            <p:ph idx="2" type="sldImg"/>
          </p:nvPr>
        </p:nvSpPr>
        <p:spPr>
          <a:xfrm>
            <a:off x="2214315" y="685800"/>
            <a:ext cx="243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470ea8e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6a712b1f_0_11:notes"/>
          <p:cNvSpPr/>
          <p:nvPr>
            <p:ph idx="2" type="sldImg"/>
          </p:nvPr>
        </p:nvSpPr>
        <p:spPr>
          <a:xfrm>
            <a:off x="2214315" y="685800"/>
            <a:ext cx="243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6a712b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6a712b1f_4_1:notes"/>
          <p:cNvSpPr/>
          <p:nvPr>
            <p:ph idx="2" type="sldImg"/>
          </p:nvPr>
        </p:nvSpPr>
        <p:spPr>
          <a:xfrm>
            <a:off x="2214315" y="685800"/>
            <a:ext cx="2430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6a712b1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1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7020000" cy="9906000"/>
          </a:xfrm>
          <a:prstGeom prst="rect">
            <a:avLst/>
          </a:prstGeom>
          <a:solidFill>
            <a:srgbClr val="6E0AD6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082" y="2927022"/>
            <a:ext cx="1977298" cy="117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487750" y="5776358"/>
            <a:ext cx="3849900" cy="24042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i="1" sz="36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i="1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i="1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i="1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i="1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i="1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i="1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i="1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8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1"/>
          <p:cNvPicPr preferRelativeResize="0"/>
          <p:nvPr/>
        </p:nvPicPr>
        <p:blipFill rotWithShape="1">
          <a:blip r:embed="rId2">
            <a:alphaModFix/>
          </a:blip>
          <a:srcRect b="75164" l="69198" r="0" t="0"/>
          <a:stretch/>
        </p:blipFill>
        <p:spPr>
          <a:xfrm flipH="1">
            <a:off x="512446" y="-6885"/>
            <a:ext cx="2162182" cy="24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1"/>
          <p:cNvPicPr preferRelativeResize="0"/>
          <p:nvPr/>
        </p:nvPicPr>
        <p:blipFill rotWithShape="1">
          <a:blip r:embed="rId2">
            <a:alphaModFix/>
          </a:blip>
          <a:srcRect b="8915" l="46846" r="19552" t="64246"/>
          <a:stretch/>
        </p:blipFill>
        <p:spPr>
          <a:xfrm flipH="1">
            <a:off x="1867604" y="7243932"/>
            <a:ext cx="2358733" cy="266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1"/>
          <p:cNvPicPr preferRelativeResize="0"/>
          <p:nvPr/>
        </p:nvPicPr>
        <p:blipFill rotWithShape="1">
          <a:blip r:embed="rId2">
            <a:alphaModFix/>
          </a:blip>
          <a:srcRect b="0" l="7295" r="73103" t="0"/>
          <a:stretch/>
        </p:blipFill>
        <p:spPr>
          <a:xfrm flipH="1">
            <a:off x="5644083" y="-6885"/>
            <a:ext cx="1375917" cy="991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8">
  <p:cSld name="CUSTOM_7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2"/>
          <p:cNvPicPr preferRelativeResize="0"/>
          <p:nvPr/>
        </p:nvPicPr>
        <p:blipFill rotWithShape="1">
          <a:blip r:embed="rId2">
            <a:alphaModFix/>
          </a:blip>
          <a:srcRect b="0" l="9999" r="0" t="21807"/>
          <a:stretch/>
        </p:blipFill>
        <p:spPr>
          <a:xfrm>
            <a:off x="0" y="2163131"/>
            <a:ext cx="6318003" cy="775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2"/>
          <p:cNvPicPr preferRelativeResize="0"/>
          <p:nvPr/>
        </p:nvPicPr>
        <p:blipFill rotWithShape="1">
          <a:blip r:embed="rId2">
            <a:alphaModFix/>
          </a:blip>
          <a:srcRect b="51252" l="32899" r="0" t="0"/>
          <a:stretch/>
        </p:blipFill>
        <p:spPr>
          <a:xfrm>
            <a:off x="1733235" y="-6885"/>
            <a:ext cx="4710502" cy="4835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2"/>
          <p:cNvPicPr preferRelativeResize="0"/>
          <p:nvPr/>
        </p:nvPicPr>
        <p:blipFill rotWithShape="1">
          <a:blip r:embed="rId2">
            <a:alphaModFix/>
          </a:blip>
          <a:srcRect b="8037" l="37170" r="0" t="35798"/>
          <a:stretch/>
        </p:blipFill>
        <p:spPr>
          <a:xfrm>
            <a:off x="1741949" y="4348122"/>
            <a:ext cx="4410566" cy="5571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10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7020000" cy="9906000"/>
          </a:xfrm>
          <a:prstGeom prst="rect">
            <a:avLst/>
          </a:prstGeom>
          <a:solidFill>
            <a:srgbClr val="6E0AD6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557420" y="2691178"/>
            <a:ext cx="3510000" cy="10713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1500"/>
              </a:spcBef>
              <a:spcAft>
                <a:spcPts val="150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subTitle"/>
          </p:nvPr>
        </p:nvSpPr>
        <p:spPr>
          <a:xfrm>
            <a:off x="574839" y="3873616"/>
            <a:ext cx="4415700" cy="28560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5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5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5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5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5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5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500"/>
              </a:spcBef>
              <a:spcAft>
                <a:spcPts val="15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10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7020000" cy="9906000"/>
          </a:xfrm>
          <a:prstGeom prst="rect">
            <a:avLst/>
          </a:prstGeom>
          <a:solidFill>
            <a:srgbClr val="6E0AD6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557420" y="2713028"/>
            <a:ext cx="3510000" cy="10713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None/>
              <a:defRPr i="1" sz="25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2" type="subTitle"/>
          </p:nvPr>
        </p:nvSpPr>
        <p:spPr>
          <a:xfrm>
            <a:off x="574839" y="3873616"/>
            <a:ext cx="4415700" cy="28560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5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5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5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5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5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5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500"/>
              </a:spcBef>
              <a:spcAft>
                <a:spcPts val="1500"/>
              </a:spcAft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470230">
            <a:off x="6284959" y="3149910"/>
            <a:ext cx="982974" cy="288306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 rot="-2394780">
            <a:off x="6480211" y="8137013"/>
            <a:ext cx="983287" cy="1908134"/>
          </a:xfrm>
          <a:prstGeom prst="roundRect">
            <a:avLst>
              <a:gd fmla="val 3912" name="adj"/>
            </a:avLst>
          </a:prstGeom>
          <a:solidFill>
            <a:srgbClr val="F7823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6410548" y="-474795"/>
            <a:ext cx="938400" cy="2331000"/>
          </a:xfrm>
          <a:prstGeom prst="ellipse">
            <a:avLst/>
          </a:prstGeom>
          <a:solidFill>
            <a:srgbClr val="AE9CFD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9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7020000" cy="9906000"/>
          </a:xfrm>
          <a:prstGeom prst="rect">
            <a:avLst/>
          </a:prstGeom>
          <a:solidFill>
            <a:srgbClr val="6E0AD6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06472">
            <a:off x="798584" y="2755789"/>
            <a:ext cx="719449" cy="9219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/>
          <p:nvPr/>
        </p:nvSpPr>
        <p:spPr>
          <a:xfrm>
            <a:off x="3406252" y="2706538"/>
            <a:ext cx="734100" cy="1842000"/>
          </a:xfrm>
          <a:prstGeom prst="ellipse">
            <a:avLst/>
          </a:prstGeom>
          <a:solidFill>
            <a:srgbClr val="AE9CFD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 rot="-2397221">
            <a:off x="1125587" y="6210978"/>
            <a:ext cx="921254" cy="1787124"/>
          </a:xfrm>
          <a:prstGeom prst="roundRect">
            <a:avLst>
              <a:gd fmla="val 6239" name="adj"/>
            </a:avLst>
          </a:prstGeom>
          <a:solidFill>
            <a:srgbClr val="F28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89662">
            <a:off x="3790672" y="5916315"/>
            <a:ext cx="719453" cy="9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754704" y="922145"/>
            <a:ext cx="5596800" cy="16392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2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213092" y="3299586"/>
            <a:ext cx="2011800" cy="15426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1500"/>
              </a:spcBef>
              <a:spcAft>
                <a:spcPts val="150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2" type="subTitle"/>
          </p:nvPr>
        </p:nvSpPr>
        <p:spPr>
          <a:xfrm>
            <a:off x="3753865" y="2943816"/>
            <a:ext cx="2011800" cy="15426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3" type="subTitle"/>
          </p:nvPr>
        </p:nvSpPr>
        <p:spPr>
          <a:xfrm>
            <a:off x="1578613" y="6477279"/>
            <a:ext cx="2011800" cy="15426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4" type="subTitle"/>
          </p:nvPr>
        </p:nvSpPr>
        <p:spPr>
          <a:xfrm>
            <a:off x="4232605" y="6396071"/>
            <a:ext cx="2011800" cy="15426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50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500"/>
              </a:spcBef>
              <a:spcAft>
                <a:spcPts val="1500"/>
              </a:spcAft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875" y="0"/>
            <a:ext cx="7020000" cy="395424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463931" y="3321157"/>
            <a:ext cx="4150500" cy="24684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885"/>
            <a:ext cx="7020000" cy="395423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2569931" y="3321157"/>
            <a:ext cx="4150500" cy="24684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4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5" y="0"/>
            <a:ext cx="7020000" cy="395424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359155" y="2671871"/>
            <a:ext cx="4180500" cy="52212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indent="-355600" lvl="0" marL="4572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Char char="●"/>
              <a:defRPr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rtl="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Char char="○"/>
              <a:defRPr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rtl="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Char char="■"/>
              <a:defRPr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rtl="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Char char="●"/>
              <a:defRPr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rtl="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Char char="○"/>
              <a:defRPr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rtl="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Char char="■"/>
              <a:defRPr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rtl="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Char char="●"/>
              <a:defRPr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rtl="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Char char="○"/>
              <a:defRPr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rtl="0" algn="r">
              <a:spcBef>
                <a:spcPts val="1500"/>
              </a:spcBef>
              <a:spcAft>
                <a:spcPts val="1500"/>
              </a:spcAft>
              <a:buClr>
                <a:srgbClr val="FFFFFF"/>
              </a:buClr>
              <a:buSzPts val="2000"/>
              <a:buFont typeface="Verdana"/>
              <a:buChar char="■"/>
              <a:defRPr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0"/>
            <a:ext cx="7020000" cy="10007100"/>
          </a:xfrm>
          <a:prstGeom prst="rect">
            <a:avLst/>
          </a:prstGeom>
          <a:solidFill>
            <a:srgbClr val="6E0AD6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683" y="3007660"/>
            <a:ext cx="1105167" cy="141628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 txBox="1"/>
          <p:nvPr>
            <p:ph type="title"/>
          </p:nvPr>
        </p:nvSpPr>
        <p:spPr>
          <a:xfrm>
            <a:off x="2008020" y="4045844"/>
            <a:ext cx="4322700" cy="24159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6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-22801" y="-71741"/>
            <a:ext cx="7065600" cy="10014900"/>
          </a:xfrm>
          <a:prstGeom prst="rect">
            <a:avLst/>
          </a:prstGeom>
          <a:solidFill>
            <a:srgbClr val="6E0AD6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1"/>
          <p:cNvSpPr/>
          <p:nvPr/>
        </p:nvSpPr>
        <p:spPr>
          <a:xfrm rot="-2393915">
            <a:off x="5550592" y="4225885"/>
            <a:ext cx="2295026" cy="4455709"/>
          </a:xfrm>
          <a:prstGeom prst="roundRect">
            <a:avLst>
              <a:gd fmla="val 3912" name="adj"/>
            </a:avLst>
          </a:prstGeom>
          <a:solidFill>
            <a:srgbClr val="F28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9" name="Google Shape;89;p21"/>
          <p:cNvSpPr/>
          <p:nvPr/>
        </p:nvSpPr>
        <p:spPr>
          <a:xfrm>
            <a:off x="-832685" y="1162215"/>
            <a:ext cx="1979100" cy="4913700"/>
          </a:xfrm>
          <a:prstGeom prst="ellipse">
            <a:avLst/>
          </a:prstGeom>
          <a:solidFill>
            <a:srgbClr val="AE9CFD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CE563"/>
              </a:solidFill>
            </a:endParaRPr>
          </a:p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400652" y="2566521"/>
            <a:ext cx="3475500" cy="20106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1500"/>
              </a:spcBef>
              <a:spcAft>
                <a:spcPts val="150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subTitle"/>
          </p:nvPr>
        </p:nvSpPr>
        <p:spPr>
          <a:xfrm>
            <a:off x="2967397" y="5547854"/>
            <a:ext cx="3475500" cy="20106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spcBef>
                <a:spcPts val="15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spcBef>
                <a:spcPts val="1500"/>
              </a:spcBef>
              <a:spcAft>
                <a:spcPts val="1500"/>
              </a:spcAft>
              <a:buNone/>
              <a:defRPr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875" y="0"/>
            <a:ext cx="7020000" cy="395424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463931" y="3321157"/>
            <a:ext cx="4150500" cy="24684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3">
  <p:cSld name="CUSTOM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6885"/>
            <a:ext cx="7020000" cy="395423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2665166" y="2032022"/>
            <a:ext cx="3910800" cy="56148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●"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○"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■"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●"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○"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■"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●"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rtl="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○"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rtl="0">
              <a:spcBef>
                <a:spcPts val="1500"/>
              </a:spcBef>
              <a:spcAft>
                <a:spcPts val="1500"/>
              </a:spcAft>
              <a:buClr>
                <a:srgbClr val="FFFFFF"/>
              </a:buClr>
              <a:buSzPts val="1800"/>
              <a:buFont typeface="Verdana"/>
              <a:buChar char="■"/>
              <a:defRPr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197863" y="3293375"/>
            <a:ext cx="1767900" cy="34515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5">
  <p:cSld name="CUSTOM_4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020000" cy="395423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085666" y="2619052"/>
            <a:ext cx="3910800" cy="56148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Verdana"/>
              <a:buChar char="●"/>
              <a:defRPr>
                <a:solidFill>
                  <a:srgbClr val="6E0AD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Verdana"/>
              <a:buChar char="○"/>
              <a:defRPr sz="1800">
                <a:solidFill>
                  <a:srgbClr val="6E0AD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Verdana"/>
              <a:buChar char="■"/>
              <a:defRPr sz="1800">
                <a:solidFill>
                  <a:srgbClr val="6E0AD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Verdana"/>
              <a:buChar char="●"/>
              <a:defRPr sz="1800">
                <a:solidFill>
                  <a:srgbClr val="6E0AD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Verdana"/>
              <a:buChar char="○"/>
              <a:defRPr sz="1800">
                <a:solidFill>
                  <a:srgbClr val="6E0AD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Verdana"/>
              <a:buChar char="■"/>
              <a:defRPr sz="1800">
                <a:solidFill>
                  <a:srgbClr val="6E0AD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Verdana"/>
              <a:buChar char="●"/>
              <a:defRPr sz="1800">
                <a:solidFill>
                  <a:srgbClr val="6E0AD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Verdana"/>
              <a:buChar char="○"/>
              <a:defRPr sz="1800">
                <a:solidFill>
                  <a:srgbClr val="6E0AD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rtl="0">
              <a:spcBef>
                <a:spcPts val="1500"/>
              </a:spcBef>
              <a:spcAft>
                <a:spcPts val="1500"/>
              </a:spcAft>
              <a:buClr>
                <a:srgbClr val="6E0AD6"/>
              </a:buClr>
              <a:buSzPts val="1800"/>
              <a:buFont typeface="Verdana"/>
              <a:buChar char="■"/>
              <a:defRPr sz="1800">
                <a:solidFill>
                  <a:srgbClr val="6E0AD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8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b="0" l="0" r="16950" t="0"/>
          <a:stretch/>
        </p:blipFill>
        <p:spPr>
          <a:xfrm flipH="1">
            <a:off x="4" y="-6885"/>
            <a:ext cx="5830093" cy="991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7">
  <p:cSld name="CUSTOM_6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754704" y="922145"/>
            <a:ext cx="5596800" cy="16392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28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8">
  <p:cSld name="CUSTOM_7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020000" cy="395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885"/>
            <a:ext cx="7020000" cy="395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2569931" y="3321157"/>
            <a:ext cx="4150500" cy="24684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5" y="0"/>
            <a:ext cx="7020000" cy="395424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>
            <p:ph idx="1" type="body"/>
          </p:nvPr>
        </p:nvSpPr>
        <p:spPr>
          <a:xfrm>
            <a:off x="2359155" y="2671871"/>
            <a:ext cx="4180500" cy="52212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indent="-355600" lvl="0" marL="45720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SemiBold"/>
              <a:buChar char="●"/>
              <a:defRPr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55600" lvl="1" marL="91440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SemiBold"/>
              <a:buChar char="○"/>
              <a:defRPr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355600" lvl="2" marL="137160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SemiBold"/>
              <a:buChar char="■"/>
              <a:defRPr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355600" lvl="3" marL="182880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SemiBold"/>
              <a:buChar char="●"/>
              <a:defRPr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355600" lvl="4" marL="228600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SemiBold"/>
              <a:buChar char="○"/>
              <a:defRPr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355600" lvl="5" marL="274320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SemiBold"/>
              <a:buChar char="■"/>
              <a:defRPr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355600" lvl="6" marL="320040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SemiBold"/>
              <a:buChar char="●"/>
              <a:defRPr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355600" lvl="7" marL="3657600" algn="r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SemiBold"/>
              <a:buChar char="○"/>
              <a:defRPr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355600" lvl="8" marL="4114800" algn="r">
              <a:spcBef>
                <a:spcPts val="1500"/>
              </a:spcBef>
              <a:spcAft>
                <a:spcPts val="1500"/>
              </a:spcAft>
              <a:buClr>
                <a:srgbClr val="FFFFFF"/>
              </a:buClr>
              <a:buSzPts val="2000"/>
              <a:buFont typeface="Montserrat SemiBold"/>
              <a:buChar char="■"/>
              <a:defRPr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7020000" cy="10007100"/>
          </a:xfrm>
          <a:prstGeom prst="rect">
            <a:avLst/>
          </a:prstGeom>
          <a:solidFill>
            <a:srgbClr val="6E0AD6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15196" r="0" t="0"/>
          <a:stretch/>
        </p:blipFill>
        <p:spPr>
          <a:xfrm>
            <a:off x="0" y="2390249"/>
            <a:ext cx="1262894" cy="478781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1481520" y="4045844"/>
            <a:ext cx="4322700" cy="24159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6">
  <p:cSld name="CUSTOM_5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7020000" cy="395423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/>
          <p:nvPr>
            <p:ph idx="1" type="body"/>
          </p:nvPr>
        </p:nvSpPr>
        <p:spPr>
          <a:xfrm>
            <a:off x="2665166" y="2032022"/>
            <a:ext cx="3910800" cy="56148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●"/>
              <a:defRPr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○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■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42900" lvl="3" marL="18288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●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42900" lvl="4" marL="22860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○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■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42900" lvl="6" marL="32004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●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42900" lvl="7" marL="36576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○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42900" lvl="8" marL="4114800" rtl="0">
              <a:spcBef>
                <a:spcPts val="1500"/>
              </a:spcBef>
              <a:spcAft>
                <a:spcPts val="1500"/>
              </a:spcAft>
              <a:buClr>
                <a:srgbClr val="6E0AD6"/>
              </a:buClr>
              <a:buSzPts val="1800"/>
              <a:buFont typeface="Montserrat Medium"/>
              <a:buChar char="■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97863" y="3293375"/>
            <a:ext cx="1767900" cy="34515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2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2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2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2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2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2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2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2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2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3">
  <p:cSld name="CUSTOM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6885"/>
            <a:ext cx="7020000" cy="395423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665166" y="2032022"/>
            <a:ext cx="3910800" cy="56148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●"/>
              <a:defRPr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○"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■"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42900" lvl="3" marL="182880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●"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42900" lvl="4" marL="228600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○"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■"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42900" lvl="6" marL="320040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●"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42900" lvl="7" marL="3657600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Char char="○"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42900" lvl="8" marL="4114800">
              <a:spcBef>
                <a:spcPts val="1500"/>
              </a:spcBef>
              <a:spcAft>
                <a:spcPts val="1500"/>
              </a:spcAft>
              <a:buClr>
                <a:srgbClr val="FFFFFF"/>
              </a:buClr>
              <a:buSzPts val="1800"/>
              <a:buFont typeface="Montserrat Medium"/>
              <a:buChar char="■"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197863" y="3293375"/>
            <a:ext cx="1767900" cy="34515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5">
  <p:cSld name="CUSTOM_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020000" cy="395423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 txBox="1"/>
          <p:nvPr>
            <p:ph idx="1" type="body"/>
          </p:nvPr>
        </p:nvSpPr>
        <p:spPr>
          <a:xfrm>
            <a:off x="1085666" y="2619052"/>
            <a:ext cx="3910800" cy="56148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●"/>
              <a:defRPr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42900" lvl="1" marL="9144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○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■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42900" lvl="3" marL="18288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●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42900" lvl="4" marL="22860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○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42900" lvl="5" marL="27432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■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42900" lvl="6" marL="32004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●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42900" lvl="7" marL="3657600" rtl="0">
              <a:spcBef>
                <a:spcPts val="1500"/>
              </a:spcBef>
              <a:spcAft>
                <a:spcPts val="0"/>
              </a:spcAft>
              <a:buClr>
                <a:srgbClr val="6E0AD6"/>
              </a:buClr>
              <a:buSzPts val="1800"/>
              <a:buFont typeface="Montserrat Medium"/>
              <a:buChar char="○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42900" lvl="8" marL="4114800" rtl="0">
              <a:spcBef>
                <a:spcPts val="1500"/>
              </a:spcBef>
              <a:spcAft>
                <a:spcPts val="1500"/>
              </a:spcAft>
              <a:buClr>
                <a:srgbClr val="6E0AD6"/>
              </a:buClr>
              <a:buSzPts val="1800"/>
              <a:buFont typeface="Montserrat Medium"/>
              <a:buChar char="■"/>
              <a:defRPr sz="1800">
                <a:solidFill>
                  <a:srgbClr val="6E0AD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7">
  <p:cSld name="CUSTOM_6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54704" y="922145"/>
            <a:ext cx="5596800" cy="16392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28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9297" y="857096"/>
            <a:ext cx="65415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9297" y="2219609"/>
            <a:ext cx="6541500" cy="6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23850" lvl="1" marL="914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indent="-323850" lvl="2" marL="1371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indent="-323850" lvl="3" marL="18288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indent="-323850" lvl="4" marL="22860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indent="-323850" lvl="5" marL="27432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indent="-323850" lvl="6" marL="3200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indent="-323850" lvl="7" marL="3657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indent="-323850" lvl="8" marL="411480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04446" y="8981123"/>
            <a:ext cx="4212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39297" y="857096"/>
            <a:ext cx="65415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39297" y="2219609"/>
            <a:ext cx="6541500" cy="6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04446" y="8981123"/>
            <a:ext cx="4212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87750" y="5776350"/>
            <a:ext cx="5124900" cy="24042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Vaga de Dados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idx="4294967295" type="title"/>
          </p:nvPr>
        </p:nvSpPr>
        <p:spPr>
          <a:xfrm>
            <a:off x="1206700" y="427225"/>
            <a:ext cx="5670300" cy="10014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200">
                <a:solidFill>
                  <a:srgbClr val="FF832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Você foi contratado para prestar consultoria a uma empresa de classificados online. Em seu primeiro dia de trabalho, um diretor tentou explicar como funcionava o negócio em suas próprias palavras:</a:t>
            </a:r>
            <a:endParaRPr i="1" sz="1200">
              <a:solidFill>
                <a:srgbClr val="FF832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5" name="Google Shape;115;p28"/>
          <p:cNvSpPr txBox="1"/>
          <p:nvPr>
            <p:ph idx="4294967295" type="body"/>
          </p:nvPr>
        </p:nvSpPr>
        <p:spPr>
          <a:xfrm>
            <a:off x="1209025" y="1352425"/>
            <a:ext cx="5577900" cy="85686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"Somos uma plataforma online de compra e venda de usados, com a missão de empoderar os brasileiros e estimular a sustentabilidade.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Basicamente temos dois tipos de usuário: o comprador e o vendedor. O comprador entra na plataforma, vê nossa lista de anúncios (título e foto), que permite a ele filtrar que tipo de anúncios deseja ver (ele escolhe coisas como a categoria, marca, alguma expressão textual específica no título ou descrição do anúncio, entre outros). Assim que encontra um anúncio atraente, ele clica nesse anúncio e é levado para a página de detalhes, que traz informações extras do anúncio, como descrição, dimensões, local de retirada, etc. Caso seja aquilo que esteja buscando, ele pode entrar em contato com o vendedor pelo chat que a própria plataforma disponibiliza.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 outro lado, temos o vendedor. Esse, através da própria plataforma, insere gratuitamente seus anúncios, que em minutos estarão visíveis a todos os outros usuários, permitindo que esses o contatem e fechem negócio.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Nós só conectamos os usuários. Toda a transação e logística são eles que resolvem. Uma parcela de nossa receita vem de publicidade (anúncios de parceiros que exibimos aos usuários na lista de anúncios), mas a maior parte vem dos produtos digitais que vendemos aos nossos vendedores. Esses produtos incluem: destaque para determinado anúncio (maior visibilidade na lista de anúncios) e inserção de anúncio extra (disponível uma vez que o vendedor tenha excedido seu limite grátis para aquela categoria, naquele mês)."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 base nessas informações, resolva as questões a seguir, </a:t>
            </a:r>
            <a:r>
              <a:rPr b="1"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explicitando sua linha de raciocínio em cada passo </a:t>
            </a: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(desenvolva o racional na aba “Resultados Case Analítico”). Para fins de simplificação, assuma que, em determinado mês, um mesmo vendedor insere todos os seus anúncios em uma mesma região, vertical e plataforma.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Essa empresa precisa acompanhar a saúde da plataforma periodicamente. Quais três métricas você julgaria mais importantes para acompanhamento?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partir de Setembro/2019, houve uma queda na receita de produtos digitais da empresa. Um engenheiro extraiu para você os dados apresentados na aba "Dados analíticos", que envolvem algumas dimensões e métricas da empresa no período de Janeiro/2018 a Setembro/2019. A aba "Dicionário dados analíticos" contém a descrição da planilha. Com base nesses dados, responda: o que causou a queda?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Baseado no que você descobriu, prepare uma apresentação para a empresa (a ser realizada em um evento envolvendo desde o estagiário até o diretor) para recomendar os próximos passos.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4294967295" type="title"/>
          </p:nvPr>
        </p:nvSpPr>
        <p:spPr>
          <a:xfrm>
            <a:off x="487750" y="5776350"/>
            <a:ext cx="5124900" cy="2404200"/>
          </a:xfrm>
          <a:prstGeom prst="rect">
            <a:avLst/>
          </a:prstGeom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E0AD6"/>
                </a:solidFill>
                <a:latin typeface="Montserrat"/>
                <a:ea typeface="Montserrat"/>
                <a:cs typeface="Montserrat"/>
                <a:sym typeface="Montserrat"/>
              </a:rPr>
              <a:t>Boa sorte ;)</a:t>
            </a:r>
            <a:endParaRPr b="1">
              <a:solidFill>
                <a:srgbClr val="6E0AD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