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6ba5bcf8f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6ba5bcf8f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6ba5bcf8f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6ba5bcf8f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</a:pP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Hardware</a:t>
            </a:r>
            <a:endParaRPr b="1"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</a:pP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Throttle sends varying levels of analog voltage depending on the push</a:t>
            </a:r>
            <a:endParaRPr b="1"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</a:pP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Limit the throttle push at a certain voltage</a:t>
            </a:r>
            <a:endParaRPr b="1"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■"/>
            </a:pP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Cap the output voltage around ~2.75V</a:t>
            </a:r>
            <a:endParaRPr b="1"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</a:pP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Software</a:t>
            </a:r>
            <a:endParaRPr b="1"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</a:pP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Obtain gravity readings for all 3 axes using I2C</a:t>
            </a:r>
            <a:endParaRPr b="1"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</a:pP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Send a digital signal indicating downhill detection</a:t>
            </a:r>
            <a:endParaRPr b="1"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</a:pP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Use state machine and counter to stabilize acceleration readings</a:t>
            </a:r>
            <a:endParaRPr b="1"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6ba5bcf8f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6ba5bcf8f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</a:pP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Software</a:t>
            </a:r>
            <a:endParaRPr b="1"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</a:pP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Send capture trigger to ultrasonic sensors every 60ms cycle</a:t>
            </a:r>
            <a:endParaRPr b="1"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■"/>
            </a:pP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Alternate between left and right</a:t>
            </a:r>
            <a:endParaRPr b="1"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</a:pP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Store the corresponding left / right values on every receive or timer interrupt</a:t>
            </a:r>
            <a:endParaRPr b="1"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</a:pP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Simply retrieve the stored distance values in the main loop</a:t>
            </a:r>
            <a:endParaRPr b="1"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■"/>
            </a:pP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Instead of being blocked on the entire capture process</a:t>
            </a:r>
            <a:endParaRPr b="1"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</a:pP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Turn on the corresponding vibrating disk when object detected</a:t>
            </a:r>
            <a:endParaRPr b="1"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6ba5bcf8f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6ba5bcf8f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104c93d00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104c93d00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ride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Scoogle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601c97b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601c97b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Hi, We’re Team 5 &amp; we’re introducing the Google Go- a new ans safer scooter experience, powered by Google.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ba5bcf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ba5bcf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104c93d00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104c93d00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8d885d66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8d885d66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6ba5bcf8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6ba5bcf8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ba5bcf8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6ba5bcf8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</a:pP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Hardware</a:t>
            </a:r>
            <a:endParaRPr b="1"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</a:pP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Click of power button on the scooter toggles state of headlight</a:t>
            </a:r>
            <a:endParaRPr b="1"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</a:pP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Simulate the button press from the software</a:t>
            </a:r>
            <a:endParaRPr b="1"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</a:pP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Software</a:t>
            </a:r>
            <a:endParaRPr b="1"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</a:pP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Convert input analog voltage from the sensor using ADC</a:t>
            </a:r>
            <a:endParaRPr b="1"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</a:pP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Activate tri-state buffer to send a button trigger only at every state transition to toggle on / off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6ba5bcf8f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6ba5bcf8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6ba5bcf8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6ba5bcf8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</a:pP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Hardware</a:t>
            </a:r>
            <a:endParaRPr b="1"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</a:pP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Brake sends varying levels of analog voltage depending on the push</a:t>
            </a:r>
            <a:endParaRPr b="1"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</a:pP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harder rider pushes, more load the brake gives</a:t>
            </a:r>
            <a:endParaRPr b="1"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</a:pP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Emulate a “soft” push on the brake to slowly halt if hands are off</a:t>
            </a:r>
            <a:endParaRPr b="1"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■"/>
            </a:pP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Convert 5V digital signal to ~2.5V</a:t>
            </a:r>
            <a:endParaRPr b="1"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</a:pP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Software</a:t>
            </a:r>
            <a:endParaRPr b="1"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</a:pP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Convert input analog voltages using ADC</a:t>
            </a:r>
            <a:endParaRPr b="1"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</a:pP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If either hand not detected (less than threshold voltage), trigger a signal</a:t>
            </a:r>
            <a:endParaRPr b="1"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213" y="2017294"/>
            <a:ext cx="3277575" cy="11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4962600"/>
            <a:ext cx="4572000" cy="180900"/>
          </a:xfrm>
          <a:prstGeom prst="rect">
            <a:avLst/>
          </a:prstGeom>
          <a:solidFill>
            <a:srgbClr val="F4C20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4572000" y="4962600"/>
            <a:ext cx="4572000" cy="180900"/>
          </a:xfrm>
          <a:prstGeom prst="rect">
            <a:avLst/>
          </a:prstGeom>
          <a:solidFill>
            <a:srgbClr val="4885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0" y="4962600"/>
            <a:ext cx="2304900" cy="180900"/>
          </a:xfrm>
          <a:prstGeom prst="rect">
            <a:avLst/>
          </a:prstGeom>
          <a:solidFill>
            <a:srgbClr val="DB32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4572000" y="4962600"/>
            <a:ext cx="2304900" cy="180900"/>
          </a:xfrm>
          <a:prstGeom prst="rect">
            <a:avLst/>
          </a:prstGeom>
          <a:solidFill>
            <a:srgbClr val="3CBA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Smart Speed Regulator - Downhill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311700" y="1206975"/>
            <a:ext cx="516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Detects scooter going downhill</a:t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○"/>
            </a:pP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Limiting the acceleration to prevent scooters from descending too fast</a:t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Components:</a:t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○"/>
            </a:pP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Adafruit LIS3DH Triple-Axis Accelerometer</a:t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○"/>
            </a:pP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Voltage Divider</a:t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○"/>
            </a:pP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Op-amp + MOSFET</a:t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Input  - gravity acceleration values in x, y, z axes from the accelerometer</a:t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Output - Digital signal indicating whether the scooter is going downhill</a:t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0" y="4962600"/>
            <a:ext cx="9144000" cy="180900"/>
          </a:xfrm>
          <a:prstGeom prst="rect">
            <a:avLst/>
          </a:prstGeom>
          <a:solidFill>
            <a:srgbClr val="3CBA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</p:txBody>
      </p:sp>
      <p:pic>
        <p:nvPicPr>
          <p:cNvPr id="171" name="Google Shape;171;p22"/>
          <p:cNvPicPr preferRelativeResize="0"/>
          <p:nvPr/>
        </p:nvPicPr>
        <p:blipFill rotWithShape="1">
          <a:blip r:embed="rId3">
            <a:alphaModFix/>
          </a:blip>
          <a:srcRect b="6147" l="0" r="0" t="0"/>
          <a:stretch/>
        </p:blipFill>
        <p:spPr>
          <a:xfrm>
            <a:off x="6055175" y="1206975"/>
            <a:ext cx="2267850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Smart Speed Regulator - Downhill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0" y="4962600"/>
            <a:ext cx="9144000" cy="180900"/>
          </a:xfrm>
          <a:prstGeom prst="rect">
            <a:avLst/>
          </a:prstGeom>
          <a:solidFill>
            <a:srgbClr val="3CBA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138" y="1170125"/>
            <a:ext cx="6061726" cy="36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Vehicle Proximity Alert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311700" y="1206975"/>
            <a:ext cx="516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Detects nearby vehicles on the road</a:t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○"/>
            </a:pP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Alerts the rider which side a vehicle is detected</a:t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Components:</a:t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○"/>
            </a:pP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 x Adafruit Vibrating Disk</a:t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○"/>
            </a:pP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 x </a:t>
            </a: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HC-SR04 </a:t>
            </a: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Ultrasonic Distance Sensor</a:t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Input  - Distance to the closest detectable object from the two ultrasonic sensors</a:t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Output - Activate the corresponding vibrating disk when either sensors detect a close enough object</a:t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0" y="4962600"/>
            <a:ext cx="9144000" cy="180900"/>
          </a:xfrm>
          <a:prstGeom prst="rect">
            <a:avLst/>
          </a:prstGeom>
          <a:solidFill>
            <a:srgbClr val="3CBA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 rotWithShape="1">
          <a:blip r:embed="rId3">
            <a:alphaModFix/>
          </a:blip>
          <a:srcRect b="759" l="39264" r="29663" t="17587"/>
          <a:stretch/>
        </p:blipFill>
        <p:spPr>
          <a:xfrm>
            <a:off x="5807725" y="0"/>
            <a:ext cx="3336282" cy="4962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 rotWithShape="1">
          <a:blip r:embed="rId4">
            <a:alphaModFix/>
          </a:blip>
          <a:srcRect b="28016" l="0" r="0" t="0"/>
          <a:stretch/>
        </p:blipFill>
        <p:spPr>
          <a:xfrm rot="-6851421">
            <a:off x="6027975" y="4095175"/>
            <a:ext cx="313725" cy="3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 rotWithShape="1">
          <a:blip r:embed="rId4">
            <a:alphaModFix/>
          </a:blip>
          <a:srcRect b="28016" l="0" r="0" t="0"/>
          <a:stretch/>
        </p:blipFill>
        <p:spPr>
          <a:xfrm rot="-9514008">
            <a:off x="6723025" y="4459900"/>
            <a:ext cx="313725" cy="3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 rotWithShape="1">
          <a:blip r:embed="rId5">
            <a:alphaModFix/>
          </a:blip>
          <a:srcRect b="51826" l="0" r="0" t="37039"/>
          <a:stretch/>
        </p:blipFill>
        <p:spPr>
          <a:xfrm rot="1616356">
            <a:off x="7240620" y="475495"/>
            <a:ext cx="391996" cy="61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4"/>
          <p:cNvPicPr preferRelativeResize="0"/>
          <p:nvPr/>
        </p:nvPicPr>
        <p:blipFill rotWithShape="1">
          <a:blip r:embed="rId5">
            <a:alphaModFix/>
          </a:blip>
          <a:srcRect b="51826" l="0" r="0" t="37039"/>
          <a:stretch/>
        </p:blipFill>
        <p:spPr>
          <a:xfrm rot="1616356">
            <a:off x="7383170" y="242870"/>
            <a:ext cx="391996" cy="61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4"/>
          <p:cNvPicPr preferRelativeResize="0"/>
          <p:nvPr/>
        </p:nvPicPr>
        <p:blipFill rotWithShape="1">
          <a:blip r:embed="rId5">
            <a:alphaModFix/>
          </a:blip>
          <a:srcRect b="51826" l="0" r="0" t="37039"/>
          <a:stretch/>
        </p:blipFill>
        <p:spPr>
          <a:xfrm rot="1616356">
            <a:off x="8414145" y="1033745"/>
            <a:ext cx="391996" cy="61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 rotWithShape="1">
          <a:blip r:embed="rId5">
            <a:alphaModFix/>
          </a:blip>
          <a:srcRect b="51826" l="0" r="0" t="37039"/>
          <a:stretch/>
        </p:blipFill>
        <p:spPr>
          <a:xfrm rot="1616356">
            <a:off x="8524070" y="801120"/>
            <a:ext cx="391996" cy="6173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/>
          <p:nvPr/>
        </p:nvSpPr>
        <p:spPr>
          <a:xfrm>
            <a:off x="0" y="4962600"/>
            <a:ext cx="9144000" cy="180900"/>
          </a:xfrm>
          <a:prstGeom prst="rect">
            <a:avLst/>
          </a:prstGeom>
          <a:solidFill>
            <a:srgbClr val="4885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GPS Data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311700" y="1206975"/>
            <a:ext cx="516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Receive GPS data</a:t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○"/>
            </a:pP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Update LCD map and send data to server</a:t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Components:</a:t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○"/>
            </a:pP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Adafruit GPS Module</a:t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Input  / Output - GPS location data</a:t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Software</a:t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○"/>
            </a:pP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Receive GPS data using Interrupt-enabled Serial receiver</a:t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○"/>
            </a:pP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Corrupts range data</a:t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■"/>
            </a:pP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Ideally move to a dedicated processor</a:t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0" y="4962600"/>
            <a:ext cx="9144000" cy="180900"/>
          </a:xfrm>
          <a:prstGeom prst="rect">
            <a:avLst/>
          </a:prstGeom>
          <a:solidFill>
            <a:srgbClr val="3CBA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</p:txBody>
      </p:sp>
      <p:pic>
        <p:nvPicPr>
          <p:cNvPr id="201" name="Google Shape;201;p25"/>
          <p:cNvPicPr preferRelativeResize="0"/>
          <p:nvPr/>
        </p:nvPicPr>
        <p:blipFill rotWithShape="1">
          <a:blip r:embed="rId3">
            <a:alphaModFix/>
          </a:blip>
          <a:srcRect b="0" l="66674" r="0" t="0"/>
          <a:stretch/>
        </p:blipFill>
        <p:spPr>
          <a:xfrm>
            <a:off x="6321400" y="561650"/>
            <a:ext cx="2291024" cy="39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/>
          <p:nvPr/>
        </p:nvSpPr>
        <p:spPr>
          <a:xfrm>
            <a:off x="0" y="4962600"/>
            <a:ext cx="9144000" cy="180900"/>
          </a:xfrm>
          <a:prstGeom prst="rect">
            <a:avLst/>
          </a:prstGeom>
          <a:solidFill>
            <a:srgbClr val="4885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Conclusion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26"/>
          <p:cNvSpPr/>
          <p:nvPr/>
        </p:nvSpPr>
        <p:spPr>
          <a:xfrm>
            <a:off x="0" y="4962600"/>
            <a:ext cx="4572000" cy="180900"/>
          </a:xfrm>
          <a:prstGeom prst="rect">
            <a:avLst/>
          </a:prstGeom>
          <a:solidFill>
            <a:srgbClr val="F4C20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</p:txBody>
      </p:sp>
      <p:sp>
        <p:nvSpPr>
          <p:cNvPr id="209" name="Google Shape;209;p26"/>
          <p:cNvSpPr/>
          <p:nvPr/>
        </p:nvSpPr>
        <p:spPr>
          <a:xfrm>
            <a:off x="4572000" y="4962600"/>
            <a:ext cx="4572000" cy="180900"/>
          </a:xfrm>
          <a:prstGeom prst="rect">
            <a:avLst/>
          </a:prstGeom>
          <a:solidFill>
            <a:srgbClr val="4885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</p:txBody>
      </p:sp>
      <p:sp>
        <p:nvSpPr>
          <p:cNvPr id="210" name="Google Shape;210;p26"/>
          <p:cNvSpPr/>
          <p:nvPr/>
        </p:nvSpPr>
        <p:spPr>
          <a:xfrm>
            <a:off x="0" y="4962600"/>
            <a:ext cx="2304900" cy="180900"/>
          </a:xfrm>
          <a:prstGeom prst="rect">
            <a:avLst/>
          </a:prstGeom>
          <a:solidFill>
            <a:srgbClr val="DB32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</p:txBody>
      </p:sp>
      <p:sp>
        <p:nvSpPr>
          <p:cNvPr id="211" name="Google Shape;211;p26"/>
          <p:cNvSpPr/>
          <p:nvPr/>
        </p:nvSpPr>
        <p:spPr>
          <a:xfrm>
            <a:off x="4572000" y="4962600"/>
            <a:ext cx="2304900" cy="180900"/>
          </a:xfrm>
          <a:prstGeom prst="rect">
            <a:avLst/>
          </a:prstGeom>
          <a:solidFill>
            <a:srgbClr val="3CBA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</p:txBody>
      </p:sp>
      <p:pic>
        <p:nvPicPr>
          <p:cNvPr id="212" name="Google Shape;212;p26"/>
          <p:cNvPicPr preferRelativeResize="0"/>
          <p:nvPr/>
        </p:nvPicPr>
        <p:blipFill rotWithShape="1">
          <a:blip r:embed="rId3">
            <a:alphaModFix/>
          </a:blip>
          <a:srcRect b="0" l="32739" r="18864" t="7192"/>
          <a:stretch/>
        </p:blipFill>
        <p:spPr>
          <a:xfrm>
            <a:off x="4572000" y="0"/>
            <a:ext cx="4572000" cy="496259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/>
        </p:nvSpPr>
        <p:spPr>
          <a:xfrm>
            <a:off x="398875" y="13512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While the market may have many options, we believe that Google is the one brand that has the potential to enter successfully.</a:t>
            </a:r>
            <a:b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Google Go. </a:t>
            </a:r>
            <a:b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new mobility experience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from Google.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65690" l="0" r="61982" t="22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2650" y="1170288"/>
            <a:ext cx="5459649" cy="36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Introducing Google Go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89425"/>
            <a:ext cx="3546000" cy="23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A new and safer scooter experience powered by Google.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0" y="4962600"/>
            <a:ext cx="9144000" cy="180900"/>
          </a:xfrm>
          <a:prstGeom prst="rect">
            <a:avLst/>
          </a:prstGeom>
          <a:solidFill>
            <a:srgbClr val="DB32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00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Google Go focuses on features that protect the riders 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20975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Problem:</a:t>
            </a:r>
            <a:endParaRPr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-I</a:t>
            </a:r>
            <a:r>
              <a:rPr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ncreasing # of e-scooter related accidents</a:t>
            </a:r>
            <a:endParaRPr sz="1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-Lack of rider safety features on scooters</a:t>
            </a:r>
            <a:endParaRPr sz="1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Objective:</a:t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-Design an electric scooter with advanced safety features</a:t>
            </a:r>
            <a:endParaRPr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0" y="4962600"/>
            <a:ext cx="9144000" cy="180900"/>
          </a:xfrm>
          <a:prstGeom prst="rect">
            <a:avLst/>
          </a:prstGeom>
          <a:solidFill>
            <a:srgbClr val="3CBA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7868" r="0" t="0"/>
          <a:stretch/>
        </p:blipFill>
        <p:spPr>
          <a:xfrm>
            <a:off x="4572000" y="938125"/>
            <a:ext cx="4572000" cy="40244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4962600"/>
            <a:ext cx="9144000" cy="180900"/>
          </a:xfrm>
          <a:prstGeom prst="rect">
            <a:avLst/>
          </a:prstGeom>
          <a:solidFill>
            <a:srgbClr val="DB32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Design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Product Design Language of Google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Intentions behind Scooter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Core experience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Journey to get to this point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~7 mins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0" y="4962600"/>
            <a:ext cx="9144000" cy="180900"/>
          </a:xfrm>
          <a:prstGeom prst="rect">
            <a:avLst/>
          </a:prstGeom>
          <a:solidFill>
            <a:srgbClr val="F4C20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3521" l="0" r="0" t="0"/>
          <a:stretch/>
        </p:blipFill>
        <p:spPr>
          <a:xfrm>
            <a:off x="0" y="0"/>
            <a:ext cx="9144001" cy="496259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1034625" y="778375"/>
            <a:ext cx="1714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LCD screen holder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72000" y="911125"/>
            <a:ext cx="14628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LED turn signals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221700" y="2858413"/>
            <a:ext cx="234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Flared blind spot proximity sensor housings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1034625" y="3017500"/>
            <a:ext cx="19017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Integrated deck with electronics panel and sensor suite with gyroscope and accelerometer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1123300" y="1817600"/>
            <a:ext cx="1281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Headlight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0" name="Google Shape;90;p16"/>
          <p:cNvCxnSpPr>
            <a:stCxn id="85" idx="3"/>
          </p:cNvCxnSpPr>
          <p:nvPr/>
        </p:nvCxnSpPr>
        <p:spPr>
          <a:xfrm flipH="1" rot="10800000">
            <a:off x="2749125" y="687925"/>
            <a:ext cx="640500" cy="27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1" name="Google Shape;91;p16"/>
          <p:cNvCxnSpPr>
            <a:stCxn id="86" idx="1"/>
          </p:cNvCxnSpPr>
          <p:nvPr/>
        </p:nvCxnSpPr>
        <p:spPr>
          <a:xfrm rot="10800000">
            <a:off x="3902100" y="934375"/>
            <a:ext cx="66990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2" name="Google Shape;92;p16"/>
          <p:cNvCxnSpPr>
            <a:stCxn id="89" idx="3"/>
          </p:cNvCxnSpPr>
          <p:nvPr/>
        </p:nvCxnSpPr>
        <p:spPr>
          <a:xfrm flipH="1" rot="10800000">
            <a:off x="2404300" y="1180850"/>
            <a:ext cx="11529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3" name="Google Shape;93;p16"/>
          <p:cNvCxnSpPr>
            <a:stCxn id="87" idx="2"/>
          </p:cNvCxnSpPr>
          <p:nvPr/>
        </p:nvCxnSpPr>
        <p:spPr>
          <a:xfrm flipH="1">
            <a:off x="6213050" y="3389413"/>
            <a:ext cx="181500" cy="5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4" name="Google Shape;94;p16"/>
          <p:cNvCxnSpPr>
            <a:stCxn id="88" idx="3"/>
          </p:cNvCxnSpPr>
          <p:nvPr/>
        </p:nvCxnSpPr>
        <p:spPr>
          <a:xfrm>
            <a:off x="2936325" y="3577150"/>
            <a:ext cx="2074200" cy="5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5" name="Google Shape;95;p16"/>
          <p:cNvSpPr txBox="1"/>
          <p:nvPr/>
        </p:nvSpPr>
        <p:spPr>
          <a:xfrm>
            <a:off x="4694275" y="1630550"/>
            <a:ext cx="21972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Handles with integrated haptic engine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6" name="Google Shape;96;p16"/>
          <p:cNvCxnSpPr>
            <a:stCxn id="95" idx="1"/>
          </p:cNvCxnSpPr>
          <p:nvPr/>
        </p:nvCxnSpPr>
        <p:spPr>
          <a:xfrm rot="10800000">
            <a:off x="3747175" y="954200"/>
            <a:ext cx="947100" cy="8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7" name="Google Shape;97;p16"/>
          <p:cNvSpPr/>
          <p:nvPr/>
        </p:nvSpPr>
        <p:spPr>
          <a:xfrm>
            <a:off x="0" y="4962600"/>
            <a:ext cx="9144000" cy="180900"/>
          </a:xfrm>
          <a:prstGeom prst="rect">
            <a:avLst/>
          </a:prstGeom>
          <a:solidFill>
            <a:srgbClr val="DB32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3064500" y="2242500"/>
            <a:ext cx="3015000" cy="658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ATmega328p</a:t>
            </a:r>
            <a:endParaRPr sz="1800"/>
          </a:p>
        </p:txBody>
      </p:sp>
      <p:sp>
        <p:nvSpPr>
          <p:cNvPr id="103" name="Google Shape;103;p17"/>
          <p:cNvSpPr/>
          <p:nvPr/>
        </p:nvSpPr>
        <p:spPr>
          <a:xfrm>
            <a:off x="171250" y="3673925"/>
            <a:ext cx="1482300" cy="4815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Proximity Sensor</a:t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078050" y="3673925"/>
            <a:ext cx="1482300" cy="481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Gyroscope</a:t>
            </a:r>
            <a:endParaRPr/>
          </a:p>
        </p:txBody>
      </p:sp>
      <p:grpSp>
        <p:nvGrpSpPr>
          <p:cNvPr id="105" name="Google Shape;105;p17"/>
          <p:cNvGrpSpPr/>
          <p:nvPr/>
        </p:nvGrpSpPr>
        <p:grpSpPr>
          <a:xfrm>
            <a:off x="3984838" y="3673925"/>
            <a:ext cx="2964600" cy="709500"/>
            <a:chOff x="3763350" y="3673925"/>
            <a:chExt cx="2964600" cy="709500"/>
          </a:xfrm>
        </p:grpSpPr>
        <p:sp>
          <p:nvSpPr>
            <p:cNvPr id="106" name="Google Shape;106;p17"/>
            <p:cNvSpPr/>
            <p:nvPr/>
          </p:nvSpPr>
          <p:spPr>
            <a:xfrm>
              <a:off x="3763350" y="3673925"/>
              <a:ext cx="1482300" cy="7095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Pressure Sensor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(Left)</a:t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5245650" y="3673925"/>
              <a:ext cx="1482300" cy="7095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Pressure Sensor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(Right)</a:t>
              </a:r>
              <a:endParaRPr/>
            </a:p>
          </p:txBody>
        </p:sp>
      </p:grpSp>
      <p:sp>
        <p:nvSpPr>
          <p:cNvPr id="108" name="Google Shape;108;p17"/>
          <p:cNvSpPr/>
          <p:nvPr/>
        </p:nvSpPr>
        <p:spPr>
          <a:xfrm>
            <a:off x="7373925" y="3673925"/>
            <a:ext cx="1482300" cy="481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PhotoSensor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5891625" y="304425"/>
            <a:ext cx="1482300" cy="481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Vibrating Disc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(Left)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7373925" y="304425"/>
            <a:ext cx="1482300" cy="481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Vibrating Disc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(Right)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2679975" y="304425"/>
            <a:ext cx="1482300" cy="481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Headlight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4459125" y="1034200"/>
            <a:ext cx="964500" cy="96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Headlight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7373925" y="2331000"/>
            <a:ext cx="964500" cy="481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GPS</a:t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228000" y="266475"/>
            <a:ext cx="1622100" cy="5574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 Reduction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1368725" y="1083388"/>
            <a:ext cx="1127400" cy="8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 Circuit</a:t>
            </a:r>
            <a:endParaRPr/>
          </a:p>
        </p:txBody>
      </p:sp>
      <p:cxnSp>
        <p:nvCxnSpPr>
          <p:cNvPr id="116" name="Google Shape;116;p17"/>
          <p:cNvCxnSpPr>
            <a:stCxn id="114" idx="2"/>
            <a:endCxn id="115" idx="0"/>
          </p:cNvCxnSpPr>
          <p:nvPr/>
        </p:nvCxnSpPr>
        <p:spPr>
          <a:xfrm flipH="1" rot="-5400000">
            <a:off x="1356000" y="506925"/>
            <a:ext cx="259500" cy="8934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7"/>
          <p:cNvCxnSpPr>
            <a:stCxn id="111" idx="2"/>
            <a:endCxn id="112" idx="0"/>
          </p:cNvCxnSpPr>
          <p:nvPr/>
        </p:nvCxnSpPr>
        <p:spPr>
          <a:xfrm flipH="1" rot="-5400000">
            <a:off x="4057125" y="149925"/>
            <a:ext cx="248400" cy="1520400"/>
          </a:xfrm>
          <a:prstGeom prst="bentConnector3">
            <a:avLst>
              <a:gd fmla="val 4997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7"/>
          <p:cNvCxnSpPr>
            <a:stCxn id="115" idx="2"/>
            <a:endCxn id="102" idx="1"/>
          </p:cNvCxnSpPr>
          <p:nvPr/>
        </p:nvCxnSpPr>
        <p:spPr>
          <a:xfrm flipH="1" rot="-5400000">
            <a:off x="2185175" y="1692238"/>
            <a:ext cx="626700" cy="1132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7"/>
          <p:cNvCxnSpPr>
            <a:stCxn id="112" idx="2"/>
          </p:cNvCxnSpPr>
          <p:nvPr/>
        </p:nvCxnSpPr>
        <p:spPr>
          <a:xfrm flipH="1">
            <a:off x="4940775" y="1994200"/>
            <a:ext cx="600" cy="2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7"/>
          <p:cNvCxnSpPr>
            <a:stCxn id="109" idx="2"/>
          </p:cNvCxnSpPr>
          <p:nvPr/>
        </p:nvCxnSpPr>
        <p:spPr>
          <a:xfrm rot="5400000">
            <a:off x="5349975" y="984825"/>
            <a:ext cx="1481700" cy="1083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7"/>
          <p:cNvCxnSpPr>
            <a:stCxn id="110" idx="2"/>
          </p:cNvCxnSpPr>
          <p:nvPr/>
        </p:nvCxnSpPr>
        <p:spPr>
          <a:xfrm rot="5400000">
            <a:off x="6205125" y="332475"/>
            <a:ext cx="1456500" cy="236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7"/>
          <p:cNvCxnSpPr>
            <a:stCxn id="113" idx="1"/>
            <a:endCxn id="102" idx="3"/>
          </p:cNvCxnSpPr>
          <p:nvPr/>
        </p:nvCxnSpPr>
        <p:spPr>
          <a:xfrm rot="10800000">
            <a:off x="6079425" y="2571750"/>
            <a:ext cx="129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7"/>
          <p:cNvCxnSpPr>
            <a:stCxn id="103" idx="0"/>
            <a:endCxn id="102" idx="2"/>
          </p:cNvCxnSpPr>
          <p:nvPr/>
        </p:nvCxnSpPr>
        <p:spPr>
          <a:xfrm rot="-5400000">
            <a:off x="2355850" y="1457675"/>
            <a:ext cx="772800" cy="36597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7"/>
          <p:cNvCxnSpPr>
            <a:stCxn id="104" idx="0"/>
          </p:cNvCxnSpPr>
          <p:nvPr/>
        </p:nvCxnSpPr>
        <p:spPr>
          <a:xfrm rot="-5400000">
            <a:off x="2879200" y="2841125"/>
            <a:ext cx="772800" cy="892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7"/>
          <p:cNvCxnSpPr>
            <a:stCxn id="106" idx="0"/>
          </p:cNvCxnSpPr>
          <p:nvPr/>
        </p:nvCxnSpPr>
        <p:spPr>
          <a:xfrm rot="-5400000">
            <a:off x="4434388" y="3192725"/>
            <a:ext cx="772800" cy="189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7"/>
          <p:cNvCxnSpPr>
            <a:stCxn id="107" idx="0"/>
          </p:cNvCxnSpPr>
          <p:nvPr/>
        </p:nvCxnSpPr>
        <p:spPr>
          <a:xfrm flipH="1" rot="5400000">
            <a:off x="5302138" y="2767775"/>
            <a:ext cx="772800" cy="1039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7"/>
          <p:cNvCxnSpPr>
            <a:stCxn id="108" idx="0"/>
          </p:cNvCxnSpPr>
          <p:nvPr/>
        </p:nvCxnSpPr>
        <p:spPr>
          <a:xfrm flipH="1" rot="5400000">
            <a:off x="6692625" y="2251475"/>
            <a:ext cx="836100" cy="2008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7"/>
          <p:cNvSpPr txBox="1"/>
          <p:nvPr/>
        </p:nvSpPr>
        <p:spPr>
          <a:xfrm>
            <a:off x="126675" y="4459400"/>
            <a:ext cx="2875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High Level Block Diagram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Automatic Headlight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311700" y="1206975"/>
            <a:ext cx="516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Senses the brightness of the surrounding</a:t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○"/>
            </a:pP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Automatically turn on / off the headlight depending on the intensity of the light</a:t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Components:</a:t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○"/>
            </a:pP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Adafruit ALS-PT19 Analog Light Sensor</a:t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○"/>
            </a:pP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SN74LS125AN Tri-State Buffer</a:t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Input  - Analog voltage from light sensor based on brightness</a:t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Output - Active low tri-state enable signal to simulate button press</a:t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0" y="4962600"/>
            <a:ext cx="9144000" cy="180900"/>
          </a:xfrm>
          <a:prstGeom prst="rect">
            <a:avLst/>
          </a:prstGeom>
          <a:solidFill>
            <a:srgbClr val="3CBA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0" y="4962600"/>
            <a:ext cx="9144000" cy="180900"/>
          </a:xfrm>
          <a:prstGeom prst="rect">
            <a:avLst/>
          </a:prstGeom>
          <a:solidFill>
            <a:srgbClr val="F4C20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 b="30687" l="32739" r="37687" t="7193"/>
          <a:stretch/>
        </p:blipFill>
        <p:spPr>
          <a:xfrm>
            <a:off x="6038500" y="910913"/>
            <a:ext cx="2793804" cy="332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719470">
            <a:off x="6610714" y="1158474"/>
            <a:ext cx="919773" cy="1953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Automatic Headlight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0" y="4962600"/>
            <a:ext cx="9144000" cy="180900"/>
          </a:xfrm>
          <a:prstGeom prst="rect">
            <a:avLst/>
          </a:prstGeom>
          <a:solidFill>
            <a:srgbClr val="3CBA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0" y="4962600"/>
            <a:ext cx="9144000" cy="180900"/>
          </a:xfrm>
          <a:prstGeom prst="rect">
            <a:avLst/>
          </a:prstGeom>
          <a:solidFill>
            <a:srgbClr val="F4C20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175" y="1170125"/>
            <a:ext cx="6739654" cy="36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Smart Speed Regulator - Handle Bar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311700" y="1206975"/>
            <a:ext cx="516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Detects rider’s hand placement on the handles</a:t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○"/>
            </a:pP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Automatically slows down to a halt if any of the hands are off</a:t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Components:</a:t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○"/>
            </a:pP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 x Adafruit Force Sensitive Resistor</a:t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○"/>
            </a:pP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Voltage Divider + Tri-State Buffer</a:t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Input  - Two different analog voltage values from each of the pressure sensors</a:t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Output - Digital signal to indicate whether both FSRs detect hand placement on the handlebars</a:t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0" y="4962600"/>
            <a:ext cx="9144000" cy="180900"/>
          </a:xfrm>
          <a:prstGeom prst="rect">
            <a:avLst/>
          </a:prstGeom>
          <a:solidFill>
            <a:srgbClr val="3CBA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0" y="4962600"/>
            <a:ext cx="9144000" cy="180900"/>
          </a:xfrm>
          <a:prstGeom prst="rect">
            <a:avLst/>
          </a:prstGeom>
          <a:solidFill>
            <a:srgbClr val="F4C20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2925" y="1621888"/>
            <a:ext cx="3469375" cy="18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Smart Speed Regulator - Handle Bar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0" y="4962600"/>
            <a:ext cx="9144000" cy="180900"/>
          </a:xfrm>
          <a:prstGeom prst="rect">
            <a:avLst/>
          </a:prstGeom>
          <a:solidFill>
            <a:srgbClr val="3CBA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0" y="4962600"/>
            <a:ext cx="9144000" cy="180900"/>
          </a:xfrm>
          <a:prstGeom prst="rect">
            <a:avLst/>
          </a:prstGeom>
          <a:solidFill>
            <a:srgbClr val="F4C20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3236"/>
              </a:solidFill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00" y="1170125"/>
            <a:ext cx="8625008" cy="364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