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5" r:id="rId4"/>
    <p:sldId id="294" r:id="rId5"/>
    <p:sldId id="296" r:id="rId6"/>
    <p:sldId id="290" r:id="rId7"/>
    <p:sldId id="291" r:id="rId8"/>
    <p:sldId id="297" r:id="rId9"/>
    <p:sldId id="298" r:id="rId10"/>
    <p:sldId id="1688" r:id="rId11"/>
    <p:sldId id="1687" r:id="rId12"/>
    <p:sldId id="1574" r:id="rId13"/>
    <p:sldId id="1691" r:id="rId14"/>
    <p:sldId id="1311" r:id="rId15"/>
    <p:sldId id="1690" r:id="rId16"/>
    <p:sldId id="165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28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F0C5-FCBA-CD19-E8C7-34C8AA668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E11A7-1038-0028-BB58-B44928EF0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30AE-753F-C239-4839-2D07F8B5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5F5A-2DD0-8C80-9481-0D2F04F0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1E3A-FAF6-1770-79F9-08E130F2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E1F4-104D-D69B-594B-E1F54623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99E29-7F6D-0EAC-C820-AF77A043A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DE583-C927-9EBF-E936-6162D59B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1FC6-6C7C-4C0D-BF64-1221FB9C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A5BD-8BD6-CA96-2073-05DDAAFB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1E31-BEEF-863B-9E9F-6590E9AFA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50BE6-99CE-F64E-84A8-25429672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3141-9195-B846-FC8E-F9832871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915E2-1B9C-89B0-C24D-09F55D52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C148-6A1A-7E22-07AC-AB4DC410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91302" y="371735"/>
            <a:ext cx="10267951" cy="81228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5566" y="1184015"/>
            <a:ext cx="10644901" cy="4550036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63693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61EB-80F7-7FC2-93B8-6B7AD20B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75B24-1958-2FBC-F11E-A8C64CCC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5C22-8FEA-3192-5309-53A5C7E5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B7FE-6614-9A99-3B73-CD79A2D9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6618-F849-D8C5-E6B9-15225130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4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9271-D4EE-FA8B-B6D0-AEA090B1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DA4E1-4DA9-5A18-0609-3A962AAD3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3684-967B-82FB-6EE2-7048EBCA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6113-5EB8-3970-5DF0-AC1DBB24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5EC5-AED3-9060-81EE-66B8747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63A7-E502-7980-D672-CDF0E614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F819-187B-CA5F-6F03-10A327157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1D306-3289-8CA2-34EE-312C46EA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13E03-AE67-7E95-A64C-FD2B4F37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34B6-818C-C2CA-9A62-BCC92FB8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67439-7A48-0A77-0226-2EE34885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506F-ECFF-2BCF-7A04-2D1F12B1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734DE-5794-6567-ED0F-65C37C2F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3FF6A-7281-6535-445C-A7632E5F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602D9-19DE-ACF3-C72A-C7000FCD3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5C8C6-1A74-82FC-2AA1-8CB71F0D9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E9982-2E74-0237-953B-B8C1EB62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033D4-D310-74BE-4577-07E5727F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92903-AA4A-4A42-4EFB-F8FD42E4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540E-6A6C-88A6-BC8F-F1897E1F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D2B15-3AAF-8DBE-12E5-D012827D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A361C-B97C-947E-7012-E816FCD4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ACD1-8D02-8984-8110-8F7938C9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D9248-7A2D-DBC9-6499-157DB181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29D28-585D-1F5D-EE75-6E180D37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97FD4-D8D8-DB89-8795-8737D383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02EA-1211-A180-C785-28E67E6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06EA-1BD5-8FEE-9ADD-12AB70D3F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CA84D-0A9A-A3BE-AE94-7A41FA19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66D6-DFBF-78E5-6417-599152E8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D1881-1726-7E9A-0FB7-13B0ED48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2894-A3AF-E2F4-E6AC-F92663C5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AA59-C6AB-DE05-6539-B4688F13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12FA3-1EB9-F56F-1D28-DC8D1D7EF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478FB-42C0-74F8-39CC-65A98BCED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FAF69-A8A3-1479-C9C5-B953E39E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13C86-8116-9D13-7D46-4F6D8F48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CAC4-6F2A-9099-BC7C-1E6CFCB6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8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C716A-87B2-DD10-41C0-C34B4559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9A97B-2C10-3584-8D55-CC7B0EF5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1287-D97A-52F0-D521-77BE39F65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0BCDF-F1D6-46F1-A85A-671FABBC66D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AE75-3A75-6531-5977-0C1BDD33A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623A5-44AC-C917-BB62-8534340B8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0A730-F009-4806-8926-190CBB1B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i.org/10.5281/zenodo.13908108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penai.com/index/openai-api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i.org/10.5281/zenodo.13908108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13908108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i.org/10.5281/zenodo.1390810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ell-tracking · GitHub Topics · GitHub">
            <a:extLst>
              <a:ext uri="{FF2B5EF4-FFF2-40B4-BE49-F238E27FC236}">
                <a16:creationId xmlns:a16="http://schemas.microsoft.com/office/drawing/2014/main" id="{AA4329E2-1162-A87B-C514-29FBBD5FB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9" r="1597"/>
          <a:stretch/>
        </p:blipFill>
        <p:spPr bwMode="auto">
          <a:xfrm>
            <a:off x="778059" y="-336329"/>
            <a:ext cx="10056196" cy="79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968F29-DAEC-D495-FAE2-AAA4156F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262" y="1939636"/>
            <a:ext cx="5745280" cy="2481154"/>
          </a:xfrm>
          <a:solidFill>
            <a:srgbClr val="010101"/>
          </a:solidFill>
          <a:effectLst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AI assisted Programming for Bioimage Analysis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Alexandre Bruni Cardoso</a:t>
            </a:r>
          </a:p>
        </p:txBody>
      </p:sp>
    </p:spTree>
    <p:extLst>
      <p:ext uri="{BB962C8B-B14F-4D97-AF65-F5344CB8AC3E}">
        <p14:creationId xmlns:p14="http://schemas.microsoft.com/office/powerpoint/2010/main" val="10223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D2839-CA8C-BEAE-B291-E390DB8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Let´s use Bia-Bob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9EDA8E15-9477-CB37-921A-286390869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28" y="2323353"/>
            <a:ext cx="2813999" cy="2813999"/>
          </a:xfrm>
          <a:prstGeom prst="rect">
            <a:avLst/>
          </a:prstGeom>
        </p:spPr>
      </p:pic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1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FCCF-D084-4D0F-D4B5-11D54BCC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Anthropic / </a:t>
            </a:r>
            <a:r>
              <a:rPr lang="en-GB" dirty="0">
                <a:solidFill>
                  <a:srgbClr val="51B02F"/>
                </a:solidFill>
              </a:rPr>
              <a:t>Claude</a:t>
            </a:r>
            <a:r>
              <a:rPr lang="en-GB" dirty="0"/>
              <a:t> API Key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DF33-9E36-A78A-DC38-E70E5853C6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20" y="1184015"/>
            <a:ext cx="11093747" cy="486447"/>
          </a:xfrm>
        </p:spPr>
        <p:txBody>
          <a:bodyPr>
            <a:normAutofit fontScale="92500"/>
          </a:bodyPr>
          <a:lstStyle/>
          <a:p>
            <a:r>
              <a:rPr lang="en-GB" dirty="0"/>
              <a:t>To use Claude, you need an API Key from Anthropic </a:t>
            </a:r>
            <a:r>
              <a:rPr lang="de-DE" dirty="0"/>
              <a:t>(usage may cost money)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2511-D557-3571-FD4D-F3E2D2F9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670462"/>
            <a:ext cx="7143958" cy="4252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0C69F-677E-AC77-A0FF-9155E485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78" y="1670462"/>
            <a:ext cx="3304893" cy="425235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0A1A07-FBAF-909B-B663-10964B8CB65D}"/>
              </a:ext>
            </a:extLst>
          </p:cNvPr>
          <p:cNvSpPr/>
          <p:nvPr/>
        </p:nvSpPr>
        <p:spPr>
          <a:xfrm>
            <a:off x="671533" y="4595846"/>
            <a:ext cx="640080" cy="64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1D6CE4-9365-5109-FCA1-F007DA29A3A2}"/>
              </a:ext>
            </a:extLst>
          </p:cNvPr>
          <p:cNvSpPr/>
          <p:nvPr/>
        </p:nvSpPr>
        <p:spPr>
          <a:xfrm>
            <a:off x="5068345" y="4367246"/>
            <a:ext cx="640080" cy="64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D3402-E3AA-1050-DA37-CFE04A22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288" y="1670462"/>
            <a:ext cx="3304894" cy="425235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98B0A0-1173-89C2-7E81-467F3DC00A44}"/>
              </a:ext>
            </a:extLst>
          </p:cNvPr>
          <p:cNvSpPr/>
          <p:nvPr/>
        </p:nvSpPr>
        <p:spPr>
          <a:xfrm>
            <a:off x="10209305" y="3205806"/>
            <a:ext cx="640080" cy="64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3422A-BC67-B032-0396-8283CC3FB751}"/>
              </a:ext>
            </a:extLst>
          </p:cNvPr>
          <p:cNvSpPr txBox="1"/>
          <p:nvPr/>
        </p:nvSpPr>
        <p:spPr>
          <a:xfrm>
            <a:off x="6780229" y="6400462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Haase, R. (2024, October 9). Bio-image Analysis Code Generation using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-bob.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Zenodo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 </a:t>
            </a:r>
            <a:r>
              <a:rPr lang="en-US" sz="1100" b="0" i="0" u="none" strike="noStrike" dirty="0">
                <a:solidFill>
                  <a:srgbClr val="2F6FA7"/>
                </a:solidFill>
                <a:effectLst/>
                <a:latin typeface="Helvetica" panose="020B0604020202020204" pitchFamily="34" charset="0"/>
                <a:hlinkClick r:id="rId5"/>
              </a:rPr>
              <a:t>https://doi.org/10.5281/zenodo.13908108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113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4C963-A0F1-2B2E-14A0-4B35C04D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51B02F"/>
                </a:solidFill>
              </a:rPr>
              <a:t>OpenAI</a:t>
            </a:r>
            <a:r>
              <a:rPr lang="de-DE" dirty="0"/>
              <a:t> API Key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553A-50DE-2B51-7C83-872A51778A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5566" y="1184015"/>
            <a:ext cx="10644901" cy="632085"/>
          </a:xfrm>
        </p:spPr>
        <p:txBody>
          <a:bodyPr/>
          <a:lstStyle/>
          <a:p>
            <a:r>
              <a:rPr lang="de-DE" dirty="0"/>
              <a:t>Create an </a:t>
            </a:r>
            <a:r>
              <a:rPr lang="de-DE" dirty="0" err="1"/>
              <a:t>OpenAI</a:t>
            </a:r>
            <a:r>
              <a:rPr lang="de-DE" dirty="0"/>
              <a:t> API Key (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money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748BC-3ACB-7C40-B679-A73668544F29}"/>
              </a:ext>
            </a:extLst>
          </p:cNvPr>
          <p:cNvSpPr txBox="1"/>
          <p:nvPr/>
        </p:nvSpPr>
        <p:spPr>
          <a:xfrm>
            <a:off x="587801" y="6118929"/>
            <a:ext cx="432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https://openai.com/index/openai-api/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AA7131-F388-DB8D-CED8-4A976993D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1610793"/>
            <a:ext cx="6285124" cy="4294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ACF82-AD43-C221-B1F3-1A5AF67CA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216" y="1610792"/>
            <a:ext cx="6047949" cy="429470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7408025-B3CA-7E5F-6B9E-BEC7DDFA0C2F}"/>
              </a:ext>
            </a:extLst>
          </p:cNvPr>
          <p:cNvSpPr/>
          <p:nvPr/>
        </p:nvSpPr>
        <p:spPr>
          <a:xfrm>
            <a:off x="1473200" y="5080000"/>
            <a:ext cx="640080" cy="64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38A310-3BE0-B40C-1552-A754DC0EBD2E}"/>
              </a:ext>
            </a:extLst>
          </p:cNvPr>
          <p:cNvSpPr/>
          <p:nvPr/>
        </p:nvSpPr>
        <p:spPr>
          <a:xfrm>
            <a:off x="5372100" y="4763957"/>
            <a:ext cx="640080" cy="64008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26FB142-2D24-FD20-B6DF-D2DA554E0582}"/>
              </a:ext>
            </a:extLst>
          </p:cNvPr>
          <p:cNvSpPr/>
          <p:nvPr/>
        </p:nvSpPr>
        <p:spPr>
          <a:xfrm>
            <a:off x="9229299" y="1714499"/>
            <a:ext cx="640080" cy="64008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E941552-25B8-5BDE-7B03-7928BFE5F397}"/>
              </a:ext>
            </a:extLst>
          </p:cNvPr>
          <p:cNvSpPr/>
          <p:nvPr/>
        </p:nvSpPr>
        <p:spPr>
          <a:xfrm>
            <a:off x="10807700" y="3022598"/>
            <a:ext cx="640080" cy="640080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09254-9B8B-1EB6-A39F-60356D47AA38}"/>
              </a:ext>
            </a:extLst>
          </p:cNvPr>
          <p:cNvSpPr txBox="1"/>
          <p:nvPr/>
        </p:nvSpPr>
        <p:spPr>
          <a:xfrm>
            <a:off x="7949153" y="6270821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Haase, R. (2024, October 9). Bio-image Analysis Code Generation using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-bob.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Zenodo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 </a:t>
            </a:r>
            <a:r>
              <a:rPr lang="en-US" sz="1100" b="0" i="0" u="none" strike="noStrike" dirty="0">
                <a:solidFill>
                  <a:srgbClr val="2F6FA7"/>
                </a:solidFill>
                <a:effectLst/>
                <a:latin typeface="Helvetica" panose="020B0604020202020204" pitchFamily="34" charset="0"/>
                <a:hlinkClick r:id="rId5"/>
              </a:rPr>
              <a:t>https://doi.org/10.5281/zenodo.13908108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087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434D4-856C-3412-7308-C18AE4E8C8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5566" y="1184015"/>
            <a:ext cx="9224398" cy="522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conda create env create –f bia_bob_environment.yml</a:t>
            </a:r>
            <a:endParaRPr lang="en-GB" sz="3000" dirty="0">
              <a:latin typeface="Aptos" panose="020B0004020202020204" pitchFamily="34" charset="0"/>
            </a:endParaRPr>
          </a:p>
          <a:p>
            <a:endParaRPr lang="en-GB" sz="3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GB" sz="3000" dirty="0" err="1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conda</a:t>
            </a:r>
            <a:r>
              <a:rPr lang="en-GB" sz="30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 activate </a:t>
            </a:r>
            <a:r>
              <a:rPr lang="en-GB" sz="3000" dirty="0" err="1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bia_bob</a:t>
            </a:r>
            <a:endParaRPr lang="en-GB" sz="3000" dirty="0">
              <a:solidFill>
                <a:schemeClr val="accent3">
                  <a:lumMod val="75000"/>
                </a:schemeClr>
              </a:solidFill>
              <a:latin typeface="Aptos" panose="020B0004020202020204" pitchFamily="34" charset="0"/>
            </a:endParaRPr>
          </a:p>
          <a:p>
            <a:endParaRPr lang="en-GB" sz="3000" dirty="0">
              <a:solidFill>
                <a:schemeClr val="accent3">
                  <a:lumMod val="75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GB" sz="3000" dirty="0" err="1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jupyter</a:t>
            </a:r>
            <a:r>
              <a:rPr lang="en-GB" sz="30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 lab</a:t>
            </a:r>
          </a:p>
          <a:p>
            <a:endParaRPr lang="en-GB" sz="3000" dirty="0">
              <a:solidFill>
                <a:schemeClr val="accent3">
                  <a:lumMod val="75000"/>
                </a:schemeClr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GB" sz="3000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- Open a new Python Notebook</a:t>
            </a:r>
          </a:p>
          <a:p>
            <a:endParaRPr lang="en-GB" sz="3000" dirty="0">
              <a:solidFill>
                <a:schemeClr val="accent3">
                  <a:lumMod val="75000"/>
                </a:schemeClr>
              </a:solidFill>
              <a:latin typeface="Aptos" panose="020B0004020202020204" pitchFamily="34" charset="0"/>
            </a:endParaRPr>
          </a:p>
          <a:p>
            <a:endParaRPr lang="en-GB" sz="3000" dirty="0">
              <a:latin typeface="Aptos" panose="020B0004020202020204" pitchFamily="34" charset="0"/>
            </a:endParaRPr>
          </a:p>
          <a:p>
            <a:endParaRPr lang="LID4096" sz="3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8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717-8F4B-CE05-83F1-C291B573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02A3-9B6B-5DBE-D578-2DCB5BCF35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Enter the API-key like this at the beginning of notebooks: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do not share the key with others!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31DE6-CF85-7442-8A98-AC81139C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67" y="2128836"/>
            <a:ext cx="10470820" cy="11477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724AC-5985-D4E2-2260-35EBF0F31D68}"/>
              </a:ext>
            </a:extLst>
          </p:cNvPr>
          <p:cNvSpPr txBox="1"/>
          <p:nvPr/>
        </p:nvSpPr>
        <p:spPr>
          <a:xfrm>
            <a:off x="6780229" y="6400462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Haase, R. (2024, October 9). Bio-image Analysis Code Generation using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-bob.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Zenodo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 </a:t>
            </a:r>
            <a:r>
              <a:rPr lang="en-US" sz="1100" b="0" i="0" u="none" strike="noStrike" dirty="0">
                <a:solidFill>
                  <a:srgbClr val="2F6FA7"/>
                </a:solidFill>
                <a:effectLst/>
                <a:latin typeface="Helvetica" panose="020B0604020202020204" pitchFamily="34" charset="0"/>
                <a:hlinkClick r:id="rId3"/>
              </a:rPr>
              <a:t>https://doi.org/10.5281/zenodo.13908108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391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8E4C-FCB6-B705-1BAA-06FC351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</a:t>
            </a:r>
            <a:r>
              <a:rPr lang="en-GB" dirty="0" err="1"/>
              <a:t>bia</a:t>
            </a:r>
            <a:r>
              <a:rPr lang="en-GB" dirty="0"/>
              <a:t>-bob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1272-FDA1-C45B-92B7-53DDB71A2A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6825" y="1390856"/>
            <a:ext cx="8015725" cy="482227"/>
          </a:xfrm>
        </p:spPr>
        <p:txBody>
          <a:bodyPr>
            <a:noAutofit/>
          </a:bodyPr>
          <a:lstStyle/>
          <a:p>
            <a:r>
              <a:rPr lang="en-GB" sz="2000" dirty="0"/>
              <a:t>When you run it for the first time, and want to use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OpenAI GPT 4omni (optional, as it’s default)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Anthropic </a:t>
            </a:r>
            <a:r>
              <a:rPr lang="en-GB" sz="2000" dirty="0" err="1"/>
              <a:t>claude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CB106-0C50-2EDD-2F03-2481C9A4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79" y="2107819"/>
            <a:ext cx="6277851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96044-054E-5A55-3BF3-CD747C72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9" y="3587970"/>
            <a:ext cx="8383170" cy="571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CADA4-C884-BC7D-828E-8EA3AE9579CD}"/>
              </a:ext>
            </a:extLst>
          </p:cNvPr>
          <p:cNvSpPr txBox="1"/>
          <p:nvPr/>
        </p:nvSpPr>
        <p:spPr>
          <a:xfrm>
            <a:off x="8262550" y="6231496"/>
            <a:ext cx="39294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Haase, R. (2024, October 9). Bio-image Analysis Code Generation using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bia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-bob.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Zenodo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 </a:t>
            </a:r>
            <a:r>
              <a:rPr lang="en-US" sz="1100" b="0" i="0" u="none" strike="noStrike" dirty="0">
                <a:solidFill>
                  <a:srgbClr val="2F6FA7"/>
                </a:solidFill>
                <a:effectLst/>
                <a:latin typeface="Helvetica" panose="020B0604020202020204" pitchFamily="34" charset="0"/>
                <a:hlinkClick r:id="rId4"/>
              </a:rPr>
              <a:t>https://doi.org/10.5281/zenodo.13908108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9029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1F60-15A8-6AA0-36B8-599FBA99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5ED5-575A-EC76-6855-F8C869EEF1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5566" y="1184015"/>
            <a:ext cx="11138634" cy="45500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 err="1"/>
              <a:t>Documenting</a:t>
            </a:r>
            <a:r>
              <a:rPr lang="de-DE" sz="2800" dirty="0"/>
              <a:t> </a:t>
            </a:r>
            <a:r>
              <a:rPr lang="de-DE" sz="2800" dirty="0" err="1"/>
              <a:t>prompts</a:t>
            </a:r>
            <a:endParaRPr lang="de-D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Knowledge </a:t>
            </a:r>
            <a:r>
              <a:rPr lang="de-DE" sz="2800" dirty="0" err="1"/>
              <a:t>transfer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next</a:t>
            </a:r>
            <a:r>
              <a:rPr lang="de-DE" sz="2800" dirty="0"/>
              <a:t> </a:t>
            </a:r>
            <a:r>
              <a:rPr lang="de-DE" sz="2800" dirty="0" err="1"/>
              <a:t>scientist</a:t>
            </a:r>
            <a:r>
              <a:rPr lang="de-DE" sz="2800" dirty="0"/>
              <a:t> </a:t>
            </a:r>
            <a:r>
              <a:rPr lang="de-DE" sz="2800" dirty="0" err="1"/>
              <a:t>working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code. </a:t>
            </a:r>
            <a:endParaRPr lang="en-US" sz="28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EF54D29-3148-96A5-F8C0-9147F3E2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681288"/>
            <a:ext cx="7607231" cy="33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D6C71BE-267A-50A3-EB27-074829C2662F}"/>
              </a:ext>
            </a:extLst>
          </p:cNvPr>
          <p:cNvSpPr/>
          <p:nvPr/>
        </p:nvSpPr>
        <p:spPr>
          <a:xfrm>
            <a:off x="8317573" y="4716814"/>
            <a:ext cx="3696627" cy="1179161"/>
          </a:xfrm>
          <a:prstGeom prst="wedgeRectCallout">
            <a:avLst>
              <a:gd name="adj1" fmla="val -64338"/>
              <a:gd name="adj2" fmla="val -87148"/>
            </a:avLst>
          </a:prstGeom>
          <a:solidFill>
            <a:schemeClr val="bg1"/>
          </a:solidFill>
          <a:ln w="38100">
            <a:solidFill>
              <a:srgbClr val="22B14C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rgbClr val="22B14C"/>
                </a:solidFill>
              </a:rPr>
              <a:t>Keep </a:t>
            </a:r>
            <a:r>
              <a:rPr lang="de-DE" sz="2000" dirty="0" err="1">
                <a:solidFill>
                  <a:srgbClr val="22B14C"/>
                </a:solidFill>
              </a:rPr>
              <a:t>prompts</a:t>
            </a:r>
            <a:r>
              <a:rPr lang="de-DE" sz="2000" dirty="0">
                <a:solidFill>
                  <a:srgbClr val="22B14C"/>
                </a:solidFill>
              </a:rPr>
              <a:t> in </a:t>
            </a:r>
            <a:r>
              <a:rPr lang="de-DE" sz="2000" dirty="0" err="1">
                <a:solidFill>
                  <a:srgbClr val="22B14C"/>
                </a:solidFill>
              </a:rPr>
              <a:t>your</a:t>
            </a:r>
            <a:r>
              <a:rPr lang="de-DE" sz="2000" dirty="0">
                <a:solidFill>
                  <a:srgbClr val="22B14C"/>
                </a:solidFill>
              </a:rPr>
              <a:t> code / </a:t>
            </a:r>
            <a:r>
              <a:rPr lang="de-DE" sz="2000" dirty="0" err="1">
                <a:solidFill>
                  <a:srgbClr val="22B14C"/>
                </a:solidFill>
              </a:rPr>
              <a:t>notebooks</a:t>
            </a:r>
            <a:r>
              <a:rPr lang="de-DE" sz="2000" dirty="0">
                <a:solidFill>
                  <a:srgbClr val="22B14C"/>
                </a:solidFill>
              </a:rPr>
              <a:t>, e.g. </a:t>
            </a:r>
            <a:r>
              <a:rPr lang="de-DE" sz="2000" dirty="0" err="1">
                <a:solidFill>
                  <a:srgbClr val="22B14C"/>
                </a:solidFill>
              </a:rPr>
              <a:t>by</a:t>
            </a:r>
            <a:r>
              <a:rPr lang="de-DE" sz="2000" dirty="0">
                <a:solidFill>
                  <a:srgbClr val="22B14C"/>
                </a:solidFill>
              </a:rPr>
              <a:t> </a:t>
            </a:r>
            <a:r>
              <a:rPr lang="de-DE" sz="2000" dirty="0" err="1">
                <a:solidFill>
                  <a:srgbClr val="22B14C"/>
                </a:solidFill>
              </a:rPr>
              <a:t>turning</a:t>
            </a:r>
            <a:r>
              <a:rPr lang="de-DE" sz="2000" dirty="0">
                <a:solidFill>
                  <a:srgbClr val="22B14C"/>
                </a:solidFill>
              </a:rPr>
              <a:t> </a:t>
            </a:r>
            <a:r>
              <a:rPr lang="de-DE" sz="2000" dirty="0" err="1">
                <a:solidFill>
                  <a:srgbClr val="22B14C"/>
                </a:solidFill>
              </a:rPr>
              <a:t>the</a:t>
            </a:r>
            <a:r>
              <a:rPr lang="de-DE" sz="2000" dirty="0">
                <a:solidFill>
                  <a:srgbClr val="22B14C"/>
                </a:solidFill>
              </a:rPr>
              <a:t> </a:t>
            </a:r>
            <a:r>
              <a:rPr lang="de-DE" sz="2000" dirty="0" err="1">
                <a:solidFill>
                  <a:srgbClr val="22B14C"/>
                </a:solidFill>
              </a:rPr>
              <a:t>cell</a:t>
            </a:r>
            <a:r>
              <a:rPr lang="de-DE" sz="2000" dirty="0">
                <a:solidFill>
                  <a:srgbClr val="22B14C"/>
                </a:solidFill>
              </a:rPr>
              <a:t> </a:t>
            </a:r>
            <a:r>
              <a:rPr lang="de-DE" sz="2000" dirty="0" err="1">
                <a:solidFill>
                  <a:srgbClr val="22B14C"/>
                </a:solidFill>
              </a:rPr>
              <a:t>into</a:t>
            </a:r>
            <a:r>
              <a:rPr lang="de-DE" sz="2000" dirty="0">
                <a:solidFill>
                  <a:srgbClr val="22B14C"/>
                </a:solidFill>
              </a:rPr>
              <a:t> a „Raw“ </a:t>
            </a:r>
            <a:r>
              <a:rPr lang="de-DE" sz="2000" dirty="0" err="1">
                <a:solidFill>
                  <a:srgbClr val="22B14C"/>
                </a:solidFill>
              </a:rPr>
              <a:t>cell</a:t>
            </a:r>
            <a:r>
              <a:rPr lang="de-DE" sz="2000" dirty="0">
                <a:solidFill>
                  <a:srgbClr val="22B14C"/>
                </a:solidFill>
              </a:rPr>
              <a:t>.</a:t>
            </a:r>
            <a:endParaRPr lang="en-US" sz="2000" dirty="0">
              <a:solidFill>
                <a:srgbClr val="22B1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4D06-0E16-B798-1CFF-42124C91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5" y="2003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/>
              <a:t>What is a large language model (LLM)?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EBC6B2-1A73-0001-02C2-16BAE268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9" y="1654830"/>
            <a:ext cx="9955047" cy="4184861"/>
          </a:xfrm>
          <a:prstGeom prst="rect">
            <a:avLst/>
          </a:prstGeom>
        </p:spPr>
      </p:pic>
      <p:pic>
        <p:nvPicPr>
          <p:cNvPr id="1028" name="Picture 4" descr="Deepseek Logo PNG (Free Download)">
            <a:extLst>
              <a:ext uri="{FF2B5EF4-FFF2-40B4-BE49-F238E27FC236}">
                <a16:creationId xmlns:a16="http://schemas.microsoft.com/office/drawing/2014/main" id="{85DBB4AC-9140-BDA7-DAC3-35100556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969" y="4325886"/>
            <a:ext cx="1460962" cy="137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aude AI logo transparent PNG - StickPNG">
            <a:extLst>
              <a:ext uri="{FF2B5EF4-FFF2-40B4-BE49-F238E27FC236}">
                <a16:creationId xmlns:a16="http://schemas.microsoft.com/office/drawing/2014/main" id="{1A982123-7A1D-1597-56B9-DB132BCC2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46" y="4464905"/>
            <a:ext cx="1285767" cy="121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tGPT Logo and symbol, meaning ...">
            <a:extLst>
              <a:ext uri="{FF2B5EF4-FFF2-40B4-BE49-F238E27FC236}">
                <a16:creationId xmlns:a16="http://schemas.microsoft.com/office/drawing/2014/main" id="{29109D71-EAEB-8767-0996-820C2D03E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530" y="5700909"/>
            <a:ext cx="1360364" cy="7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Google Gemini – Logos PNG">
            <a:extLst>
              <a:ext uri="{FF2B5EF4-FFF2-40B4-BE49-F238E27FC236}">
                <a16:creationId xmlns:a16="http://schemas.microsoft.com/office/drawing/2014/main" id="{2B05DF6C-3054-8191-6473-204144A7B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67" y="5567716"/>
            <a:ext cx="1178746" cy="110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5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C3C3-01F4-7BFD-CB57-A7508159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276" y="-106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/>
              <a:t>How good are LLM’s in programming?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DF8C4-E433-9791-9CD3-6F28BBD0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24" y="920012"/>
            <a:ext cx="8762476" cy="5823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C43278-FEF3-C131-525F-4DEBEDFD41C2}"/>
              </a:ext>
            </a:extLst>
          </p:cNvPr>
          <p:cNvSpPr txBox="1"/>
          <p:nvPr/>
        </p:nvSpPr>
        <p:spPr>
          <a:xfrm>
            <a:off x="8123548" y="6374520"/>
            <a:ext cx="6424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https://arxiv.org/pdf/2501.12948</a:t>
            </a:r>
          </a:p>
        </p:txBody>
      </p:sp>
    </p:spTree>
    <p:extLst>
      <p:ext uri="{BB962C8B-B14F-4D97-AF65-F5344CB8AC3E}">
        <p14:creationId xmlns:p14="http://schemas.microsoft.com/office/powerpoint/2010/main" val="7703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8CE8-10E8-98FA-3D01-FAF76656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93" y="-252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600" dirty="0">
                <a:latin typeface="Aptos" panose="020B0004020202020204" pitchFamily="34" charset="0"/>
              </a:rPr>
              <a:t>Some tips for using LLM for bioimage computational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963D6-057D-84B9-2525-79E50361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066" y="824960"/>
            <a:ext cx="10515600" cy="5786819"/>
          </a:xfrm>
        </p:spPr>
        <p:txBody>
          <a:bodyPr>
            <a:noAutofit/>
          </a:bodyPr>
          <a:lstStyle/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sz="1500" b="1" dirty="0">
                <a:latin typeface="Aptos" panose="020B0004020202020204" pitchFamily="34" charset="0"/>
              </a:rPr>
              <a:t>Engineer prompts: </a:t>
            </a:r>
            <a:r>
              <a:rPr lang="en-US" sz="1500" dirty="0">
                <a:latin typeface="Aptos" panose="020B0004020202020204" pitchFamily="34" charset="0"/>
              </a:rPr>
              <a:t>Give it clear contexts and objective tasks to make sure you are understood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r>
              <a:rPr lang="en-US" sz="1500" b="1" dirty="0">
                <a:latin typeface="Aptos" panose="020B0004020202020204" pitchFamily="34" charset="0"/>
              </a:rPr>
              <a:t>Improve data visualization (</a:t>
            </a:r>
            <a:r>
              <a:rPr lang="en-US" sz="1500" b="1" dirty="0" err="1">
                <a:latin typeface="Aptos" panose="020B0004020202020204" pitchFamily="34" charset="0"/>
              </a:rPr>
              <a:t>dataviz</a:t>
            </a:r>
            <a:r>
              <a:rPr lang="en-US" sz="1500" b="1" dirty="0">
                <a:latin typeface="Aptos" panose="020B0004020202020204" pitchFamily="34" charset="0"/>
              </a:rPr>
              <a:t>): </a:t>
            </a:r>
            <a:r>
              <a:rPr lang="en-US" sz="1500" dirty="0">
                <a:latin typeface="Aptos" panose="020B0004020202020204" pitchFamily="34" charset="0"/>
              </a:rPr>
              <a:t>“make this plot colorblind friendly”; “in matplotlib, make X labels oblique”</a:t>
            </a: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1500" b="1" dirty="0">
                <a:latin typeface="Aptos" panose="020B0004020202020204" pitchFamily="34" charset="0"/>
              </a:rPr>
              <a:t>More efficient: </a:t>
            </a:r>
            <a:r>
              <a:rPr lang="en-US" sz="1500" dirty="0">
                <a:latin typeface="Aptos" panose="020B0004020202020204" pitchFamily="34" charset="0"/>
              </a:rPr>
              <a:t>“batch analysis for this code” ; “wrap this code in a function”</a:t>
            </a: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1500" b="1" dirty="0">
                <a:latin typeface="Aptos" panose="020B0004020202020204" pitchFamily="34" charset="0"/>
              </a:rPr>
              <a:t>Help fix errors: </a:t>
            </a:r>
            <a:r>
              <a:rPr lang="en-US" sz="1500" dirty="0">
                <a:latin typeface="Aptos" panose="020B0004020202020204" pitchFamily="34" charset="0"/>
              </a:rPr>
              <a:t>by simply copying and pasting error messages into the dialog</a:t>
            </a: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1500" b="1" dirty="0">
                <a:latin typeface="Aptos" panose="020B0004020202020204" pitchFamily="34" charset="0"/>
              </a:rPr>
              <a:t>Document scripts: </a:t>
            </a:r>
            <a:r>
              <a:rPr lang="en-US" sz="1500" dirty="0">
                <a:latin typeface="Aptos" panose="020B0004020202020204" pitchFamily="34" charset="0"/>
              </a:rPr>
              <a:t>“add comments to this code”, “change variable names for clarity</a:t>
            </a: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1500" b="1" dirty="0">
                <a:latin typeface="Aptos" panose="020B0004020202020204" pitchFamily="34" charset="0"/>
              </a:rPr>
              <a:t>Data cleanup: </a:t>
            </a:r>
            <a:r>
              <a:rPr lang="en-US" sz="1500" dirty="0">
                <a:latin typeface="Aptos" panose="020B0004020202020204" pitchFamily="34" charset="0"/>
              </a:rPr>
              <a:t>“remove these … characters”; “make these drug names consistent”</a:t>
            </a: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1500" b="1" dirty="0">
                <a:latin typeface="Aptos" panose="020B0004020202020204" pitchFamily="34" charset="0"/>
              </a:rPr>
              <a:t>Translate code: </a:t>
            </a:r>
            <a:r>
              <a:rPr lang="en-US" sz="1500" dirty="0">
                <a:latin typeface="Aptos" panose="020B0004020202020204" pitchFamily="34" charset="0"/>
              </a:rPr>
              <a:t>“translate this code from MATLAB to Python”</a:t>
            </a: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1500" b="1" dirty="0">
                <a:latin typeface="Aptos" panose="020B0004020202020204" pitchFamily="34" charset="0"/>
              </a:rPr>
              <a:t>Learn Programming:</a:t>
            </a:r>
            <a:r>
              <a:rPr lang="en-US" sz="1500" dirty="0">
                <a:latin typeface="Aptos" panose="020B0004020202020204" pitchFamily="34" charset="0"/>
              </a:rPr>
              <a:t> The frontiers models are knowledgeable about programming, especially Python.</a:t>
            </a:r>
            <a:endParaRPr lang="en-US" sz="1500" b="1" dirty="0">
              <a:latin typeface="Aptos" panose="020B0004020202020204" pitchFamily="34" charset="0"/>
            </a:endParaRP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1500" b="1" dirty="0">
                <a:latin typeface="Aptos" panose="020B0004020202020204" pitchFamily="34" charset="0"/>
              </a:rPr>
              <a:t>Do not trust the outputs blindly!! You are responsible for your work.</a:t>
            </a:r>
          </a:p>
          <a:p>
            <a:pPr marL="514350" indent="-51435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1500" b="1" dirty="0">
                <a:latin typeface="Aptos" panose="020B0004020202020204" pitchFamily="34" charset="0"/>
              </a:rPr>
              <a:t>Be aware that LLM´s were trained until a fixed data in time</a:t>
            </a:r>
            <a:r>
              <a:rPr lang="en-US" sz="1500" dirty="0">
                <a:latin typeface="Aptos" panose="020B0004020202020204" pitchFamily="34" charset="0"/>
              </a:rPr>
              <a:t>. They might not have knowledge about the most recent package versions, for example.</a:t>
            </a:r>
          </a:p>
          <a:p>
            <a:pPr marL="514350" indent="-514350">
              <a:lnSpc>
                <a:spcPct val="170000"/>
              </a:lnSpc>
              <a:buAutoNum type="arabicPeriod"/>
            </a:pPr>
            <a:endParaRPr lang="en-US" sz="1500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1E7-3A66-577C-8711-7AA9882ACBD1}"/>
              </a:ext>
            </a:extLst>
          </p:cNvPr>
          <p:cNvSpPr txBox="1"/>
          <p:nvPr/>
        </p:nvSpPr>
        <p:spPr>
          <a:xfrm>
            <a:off x="8546768" y="6611779"/>
            <a:ext cx="35237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Based on </a:t>
            </a:r>
            <a:r>
              <a:rPr lang="en-US" sz="1000" dirty="0" err="1"/>
              <a:t>Lubiana</a:t>
            </a:r>
            <a:r>
              <a:rPr lang="en-US" sz="1000" dirty="0"/>
              <a:t> et al., 2023 https://arxiv.org/abs/2303.16429 </a:t>
            </a:r>
          </a:p>
        </p:txBody>
      </p:sp>
    </p:spTree>
    <p:extLst>
      <p:ext uri="{BB962C8B-B14F-4D97-AF65-F5344CB8AC3E}">
        <p14:creationId xmlns:p14="http://schemas.microsoft.com/office/powerpoint/2010/main" val="5131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6D41-8926-FCFF-19CF-BF96D60D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32" y="-260013"/>
            <a:ext cx="9669541" cy="1325563"/>
          </a:xfrm>
        </p:spPr>
        <p:txBody>
          <a:bodyPr>
            <a:normAutofit/>
          </a:bodyPr>
          <a:lstStyle/>
          <a:p>
            <a:r>
              <a:rPr lang="en-US" sz="3000" dirty="0"/>
              <a:t>Example. Ask an LLM assistant to make this code faster and to add comments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68796-AED3-7287-F9D8-F34D22ED808A}"/>
              </a:ext>
            </a:extLst>
          </p:cNvPr>
          <p:cNvSpPr txBox="1"/>
          <p:nvPr/>
        </p:nvSpPr>
        <p:spPr>
          <a:xfrm>
            <a:off x="1407543" y="842367"/>
            <a:ext cx="9376913" cy="59093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for </a:t>
            </a:r>
            <a:r>
              <a:rPr lang="en-US" sz="1400" dirty="0" err="1"/>
              <a:t>img_path</a:t>
            </a:r>
            <a:r>
              <a:rPr lang="en-US" sz="1400" dirty="0"/>
              <a:t> in </a:t>
            </a:r>
            <a:r>
              <a:rPr lang="en-US" sz="1400" dirty="0" err="1"/>
              <a:t>tiff_files</a:t>
            </a:r>
            <a:r>
              <a:rPr lang="en-US" sz="1400" dirty="0"/>
              <a:t>:</a:t>
            </a:r>
          </a:p>
          <a:p>
            <a:r>
              <a:rPr lang="en-US" sz="1400" dirty="0"/>
              <a:t>    print("Processing image:", </a:t>
            </a:r>
            <a:r>
              <a:rPr lang="en-US" sz="1400" dirty="0" err="1"/>
              <a:t>img_path</a:t>
            </a:r>
            <a:r>
              <a:rPr lang="en-US" sz="1400" dirty="0"/>
              <a:t>)</a:t>
            </a:r>
          </a:p>
          <a:p>
            <a:r>
              <a:rPr lang="en-US" sz="1400" dirty="0"/>
              <a:t>    image = </a:t>
            </a:r>
            <a:r>
              <a:rPr lang="en-US" sz="1400" dirty="0" err="1"/>
              <a:t>imread</a:t>
            </a:r>
            <a:r>
              <a:rPr lang="en-US" sz="1400" dirty="0"/>
              <a:t>(</a:t>
            </a:r>
            <a:r>
              <a:rPr lang="en-US" sz="1400" dirty="0" err="1"/>
              <a:t>img_path</a:t>
            </a:r>
            <a:r>
              <a:rPr lang="en-US" sz="1400" dirty="0"/>
              <a:t>)</a:t>
            </a:r>
          </a:p>
          <a:p>
            <a:r>
              <a:rPr lang="en-US" sz="1400" dirty="0"/>
              <a:t>    nucleus = image[7, :, :, 0]</a:t>
            </a:r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gaussian = </a:t>
            </a:r>
            <a:r>
              <a:rPr lang="en-US" sz="1400" dirty="0" err="1"/>
              <a:t>filters.gaussian</a:t>
            </a:r>
            <a:r>
              <a:rPr lang="en-US" sz="1400" dirty="0"/>
              <a:t>(nucleus, sigma=3, </a:t>
            </a:r>
            <a:r>
              <a:rPr lang="en-US" sz="1400" dirty="0" err="1"/>
              <a:t>preserve_range</a:t>
            </a:r>
            <a:r>
              <a:rPr lang="en-US" sz="1400" dirty="0"/>
              <a:t>=True)</a:t>
            </a:r>
          </a:p>
          <a:p>
            <a:r>
              <a:rPr lang="en-US" sz="1400" dirty="0"/>
              <a:t>    model = </a:t>
            </a:r>
            <a:r>
              <a:rPr lang="en-US" sz="1400" dirty="0" err="1"/>
              <a:t>models.Cellpose</a:t>
            </a:r>
            <a:r>
              <a:rPr lang="en-US" sz="1400" dirty="0"/>
              <a:t>(</a:t>
            </a:r>
            <a:r>
              <a:rPr lang="en-US" sz="1400" dirty="0" err="1"/>
              <a:t>gpu</a:t>
            </a:r>
            <a:r>
              <a:rPr lang="en-US" sz="1400" dirty="0"/>
              <a:t>=True, </a:t>
            </a:r>
            <a:r>
              <a:rPr lang="en-US" sz="1400" dirty="0" err="1"/>
              <a:t>model_type</a:t>
            </a:r>
            <a:r>
              <a:rPr lang="en-US" sz="1400" dirty="0"/>
              <a:t>='nuclei')</a:t>
            </a:r>
          </a:p>
          <a:p>
            <a:r>
              <a:rPr lang="en-US" sz="1400" dirty="0"/>
              <a:t>    channels = [0,0]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label_image</a:t>
            </a:r>
            <a:r>
              <a:rPr lang="en-US" sz="1400" dirty="0"/>
              <a:t>, flows, styles, </a:t>
            </a:r>
            <a:r>
              <a:rPr lang="en-US" sz="1400" dirty="0" err="1"/>
              <a:t>diams</a:t>
            </a:r>
            <a:r>
              <a:rPr lang="en-US" sz="1400" dirty="0"/>
              <a:t> = </a:t>
            </a:r>
            <a:r>
              <a:rPr lang="en-US" sz="1400" dirty="0" err="1"/>
              <a:t>model.eval</a:t>
            </a:r>
            <a:r>
              <a:rPr lang="en-US" sz="1400" dirty="0"/>
              <a:t>(gaussian, </a:t>
            </a:r>
            <a:r>
              <a:rPr lang="en-US" sz="1400" dirty="0" err="1"/>
              <a:t>flow_threshold</a:t>
            </a:r>
            <a:r>
              <a:rPr lang="en-US" sz="1400" dirty="0"/>
              <a:t>=0.8, diameter=35, channels=channels)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small_removed</a:t>
            </a:r>
            <a:r>
              <a:rPr lang="en-US" sz="1400" dirty="0"/>
              <a:t> = </a:t>
            </a:r>
            <a:r>
              <a:rPr lang="en-US" sz="1400" dirty="0" err="1"/>
              <a:t>remove_small_objects</a:t>
            </a:r>
            <a:r>
              <a:rPr lang="en-US" sz="1400" dirty="0"/>
              <a:t>(</a:t>
            </a:r>
            <a:r>
              <a:rPr lang="en-US" sz="1400" dirty="0" err="1"/>
              <a:t>label_image</a:t>
            </a:r>
            <a:r>
              <a:rPr lang="en-US" sz="1400" dirty="0"/>
              <a:t>, 600)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labels_excl_edges</a:t>
            </a:r>
            <a:r>
              <a:rPr lang="en-US" sz="1400" dirty="0"/>
              <a:t> = </a:t>
            </a:r>
            <a:r>
              <a:rPr lang="en-US" sz="1400" dirty="0" err="1"/>
              <a:t>clear_border</a:t>
            </a:r>
            <a:r>
              <a:rPr lang="en-US" sz="1400" dirty="0"/>
              <a:t>(</a:t>
            </a:r>
            <a:r>
              <a:rPr lang="en-US" sz="1400" dirty="0" err="1"/>
              <a:t>label_image</a:t>
            </a:r>
            <a:r>
              <a:rPr lang="en-US" sz="1400" dirty="0"/>
              <a:t>, </a:t>
            </a:r>
            <a:r>
              <a:rPr lang="en-US" sz="1400" dirty="0" err="1"/>
              <a:t>buffer_size</a:t>
            </a:r>
            <a:r>
              <a:rPr lang="en-US" sz="1400" dirty="0"/>
              <a:t>=5)</a:t>
            </a:r>
          </a:p>
          <a:p>
            <a:r>
              <a:rPr lang="en-US" sz="1400" dirty="0"/>
              <a:t>    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cytoplasm_label</a:t>
            </a:r>
            <a:r>
              <a:rPr lang="en-US" sz="1400" dirty="0"/>
              <a:t> = </a:t>
            </a:r>
            <a:r>
              <a:rPr lang="en-US" sz="1400" dirty="0" err="1"/>
              <a:t>cle.dilate_labels</a:t>
            </a:r>
            <a:r>
              <a:rPr lang="en-US" sz="1400" dirty="0"/>
              <a:t>(</a:t>
            </a:r>
            <a:r>
              <a:rPr lang="en-US" sz="1400" dirty="0" err="1"/>
              <a:t>labels_excl_edges</a:t>
            </a:r>
            <a:r>
              <a:rPr lang="en-US" sz="1400" dirty="0"/>
              <a:t>, radius=20)</a:t>
            </a:r>
          </a:p>
          <a:p>
            <a:r>
              <a:rPr lang="en-US" sz="1400" dirty="0"/>
              <a:t>    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imsave</a:t>
            </a:r>
            <a:r>
              <a:rPr lang="en-US" sz="1400" dirty="0"/>
              <a:t>(</a:t>
            </a:r>
            <a:r>
              <a:rPr lang="en-US" sz="1400" dirty="0" err="1"/>
              <a:t>os.path.join</a:t>
            </a:r>
            <a:r>
              <a:rPr lang="en-US" sz="1400" dirty="0"/>
              <a:t>(</a:t>
            </a:r>
            <a:r>
              <a:rPr lang="en-US" sz="1400" dirty="0" err="1"/>
              <a:t>label_folder</a:t>
            </a:r>
            <a:r>
              <a:rPr lang="en-US" sz="1400" dirty="0"/>
              <a:t>, f"{</a:t>
            </a:r>
            <a:r>
              <a:rPr lang="en-US" sz="1400" dirty="0" err="1"/>
              <a:t>os.path.splitext</a:t>
            </a:r>
            <a:r>
              <a:rPr lang="en-US" sz="1400" dirty="0"/>
              <a:t>(</a:t>
            </a:r>
            <a:r>
              <a:rPr lang="en-US" sz="1400" dirty="0" err="1"/>
              <a:t>os.path.basename</a:t>
            </a:r>
            <a:r>
              <a:rPr lang="en-US" sz="1400" dirty="0"/>
              <a:t>(</a:t>
            </a:r>
            <a:r>
              <a:rPr lang="en-US" sz="1400" dirty="0" err="1"/>
              <a:t>img_path</a:t>
            </a:r>
            <a:r>
              <a:rPr lang="en-US" sz="1400" dirty="0"/>
              <a:t>))[0]}_label.tiff"), </a:t>
            </a:r>
            <a:r>
              <a:rPr lang="en-US" sz="1400" dirty="0" err="1"/>
              <a:t>labels_excl_edges.astype</a:t>
            </a:r>
            <a:r>
              <a:rPr lang="en-US" sz="1400" dirty="0"/>
              <a:t>('uint16'))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imsave</a:t>
            </a:r>
            <a:r>
              <a:rPr lang="en-US" sz="1400" dirty="0"/>
              <a:t>(</a:t>
            </a:r>
            <a:r>
              <a:rPr lang="en-US" sz="1400" dirty="0" err="1"/>
              <a:t>os.path.join</a:t>
            </a:r>
            <a:r>
              <a:rPr lang="en-US" sz="1400" dirty="0"/>
              <a:t>(</a:t>
            </a:r>
            <a:r>
              <a:rPr lang="en-US" sz="1400" dirty="0" err="1"/>
              <a:t>cytoplasm_folder</a:t>
            </a:r>
            <a:r>
              <a:rPr lang="en-US" sz="1400" dirty="0"/>
              <a:t>, f"{</a:t>
            </a:r>
            <a:r>
              <a:rPr lang="en-US" sz="1400" dirty="0" err="1"/>
              <a:t>os.path.splitext</a:t>
            </a:r>
            <a:r>
              <a:rPr lang="en-US" sz="1400" dirty="0"/>
              <a:t>(</a:t>
            </a:r>
            <a:r>
              <a:rPr lang="en-US" sz="1400" dirty="0" err="1"/>
              <a:t>os.path.basename</a:t>
            </a:r>
            <a:r>
              <a:rPr lang="en-US" sz="1400" dirty="0"/>
              <a:t>(</a:t>
            </a:r>
            <a:r>
              <a:rPr lang="en-US" sz="1400" dirty="0" err="1"/>
              <a:t>img_path</a:t>
            </a:r>
            <a:r>
              <a:rPr lang="en-US" sz="1400" dirty="0"/>
              <a:t>))[0]}_cytoplasm_label.tiff"),  </a:t>
            </a:r>
            <a:r>
              <a:rPr lang="en-US" sz="1400" dirty="0" err="1"/>
              <a:t>cytoplasm_label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66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F45634-D304-627B-D956-CA1D4BE6BB3B}"/>
              </a:ext>
            </a:extLst>
          </p:cNvPr>
          <p:cNvSpPr txBox="1"/>
          <p:nvPr/>
        </p:nvSpPr>
        <p:spPr>
          <a:xfrm>
            <a:off x="912602" y="802626"/>
            <a:ext cx="10780863" cy="563231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/>
              <a:t>import </a:t>
            </a:r>
            <a:r>
              <a:rPr lang="en-US" sz="1500" dirty="0" err="1"/>
              <a:t>os</a:t>
            </a:r>
            <a:endParaRPr lang="en-US" sz="1500" dirty="0"/>
          </a:p>
          <a:p>
            <a:r>
              <a:rPr lang="en-US" sz="1500" dirty="0"/>
              <a:t>import glob</a:t>
            </a:r>
          </a:p>
          <a:p>
            <a:r>
              <a:rPr lang="en-US" sz="1500" dirty="0"/>
              <a:t>import </a:t>
            </a:r>
            <a:r>
              <a:rPr lang="en-US" sz="1500" dirty="0" err="1"/>
              <a:t>numpy</a:t>
            </a:r>
            <a:r>
              <a:rPr lang="en-US" sz="1500" dirty="0"/>
              <a:t> as np</a:t>
            </a:r>
          </a:p>
          <a:p>
            <a:r>
              <a:rPr lang="en-US" sz="1500" dirty="0"/>
              <a:t>from </a:t>
            </a:r>
            <a:r>
              <a:rPr lang="en-US" sz="1500" dirty="0" err="1"/>
              <a:t>cellpose</a:t>
            </a:r>
            <a:r>
              <a:rPr lang="en-US" sz="1500" dirty="0"/>
              <a:t> import models</a:t>
            </a:r>
          </a:p>
          <a:p>
            <a:r>
              <a:rPr lang="en-US" sz="1500" dirty="0"/>
              <a:t>from skimage.io import </a:t>
            </a:r>
            <a:r>
              <a:rPr lang="en-US" sz="1500" dirty="0" err="1"/>
              <a:t>imread</a:t>
            </a:r>
            <a:r>
              <a:rPr lang="en-US" sz="1500" dirty="0"/>
              <a:t>, </a:t>
            </a:r>
            <a:r>
              <a:rPr lang="en-US" sz="1500" dirty="0" err="1"/>
              <a:t>imsave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# Load your raw images (replace 'path/to/raw_*.</a:t>
            </a:r>
            <a:r>
              <a:rPr lang="en-US" sz="1500" dirty="0" err="1"/>
              <a:t>tif</a:t>
            </a:r>
            <a:r>
              <a:rPr lang="en-US" sz="1500" dirty="0"/>
              <a:t>' with your actual file paths)</a:t>
            </a:r>
          </a:p>
          <a:p>
            <a:r>
              <a:rPr lang="en-US" sz="1500" dirty="0" err="1"/>
              <a:t>raw_images</a:t>
            </a:r>
            <a:r>
              <a:rPr lang="en-US" sz="1500" dirty="0"/>
              <a:t> = [</a:t>
            </a:r>
            <a:r>
              <a:rPr lang="en-US" sz="1500" dirty="0" err="1"/>
              <a:t>imread</a:t>
            </a:r>
            <a:r>
              <a:rPr lang="en-US" sz="1500" dirty="0"/>
              <a:t>(file) for file in sorted(</a:t>
            </a:r>
            <a:r>
              <a:rPr lang="en-US" sz="1500" dirty="0" err="1"/>
              <a:t>glob.glob</a:t>
            </a:r>
            <a:r>
              <a:rPr lang="en-US" sz="1500" dirty="0"/>
              <a:t>('/Users/</a:t>
            </a:r>
            <a:r>
              <a:rPr lang="en-US" sz="1500" dirty="0" err="1"/>
              <a:t>bruni</a:t>
            </a:r>
            <a:r>
              <a:rPr lang="en-US" sz="1500" dirty="0"/>
              <a:t>/bioimage/Fluo-N2DL-HeLa/Fluo-N2DL-HeLa/01/*t*.</a:t>
            </a:r>
            <a:r>
              <a:rPr lang="en-US" sz="1500" dirty="0" err="1"/>
              <a:t>tif</a:t>
            </a:r>
            <a:r>
              <a:rPr lang="en-US" sz="1500" dirty="0"/>
              <a:t>'))]</a:t>
            </a:r>
          </a:p>
          <a:p>
            <a:endParaRPr lang="en-US" sz="1500" dirty="0"/>
          </a:p>
          <a:p>
            <a:r>
              <a:rPr lang="en-US" sz="1500" dirty="0"/>
              <a:t># Convert the list of raw images into a 3D </a:t>
            </a:r>
            <a:r>
              <a:rPr lang="en-US" sz="1500" dirty="0" err="1"/>
              <a:t>numpy</a:t>
            </a:r>
            <a:r>
              <a:rPr lang="en-US" sz="1500" dirty="0"/>
              <a:t> array (time, height, width)</a:t>
            </a:r>
          </a:p>
          <a:p>
            <a:r>
              <a:rPr lang="en-US" sz="1500" dirty="0" err="1"/>
              <a:t>raw_images</a:t>
            </a:r>
            <a:r>
              <a:rPr lang="en-US" sz="1500" dirty="0"/>
              <a:t> = </a:t>
            </a:r>
            <a:r>
              <a:rPr lang="en-US" sz="1500" dirty="0" err="1"/>
              <a:t>np.stack</a:t>
            </a:r>
            <a:r>
              <a:rPr lang="en-US" sz="1500" dirty="0"/>
              <a:t>(</a:t>
            </a:r>
            <a:r>
              <a:rPr lang="en-US" sz="1500" dirty="0" err="1"/>
              <a:t>raw_images</a:t>
            </a:r>
            <a:r>
              <a:rPr lang="en-US" sz="1500" dirty="0"/>
              <a:t>, axis=0)</a:t>
            </a:r>
          </a:p>
          <a:p>
            <a:endParaRPr lang="en-US" sz="1500" dirty="0"/>
          </a:p>
          <a:p>
            <a:r>
              <a:rPr lang="en-US" sz="1500" dirty="0"/>
              <a:t># Instantiate the </a:t>
            </a:r>
            <a:r>
              <a:rPr lang="en-US" sz="1500" dirty="0" err="1"/>
              <a:t>cellpose</a:t>
            </a:r>
            <a:r>
              <a:rPr lang="en-US" sz="1500" dirty="0"/>
              <a:t> model</a:t>
            </a:r>
          </a:p>
          <a:p>
            <a:r>
              <a:rPr lang="en-US" sz="1500" dirty="0"/>
              <a:t>model = </a:t>
            </a:r>
            <a:r>
              <a:rPr lang="en-US" sz="1500" dirty="0" err="1"/>
              <a:t>models.Cellpose</a:t>
            </a:r>
            <a:r>
              <a:rPr lang="en-US" sz="1500" dirty="0"/>
              <a:t>(</a:t>
            </a:r>
            <a:r>
              <a:rPr lang="en-US" sz="1500" dirty="0" err="1"/>
              <a:t>gpu</a:t>
            </a:r>
            <a:r>
              <a:rPr lang="en-US" sz="1500" dirty="0"/>
              <a:t>=True, </a:t>
            </a:r>
            <a:r>
              <a:rPr lang="en-US" sz="1500" dirty="0" err="1"/>
              <a:t>model_type</a:t>
            </a:r>
            <a:r>
              <a:rPr lang="en-US" sz="1500" dirty="0"/>
              <a:t>='</a:t>
            </a:r>
            <a:r>
              <a:rPr lang="en-US" sz="1500" dirty="0" err="1"/>
              <a:t>cyto</a:t>
            </a:r>
            <a:r>
              <a:rPr lang="en-US" sz="1500" dirty="0"/>
              <a:t>')</a:t>
            </a:r>
          </a:p>
          <a:p>
            <a:endParaRPr lang="en-US" sz="1500" dirty="0"/>
          </a:p>
          <a:p>
            <a:r>
              <a:rPr lang="en-US" sz="1500" dirty="0"/>
              <a:t># Segment and track cells in the raw images</a:t>
            </a:r>
          </a:p>
          <a:p>
            <a:r>
              <a:rPr lang="en-US" sz="1500" dirty="0" err="1"/>
              <a:t>segmented_images</a:t>
            </a:r>
            <a:r>
              <a:rPr lang="en-US" sz="1500" dirty="0"/>
              <a:t>, _, _, _ = </a:t>
            </a:r>
            <a:r>
              <a:rPr lang="en-US" sz="1500" dirty="0" err="1"/>
              <a:t>model.eval</a:t>
            </a:r>
            <a:r>
              <a:rPr lang="en-US" sz="1500" dirty="0"/>
              <a:t>(</a:t>
            </a:r>
            <a:r>
              <a:rPr lang="en-US" sz="1500" dirty="0" err="1"/>
              <a:t>raw_images</a:t>
            </a:r>
            <a:r>
              <a:rPr lang="en-US" sz="1500" dirty="0"/>
              <a:t>, diameter=30, channels=[0, 0], do_3D=False, </a:t>
            </a:r>
            <a:r>
              <a:rPr lang="en-US" sz="1500" dirty="0">
                <a:highlight>
                  <a:srgbClr val="FFFF00"/>
                </a:highlight>
              </a:rPr>
              <a:t>track=True</a:t>
            </a:r>
            <a:r>
              <a:rPr lang="en-US" sz="1500" dirty="0"/>
              <a:t>)</a:t>
            </a:r>
          </a:p>
          <a:p>
            <a:endParaRPr lang="en-US" sz="1500" dirty="0"/>
          </a:p>
          <a:p>
            <a:r>
              <a:rPr lang="en-US" sz="1500" dirty="0"/>
              <a:t># Save the tracking results (replace 'path/to/</a:t>
            </a:r>
            <a:r>
              <a:rPr lang="en-US" sz="1500" dirty="0" err="1"/>
              <a:t>tracked_output</a:t>
            </a:r>
            <a:r>
              <a:rPr lang="en-US" sz="1500" dirty="0"/>
              <a:t>' with your desired output directory)</a:t>
            </a:r>
          </a:p>
          <a:p>
            <a:r>
              <a:rPr lang="en-US" sz="1500" dirty="0" err="1"/>
              <a:t>output_dir</a:t>
            </a:r>
            <a:r>
              <a:rPr lang="en-US" sz="1500" dirty="0"/>
              <a:t> = '/Users/</a:t>
            </a:r>
            <a:r>
              <a:rPr lang="en-US" sz="1500" dirty="0" err="1"/>
              <a:t>bruni</a:t>
            </a:r>
            <a:r>
              <a:rPr lang="en-US" sz="1500" dirty="0"/>
              <a:t>/bioimage/</a:t>
            </a:r>
            <a:r>
              <a:rPr lang="en-US" sz="1500" dirty="0" err="1"/>
              <a:t>tracking_results</a:t>
            </a:r>
            <a:r>
              <a:rPr lang="en-US" sz="1500" dirty="0"/>
              <a:t>/'</a:t>
            </a:r>
          </a:p>
          <a:p>
            <a:r>
              <a:rPr lang="en-US" sz="1500" dirty="0" err="1"/>
              <a:t>os.makedirs</a:t>
            </a:r>
            <a:r>
              <a:rPr lang="en-US" sz="1500" dirty="0"/>
              <a:t>(</a:t>
            </a:r>
            <a:r>
              <a:rPr lang="en-US" sz="1500" dirty="0" err="1"/>
              <a:t>output_dir</a:t>
            </a:r>
            <a:r>
              <a:rPr lang="en-US" sz="1500" dirty="0"/>
              <a:t>, </a:t>
            </a:r>
            <a:r>
              <a:rPr lang="en-US" sz="1500" dirty="0" err="1"/>
              <a:t>exist_ok</a:t>
            </a:r>
            <a:r>
              <a:rPr lang="en-US" sz="1500" dirty="0"/>
              <a:t>=True)</a:t>
            </a:r>
          </a:p>
          <a:p>
            <a:endParaRPr lang="en-US" sz="1500" dirty="0"/>
          </a:p>
          <a:p>
            <a:r>
              <a:rPr lang="en-US" sz="1500" dirty="0"/>
              <a:t>for </a:t>
            </a:r>
            <a:r>
              <a:rPr lang="en-US" sz="1500" dirty="0" err="1"/>
              <a:t>i</a:t>
            </a:r>
            <a:r>
              <a:rPr lang="en-US" sz="1500" dirty="0"/>
              <a:t>, </a:t>
            </a:r>
            <a:r>
              <a:rPr lang="en-US" sz="1500" dirty="0" err="1"/>
              <a:t>img</a:t>
            </a:r>
            <a:r>
              <a:rPr lang="en-US" sz="1500" dirty="0"/>
              <a:t> in enumerate(</a:t>
            </a:r>
            <a:r>
              <a:rPr lang="en-US" sz="1500" dirty="0" err="1"/>
              <a:t>segmented_images</a:t>
            </a:r>
            <a:r>
              <a:rPr lang="en-US" sz="1500" dirty="0"/>
              <a:t>):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imsave</a:t>
            </a:r>
            <a:r>
              <a:rPr lang="en-US" sz="1500" dirty="0"/>
              <a:t>(</a:t>
            </a:r>
            <a:r>
              <a:rPr lang="en-US" sz="1500" dirty="0" err="1"/>
              <a:t>os.path.join</a:t>
            </a:r>
            <a:r>
              <a:rPr lang="en-US" sz="1500" dirty="0"/>
              <a:t>(</a:t>
            </a:r>
            <a:r>
              <a:rPr lang="en-US" sz="1500" dirty="0" err="1"/>
              <a:t>output_dir</a:t>
            </a:r>
            <a:r>
              <a:rPr lang="en-US" sz="1500" dirty="0"/>
              <a:t>, </a:t>
            </a:r>
            <a:r>
              <a:rPr lang="en-US" sz="1500" dirty="0" err="1"/>
              <a:t>f'tracked</a:t>
            </a:r>
            <a:r>
              <a:rPr lang="en-US" sz="1500" dirty="0"/>
              <a:t>_{i:03d}.</a:t>
            </a:r>
            <a:r>
              <a:rPr lang="en-US" sz="1500" dirty="0" err="1"/>
              <a:t>tif</a:t>
            </a:r>
            <a:r>
              <a:rPr lang="en-US" sz="1500" dirty="0"/>
              <a:t>'), </a:t>
            </a:r>
            <a:r>
              <a:rPr lang="en-US" sz="1500" dirty="0" err="1"/>
              <a:t>img</a:t>
            </a:r>
            <a:r>
              <a:rPr lang="en-US" sz="15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862EC-343E-354D-609C-77777AF545D2}"/>
              </a:ext>
            </a:extLst>
          </p:cNvPr>
          <p:cNvSpPr txBox="1"/>
          <p:nvPr/>
        </p:nvSpPr>
        <p:spPr>
          <a:xfrm>
            <a:off x="1323571" y="161453"/>
            <a:ext cx="905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LLM´s can hallucinate and be stubborn about it. Be careful ;)</a:t>
            </a:r>
          </a:p>
        </p:txBody>
      </p:sp>
    </p:spTree>
    <p:extLst>
      <p:ext uri="{BB962C8B-B14F-4D97-AF65-F5344CB8AC3E}">
        <p14:creationId xmlns:p14="http://schemas.microsoft.com/office/powerpoint/2010/main" val="423249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F4322C-3BBB-8B7C-1C6E-4B7303C4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7" y="842825"/>
            <a:ext cx="5922013" cy="322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8BFBD-310F-ED25-41D5-771C3BB3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652" y="842825"/>
            <a:ext cx="5676914" cy="35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8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9DF8-41A8-7CC1-1304-C422599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52" y="-115288"/>
            <a:ext cx="10515600" cy="1325563"/>
          </a:xfrm>
        </p:spPr>
        <p:txBody>
          <a:bodyPr/>
          <a:lstStyle/>
          <a:p>
            <a:r>
              <a:rPr lang="pt-BR" dirty="0" err="1"/>
              <a:t>Let’s</a:t>
            </a:r>
            <a:r>
              <a:rPr lang="pt-BR" dirty="0"/>
              <a:t> play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gemini</a:t>
            </a:r>
            <a:r>
              <a:rPr lang="pt-BR" dirty="0"/>
              <a:t> in (</a:t>
            </a:r>
            <a:r>
              <a:rPr lang="pt-BR" dirty="0" err="1"/>
              <a:t>cell</a:t>
            </a:r>
            <a:r>
              <a:rPr lang="pt-BR" dirty="0"/>
              <a:t>) Google </a:t>
            </a:r>
            <a:r>
              <a:rPr lang="pt-BR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5342-5478-1A4C-2E9A-A5ADE233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589" y="4394307"/>
            <a:ext cx="7289231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Ask</a:t>
            </a:r>
            <a:r>
              <a:rPr lang="pt-BR" dirty="0"/>
              <a:t> it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write</a:t>
            </a:r>
            <a:r>
              <a:rPr lang="pt-BR" dirty="0"/>
              <a:t> a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segment</a:t>
            </a:r>
            <a:r>
              <a:rPr lang="pt-BR" dirty="0"/>
              <a:t> </a:t>
            </a:r>
            <a:r>
              <a:rPr lang="pt-BR" dirty="0" err="1"/>
              <a:t>cells</a:t>
            </a:r>
            <a:r>
              <a:rPr lang="pt-BR" dirty="0"/>
              <a:t> in a </a:t>
            </a:r>
            <a:r>
              <a:rPr lang="pt-BR" dirty="0" err="1"/>
              <a:t>bioimage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8CD98-0777-35F7-A72C-3FB63F8D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53" r="46804" b="45546"/>
          <a:stretch/>
        </p:blipFill>
        <p:spPr>
          <a:xfrm>
            <a:off x="960748" y="1144287"/>
            <a:ext cx="4477732" cy="2188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140F0-9BE6-61F9-AB6C-19833943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640"/>
          <a:stretch/>
        </p:blipFill>
        <p:spPr>
          <a:xfrm>
            <a:off x="5973452" y="1144287"/>
            <a:ext cx="5093862" cy="2805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103EC-0ECE-99B3-3F70-A6087DD0DE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8682"/>
          <a:stretch/>
        </p:blipFill>
        <p:spPr>
          <a:xfrm>
            <a:off x="715652" y="3949831"/>
            <a:ext cx="4061426" cy="22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34D2-7EC0-BB6B-2A49-CF251C56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There</a:t>
            </a:r>
            <a:r>
              <a:rPr lang="pt-BR" dirty="0"/>
              <a:t> are </a:t>
            </a:r>
            <a:r>
              <a:rPr lang="pt-BR" dirty="0" err="1"/>
              <a:t>specialized</a:t>
            </a:r>
            <a:r>
              <a:rPr lang="pt-BR" dirty="0"/>
              <a:t> AI </a:t>
            </a:r>
            <a:r>
              <a:rPr lang="pt-BR" dirty="0" err="1"/>
              <a:t>assistants</a:t>
            </a:r>
            <a:r>
              <a:rPr lang="pt-BR" dirty="0"/>
              <a:t> for </a:t>
            </a:r>
            <a:r>
              <a:rPr lang="pt-BR" dirty="0" err="1"/>
              <a:t>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3988-74F7-C724-EA2D-DD32FFF8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 general </a:t>
            </a:r>
            <a:r>
              <a:rPr lang="pt-BR" dirty="0" err="1"/>
              <a:t>purposes</a:t>
            </a:r>
            <a:r>
              <a:rPr lang="pt-BR" dirty="0"/>
              <a:t>:</a:t>
            </a:r>
          </a:p>
          <a:p>
            <a:r>
              <a:rPr lang="pt-BR" dirty="0"/>
              <a:t> GitHub </a:t>
            </a:r>
            <a:r>
              <a:rPr lang="pt-BR" dirty="0" err="1"/>
              <a:t>Copilot</a:t>
            </a:r>
            <a:endParaRPr lang="pt-BR" dirty="0"/>
          </a:p>
          <a:p>
            <a:r>
              <a:rPr lang="pt-BR" dirty="0"/>
              <a:t> Cursor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Bioimage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: </a:t>
            </a:r>
          </a:p>
          <a:p>
            <a:r>
              <a:rPr lang="pt-BR" dirty="0"/>
              <a:t>Bia/Bob</a:t>
            </a:r>
          </a:p>
          <a:p>
            <a:r>
              <a:rPr lang="en-US" dirty="0"/>
              <a:t>Omega: https://www.czbiohub.org/news/omega-tool-can-rapidly-analyze-complex-biological-images/</a:t>
            </a:r>
          </a:p>
        </p:txBody>
      </p:sp>
    </p:spTree>
    <p:extLst>
      <p:ext uri="{BB962C8B-B14F-4D97-AF65-F5344CB8AC3E}">
        <p14:creationId xmlns:p14="http://schemas.microsoft.com/office/powerpoint/2010/main" val="74347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1143</Words>
  <Application>Microsoft Office PowerPoint</Application>
  <PresentationFormat>Widescreen</PresentationFormat>
  <Paragraphs>117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Helvetica</vt:lpstr>
      <vt:lpstr>Office Theme</vt:lpstr>
      <vt:lpstr>AI assisted Programming for Bioimage Analysis Alexandre Bruni Cardoso</vt:lpstr>
      <vt:lpstr>What is a large language model (LLM)?</vt:lpstr>
      <vt:lpstr>How good are LLM’s in programming?</vt:lpstr>
      <vt:lpstr>Some tips for using LLM for bioimage computational analysis </vt:lpstr>
      <vt:lpstr>Example. Ask an LLM assistant to make this code faster and to add comments </vt:lpstr>
      <vt:lpstr>PowerPoint Presentation</vt:lpstr>
      <vt:lpstr>PowerPoint Presentation</vt:lpstr>
      <vt:lpstr>Let’s play with gemini in (cell) Google Colab</vt:lpstr>
      <vt:lpstr>There are specialized AI assistants for programming</vt:lpstr>
      <vt:lpstr>Let´s use Bia-Bob</vt:lpstr>
      <vt:lpstr>Anthropic / Claude API Key</vt:lpstr>
      <vt:lpstr>OpenAI API Key</vt:lpstr>
      <vt:lpstr>PowerPoint Presentation</vt:lpstr>
      <vt:lpstr>PowerPoint Presentation</vt:lpstr>
      <vt:lpstr>Initializing bia-bob</vt:lpstr>
      <vt:lpstr>Good scientific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Gpt4-  macro ImageJ sam tracking</dc:title>
  <dc:creator>Alexandre Cardoso</dc:creator>
  <cp:lastModifiedBy>Alexandre Cardoso</cp:lastModifiedBy>
  <cp:revision>4</cp:revision>
  <dcterms:created xsi:type="dcterms:W3CDTF">2023-04-17T19:25:22Z</dcterms:created>
  <dcterms:modified xsi:type="dcterms:W3CDTF">2025-02-26T20:10:45Z</dcterms:modified>
</cp:coreProperties>
</file>