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1" r:id="rId4"/>
    <p:sldId id="262" r:id="rId5"/>
    <p:sldId id="264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B434D-BB87-C627-486E-FA348AE3D3BD}" v="77" dt="2024-02-07T18:28:30.675"/>
    <p1510:client id="{2F690CB7-8EDF-7013-9E44-96621A9A1146}" v="264" dt="2024-02-07T18:24:49.736"/>
    <p1510:client id="{3008BC9B-7700-9AC7-192A-2EB0AF1E2AEB}" v="251" dt="2024-02-07T18:36:58.507"/>
    <p1510:client id="{E0D79227-800C-C04C-F109-98D632E51005}" v="47" dt="2024-02-07T17:49:21.225"/>
    <p1510:client id="{E89F8497-5FD1-4467-AD74-6269DDB10D06}" v="249" dt="2024-02-07T18:43:26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AD34C-4DB3-4D62-A9FA-9EB423F0EE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4EB9FF5-57F4-4851-ABB0-F18A06CEFA86}">
      <dgm:prSet/>
      <dgm:spPr/>
      <dgm:t>
        <a:bodyPr/>
        <a:lstStyle/>
        <a:p>
          <a:r>
            <a:rPr lang="pt-BR" b="1"/>
            <a:t>Monitoramento Remoto</a:t>
          </a:r>
          <a:r>
            <a:rPr lang="pt-BR"/>
            <a:t>: O módulo </a:t>
          </a:r>
          <a:r>
            <a:rPr lang="pt-BR" b="1"/>
            <a:t>ESP8266</a:t>
          </a:r>
          <a:r>
            <a:rPr lang="pt-BR"/>
            <a:t> pode ser utilizado para criar sistemas de monitoramento remoto. Por exemplo, é possível desenvolver um dispositivo que monitore </a:t>
          </a:r>
          <a:r>
            <a:rPr lang="pt-BR" b="1"/>
            <a:t>sensores de temperatura</a:t>
          </a:r>
          <a:r>
            <a:rPr lang="pt-BR"/>
            <a:t>, </a:t>
          </a:r>
          <a:r>
            <a:rPr lang="pt-BR" b="1"/>
            <a:t>umidade</a:t>
          </a:r>
          <a:r>
            <a:rPr lang="pt-BR"/>
            <a:t> e</a:t>
          </a:r>
          <a:r>
            <a:rPr lang="pt-BR" b="1"/>
            <a:t> pressão</a:t>
          </a:r>
          <a:r>
            <a:rPr lang="pt-BR"/>
            <a:t> e envie os dados para um servidor na </a:t>
          </a:r>
          <a:r>
            <a:rPr lang="pt-BR" b="1"/>
            <a:t>nuvem</a:t>
          </a:r>
          <a:r>
            <a:rPr lang="pt-BR"/>
            <a:t>.</a:t>
          </a:r>
          <a:endParaRPr lang="en-US"/>
        </a:p>
      </dgm:t>
    </dgm:pt>
    <dgm:pt modelId="{FD77BAFA-8E74-48E7-9C80-6DD6E65DE4BF}" type="parTrans" cxnId="{3B1BCBFB-378A-4331-8881-EC6DD3DC7EB7}">
      <dgm:prSet/>
      <dgm:spPr/>
      <dgm:t>
        <a:bodyPr/>
        <a:lstStyle/>
        <a:p>
          <a:endParaRPr lang="en-US"/>
        </a:p>
      </dgm:t>
    </dgm:pt>
    <dgm:pt modelId="{38D77002-DD9D-4730-BD6D-D573AAE6CB7D}" type="sibTrans" cxnId="{3B1BCBFB-378A-4331-8881-EC6DD3DC7EB7}">
      <dgm:prSet/>
      <dgm:spPr/>
      <dgm:t>
        <a:bodyPr/>
        <a:lstStyle/>
        <a:p>
          <a:endParaRPr lang="en-US"/>
        </a:p>
      </dgm:t>
    </dgm:pt>
    <dgm:pt modelId="{F510AD0F-0F21-4B2D-B5BB-103C38A526E4}">
      <dgm:prSet/>
      <dgm:spPr/>
      <dgm:t>
        <a:bodyPr/>
        <a:lstStyle/>
        <a:p>
          <a:r>
            <a:rPr lang="pt-BR" b="1"/>
            <a:t>Automação Residencial</a:t>
          </a:r>
          <a:r>
            <a:rPr lang="pt-BR"/>
            <a:t>: com ele é possível criar soluções de automação residencial acessíveis. Você pode </a:t>
          </a:r>
          <a:r>
            <a:rPr lang="pt-BR" b="1"/>
            <a:t>controlar remotamente luzes</a:t>
          </a:r>
          <a:r>
            <a:rPr lang="pt-BR"/>
            <a:t>, </a:t>
          </a:r>
          <a:r>
            <a:rPr lang="pt-BR" b="1"/>
            <a:t>persianas</a:t>
          </a:r>
          <a:r>
            <a:rPr lang="pt-BR"/>
            <a:t>, </a:t>
          </a:r>
          <a:r>
            <a:rPr lang="pt-BR" b="1"/>
            <a:t>sistemas de segurança</a:t>
          </a:r>
          <a:r>
            <a:rPr lang="pt-BR"/>
            <a:t> e outros dispositivos eletrônicos em sua casa usando um </a:t>
          </a:r>
          <a:r>
            <a:rPr lang="pt-BR" b="1"/>
            <a:t>smartphone</a:t>
          </a:r>
          <a:r>
            <a:rPr lang="pt-BR"/>
            <a:t> ou um </a:t>
          </a:r>
          <a:r>
            <a:rPr lang="pt-BR" b="1"/>
            <a:t>assistente de voz</a:t>
          </a:r>
          <a:r>
            <a:rPr lang="pt-BR"/>
            <a:t>.</a:t>
          </a:r>
          <a:endParaRPr lang="en-US"/>
        </a:p>
      </dgm:t>
    </dgm:pt>
    <dgm:pt modelId="{CA19F4F1-F42E-421D-BD4E-F5363B73A436}" type="parTrans" cxnId="{8BB100BD-4BCD-4940-A5E4-A0B6F3335E9E}">
      <dgm:prSet/>
      <dgm:spPr/>
      <dgm:t>
        <a:bodyPr/>
        <a:lstStyle/>
        <a:p>
          <a:endParaRPr lang="en-US"/>
        </a:p>
      </dgm:t>
    </dgm:pt>
    <dgm:pt modelId="{4B9DA1F0-DF53-41AF-B425-644D1E31C5FE}" type="sibTrans" cxnId="{8BB100BD-4BCD-4940-A5E4-A0B6F3335E9E}">
      <dgm:prSet/>
      <dgm:spPr/>
      <dgm:t>
        <a:bodyPr/>
        <a:lstStyle/>
        <a:p>
          <a:endParaRPr lang="en-US"/>
        </a:p>
      </dgm:t>
    </dgm:pt>
    <dgm:pt modelId="{BA4DF970-F18C-4DD3-96A5-666BB2591A30}">
      <dgm:prSet/>
      <dgm:spPr/>
      <dgm:t>
        <a:bodyPr/>
        <a:lstStyle/>
        <a:p>
          <a:r>
            <a:rPr lang="pt-BR" b="1"/>
            <a:t>Controle de Dispositivos IoT</a:t>
          </a:r>
          <a:r>
            <a:rPr lang="pt-BR"/>
            <a:t>: pode ser utilizado como uma ponte de comunicação entre dispositivos </a:t>
          </a:r>
          <a:r>
            <a:rPr lang="pt-BR" b="1"/>
            <a:t>IoT</a:t>
          </a:r>
          <a:r>
            <a:rPr lang="pt-BR"/>
            <a:t> e a</a:t>
          </a:r>
          <a:r>
            <a:rPr lang="pt-BR" b="1"/>
            <a:t> internet</a:t>
          </a:r>
          <a:r>
            <a:rPr lang="pt-BR"/>
            <a:t>. Ele permite que você controle dispositivos como lâmpadas inteligentes, fechaduras eletrônicas e câmeras de segurança usando um aplicativo móvel ou uma plataforma na </a:t>
          </a:r>
          <a:r>
            <a:rPr lang="pt-BR" b="1"/>
            <a:t>nuvem</a:t>
          </a:r>
          <a:r>
            <a:rPr lang="pt-BR"/>
            <a:t>.</a:t>
          </a:r>
          <a:endParaRPr lang="en-US"/>
        </a:p>
      </dgm:t>
    </dgm:pt>
    <dgm:pt modelId="{4EE1515C-05C5-4D7B-86C4-0CD83A1BCBCA}" type="parTrans" cxnId="{DDA6D64C-CD10-4C36-9141-04AC3B558DC6}">
      <dgm:prSet/>
      <dgm:spPr/>
      <dgm:t>
        <a:bodyPr/>
        <a:lstStyle/>
        <a:p>
          <a:endParaRPr lang="en-US"/>
        </a:p>
      </dgm:t>
    </dgm:pt>
    <dgm:pt modelId="{EAE01371-71F5-4D1C-B454-55D5FBECE6A8}" type="sibTrans" cxnId="{DDA6D64C-CD10-4C36-9141-04AC3B558DC6}">
      <dgm:prSet/>
      <dgm:spPr/>
      <dgm:t>
        <a:bodyPr/>
        <a:lstStyle/>
        <a:p>
          <a:endParaRPr lang="en-US"/>
        </a:p>
      </dgm:t>
    </dgm:pt>
    <dgm:pt modelId="{E5862EC2-3854-4036-A748-881EEE567276}" type="pres">
      <dgm:prSet presAssocID="{1EFAD34C-4DB3-4D62-A9FA-9EB423F0EEC2}" presName="root" presStyleCnt="0">
        <dgm:presLayoutVars>
          <dgm:dir/>
          <dgm:resizeHandles val="exact"/>
        </dgm:presLayoutVars>
      </dgm:prSet>
      <dgm:spPr/>
    </dgm:pt>
    <dgm:pt modelId="{4EC427FE-9A96-4FB5-B138-147AEFBBF308}" type="pres">
      <dgm:prSet presAssocID="{24EB9FF5-57F4-4851-ABB0-F18A06CEFA86}" presName="compNode" presStyleCnt="0"/>
      <dgm:spPr/>
    </dgm:pt>
    <dgm:pt modelId="{F32CD365-785D-4410-A129-EED1E90283FC}" type="pres">
      <dgm:prSet presAssocID="{24EB9FF5-57F4-4851-ABB0-F18A06CEFA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7EE5BC62-3AA0-45FC-8E5A-0C7F3EFF87D0}" type="pres">
      <dgm:prSet presAssocID="{24EB9FF5-57F4-4851-ABB0-F18A06CEFA86}" presName="spaceRect" presStyleCnt="0"/>
      <dgm:spPr/>
    </dgm:pt>
    <dgm:pt modelId="{3DB259AF-DC9A-4511-B6A4-FABC563460F4}" type="pres">
      <dgm:prSet presAssocID="{24EB9FF5-57F4-4851-ABB0-F18A06CEFA86}" presName="textRect" presStyleLbl="revTx" presStyleIdx="0" presStyleCnt="3">
        <dgm:presLayoutVars>
          <dgm:chMax val="1"/>
          <dgm:chPref val="1"/>
        </dgm:presLayoutVars>
      </dgm:prSet>
      <dgm:spPr/>
    </dgm:pt>
    <dgm:pt modelId="{C32BA3FC-3000-4372-919C-E4019CBF9209}" type="pres">
      <dgm:prSet presAssocID="{38D77002-DD9D-4730-BD6D-D573AAE6CB7D}" presName="sibTrans" presStyleCnt="0"/>
      <dgm:spPr/>
    </dgm:pt>
    <dgm:pt modelId="{A80B4C69-DF56-4BD6-AE49-93A53E303AFC}" type="pres">
      <dgm:prSet presAssocID="{F510AD0F-0F21-4B2D-B5BB-103C38A526E4}" presName="compNode" presStyleCnt="0"/>
      <dgm:spPr/>
    </dgm:pt>
    <dgm:pt modelId="{E74F917D-55D5-4F91-9C54-0E67121AC32B}" type="pres">
      <dgm:prSet presAssocID="{F510AD0F-0F21-4B2D-B5BB-103C38A526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uminação de rua"/>
        </a:ext>
      </dgm:extLst>
    </dgm:pt>
    <dgm:pt modelId="{9CC74903-7EF5-41ED-A1EB-3732E72492AA}" type="pres">
      <dgm:prSet presAssocID="{F510AD0F-0F21-4B2D-B5BB-103C38A526E4}" presName="spaceRect" presStyleCnt="0"/>
      <dgm:spPr/>
    </dgm:pt>
    <dgm:pt modelId="{DC63DE67-4E59-492A-A317-BD1C3D5DD578}" type="pres">
      <dgm:prSet presAssocID="{F510AD0F-0F21-4B2D-B5BB-103C38A526E4}" presName="textRect" presStyleLbl="revTx" presStyleIdx="1" presStyleCnt="3">
        <dgm:presLayoutVars>
          <dgm:chMax val="1"/>
          <dgm:chPref val="1"/>
        </dgm:presLayoutVars>
      </dgm:prSet>
      <dgm:spPr/>
    </dgm:pt>
    <dgm:pt modelId="{C869375B-B7F8-4A50-A7B3-3C77B879B47F}" type="pres">
      <dgm:prSet presAssocID="{4B9DA1F0-DF53-41AF-B425-644D1E31C5FE}" presName="sibTrans" presStyleCnt="0"/>
      <dgm:spPr/>
    </dgm:pt>
    <dgm:pt modelId="{946A8FF2-2852-4BB6-9030-E498C10B47BB}" type="pres">
      <dgm:prSet presAssocID="{BA4DF970-F18C-4DD3-96A5-666BB2591A30}" presName="compNode" presStyleCnt="0"/>
      <dgm:spPr/>
    </dgm:pt>
    <dgm:pt modelId="{FCE49300-3F4D-4539-8896-6518CE698E76}" type="pres">
      <dgm:prSet presAssocID="{BA4DF970-F18C-4DD3-96A5-666BB2591A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D1458DB-6F7B-4BDD-92FE-1CE96A2F0242}" type="pres">
      <dgm:prSet presAssocID="{BA4DF970-F18C-4DD3-96A5-666BB2591A30}" presName="spaceRect" presStyleCnt="0"/>
      <dgm:spPr/>
    </dgm:pt>
    <dgm:pt modelId="{8817FEE1-0305-4996-88EF-55D15C00106D}" type="pres">
      <dgm:prSet presAssocID="{BA4DF970-F18C-4DD3-96A5-666BB2591A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48BB28-607F-4BFB-84D5-41F49CB1190E}" type="presOf" srcId="{BA4DF970-F18C-4DD3-96A5-666BB2591A30}" destId="{8817FEE1-0305-4996-88EF-55D15C00106D}" srcOrd="0" destOrd="0" presId="urn:microsoft.com/office/officeart/2018/2/layout/IconLabelList"/>
    <dgm:cxn modelId="{CC929242-A828-4872-8D07-89E93AEFF8D3}" type="presOf" srcId="{F510AD0F-0F21-4B2D-B5BB-103C38A526E4}" destId="{DC63DE67-4E59-492A-A317-BD1C3D5DD578}" srcOrd="0" destOrd="0" presId="urn:microsoft.com/office/officeart/2018/2/layout/IconLabelList"/>
    <dgm:cxn modelId="{DDA6D64C-CD10-4C36-9141-04AC3B558DC6}" srcId="{1EFAD34C-4DB3-4D62-A9FA-9EB423F0EEC2}" destId="{BA4DF970-F18C-4DD3-96A5-666BB2591A30}" srcOrd="2" destOrd="0" parTransId="{4EE1515C-05C5-4D7B-86C4-0CD83A1BCBCA}" sibTransId="{EAE01371-71F5-4D1C-B454-55D5FBECE6A8}"/>
    <dgm:cxn modelId="{7755B3B0-3601-4A6B-B885-F511CAB5366C}" type="presOf" srcId="{24EB9FF5-57F4-4851-ABB0-F18A06CEFA86}" destId="{3DB259AF-DC9A-4511-B6A4-FABC563460F4}" srcOrd="0" destOrd="0" presId="urn:microsoft.com/office/officeart/2018/2/layout/IconLabelList"/>
    <dgm:cxn modelId="{8BB100BD-4BCD-4940-A5E4-A0B6F3335E9E}" srcId="{1EFAD34C-4DB3-4D62-A9FA-9EB423F0EEC2}" destId="{F510AD0F-0F21-4B2D-B5BB-103C38A526E4}" srcOrd="1" destOrd="0" parTransId="{CA19F4F1-F42E-421D-BD4E-F5363B73A436}" sibTransId="{4B9DA1F0-DF53-41AF-B425-644D1E31C5FE}"/>
    <dgm:cxn modelId="{964F50DD-2120-4B8C-84A4-74977084AF44}" type="presOf" srcId="{1EFAD34C-4DB3-4D62-A9FA-9EB423F0EEC2}" destId="{E5862EC2-3854-4036-A748-881EEE567276}" srcOrd="0" destOrd="0" presId="urn:microsoft.com/office/officeart/2018/2/layout/IconLabelList"/>
    <dgm:cxn modelId="{3B1BCBFB-378A-4331-8881-EC6DD3DC7EB7}" srcId="{1EFAD34C-4DB3-4D62-A9FA-9EB423F0EEC2}" destId="{24EB9FF5-57F4-4851-ABB0-F18A06CEFA86}" srcOrd="0" destOrd="0" parTransId="{FD77BAFA-8E74-48E7-9C80-6DD6E65DE4BF}" sibTransId="{38D77002-DD9D-4730-BD6D-D573AAE6CB7D}"/>
    <dgm:cxn modelId="{8536FB2B-4201-4156-8F13-C60D819F3F7F}" type="presParOf" srcId="{E5862EC2-3854-4036-A748-881EEE567276}" destId="{4EC427FE-9A96-4FB5-B138-147AEFBBF308}" srcOrd="0" destOrd="0" presId="urn:microsoft.com/office/officeart/2018/2/layout/IconLabelList"/>
    <dgm:cxn modelId="{AA0ACB20-0C3F-472D-8268-58332FCE3E83}" type="presParOf" srcId="{4EC427FE-9A96-4FB5-B138-147AEFBBF308}" destId="{F32CD365-785D-4410-A129-EED1E90283FC}" srcOrd="0" destOrd="0" presId="urn:microsoft.com/office/officeart/2018/2/layout/IconLabelList"/>
    <dgm:cxn modelId="{9360BA6A-B37F-4E20-AB3F-DB8FD66B463E}" type="presParOf" srcId="{4EC427FE-9A96-4FB5-B138-147AEFBBF308}" destId="{7EE5BC62-3AA0-45FC-8E5A-0C7F3EFF87D0}" srcOrd="1" destOrd="0" presId="urn:microsoft.com/office/officeart/2018/2/layout/IconLabelList"/>
    <dgm:cxn modelId="{045F014A-569D-45A5-A93D-CB1903E0E7EC}" type="presParOf" srcId="{4EC427FE-9A96-4FB5-B138-147AEFBBF308}" destId="{3DB259AF-DC9A-4511-B6A4-FABC563460F4}" srcOrd="2" destOrd="0" presId="urn:microsoft.com/office/officeart/2018/2/layout/IconLabelList"/>
    <dgm:cxn modelId="{AF050B61-46BF-4BB8-9FAE-8C6F69714FDA}" type="presParOf" srcId="{E5862EC2-3854-4036-A748-881EEE567276}" destId="{C32BA3FC-3000-4372-919C-E4019CBF9209}" srcOrd="1" destOrd="0" presId="urn:microsoft.com/office/officeart/2018/2/layout/IconLabelList"/>
    <dgm:cxn modelId="{8EB269CD-2FAE-48AB-97CC-22BC929E5FB5}" type="presParOf" srcId="{E5862EC2-3854-4036-A748-881EEE567276}" destId="{A80B4C69-DF56-4BD6-AE49-93A53E303AFC}" srcOrd="2" destOrd="0" presId="urn:microsoft.com/office/officeart/2018/2/layout/IconLabelList"/>
    <dgm:cxn modelId="{DE78893B-33A0-4052-A72D-D82670084686}" type="presParOf" srcId="{A80B4C69-DF56-4BD6-AE49-93A53E303AFC}" destId="{E74F917D-55D5-4F91-9C54-0E67121AC32B}" srcOrd="0" destOrd="0" presId="urn:microsoft.com/office/officeart/2018/2/layout/IconLabelList"/>
    <dgm:cxn modelId="{EF128876-8E92-4EB4-89D4-F683BA3199C7}" type="presParOf" srcId="{A80B4C69-DF56-4BD6-AE49-93A53E303AFC}" destId="{9CC74903-7EF5-41ED-A1EB-3732E72492AA}" srcOrd="1" destOrd="0" presId="urn:microsoft.com/office/officeart/2018/2/layout/IconLabelList"/>
    <dgm:cxn modelId="{E0E87B8D-9B8A-48DE-8B30-A991DE476A3F}" type="presParOf" srcId="{A80B4C69-DF56-4BD6-AE49-93A53E303AFC}" destId="{DC63DE67-4E59-492A-A317-BD1C3D5DD578}" srcOrd="2" destOrd="0" presId="urn:microsoft.com/office/officeart/2018/2/layout/IconLabelList"/>
    <dgm:cxn modelId="{235BA6BC-3D2C-4D8F-889B-47CC1E80372E}" type="presParOf" srcId="{E5862EC2-3854-4036-A748-881EEE567276}" destId="{C869375B-B7F8-4A50-A7B3-3C77B879B47F}" srcOrd="3" destOrd="0" presId="urn:microsoft.com/office/officeart/2018/2/layout/IconLabelList"/>
    <dgm:cxn modelId="{BC1B929B-DE19-4DE7-9E6A-2F6DD97F7BA6}" type="presParOf" srcId="{E5862EC2-3854-4036-A748-881EEE567276}" destId="{946A8FF2-2852-4BB6-9030-E498C10B47BB}" srcOrd="4" destOrd="0" presId="urn:microsoft.com/office/officeart/2018/2/layout/IconLabelList"/>
    <dgm:cxn modelId="{5E07D67D-6DF2-4A3E-8B98-930D8D677C7D}" type="presParOf" srcId="{946A8FF2-2852-4BB6-9030-E498C10B47BB}" destId="{FCE49300-3F4D-4539-8896-6518CE698E76}" srcOrd="0" destOrd="0" presId="urn:microsoft.com/office/officeart/2018/2/layout/IconLabelList"/>
    <dgm:cxn modelId="{B80146FE-BD92-4BE7-86AD-A67FA2D7F940}" type="presParOf" srcId="{946A8FF2-2852-4BB6-9030-E498C10B47BB}" destId="{AD1458DB-6F7B-4BDD-92FE-1CE96A2F0242}" srcOrd="1" destOrd="0" presId="urn:microsoft.com/office/officeart/2018/2/layout/IconLabelList"/>
    <dgm:cxn modelId="{E36E70C3-FDD5-4930-A572-DF6A6DE9D254}" type="presParOf" srcId="{946A8FF2-2852-4BB6-9030-E498C10B47BB}" destId="{8817FEE1-0305-4996-88EF-55D15C0010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CD365-785D-4410-A129-EED1E90283FC}">
      <dsp:nvSpPr>
        <dsp:cNvPr id="0" name=""/>
        <dsp:cNvSpPr/>
      </dsp:nvSpPr>
      <dsp:spPr>
        <a:xfrm>
          <a:off x="914428" y="524794"/>
          <a:ext cx="1443607" cy="1443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59AF-DC9A-4511-B6A4-FABC563460F4}">
      <dsp:nvSpPr>
        <dsp:cNvPr id="0" name=""/>
        <dsp:cNvSpPr/>
      </dsp:nvSpPr>
      <dsp:spPr>
        <a:xfrm>
          <a:off x="32224" y="2430165"/>
          <a:ext cx="3208015" cy="117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Monitoramento Remoto</a:t>
          </a:r>
          <a:r>
            <a:rPr lang="pt-BR" sz="1100" kern="1200"/>
            <a:t>: O módulo </a:t>
          </a:r>
          <a:r>
            <a:rPr lang="pt-BR" sz="1100" b="1" kern="1200"/>
            <a:t>ESP8266</a:t>
          </a:r>
          <a:r>
            <a:rPr lang="pt-BR" sz="1100" kern="1200"/>
            <a:t> pode ser utilizado para criar sistemas de monitoramento remoto. Por exemplo, é possível desenvolver um dispositivo que monitore </a:t>
          </a:r>
          <a:r>
            <a:rPr lang="pt-BR" sz="1100" b="1" kern="1200"/>
            <a:t>sensores de temperatura</a:t>
          </a:r>
          <a:r>
            <a:rPr lang="pt-BR" sz="1100" kern="1200"/>
            <a:t>, </a:t>
          </a:r>
          <a:r>
            <a:rPr lang="pt-BR" sz="1100" b="1" kern="1200"/>
            <a:t>umidade</a:t>
          </a:r>
          <a:r>
            <a:rPr lang="pt-BR" sz="1100" kern="1200"/>
            <a:t> e</a:t>
          </a:r>
          <a:r>
            <a:rPr lang="pt-BR" sz="1100" b="1" kern="1200"/>
            <a:t> pressão</a:t>
          </a:r>
          <a:r>
            <a:rPr lang="pt-BR" sz="1100" kern="1200"/>
            <a:t> e envie os dados para um servidor na </a:t>
          </a:r>
          <a:r>
            <a:rPr lang="pt-BR" sz="1100" b="1" kern="1200"/>
            <a:t>nuvem</a:t>
          </a:r>
          <a:r>
            <a:rPr lang="pt-BR" sz="1100" kern="1200"/>
            <a:t>.</a:t>
          </a:r>
          <a:endParaRPr lang="en-US" sz="1100" kern="1200"/>
        </a:p>
      </dsp:txBody>
      <dsp:txXfrm>
        <a:off x="32224" y="2430165"/>
        <a:ext cx="3208015" cy="1171757"/>
      </dsp:txXfrm>
    </dsp:sp>
    <dsp:sp modelId="{E74F917D-55D5-4F91-9C54-0E67121AC32B}">
      <dsp:nvSpPr>
        <dsp:cNvPr id="0" name=""/>
        <dsp:cNvSpPr/>
      </dsp:nvSpPr>
      <dsp:spPr>
        <a:xfrm>
          <a:off x="4683846" y="524794"/>
          <a:ext cx="1443607" cy="1443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3DE67-4E59-492A-A317-BD1C3D5DD578}">
      <dsp:nvSpPr>
        <dsp:cNvPr id="0" name=""/>
        <dsp:cNvSpPr/>
      </dsp:nvSpPr>
      <dsp:spPr>
        <a:xfrm>
          <a:off x="3801642" y="2430165"/>
          <a:ext cx="3208015" cy="117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Automação Residencial</a:t>
          </a:r>
          <a:r>
            <a:rPr lang="pt-BR" sz="1100" kern="1200"/>
            <a:t>: com ele é possível criar soluções de automação residencial acessíveis. Você pode </a:t>
          </a:r>
          <a:r>
            <a:rPr lang="pt-BR" sz="1100" b="1" kern="1200"/>
            <a:t>controlar remotamente luzes</a:t>
          </a:r>
          <a:r>
            <a:rPr lang="pt-BR" sz="1100" kern="1200"/>
            <a:t>, </a:t>
          </a:r>
          <a:r>
            <a:rPr lang="pt-BR" sz="1100" b="1" kern="1200"/>
            <a:t>persianas</a:t>
          </a:r>
          <a:r>
            <a:rPr lang="pt-BR" sz="1100" kern="1200"/>
            <a:t>, </a:t>
          </a:r>
          <a:r>
            <a:rPr lang="pt-BR" sz="1100" b="1" kern="1200"/>
            <a:t>sistemas de segurança</a:t>
          </a:r>
          <a:r>
            <a:rPr lang="pt-BR" sz="1100" kern="1200"/>
            <a:t> e outros dispositivos eletrônicos em sua casa usando um </a:t>
          </a:r>
          <a:r>
            <a:rPr lang="pt-BR" sz="1100" b="1" kern="1200"/>
            <a:t>smartphone</a:t>
          </a:r>
          <a:r>
            <a:rPr lang="pt-BR" sz="1100" kern="1200"/>
            <a:t> ou um </a:t>
          </a:r>
          <a:r>
            <a:rPr lang="pt-BR" sz="1100" b="1" kern="1200"/>
            <a:t>assistente de voz</a:t>
          </a:r>
          <a:r>
            <a:rPr lang="pt-BR" sz="1100" kern="1200"/>
            <a:t>.</a:t>
          </a:r>
          <a:endParaRPr lang="en-US" sz="1100" kern="1200"/>
        </a:p>
      </dsp:txBody>
      <dsp:txXfrm>
        <a:off x="3801642" y="2430165"/>
        <a:ext cx="3208015" cy="1171757"/>
      </dsp:txXfrm>
    </dsp:sp>
    <dsp:sp modelId="{FCE49300-3F4D-4539-8896-6518CE698E76}">
      <dsp:nvSpPr>
        <dsp:cNvPr id="0" name=""/>
        <dsp:cNvSpPr/>
      </dsp:nvSpPr>
      <dsp:spPr>
        <a:xfrm>
          <a:off x="8453265" y="524794"/>
          <a:ext cx="1443607" cy="1443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7FEE1-0305-4996-88EF-55D15C00106D}">
      <dsp:nvSpPr>
        <dsp:cNvPr id="0" name=""/>
        <dsp:cNvSpPr/>
      </dsp:nvSpPr>
      <dsp:spPr>
        <a:xfrm>
          <a:off x="7571061" y="2430165"/>
          <a:ext cx="3208015" cy="117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Controle de Dispositivos IoT</a:t>
          </a:r>
          <a:r>
            <a:rPr lang="pt-BR" sz="1100" kern="1200"/>
            <a:t>: pode ser utilizado como uma ponte de comunicação entre dispositivos </a:t>
          </a:r>
          <a:r>
            <a:rPr lang="pt-BR" sz="1100" b="1" kern="1200"/>
            <a:t>IoT</a:t>
          </a:r>
          <a:r>
            <a:rPr lang="pt-BR" sz="1100" kern="1200"/>
            <a:t> e a</a:t>
          </a:r>
          <a:r>
            <a:rPr lang="pt-BR" sz="1100" b="1" kern="1200"/>
            <a:t> internet</a:t>
          </a:r>
          <a:r>
            <a:rPr lang="pt-BR" sz="1100" kern="1200"/>
            <a:t>. Ele permite que você controle dispositivos como lâmpadas inteligentes, fechaduras eletrônicas e câmeras de segurança usando um aplicativo móvel ou uma plataforma na </a:t>
          </a:r>
          <a:r>
            <a:rPr lang="pt-BR" sz="1100" b="1" kern="1200"/>
            <a:t>nuvem</a:t>
          </a:r>
          <a:r>
            <a:rPr lang="pt-BR" sz="1100" kern="1200"/>
            <a:t>.</a:t>
          </a:r>
          <a:endParaRPr lang="en-US" sz="1100" kern="1200"/>
        </a:p>
      </dsp:txBody>
      <dsp:txXfrm>
        <a:off x="7571061" y="2430165"/>
        <a:ext cx="3208015" cy="117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359DC8A-171C-4851-AA67-A93BB1A90B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9593E8-91ED-45D8-A78B-906A3336ED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E1178-38C8-458D-9BBA-391D8600F37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64EB04-9E6A-4308-A568-B4C6B4DDB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181A6C-1307-4158-9352-4BDB09A405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5B8AB-8978-49AA-B307-0D35A9214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44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8EEE-8324-4673-8413-3D4E0151ABEB}" type="datetimeFigureOut">
              <a:rPr lang="pt-BR" noProof="0" smtClean="0"/>
              <a:t>07/02/2024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FEFBF-2414-4698-9E48-10DF91902EC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71944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1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1" r:id="rId3"/>
    <p:sldLayoutId id="2147483679" r:id="rId4"/>
    <p:sldLayoutId id="2147483678" r:id="rId5"/>
    <p:sldLayoutId id="2147483677" r:id="rId6"/>
    <p:sldLayoutId id="2147483676" r:id="rId7"/>
    <p:sldLayoutId id="2147483663" r:id="rId8"/>
    <p:sldLayoutId id="2147483664" r:id="rId9"/>
    <p:sldLayoutId id="2147483665" r:id="rId10"/>
    <p:sldLayoutId id="2147483666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1C0C8C-A0DB-2AC8-3CDB-4994DC07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1"/>
              <a:t>ESP 8266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50FD814-D345-6A99-A270-F3C89392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38" y="2029408"/>
            <a:ext cx="4015954" cy="280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BF6B80F-9953-3958-0A9B-988460F05030}"/>
              </a:ext>
            </a:extLst>
          </p:cNvPr>
          <p:cNvSpPr txBox="1"/>
          <p:nvPr/>
        </p:nvSpPr>
        <p:spPr>
          <a:xfrm>
            <a:off x="6545179" y="3243151"/>
            <a:ext cx="3978442" cy="24197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BRUNO HENRIQUE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GUSTAVO SANTOS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NICOLAS MAXIMINO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PEDRO ANTÔNIO</a:t>
            </a:r>
          </a:p>
        </p:txBody>
      </p:sp>
    </p:spTree>
    <p:extLst>
      <p:ext uri="{BB962C8B-B14F-4D97-AF65-F5344CB8AC3E}">
        <p14:creationId xmlns:p14="http://schemas.microsoft.com/office/powerpoint/2010/main" val="4259291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8B293-F1AE-70EC-B527-1E3FA6A7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68" y="740438"/>
            <a:ext cx="5169830" cy="860924"/>
          </a:xfrm>
        </p:spPr>
        <p:txBody>
          <a:bodyPr>
            <a:normAutofit/>
          </a:bodyPr>
          <a:lstStyle/>
          <a:p>
            <a:r>
              <a:rPr lang="pt-BR" sz="4400" b="1"/>
              <a:t>O que é ESP 8266:</a:t>
            </a:r>
            <a:endParaRPr lang="pt-BR" sz="4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 descr="esp8266">
            <a:extLst>
              <a:ext uri="{FF2B5EF4-FFF2-40B4-BE49-F238E27FC236}">
                <a16:creationId xmlns:a16="http://schemas.microsoft.com/office/drawing/2014/main" id="{DD7D4ABA-91C9-EECF-6169-36FA31FDF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" r="5457" b="-2"/>
          <a:stretch/>
        </p:blipFill>
        <p:spPr>
          <a:xfrm>
            <a:off x="601134" y="2242647"/>
            <a:ext cx="3195204" cy="25461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9548A8-D6F1-52DB-2BAA-94DEFE93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930906"/>
            <a:ext cx="4932685" cy="44417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Calibri Light"/>
              </a:rPr>
              <a:t>O 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módulo</a:t>
            </a:r>
            <a:r>
              <a:rPr lang="en-US" sz="2400">
                <a:latin typeface="Calibri Light"/>
                <a:ea typeface="+mn-lt"/>
                <a:cs typeface="Calibri Light"/>
              </a:rPr>
              <a:t> ESP8266 é um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dispositivo</a:t>
            </a:r>
            <a:r>
              <a:rPr lang="en-US" sz="2400">
                <a:latin typeface="Calibri Light"/>
                <a:ea typeface="+mn-lt"/>
                <a:cs typeface="Calibri Light"/>
              </a:rPr>
              <a:t> IoT que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consiste</a:t>
            </a:r>
            <a:r>
              <a:rPr lang="en-US" sz="2400">
                <a:latin typeface="Calibri Light"/>
                <a:ea typeface="+mn-lt"/>
                <a:cs typeface="Calibri Light"/>
              </a:rPr>
              <a:t> de um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microprocessador</a:t>
            </a:r>
            <a:r>
              <a:rPr lang="en-US" sz="2400">
                <a:latin typeface="Calibri Light"/>
                <a:ea typeface="+mn-lt"/>
                <a:cs typeface="Calibri Light"/>
              </a:rPr>
              <a:t> ARM de 32 bits com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suporte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embutido</a:t>
            </a:r>
            <a:r>
              <a:rPr lang="en-US" sz="2400">
                <a:latin typeface="Calibri Light"/>
                <a:ea typeface="+mn-lt"/>
                <a:cs typeface="Calibri Light"/>
              </a:rPr>
              <a:t> à rede WIFI e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memória</a:t>
            </a:r>
            <a:r>
              <a:rPr lang="en-US" sz="2400">
                <a:latin typeface="Calibri Light"/>
                <a:ea typeface="+mn-lt"/>
                <a:cs typeface="Calibri Light"/>
              </a:rPr>
              <a:t> flash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integrada</a:t>
            </a:r>
            <a:r>
              <a:rPr lang="en-US" sz="2400">
                <a:latin typeface="Calibri Light"/>
                <a:ea typeface="+mn-lt"/>
                <a:cs typeface="Calibri Light"/>
              </a:rPr>
              <a:t> (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armazena</a:t>
            </a:r>
            <a:r>
              <a:rPr lang="en-US" sz="2400">
                <a:latin typeface="Calibri Light"/>
                <a:ea typeface="+mn-lt"/>
                <a:cs typeface="Calibri Light"/>
              </a:rPr>
              <a:t> dados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sem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energia</a:t>
            </a:r>
            <a:r>
              <a:rPr lang="en-US" sz="2400">
                <a:latin typeface="Calibri Light"/>
                <a:ea typeface="+mn-lt"/>
                <a:cs typeface="Calibri Light"/>
              </a:rPr>
              <a:t>,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usado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em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eletrônicos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portáteis</a:t>
            </a:r>
            <a:r>
              <a:rPr lang="en-US" sz="2400">
                <a:latin typeface="Calibri Light"/>
                <a:ea typeface="+mn-lt"/>
                <a:cs typeface="Calibri Light"/>
              </a:rPr>
              <a:t> e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removíveis</a:t>
            </a:r>
            <a:r>
              <a:rPr lang="en-US" sz="2400">
                <a:latin typeface="Calibri Light"/>
                <a:ea typeface="+mn-lt"/>
                <a:cs typeface="Calibri Light"/>
              </a:rPr>
              <a:t>). Essa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arquitetura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permite</a:t>
            </a:r>
            <a:r>
              <a:rPr lang="en-US" sz="2400">
                <a:latin typeface="Calibri Light"/>
                <a:ea typeface="+mn-lt"/>
                <a:cs typeface="Calibri Light"/>
              </a:rPr>
              <a:t> que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ele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possa</a:t>
            </a:r>
            <a:r>
              <a:rPr lang="en-US" sz="2400">
                <a:latin typeface="Calibri Light"/>
                <a:ea typeface="+mn-lt"/>
                <a:cs typeface="Calibri Light"/>
              </a:rPr>
              <a:t> ser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programado</a:t>
            </a:r>
            <a:r>
              <a:rPr lang="en-US" sz="2400">
                <a:latin typeface="Calibri Light"/>
                <a:ea typeface="+mn-lt"/>
                <a:cs typeface="Calibri Light"/>
              </a:rPr>
              <a:t> de forma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independente</a:t>
            </a:r>
            <a:r>
              <a:rPr lang="en-US" sz="2400">
                <a:latin typeface="Calibri Light"/>
                <a:ea typeface="+mn-lt"/>
                <a:cs typeface="Calibri Light"/>
              </a:rPr>
              <a:t>,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sem</a:t>
            </a:r>
            <a:r>
              <a:rPr lang="en-US" sz="2400">
                <a:latin typeface="Calibri Light"/>
                <a:ea typeface="+mn-lt"/>
                <a:cs typeface="Calibri Light"/>
              </a:rPr>
              <a:t> a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necessidade</a:t>
            </a:r>
            <a:r>
              <a:rPr lang="en-US" sz="2400">
                <a:latin typeface="Calibri Light"/>
                <a:ea typeface="+mn-lt"/>
                <a:cs typeface="Calibri Light"/>
              </a:rPr>
              <a:t> de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outras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placas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microcontroladoras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como</a:t>
            </a:r>
            <a:r>
              <a:rPr lang="en-US" sz="2400">
                <a:latin typeface="Calibri Light"/>
                <a:ea typeface="+mn-lt"/>
                <a:cs typeface="Calibri Light"/>
              </a:rPr>
              <a:t> o Arduino,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por</a:t>
            </a:r>
            <a:r>
              <a:rPr lang="en-US" sz="2400">
                <a:latin typeface="Calibri Light"/>
                <a:ea typeface="+mn-lt"/>
                <a:cs typeface="Calibri Light"/>
              </a:rPr>
              <a:t> </a:t>
            </a:r>
            <a:r>
              <a:rPr lang="en-US" sz="2400" err="1">
                <a:latin typeface="Calibri Light"/>
                <a:ea typeface="+mn-lt"/>
                <a:cs typeface="Calibri Light"/>
              </a:rPr>
              <a:t>exemplo</a:t>
            </a:r>
            <a:r>
              <a:rPr lang="en-US" sz="2400">
                <a:latin typeface="Calibri Light"/>
                <a:ea typeface="+mn-lt"/>
                <a:cs typeface="Calibri Light"/>
              </a:rPr>
              <a:t>.</a:t>
            </a:r>
            <a:endParaRPr lang="en-US"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894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C64D1-5F71-7915-126B-F6AF92C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Funcionalidades: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FEE6689-3AA3-E448-1E38-2CA6620F9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70270"/>
              </p:ext>
            </p:extLst>
          </p:nvPr>
        </p:nvGraphicFramePr>
        <p:xfrm>
          <a:off x="690349" y="1977243"/>
          <a:ext cx="10811301" cy="412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27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10A0C-C883-FEF0-7552-CF3EC5B9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pt-BR" b="1"/>
              <a:t>Como maximizar seu desempenho: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67D29E-DCAE-4479-7ED2-7EBF59BB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1" r="13942" b="1"/>
          <a:stretch/>
        </p:blipFill>
        <p:spPr>
          <a:xfrm>
            <a:off x="601134" y="2242659"/>
            <a:ext cx="3195204" cy="25461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05C85-65C0-2631-C3A3-14AE1F79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latin typeface="Arial"/>
                <a:cs typeface="Arial"/>
              </a:rPr>
              <a:t>Ao utilizar o módulo </a:t>
            </a:r>
            <a:r>
              <a:rPr lang="pt-BR" sz="2000" b="1">
                <a:latin typeface="Arial"/>
                <a:cs typeface="Arial"/>
              </a:rPr>
              <a:t>ESP8266</a:t>
            </a:r>
            <a:r>
              <a:rPr lang="pt-BR" sz="2000">
                <a:latin typeface="Arial"/>
                <a:cs typeface="Arial"/>
              </a:rPr>
              <a:t>, é importante seguir algumas dicas para maximizar seu desempenho. Algumas dessas dicas incluem </a:t>
            </a:r>
            <a:r>
              <a:rPr lang="pt-BR" sz="2000" b="1">
                <a:latin typeface="Arial"/>
                <a:cs typeface="Arial"/>
              </a:rPr>
              <a:t>otimizar o consumo de energia</a:t>
            </a:r>
            <a:r>
              <a:rPr lang="pt-BR" sz="2000">
                <a:latin typeface="Arial"/>
                <a:cs typeface="Arial"/>
              </a:rPr>
              <a:t>, utilizar </a:t>
            </a:r>
            <a:r>
              <a:rPr lang="pt-BR" sz="2000" b="1">
                <a:latin typeface="Arial"/>
                <a:cs typeface="Arial"/>
              </a:rPr>
              <a:t>antenas externas</a:t>
            </a:r>
            <a:r>
              <a:rPr lang="pt-BR" sz="2000">
                <a:latin typeface="Arial"/>
                <a:cs typeface="Arial"/>
              </a:rPr>
              <a:t> para melhorar o alcance do sinal </a:t>
            </a:r>
            <a:r>
              <a:rPr lang="pt-BR" sz="2000" b="1">
                <a:latin typeface="Arial"/>
                <a:cs typeface="Arial"/>
              </a:rPr>
              <a:t>Wi-Fi</a:t>
            </a:r>
            <a:r>
              <a:rPr lang="pt-BR" sz="2000">
                <a:latin typeface="Arial"/>
                <a:cs typeface="Arial"/>
              </a:rPr>
              <a:t> e implementar medidas de segurança, como </a:t>
            </a:r>
            <a:r>
              <a:rPr lang="pt-BR" sz="2000" b="1">
                <a:latin typeface="Arial"/>
                <a:cs typeface="Arial"/>
              </a:rPr>
              <a:t>criptografia</a:t>
            </a:r>
            <a:r>
              <a:rPr lang="pt-BR" sz="2000">
                <a:latin typeface="Arial"/>
                <a:cs typeface="Arial"/>
              </a:rPr>
              <a:t> e </a:t>
            </a:r>
            <a:r>
              <a:rPr lang="pt-BR" sz="2000" b="1">
                <a:latin typeface="Arial"/>
                <a:cs typeface="Arial"/>
              </a:rPr>
              <a:t>autenticação</a:t>
            </a:r>
            <a:r>
              <a:rPr lang="pt-BR" sz="2000">
                <a:latin typeface="Arial"/>
                <a:cs typeface="Arial"/>
              </a:rPr>
              <a:t>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55759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E6EB49-2C6B-4C7D-BB5B-0495C4D5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1"/>
              <a:t>Link do tutorial:</a:t>
            </a:r>
            <a:endParaRPr lang="en-US" sz="3600" i="1"/>
          </a:p>
        </p:txBody>
      </p:sp>
      <p:pic>
        <p:nvPicPr>
          <p:cNvPr id="5" name="Espaço Reservado para Conteúdo 4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2E2513FC-422F-96EA-1850-ACFCEFD1E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338" y="1422345"/>
            <a:ext cx="4015954" cy="401595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0741C-EDBC-032A-F2EA-373E68E40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5179" y="3243151"/>
            <a:ext cx="3978442" cy="2419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https://www.blogdarobotica.com/2020/05/28/como-programar-a-placa-nodemcu-esp8266-no-arduino-ide/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988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BrushVTI</vt:lpstr>
      <vt:lpstr>ESP 8266</vt:lpstr>
      <vt:lpstr>O que é ESP 8266:</vt:lpstr>
      <vt:lpstr>Funcionalidades:</vt:lpstr>
      <vt:lpstr>Como maximizar seu desempenho:</vt:lpstr>
      <vt:lpstr>Link do tutorial: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171</cp:revision>
  <dcterms:created xsi:type="dcterms:W3CDTF">2024-02-07T17:05:35Z</dcterms:created>
  <dcterms:modified xsi:type="dcterms:W3CDTF">2024-02-07T18:58:31Z</dcterms:modified>
</cp:coreProperties>
</file>