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c1be130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c1be13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Análise dos dados e solução do problema apresentado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ddfd597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ddfd597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Análise dos dados e solução do problema apresentado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dc1be13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dc1be13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Information flow: Customer provides Cards Data to Merchant (online or physical), The payment gateway makes the connection sending this information to the next players, the acquirer receives the information and sends information to scheme which then sends the information to issuer which will verify the funds of the customer and approve the sale (it may happen one or many anti-fraud checks during this process)</a:t>
            </a:r>
            <a:endParaRPr/>
          </a:p>
          <a:p>
            <a:pPr indent="0" lvl="0" marL="0" rtl="0" algn="l">
              <a:spcBef>
                <a:spcPts val="0"/>
              </a:spcBef>
              <a:spcAft>
                <a:spcPts val="0"/>
              </a:spcAft>
              <a:buNone/>
            </a:pPr>
            <a:r>
              <a:rPr lang="pt-BR"/>
              <a:t>Money Flow: After approval the issuer will send the money from the issuer bank account (debit) or the scheme will send the funds (credit - if there is limit available), the acquirer receives it and send this money directly to merchant bank account discounted the fees from the whole process (fees can be applied from acquirers, schemes or issuer banks)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dc1be13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dc1be13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A sub-acquirer is a company that processes payments and transmits the generated data to the other players involved in the payment flow. Its role is similar to that of an acquirer, but it doesn't completely replace it due to the lack of autonomy to perform all the funcilnatilies of an acquirer.</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A sub-acquirer can therefore </a:t>
            </a:r>
            <a:r>
              <a:rPr b="1" lang="pt-BR" sz="1200">
                <a:solidFill>
                  <a:srgbClr val="3F3F40"/>
                </a:solidFill>
                <a:highlight>
                  <a:srgbClr val="FFFFFF"/>
                </a:highlight>
                <a:latin typeface="Roboto"/>
                <a:ea typeface="Roboto"/>
                <a:cs typeface="Roboto"/>
                <a:sym typeface="Roboto"/>
              </a:rPr>
              <a:t>be understood as a kind of intermediary player between acquirer and store</a:t>
            </a:r>
            <a:r>
              <a:rPr lang="pt-BR" sz="1200">
                <a:solidFill>
                  <a:srgbClr val="3F3F40"/>
                </a:solidFill>
                <a:highlight>
                  <a:srgbClr val="FFFFFF"/>
                </a:highlight>
                <a:latin typeface="Roboto"/>
                <a:ea typeface="Roboto"/>
                <a:cs typeface="Roboto"/>
                <a:sym typeface="Roboto"/>
              </a:rPr>
              <a:t>.</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The main advantages of a sub-acquirer are its low implementation cost , own anti-fraud system and ease of integration which makes this a very attractive solution for small stores. On the other hand, the choice of using the sub-acquirer may jeopardize the retailer's profits because of the high rates charged for each transaction (greater than the acquirers).</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2400"/>
              </a:spcAft>
              <a:buNone/>
            </a:pPr>
            <a:r>
              <a:rPr lang="pt-BR" sz="1200">
                <a:solidFill>
                  <a:srgbClr val="3F3F40"/>
                </a:solidFill>
                <a:highlight>
                  <a:srgbClr val="FFFFFF"/>
                </a:highlight>
                <a:latin typeface="Roboto"/>
                <a:ea typeface="Roboto"/>
                <a:cs typeface="Roboto"/>
                <a:sym typeface="Roboto"/>
              </a:rPr>
              <a:t>Another negative factor for retailers is the redirection of the customer to the sub-acquirer's own page during the final steps of the checkout, which can lead to higher withdrawal 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dc1be13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dc1be13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Explain the two points - Supply Chain in the Payment Ecosystem and Understanding the supply Chain Management and helping improving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dc1be130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dc1be130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Focus on clients as well as the payment company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c1be130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c1be130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Gráficos SQL e Análise de anomalias encontradas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ddfd597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ddfd597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Gráficos SQL e Análise de anomalias encontradas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ddfd597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ddfd597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Gráficos SQL e Análise de anomalias encontradas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ddfd597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ddfd597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Reinforcement of error in calculation of estimate delivery date for this region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www.hotellinksolutions.com/understanding-all-basics-about-payments-1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www.hotellinksolutions.com/understanding-all-basics-about-payments-1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techtarget.com/searcherp/definition/supply-chain-visibility-SC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odtap.com/5-top-technology-trends-in-transportation-and-logistics-indust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Logistics Operation Analyst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Presentation by Brunna Meira Pinheiro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Solving</a:t>
            </a:r>
            <a:endParaRPr/>
          </a:p>
          <a:p>
            <a:pPr indent="0" lvl="0" marL="0" rtl="0" algn="l">
              <a:spcBef>
                <a:spcPts val="0"/>
              </a:spcBef>
              <a:spcAft>
                <a:spcPts val="0"/>
              </a:spcAft>
              <a:buNone/>
            </a:pPr>
            <a:r>
              <a:rPr lang="pt-BR"/>
              <a:t>the problem</a:t>
            </a:r>
            <a:endParaRPr/>
          </a:p>
        </p:txBody>
      </p:sp>
      <p:sp>
        <p:nvSpPr>
          <p:cNvPr id="141" name="Google Shape;141;p22"/>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   Logistics Performance Analysis</a:t>
            </a:r>
            <a:endParaRPr sz="1100"/>
          </a:p>
          <a:p>
            <a:pPr indent="0" lvl="0" marL="0" rtl="0" algn="l">
              <a:lnSpc>
                <a:spcPct val="100000"/>
              </a:lnSpc>
              <a:spcBef>
                <a:spcPts val="1200"/>
              </a:spcBef>
              <a:spcAft>
                <a:spcPts val="0"/>
              </a:spcAft>
              <a:buNone/>
            </a:pPr>
            <a:r>
              <a:rPr lang="pt-BR" sz="1100"/>
              <a:t>We make deliveries from a nationally structured logistics partner with distribution centers and delivery partners strategically spread to serve all zip code ranges in the country. Based on the data already analyzed, what would you do to reduce the average delivery time to 3 days?</a:t>
            </a:r>
            <a:endParaRPr sz="1100"/>
          </a:p>
          <a:p>
            <a:pPr indent="0" lvl="0" marL="0" rtl="0" algn="l">
              <a:lnSpc>
                <a:spcPct val="100000"/>
              </a:lnSpc>
              <a:spcBef>
                <a:spcPts val="1200"/>
              </a:spcBef>
              <a:spcAft>
                <a:spcPts val="0"/>
              </a:spcAft>
              <a:buNone/>
            </a:pPr>
            <a:r>
              <a:rPr lang="pt-BR" sz="1100"/>
              <a:t>Steps of Action Plan (Logistics):</a:t>
            </a:r>
            <a:endParaRPr sz="1100"/>
          </a:p>
          <a:p>
            <a:pPr indent="-298450" lvl="0" marL="457200" rtl="0" algn="l">
              <a:lnSpc>
                <a:spcPct val="100000"/>
              </a:lnSpc>
              <a:spcBef>
                <a:spcPts val="1200"/>
              </a:spcBef>
              <a:spcAft>
                <a:spcPts val="0"/>
              </a:spcAft>
              <a:buSzPts val="1100"/>
              <a:buAutoNum type="arabicPeriod"/>
            </a:pPr>
            <a:r>
              <a:rPr lang="pt-BR" sz="1100"/>
              <a:t>Remove the local distribution step from delivery to client</a:t>
            </a:r>
            <a:endParaRPr sz="1100"/>
          </a:p>
          <a:p>
            <a:pPr indent="-298450" lvl="0" marL="457200" rtl="0" algn="l">
              <a:lnSpc>
                <a:spcPct val="100000"/>
              </a:lnSpc>
              <a:spcBef>
                <a:spcPts val="0"/>
              </a:spcBef>
              <a:spcAft>
                <a:spcPts val="0"/>
              </a:spcAft>
              <a:buSzPts val="1100"/>
              <a:buAutoNum type="arabicPeriod"/>
            </a:pPr>
            <a:r>
              <a:rPr lang="pt-BR" sz="1100"/>
              <a:t>Define demand for each Local Distribution</a:t>
            </a:r>
            <a:endParaRPr sz="1100"/>
          </a:p>
          <a:p>
            <a:pPr indent="-298450" lvl="0" marL="457200" rtl="0" algn="l">
              <a:lnSpc>
                <a:spcPct val="100000"/>
              </a:lnSpc>
              <a:spcBef>
                <a:spcPts val="0"/>
              </a:spcBef>
              <a:spcAft>
                <a:spcPts val="0"/>
              </a:spcAft>
              <a:buSzPts val="1100"/>
              <a:buAutoNum type="arabicPeriod"/>
            </a:pPr>
            <a:r>
              <a:rPr lang="pt-BR" sz="1100"/>
              <a:t>Provide product stocks according to demand</a:t>
            </a:r>
            <a:endParaRPr sz="1100"/>
          </a:p>
          <a:p>
            <a:pPr indent="-298450" lvl="0" marL="457200" rtl="0" algn="l">
              <a:lnSpc>
                <a:spcPct val="100000"/>
              </a:lnSpc>
              <a:spcBef>
                <a:spcPts val="0"/>
              </a:spcBef>
              <a:spcAft>
                <a:spcPts val="0"/>
              </a:spcAft>
              <a:buSzPts val="1100"/>
              <a:buAutoNum type="arabicPeriod"/>
            </a:pPr>
            <a:r>
              <a:rPr lang="pt-BR" sz="1100"/>
              <a:t>Guarantee stocks in Local Distribution before placement of orders</a:t>
            </a:r>
            <a:endParaRPr sz="1100"/>
          </a:p>
        </p:txBody>
      </p:sp>
      <p:pic>
        <p:nvPicPr>
          <p:cNvPr id="142" name="Google Shape;142;p22"/>
          <p:cNvPicPr preferRelativeResize="0"/>
          <p:nvPr/>
        </p:nvPicPr>
        <p:blipFill>
          <a:blip r:embed="rId3">
            <a:alphaModFix/>
          </a:blip>
          <a:stretch>
            <a:fillRect/>
          </a:stretch>
        </p:blipFill>
        <p:spPr>
          <a:xfrm>
            <a:off x="137500" y="1976775"/>
            <a:ext cx="3638550" cy="22678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Solving</a:t>
            </a:r>
            <a:endParaRPr/>
          </a:p>
          <a:p>
            <a:pPr indent="0" lvl="0" marL="0" rtl="0" algn="l">
              <a:spcBef>
                <a:spcPts val="0"/>
              </a:spcBef>
              <a:spcAft>
                <a:spcPts val="0"/>
              </a:spcAft>
              <a:buNone/>
            </a:pPr>
            <a:r>
              <a:rPr lang="pt-BR"/>
              <a:t>the problem</a:t>
            </a:r>
            <a:endParaRPr/>
          </a:p>
        </p:txBody>
      </p:sp>
      <p:sp>
        <p:nvSpPr>
          <p:cNvPr id="149" name="Google Shape;149;p23"/>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   Logistics Performance Analysis</a:t>
            </a:r>
            <a:endParaRPr sz="1100"/>
          </a:p>
          <a:p>
            <a:pPr indent="0" lvl="0" marL="0" rtl="0" algn="l">
              <a:lnSpc>
                <a:spcPct val="100000"/>
              </a:lnSpc>
              <a:spcBef>
                <a:spcPts val="1200"/>
              </a:spcBef>
              <a:spcAft>
                <a:spcPts val="0"/>
              </a:spcAft>
              <a:buNone/>
            </a:pPr>
            <a:r>
              <a:rPr lang="pt-BR" sz="1100"/>
              <a:t>We make deliveries from a nationally structured logistics partner with distribution centers and delivery partners strategically spread to serve all zip code ranges in the country. Based on the data already analyzed, what would you do to reduce the average delivery time to 3 days?</a:t>
            </a:r>
            <a:endParaRPr sz="1100"/>
          </a:p>
          <a:p>
            <a:pPr indent="0" lvl="0" marL="0" rtl="0" algn="l">
              <a:lnSpc>
                <a:spcPct val="100000"/>
              </a:lnSpc>
              <a:spcBef>
                <a:spcPts val="1200"/>
              </a:spcBef>
              <a:spcAft>
                <a:spcPts val="0"/>
              </a:spcAft>
              <a:buNone/>
            </a:pPr>
            <a:r>
              <a:rPr lang="pt-BR" sz="1100"/>
              <a:t>Steps of Action Plan (Commercial + MKT)</a:t>
            </a:r>
            <a:endParaRPr sz="1100"/>
          </a:p>
          <a:p>
            <a:pPr indent="-298450" lvl="0" marL="457200" rtl="0" algn="l">
              <a:lnSpc>
                <a:spcPct val="100000"/>
              </a:lnSpc>
              <a:spcBef>
                <a:spcPts val="1200"/>
              </a:spcBef>
              <a:spcAft>
                <a:spcPts val="0"/>
              </a:spcAft>
              <a:buSzPts val="1100"/>
              <a:buAutoNum type="arabicPeriod"/>
            </a:pPr>
            <a:r>
              <a:rPr lang="pt-BR" sz="1100"/>
              <a:t>Improvement of demand planning by region or city (as specific as possible) </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Marketing promotions focused on </a:t>
            </a:r>
            <a:r>
              <a:rPr lang="pt-BR" sz="1100"/>
              <a:t>anticipated</a:t>
            </a:r>
            <a:r>
              <a:rPr lang="pt-BR" sz="1100"/>
              <a:t> sales (reservations or pre-sale) in order to improve demand planning and delivery dates estimates</a:t>
            </a:r>
            <a:endParaRPr sz="1100"/>
          </a:p>
          <a:p>
            <a:pPr indent="0" lvl="0" marL="914400" rtl="0" algn="l">
              <a:lnSpc>
                <a:spcPct val="100000"/>
              </a:lnSpc>
              <a:spcBef>
                <a:spcPts val="1200"/>
              </a:spcBef>
              <a:spcAft>
                <a:spcPts val="1200"/>
              </a:spcAft>
              <a:buNone/>
            </a:pPr>
            <a:r>
              <a:t/>
            </a:r>
            <a:endParaRPr sz="1100"/>
          </a:p>
        </p:txBody>
      </p:sp>
      <p:pic>
        <p:nvPicPr>
          <p:cNvPr id="150" name="Google Shape;150;p23"/>
          <p:cNvPicPr preferRelativeResize="0"/>
          <p:nvPr/>
        </p:nvPicPr>
        <p:blipFill>
          <a:blip r:embed="rId3">
            <a:alphaModFix/>
          </a:blip>
          <a:stretch>
            <a:fillRect/>
          </a:stretch>
        </p:blipFill>
        <p:spPr>
          <a:xfrm>
            <a:off x="137500" y="1976775"/>
            <a:ext cx="3638550" cy="22678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3943350" y="275800"/>
            <a:ext cx="4137300" cy="14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64" name="Google Shape;64;p14"/>
          <p:cNvSpPr txBox="1"/>
          <p:nvPr>
            <p:ph idx="1" type="body"/>
          </p:nvPr>
        </p:nvSpPr>
        <p:spPr>
          <a:xfrm>
            <a:off x="3988700" y="292850"/>
            <a:ext cx="4069500" cy="1422300"/>
          </a:xfrm>
          <a:prstGeom prst="rect">
            <a:avLst/>
          </a:prstGeom>
        </p:spPr>
        <p:txBody>
          <a:bodyPr anchorCtr="0" anchor="t" bIns="91425" lIns="91425" spcFirstLastPara="1" rIns="91425" wrap="square" tIns="91425">
            <a:normAutofit lnSpcReduction="20000"/>
          </a:bodyPr>
          <a:lstStyle/>
          <a:p>
            <a:pPr indent="0" lvl="0" marL="457200" rtl="0" algn="l">
              <a:lnSpc>
                <a:spcPct val="100000"/>
              </a:lnSpc>
              <a:spcBef>
                <a:spcPts val="0"/>
              </a:spcBef>
              <a:spcAft>
                <a:spcPts val="0"/>
              </a:spcAft>
              <a:buNone/>
            </a:pPr>
            <a:r>
              <a:rPr lang="pt-BR" sz="1100"/>
              <a:t>Main Players:</a:t>
            </a:r>
            <a:endParaRPr sz="1100"/>
          </a:p>
          <a:p>
            <a:pPr indent="-298450" lvl="0" marL="457200" rtl="0" algn="l">
              <a:lnSpc>
                <a:spcPct val="100000"/>
              </a:lnSpc>
              <a:spcBef>
                <a:spcPts val="1200"/>
              </a:spcBef>
              <a:spcAft>
                <a:spcPts val="0"/>
              </a:spcAft>
              <a:buSzPts val="1100"/>
              <a:buChar char="●"/>
            </a:pPr>
            <a:r>
              <a:rPr lang="pt-BR" sz="1100"/>
              <a:t>Consumer: buyers/clients</a:t>
            </a:r>
            <a:endParaRPr sz="1100"/>
          </a:p>
          <a:p>
            <a:pPr indent="-298450" lvl="0" marL="457200" rtl="0" algn="l">
              <a:lnSpc>
                <a:spcPct val="100000"/>
              </a:lnSpc>
              <a:spcBef>
                <a:spcPts val="0"/>
              </a:spcBef>
              <a:spcAft>
                <a:spcPts val="0"/>
              </a:spcAft>
              <a:buSzPts val="1100"/>
              <a:buChar char="●"/>
            </a:pPr>
            <a:r>
              <a:rPr lang="pt-BR" sz="1100"/>
              <a:t>Merchant: Service or product provider</a:t>
            </a:r>
            <a:endParaRPr sz="1100"/>
          </a:p>
          <a:p>
            <a:pPr indent="-298450" lvl="0" marL="457200" rtl="0" algn="l">
              <a:lnSpc>
                <a:spcPct val="100000"/>
              </a:lnSpc>
              <a:spcBef>
                <a:spcPts val="0"/>
              </a:spcBef>
              <a:spcAft>
                <a:spcPts val="0"/>
              </a:spcAft>
              <a:buSzPts val="1100"/>
              <a:buChar char="●"/>
            </a:pPr>
            <a:r>
              <a:rPr lang="pt-BR" sz="1100"/>
              <a:t>Payment Gateway: system that connects merchants and acquirers</a:t>
            </a:r>
            <a:endParaRPr sz="1100"/>
          </a:p>
          <a:p>
            <a:pPr indent="-298450" lvl="0" marL="457200" rtl="0" algn="l">
              <a:lnSpc>
                <a:spcPct val="100000"/>
              </a:lnSpc>
              <a:spcBef>
                <a:spcPts val="0"/>
              </a:spcBef>
              <a:spcAft>
                <a:spcPts val="0"/>
              </a:spcAft>
              <a:buSzPts val="1100"/>
              <a:buChar char="●"/>
            </a:pPr>
            <a:r>
              <a:rPr lang="pt-BR" sz="1100"/>
              <a:t>Acquirer: Payment Processor (Cloudwalk)</a:t>
            </a:r>
            <a:endParaRPr sz="1100"/>
          </a:p>
          <a:p>
            <a:pPr indent="-298450" lvl="0" marL="457200" rtl="0" algn="l">
              <a:lnSpc>
                <a:spcPct val="100000"/>
              </a:lnSpc>
              <a:spcBef>
                <a:spcPts val="0"/>
              </a:spcBef>
              <a:spcAft>
                <a:spcPts val="0"/>
              </a:spcAft>
              <a:buSzPts val="1100"/>
              <a:buChar char="●"/>
            </a:pPr>
            <a:r>
              <a:rPr lang="pt-BR" sz="1100"/>
              <a:t>Scheme: Credit Card Brand</a:t>
            </a:r>
            <a:endParaRPr sz="1100"/>
          </a:p>
          <a:p>
            <a:pPr indent="-298450" lvl="0" marL="457200" rtl="0" algn="l">
              <a:lnSpc>
                <a:spcPct val="100000"/>
              </a:lnSpc>
              <a:spcBef>
                <a:spcPts val="0"/>
              </a:spcBef>
              <a:spcAft>
                <a:spcPts val="0"/>
              </a:spcAft>
              <a:buSzPts val="1100"/>
              <a:buChar char="●"/>
            </a:pPr>
            <a:r>
              <a:rPr lang="pt-BR" sz="1100"/>
              <a:t>Issuer: Issuing Bank (Card)</a:t>
            </a:r>
            <a:endParaRPr sz="1100"/>
          </a:p>
        </p:txBody>
      </p:sp>
      <p:pic>
        <p:nvPicPr>
          <p:cNvPr id="65" name="Google Shape;65;p14"/>
          <p:cNvPicPr preferRelativeResize="0"/>
          <p:nvPr/>
        </p:nvPicPr>
        <p:blipFill rotWithShape="1">
          <a:blip r:embed="rId3">
            <a:alphaModFix/>
          </a:blip>
          <a:srcRect b="5068" l="3249" r="1738" t="5059"/>
          <a:stretch/>
        </p:blipFill>
        <p:spPr>
          <a:xfrm>
            <a:off x="960375" y="2087200"/>
            <a:ext cx="7223250" cy="2773024"/>
          </a:xfrm>
          <a:prstGeom prst="rect">
            <a:avLst/>
          </a:prstGeom>
          <a:noFill/>
          <a:ln>
            <a:noFill/>
          </a:ln>
        </p:spPr>
      </p:pic>
      <p:sp>
        <p:nvSpPr>
          <p:cNvPr id="66" name="Google Shape;66;p14"/>
          <p:cNvSpPr txBox="1"/>
          <p:nvPr/>
        </p:nvSpPr>
        <p:spPr>
          <a:xfrm>
            <a:off x="2327425" y="2139400"/>
            <a:ext cx="123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a:t>
            </a:r>
            <a:endParaRPr b="1" sz="1100">
              <a:highlight>
                <a:schemeClr val="lt1"/>
              </a:highlight>
              <a:latin typeface="Roboto"/>
              <a:ea typeface="Roboto"/>
              <a:cs typeface="Roboto"/>
              <a:sym typeface="Roboto"/>
            </a:endParaRPr>
          </a:p>
        </p:txBody>
      </p:sp>
      <p:pic>
        <p:nvPicPr>
          <p:cNvPr id="67" name="Google Shape;67;p14"/>
          <p:cNvPicPr preferRelativeResize="0"/>
          <p:nvPr/>
        </p:nvPicPr>
        <p:blipFill>
          <a:blip r:embed="rId4">
            <a:alphaModFix/>
          </a:blip>
          <a:stretch>
            <a:fillRect/>
          </a:stretch>
        </p:blipFill>
        <p:spPr>
          <a:xfrm>
            <a:off x="2506325" y="2773850"/>
            <a:ext cx="408326" cy="408326"/>
          </a:xfrm>
          <a:prstGeom prst="rect">
            <a:avLst/>
          </a:prstGeom>
          <a:noFill/>
          <a:ln>
            <a:noFill/>
          </a:ln>
        </p:spPr>
      </p:pic>
      <p:sp>
        <p:nvSpPr>
          <p:cNvPr id="68" name="Google Shape;68;p14"/>
          <p:cNvSpPr txBox="1"/>
          <p:nvPr/>
        </p:nvSpPr>
        <p:spPr>
          <a:xfrm>
            <a:off x="2204025" y="4250625"/>
            <a:ext cx="147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 BANK</a:t>
            </a:r>
            <a:endParaRPr b="1" sz="1100">
              <a:highlight>
                <a:schemeClr val="lt1"/>
              </a:highlight>
              <a:latin typeface="Roboto"/>
              <a:ea typeface="Roboto"/>
              <a:cs typeface="Roboto"/>
              <a:sym typeface="Roboto"/>
            </a:endParaRPr>
          </a:p>
          <a:p>
            <a:pPr indent="0" lvl="0" marL="0" rtl="0" algn="l">
              <a:spcBef>
                <a:spcPts val="0"/>
              </a:spcBef>
              <a:spcAft>
                <a:spcPts val="0"/>
              </a:spcAft>
              <a:buNone/>
            </a:pPr>
            <a:r>
              <a:rPr b="1" lang="pt-BR" sz="1100">
                <a:highlight>
                  <a:schemeClr val="lt1"/>
                </a:highlight>
                <a:latin typeface="Roboto"/>
                <a:ea typeface="Roboto"/>
                <a:cs typeface="Roboto"/>
                <a:sym typeface="Roboto"/>
              </a:rPr>
              <a:t>ACCOUNT</a:t>
            </a:r>
            <a:endParaRPr b="1" sz="1100">
              <a:highlight>
                <a:schemeClr val="lt1"/>
              </a:highlight>
              <a:latin typeface="Roboto"/>
              <a:ea typeface="Roboto"/>
              <a:cs typeface="Roboto"/>
              <a:sym typeface="Roboto"/>
            </a:endParaRPr>
          </a:p>
        </p:txBody>
      </p:sp>
      <p:sp>
        <p:nvSpPr>
          <p:cNvPr id="69" name="Google Shape;69;p14"/>
          <p:cNvSpPr txBox="1"/>
          <p:nvPr/>
        </p:nvSpPr>
        <p:spPr>
          <a:xfrm>
            <a:off x="1334550" y="4773825"/>
            <a:ext cx="674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solidFill>
                  <a:srgbClr val="0D1117"/>
                </a:solidFill>
                <a:latin typeface="Source Code Pro"/>
                <a:ea typeface="Source Code Pro"/>
                <a:cs typeface="Source Code Pro"/>
                <a:sym typeface="Source Code Pro"/>
              </a:rPr>
              <a:t>Font: </a:t>
            </a:r>
            <a:r>
              <a:rPr lang="pt-BR" sz="900" u="sng">
                <a:solidFill>
                  <a:srgbClr val="0D1117"/>
                </a:solidFill>
                <a:latin typeface="Source Code Pro"/>
                <a:ea typeface="Source Code Pro"/>
                <a:cs typeface="Source Code Pro"/>
                <a:sym typeface="Source Code Pro"/>
                <a:hlinkClick r:id="rId5">
                  <a:extLst>
                    <a:ext uri="{A12FA001-AC4F-418D-AE19-62706E023703}">
                      <ahyp:hlinkClr val="tx"/>
                    </a:ext>
                  </a:extLst>
                </a:hlinkClick>
              </a:rPr>
              <a:t>https://www.hotellinksolutions.com/understanding-all-basics-about-payments-101/</a:t>
            </a:r>
            <a:r>
              <a:rPr lang="pt-BR" sz="900">
                <a:solidFill>
                  <a:srgbClr val="0D1117"/>
                </a:solidFill>
                <a:latin typeface="Source Code Pro"/>
                <a:ea typeface="Source Code Pro"/>
                <a:cs typeface="Source Code Pro"/>
                <a:sym typeface="Source Code Pro"/>
              </a:rPr>
              <a:t> (edited)</a:t>
            </a:r>
            <a:endParaRPr sz="900">
              <a:solidFill>
                <a:srgbClr val="0D1117"/>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943350" y="275800"/>
            <a:ext cx="4137300" cy="14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76" name="Google Shape;76;p15"/>
          <p:cNvSpPr txBox="1"/>
          <p:nvPr>
            <p:ph idx="1" type="body"/>
          </p:nvPr>
        </p:nvSpPr>
        <p:spPr>
          <a:xfrm>
            <a:off x="3988700" y="292850"/>
            <a:ext cx="4069500" cy="1422300"/>
          </a:xfrm>
          <a:prstGeom prst="rect">
            <a:avLst/>
          </a:prstGeom>
        </p:spPr>
        <p:txBody>
          <a:bodyPr anchorCtr="0" anchor="ctr" bIns="91425" lIns="91425" spcFirstLastPara="1" rIns="91425" wrap="square" tIns="91425">
            <a:normAutofit/>
          </a:bodyPr>
          <a:lstStyle/>
          <a:p>
            <a:pPr indent="-298450" lvl="0" marL="457200" rtl="0" algn="l">
              <a:lnSpc>
                <a:spcPct val="100000"/>
              </a:lnSpc>
              <a:spcBef>
                <a:spcPts val="0"/>
              </a:spcBef>
              <a:spcAft>
                <a:spcPts val="0"/>
              </a:spcAft>
              <a:buSzPts val="1100"/>
              <a:buChar char="●"/>
            </a:pPr>
            <a:r>
              <a:rPr lang="pt-BR" sz="1100"/>
              <a:t>Acquirer: Payment Processor (Cloudwalk)</a:t>
            </a:r>
            <a:endParaRPr sz="1100"/>
          </a:p>
          <a:p>
            <a:pPr indent="-298450" lvl="0" marL="457200" rtl="0" algn="l">
              <a:lnSpc>
                <a:spcPct val="100000"/>
              </a:lnSpc>
              <a:spcBef>
                <a:spcPts val="0"/>
              </a:spcBef>
              <a:spcAft>
                <a:spcPts val="0"/>
              </a:spcAft>
              <a:buSzPts val="1100"/>
              <a:buChar char="●"/>
            </a:pPr>
            <a:r>
              <a:rPr lang="pt-BR" sz="1100"/>
              <a:t>Sub-acquirer: Intermediary player between merchant and acquirer</a:t>
            </a:r>
            <a:endParaRPr sz="1100"/>
          </a:p>
          <a:p>
            <a:pPr indent="-298450" lvl="0" marL="457200" rtl="0" algn="l">
              <a:lnSpc>
                <a:spcPct val="100000"/>
              </a:lnSpc>
              <a:spcBef>
                <a:spcPts val="0"/>
              </a:spcBef>
              <a:spcAft>
                <a:spcPts val="0"/>
              </a:spcAft>
              <a:buSzPts val="1100"/>
              <a:buChar char="●"/>
            </a:pPr>
            <a:r>
              <a:rPr lang="pt-BR" sz="1100"/>
              <a:t>Payment Gateway: system that connects merchants and acquirers</a:t>
            </a:r>
            <a:endParaRPr sz="1100"/>
          </a:p>
        </p:txBody>
      </p:sp>
      <p:pic>
        <p:nvPicPr>
          <p:cNvPr id="77" name="Google Shape;77;p15"/>
          <p:cNvPicPr preferRelativeResize="0"/>
          <p:nvPr/>
        </p:nvPicPr>
        <p:blipFill rotWithShape="1">
          <a:blip r:embed="rId3">
            <a:alphaModFix/>
          </a:blip>
          <a:srcRect b="5068" l="3249" r="1738" t="5059"/>
          <a:stretch/>
        </p:blipFill>
        <p:spPr>
          <a:xfrm>
            <a:off x="960375" y="2087200"/>
            <a:ext cx="7223250" cy="2773024"/>
          </a:xfrm>
          <a:prstGeom prst="rect">
            <a:avLst/>
          </a:prstGeom>
          <a:noFill/>
          <a:ln>
            <a:noFill/>
          </a:ln>
        </p:spPr>
      </p:pic>
      <p:sp>
        <p:nvSpPr>
          <p:cNvPr id="78" name="Google Shape;78;p15"/>
          <p:cNvSpPr txBox="1"/>
          <p:nvPr/>
        </p:nvSpPr>
        <p:spPr>
          <a:xfrm>
            <a:off x="2327425" y="2139400"/>
            <a:ext cx="123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a:t>
            </a:r>
            <a:endParaRPr b="1" sz="1100">
              <a:highlight>
                <a:schemeClr val="lt1"/>
              </a:highlight>
              <a:latin typeface="Roboto"/>
              <a:ea typeface="Roboto"/>
              <a:cs typeface="Roboto"/>
              <a:sym typeface="Roboto"/>
            </a:endParaRPr>
          </a:p>
        </p:txBody>
      </p:sp>
      <p:pic>
        <p:nvPicPr>
          <p:cNvPr id="79" name="Google Shape;79;p15"/>
          <p:cNvPicPr preferRelativeResize="0"/>
          <p:nvPr/>
        </p:nvPicPr>
        <p:blipFill>
          <a:blip r:embed="rId4">
            <a:alphaModFix/>
          </a:blip>
          <a:stretch>
            <a:fillRect/>
          </a:stretch>
        </p:blipFill>
        <p:spPr>
          <a:xfrm>
            <a:off x="2506325" y="2773850"/>
            <a:ext cx="408326" cy="408326"/>
          </a:xfrm>
          <a:prstGeom prst="rect">
            <a:avLst/>
          </a:prstGeom>
          <a:noFill/>
          <a:ln>
            <a:noFill/>
          </a:ln>
        </p:spPr>
      </p:pic>
      <p:sp>
        <p:nvSpPr>
          <p:cNvPr id="80" name="Google Shape;80;p15"/>
          <p:cNvSpPr txBox="1"/>
          <p:nvPr/>
        </p:nvSpPr>
        <p:spPr>
          <a:xfrm>
            <a:off x="2204025" y="4250625"/>
            <a:ext cx="147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 BANK</a:t>
            </a:r>
            <a:endParaRPr b="1" sz="1100">
              <a:highlight>
                <a:schemeClr val="lt1"/>
              </a:highlight>
              <a:latin typeface="Roboto"/>
              <a:ea typeface="Roboto"/>
              <a:cs typeface="Roboto"/>
              <a:sym typeface="Roboto"/>
            </a:endParaRPr>
          </a:p>
          <a:p>
            <a:pPr indent="0" lvl="0" marL="0" rtl="0" algn="l">
              <a:spcBef>
                <a:spcPts val="0"/>
              </a:spcBef>
              <a:spcAft>
                <a:spcPts val="0"/>
              </a:spcAft>
              <a:buNone/>
            </a:pPr>
            <a:r>
              <a:rPr b="1" lang="pt-BR" sz="1100">
                <a:highlight>
                  <a:schemeClr val="lt1"/>
                </a:highlight>
                <a:latin typeface="Roboto"/>
                <a:ea typeface="Roboto"/>
                <a:cs typeface="Roboto"/>
                <a:sym typeface="Roboto"/>
              </a:rPr>
              <a:t>ACCOUNT</a:t>
            </a:r>
            <a:endParaRPr b="1" sz="1100">
              <a:highlight>
                <a:schemeClr val="lt1"/>
              </a:highlight>
              <a:latin typeface="Roboto"/>
              <a:ea typeface="Roboto"/>
              <a:cs typeface="Roboto"/>
              <a:sym typeface="Roboto"/>
            </a:endParaRPr>
          </a:p>
        </p:txBody>
      </p:sp>
      <p:sp>
        <p:nvSpPr>
          <p:cNvPr id="81" name="Google Shape;81;p15"/>
          <p:cNvSpPr txBox="1"/>
          <p:nvPr/>
        </p:nvSpPr>
        <p:spPr>
          <a:xfrm>
            <a:off x="2658725" y="1837100"/>
            <a:ext cx="1237500" cy="35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SUB-ACQUIRER</a:t>
            </a:r>
            <a:endParaRPr b="1" sz="1100">
              <a:highlight>
                <a:schemeClr val="lt1"/>
              </a:highlight>
              <a:latin typeface="Roboto"/>
              <a:ea typeface="Roboto"/>
              <a:cs typeface="Roboto"/>
              <a:sym typeface="Roboto"/>
            </a:endParaRPr>
          </a:p>
        </p:txBody>
      </p:sp>
      <p:cxnSp>
        <p:nvCxnSpPr>
          <p:cNvPr id="82" name="Google Shape;82;p15"/>
          <p:cNvCxnSpPr>
            <a:stCxn id="81" idx="2"/>
          </p:cNvCxnSpPr>
          <p:nvPr/>
        </p:nvCxnSpPr>
        <p:spPr>
          <a:xfrm flipH="1">
            <a:off x="3257675" y="2191100"/>
            <a:ext cx="19800" cy="567000"/>
          </a:xfrm>
          <a:prstGeom prst="straightConnector1">
            <a:avLst/>
          </a:prstGeom>
          <a:noFill/>
          <a:ln cap="flat" cmpd="sng" w="28575">
            <a:solidFill>
              <a:schemeClr val="dk2"/>
            </a:solidFill>
            <a:prstDash val="solid"/>
            <a:round/>
            <a:headEnd len="med" w="med" type="none"/>
            <a:tailEnd len="med" w="med" type="triangle"/>
          </a:ln>
        </p:spPr>
      </p:cxnSp>
      <p:sp>
        <p:nvSpPr>
          <p:cNvPr id="83" name="Google Shape;83;p15"/>
          <p:cNvSpPr txBox="1"/>
          <p:nvPr/>
        </p:nvSpPr>
        <p:spPr>
          <a:xfrm>
            <a:off x="1334550" y="4773825"/>
            <a:ext cx="674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solidFill>
                  <a:srgbClr val="0D1117"/>
                </a:solidFill>
                <a:latin typeface="Source Code Pro"/>
                <a:ea typeface="Source Code Pro"/>
                <a:cs typeface="Source Code Pro"/>
                <a:sym typeface="Source Code Pro"/>
              </a:rPr>
              <a:t>Font: </a:t>
            </a:r>
            <a:r>
              <a:rPr lang="pt-BR" sz="900" u="sng">
                <a:solidFill>
                  <a:srgbClr val="0D1117"/>
                </a:solidFill>
                <a:latin typeface="Source Code Pro"/>
                <a:ea typeface="Source Code Pro"/>
                <a:cs typeface="Source Code Pro"/>
                <a:sym typeface="Source Code Pro"/>
                <a:hlinkClick r:id="rId5">
                  <a:extLst>
                    <a:ext uri="{A12FA001-AC4F-418D-AE19-62706E023703}">
                      <ahyp:hlinkClr val="tx"/>
                    </a:ext>
                  </a:extLst>
                </a:hlinkClick>
              </a:rPr>
              <a:t>https://www.hotellinksolutions.com/understanding-all-basics-about-payments-101/</a:t>
            </a:r>
            <a:r>
              <a:rPr lang="pt-BR" sz="900">
                <a:solidFill>
                  <a:srgbClr val="0D1117"/>
                </a:solidFill>
                <a:latin typeface="Source Code Pro"/>
                <a:ea typeface="Source Code Pro"/>
                <a:cs typeface="Source Code Pro"/>
                <a:sym typeface="Source Code Pro"/>
              </a:rPr>
              <a:t> (edited)</a:t>
            </a:r>
            <a:endParaRPr sz="900">
              <a:solidFill>
                <a:srgbClr val="0D1117"/>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90" name="Google Shape;90;p16"/>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Supply Chain in the Payment Industry</a:t>
            </a:r>
            <a:endParaRPr sz="1100"/>
          </a:p>
          <a:p>
            <a:pPr indent="0" lvl="0" marL="4572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Production and Delivery of Products involved in Payment (such as Card Machines, Cards etc)</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Improvement of Supply Chain processes for merchants and/or industries</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rPr lang="pt-BR" sz="1100"/>
              <a:t>Companies involved in the Payment Ecosystem may be providers of better means of payment for retailers and service providers as well as industries and their suppliers (faster and safer)</a:t>
            </a:r>
            <a:endParaRPr sz="1100"/>
          </a:p>
          <a:p>
            <a:pPr indent="0" lvl="0" marL="457200" rtl="0" algn="l">
              <a:lnSpc>
                <a:spcPct val="100000"/>
              </a:lnSpc>
              <a:spcBef>
                <a:spcPts val="1200"/>
              </a:spcBef>
              <a:spcAft>
                <a:spcPts val="1200"/>
              </a:spcAft>
              <a:buNone/>
            </a:pPr>
            <a:r>
              <a:t/>
            </a:r>
            <a:endParaRPr sz="1100"/>
          </a:p>
        </p:txBody>
      </p:sp>
      <p:pic>
        <p:nvPicPr>
          <p:cNvPr id="91" name="Google Shape;91;p16"/>
          <p:cNvPicPr preferRelativeResize="0"/>
          <p:nvPr/>
        </p:nvPicPr>
        <p:blipFill rotWithShape="1">
          <a:blip r:embed="rId3">
            <a:alphaModFix/>
          </a:blip>
          <a:srcRect b="6303" l="5645" r="5020" t="6504"/>
          <a:stretch/>
        </p:blipFill>
        <p:spPr>
          <a:xfrm>
            <a:off x="372700" y="1654850"/>
            <a:ext cx="2951950" cy="2613425"/>
          </a:xfrm>
          <a:prstGeom prst="rect">
            <a:avLst/>
          </a:prstGeom>
          <a:noFill/>
          <a:ln>
            <a:noFill/>
          </a:ln>
        </p:spPr>
      </p:pic>
      <p:sp>
        <p:nvSpPr>
          <p:cNvPr id="92" name="Google Shape;92;p16"/>
          <p:cNvSpPr txBox="1"/>
          <p:nvPr/>
        </p:nvSpPr>
        <p:spPr>
          <a:xfrm>
            <a:off x="372700" y="4435350"/>
            <a:ext cx="325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latin typeface="Source Code Pro"/>
                <a:ea typeface="Source Code Pro"/>
                <a:cs typeface="Source Code Pro"/>
                <a:sym typeface="Source Code Pro"/>
              </a:rPr>
              <a:t>Font: </a:t>
            </a:r>
            <a:r>
              <a:rPr lang="pt-BR" sz="900" u="sng">
                <a:latin typeface="Source Code Pro"/>
                <a:ea typeface="Source Code Pro"/>
                <a:cs typeface="Source Code Pro"/>
                <a:sym typeface="Source Code Pro"/>
                <a:hlinkClick r:id="rId4"/>
              </a:rPr>
              <a:t>https://www.techtarget.com/searcherp/definition/supply-chain-visibility-SCV</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9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99" name="Google Shape;99;p17"/>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lnSpcReduction="20000"/>
          </a:bodyPr>
          <a:lstStyle/>
          <a:p>
            <a:pPr indent="0" lvl="0" marL="457200" rtl="0" algn="l">
              <a:lnSpc>
                <a:spcPct val="100000"/>
              </a:lnSpc>
              <a:spcBef>
                <a:spcPts val="0"/>
              </a:spcBef>
              <a:spcAft>
                <a:spcPts val="0"/>
              </a:spcAft>
              <a:buNone/>
            </a:pPr>
            <a:r>
              <a:rPr lang="pt-BR" sz="1100"/>
              <a:t>  Logistics in the Payment Industry</a:t>
            </a:r>
            <a:endParaRPr sz="1100"/>
          </a:p>
          <a:p>
            <a:pPr indent="0" lvl="0" marL="0" rtl="0" algn="l">
              <a:lnSpc>
                <a:spcPct val="100000"/>
              </a:lnSpc>
              <a:spcBef>
                <a:spcPts val="1200"/>
              </a:spcBef>
              <a:spcAft>
                <a:spcPts val="0"/>
              </a:spcAft>
              <a:buNone/>
            </a:pPr>
            <a:r>
              <a:rPr lang="pt-BR" sz="1100"/>
              <a:t> </a:t>
            </a:r>
            <a:endParaRPr sz="1100"/>
          </a:p>
          <a:p>
            <a:pPr indent="0" lvl="0" marL="0" rtl="0" algn="l">
              <a:lnSpc>
                <a:spcPct val="100000"/>
              </a:lnSpc>
              <a:spcBef>
                <a:spcPts val="1200"/>
              </a:spcBef>
              <a:spcAft>
                <a:spcPts val="0"/>
              </a:spcAft>
              <a:buNone/>
            </a:pPr>
            <a:r>
              <a:rPr lang="pt-BR" sz="1100"/>
              <a:t>Agile delivery of card machines:</a:t>
            </a:r>
            <a:endParaRPr sz="1100"/>
          </a:p>
          <a:p>
            <a:pPr indent="0" lvl="0" marL="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Faster improvement of payment methods for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Increased sales for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Better reputation of card machine company and increased loyalty of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More time to collect data and analyse usage and results of card machines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Opportunity to create Ads or marketing promotions focused on fast deliveries</a:t>
            </a:r>
            <a:endParaRPr sz="1100"/>
          </a:p>
        </p:txBody>
      </p:sp>
      <p:pic>
        <p:nvPicPr>
          <p:cNvPr id="100" name="Google Shape;100;p17"/>
          <p:cNvPicPr preferRelativeResize="0"/>
          <p:nvPr/>
        </p:nvPicPr>
        <p:blipFill>
          <a:blip r:embed="rId3">
            <a:alphaModFix/>
          </a:blip>
          <a:stretch>
            <a:fillRect/>
          </a:stretch>
        </p:blipFill>
        <p:spPr>
          <a:xfrm>
            <a:off x="311700" y="2002100"/>
            <a:ext cx="3540825" cy="2358650"/>
          </a:xfrm>
          <a:prstGeom prst="rect">
            <a:avLst/>
          </a:prstGeom>
          <a:noFill/>
          <a:ln>
            <a:noFill/>
          </a:ln>
        </p:spPr>
      </p:pic>
      <p:sp>
        <p:nvSpPr>
          <p:cNvPr id="101" name="Google Shape;101;p17"/>
          <p:cNvSpPr txBox="1"/>
          <p:nvPr/>
        </p:nvSpPr>
        <p:spPr>
          <a:xfrm>
            <a:off x="311700" y="4412975"/>
            <a:ext cx="3250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solidFill>
                  <a:srgbClr val="0D1117"/>
                </a:solidFill>
                <a:latin typeface="Source Code Pro"/>
                <a:ea typeface="Source Code Pro"/>
                <a:cs typeface="Source Code Pro"/>
                <a:sym typeface="Source Code Pro"/>
              </a:rPr>
              <a:t>Font: </a:t>
            </a:r>
            <a:r>
              <a:rPr lang="pt-BR" sz="900" u="sng">
                <a:solidFill>
                  <a:srgbClr val="0D1117"/>
                </a:solidFill>
                <a:latin typeface="Source Code Pro"/>
                <a:ea typeface="Source Code Pro"/>
                <a:cs typeface="Source Code Pro"/>
                <a:sym typeface="Source Code Pro"/>
                <a:hlinkClick r:id="rId4">
                  <a:extLst>
                    <a:ext uri="{A12FA001-AC4F-418D-AE19-62706E023703}">
                      <ahyp:hlinkClr val="tx"/>
                    </a:ext>
                  </a:extLst>
                </a:hlinkClick>
              </a:rPr>
              <a:t>https://www.odtap.com/5-top-technology-trends-in-transportation-and-logistics-industry/</a:t>
            </a:r>
            <a:endParaRPr sz="900">
              <a:solidFill>
                <a:srgbClr val="0D1117"/>
              </a:solidFill>
              <a:latin typeface="Source Code Pro"/>
              <a:ea typeface="Source Code Pro"/>
              <a:cs typeface="Source Code Pro"/>
              <a:sym typeface="Source Code Pro"/>
            </a:endParaRPr>
          </a:p>
          <a:p>
            <a:pPr indent="0" lvl="0" marL="0" rtl="0" algn="l">
              <a:spcBef>
                <a:spcPts val="0"/>
              </a:spcBef>
              <a:spcAft>
                <a:spcPts val="0"/>
              </a:spcAft>
              <a:buNone/>
            </a:pPr>
            <a:r>
              <a:t/>
            </a:r>
            <a:endParaRPr sz="900">
              <a:solidFill>
                <a:srgbClr val="0D1117"/>
              </a:solidFill>
              <a:latin typeface="Source Code Pro"/>
              <a:ea typeface="Source Code Pro"/>
              <a:cs typeface="Source Code Pro"/>
              <a:sym typeface="Source Code Pro"/>
            </a:endParaRPr>
          </a:p>
          <a:p>
            <a:pPr indent="0" lvl="0" marL="0" rtl="0" algn="l">
              <a:spcBef>
                <a:spcPts val="0"/>
              </a:spcBef>
              <a:spcAft>
                <a:spcPts val="0"/>
              </a:spcAft>
              <a:buNone/>
            </a:pPr>
            <a:r>
              <a:t/>
            </a:r>
            <a:endParaRPr sz="900">
              <a:solidFill>
                <a:srgbClr val="0D1117"/>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Analyzing </a:t>
            </a:r>
            <a:endParaRPr/>
          </a:p>
          <a:p>
            <a:pPr indent="0" lvl="0" marL="0" rtl="0" algn="l">
              <a:spcBef>
                <a:spcPts val="0"/>
              </a:spcBef>
              <a:spcAft>
                <a:spcPts val="0"/>
              </a:spcAft>
              <a:buNone/>
            </a:pPr>
            <a:r>
              <a:rPr lang="pt-BR"/>
              <a:t>delivery data</a:t>
            </a:r>
            <a:endParaRPr/>
          </a:p>
        </p:txBody>
      </p:sp>
      <p:sp>
        <p:nvSpPr>
          <p:cNvPr id="108" name="Google Shape;108;p18"/>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   Logistics Performance Analysis</a:t>
            </a:r>
            <a:endParaRPr sz="1100"/>
          </a:p>
          <a:p>
            <a:pPr indent="0" lvl="0" marL="0" rtl="0" algn="l">
              <a:lnSpc>
                <a:spcPct val="100000"/>
              </a:lnSpc>
              <a:spcBef>
                <a:spcPts val="1200"/>
              </a:spcBef>
              <a:spcAft>
                <a:spcPts val="0"/>
              </a:spcAft>
              <a:buNone/>
            </a:pPr>
            <a:r>
              <a:rPr lang="pt-BR" sz="1100"/>
              <a:t> </a:t>
            </a:r>
            <a:endParaRPr sz="1100"/>
          </a:p>
          <a:p>
            <a:pPr indent="0" lvl="0" marL="0" rtl="0" algn="l">
              <a:lnSpc>
                <a:spcPct val="100000"/>
              </a:lnSpc>
              <a:spcBef>
                <a:spcPts val="1200"/>
              </a:spcBef>
              <a:spcAft>
                <a:spcPts val="0"/>
              </a:spcAft>
              <a:buNone/>
            </a:pPr>
            <a:r>
              <a:rPr lang="pt-BR" sz="1100"/>
              <a:t>Anomalous Behaviour:</a:t>
            </a:r>
            <a:endParaRPr sz="1100"/>
          </a:p>
          <a:p>
            <a:pPr indent="0" lvl="0" marL="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23% of orders delivered after estimated date of delivery</a:t>
            </a:r>
            <a:endParaRPr sz="1100"/>
          </a:p>
        </p:txBody>
      </p:sp>
      <p:pic>
        <p:nvPicPr>
          <p:cNvPr id="109" name="Google Shape;109;p18"/>
          <p:cNvPicPr preferRelativeResize="0"/>
          <p:nvPr/>
        </p:nvPicPr>
        <p:blipFill>
          <a:blip r:embed="rId3">
            <a:alphaModFix/>
          </a:blip>
          <a:stretch>
            <a:fillRect/>
          </a:stretch>
        </p:blipFill>
        <p:spPr>
          <a:xfrm>
            <a:off x="311700" y="1954425"/>
            <a:ext cx="3361525" cy="2212550"/>
          </a:xfrm>
          <a:prstGeom prst="rect">
            <a:avLst/>
          </a:prstGeom>
          <a:noFill/>
          <a:ln>
            <a:noFill/>
          </a:ln>
        </p:spPr>
      </p:pic>
      <p:sp>
        <p:nvSpPr>
          <p:cNvPr id="110" name="Google Shape;110;p18"/>
          <p:cNvSpPr txBox="1"/>
          <p:nvPr/>
        </p:nvSpPr>
        <p:spPr>
          <a:xfrm>
            <a:off x="311700" y="4286275"/>
            <a:ext cx="313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latin typeface="Source Code Pro"/>
                <a:ea typeface="Source Code Pro"/>
                <a:cs typeface="Source Code Pro"/>
                <a:sym typeface="Source Code Pro"/>
              </a:rPr>
              <a:t>*1,34% of data without estimate delivery date</a:t>
            </a:r>
            <a:endParaRPr sz="9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2497200" y="275800"/>
            <a:ext cx="5583600" cy="21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Analyzing </a:t>
            </a:r>
            <a:endParaRPr/>
          </a:p>
          <a:p>
            <a:pPr indent="0" lvl="0" marL="0" rtl="0" algn="l">
              <a:spcBef>
                <a:spcPts val="0"/>
              </a:spcBef>
              <a:spcAft>
                <a:spcPts val="0"/>
              </a:spcAft>
              <a:buNone/>
            </a:pPr>
            <a:r>
              <a:rPr lang="pt-BR"/>
              <a:t>delivery data</a:t>
            </a:r>
            <a:endParaRPr/>
          </a:p>
        </p:txBody>
      </p:sp>
      <p:sp>
        <p:nvSpPr>
          <p:cNvPr id="117" name="Google Shape;117;p19"/>
          <p:cNvSpPr txBox="1"/>
          <p:nvPr>
            <p:ph idx="1" type="body"/>
          </p:nvPr>
        </p:nvSpPr>
        <p:spPr>
          <a:xfrm>
            <a:off x="2477850" y="275800"/>
            <a:ext cx="5622300" cy="43959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pt-BR" sz="1100"/>
              <a:t>Anomalous Behaviour:</a:t>
            </a:r>
            <a:endParaRPr sz="1100"/>
          </a:p>
          <a:p>
            <a:pPr indent="0" lvl="0" marL="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23% of orders delivered after estimated date of delivery</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Half of late deliveries in SouthEast region and Bahia Estate</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1200"/>
              </a:spcAft>
              <a:buNone/>
            </a:pPr>
            <a:r>
              <a:t/>
            </a:r>
            <a:endParaRPr sz="1100"/>
          </a:p>
        </p:txBody>
      </p:sp>
      <p:pic>
        <p:nvPicPr>
          <p:cNvPr id="118" name="Google Shape;118;p19"/>
          <p:cNvPicPr preferRelativeResize="0"/>
          <p:nvPr/>
        </p:nvPicPr>
        <p:blipFill>
          <a:blip r:embed="rId3">
            <a:alphaModFix/>
          </a:blip>
          <a:stretch>
            <a:fillRect/>
          </a:stretch>
        </p:blipFill>
        <p:spPr>
          <a:xfrm>
            <a:off x="2458500" y="2571750"/>
            <a:ext cx="5622150" cy="210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p:nvPr/>
        </p:nvSpPr>
        <p:spPr>
          <a:xfrm>
            <a:off x="2497200" y="275800"/>
            <a:ext cx="5583600" cy="21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Analyzing </a:t>
            </a:r>
            <a:endParaRPr/>
          </a:p>
          <a:p>
            <a:pPr indent="0" lvl="0" marL="0" rtl="0" algn="l">
              <a:spcBef>
                <a:spcPts val="0"/>
              </a:spcBef>
              <a:spcAft>
                <a:spcPts val="0"/>
              </a:spcAft>
              <a:buNone/>
            </a:pPr>
            <a:r>
              <a:rPr lang="pt-BR"/>
              <a:t>delivery data</a:t>
            </a:r>
            <a:endParaRPr/>
          </a:p>
        </p:txBody>
      </p:sp>
      <p:sp>
        <p:nvSpPr>
          <p:cNvPr id="125" name="Google Shape;125;p20"/>
          <p:cNvSpPr txBox="1"/>
          <p:nvPr>
            <p:ph idx="1" type="body"/>
          </p:nvPr>
        </p:nvSpPr>
        <p:spPr>
          <a:xfrm>
            <a:off x="2477850" y="275800"/>
            <a:ext cx="5622300" cy="43959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pt-BR" sz="1100"/>
              <a:t>Anomalous Behaviour:</a:t>
            </a:r>
            <a:endParaRPr sz="1100"/>
          </a:p>
          <a:p>
            <a:pPr indent="0" lvl="0" marL="0" rtl="0" algn="l">
              <a:lnSpc>
                <a:spcPct val="100000"/>
              </a:lnSpc>
              <a:spcBef>
                <a:spcPts val="1200"/>
              </a:spcBef>
              <a:spcAft>
                <a:spcPts val="0"/>
              </a:spcAft>
              <a:buNone/>
            </a:pPr>
            <a:r>
              <a:t/>
            </a:r>
            <a:endParaRPr sz="1100"/>
          </a:p>
          <a:p>
            <a:pPr indent="-293211" lvl="0" marL="457200" rtl="0" algn="l">
              <a:lnSpc>
                <a:spcPct val="100000"/>
              </a:lnSpc>
              <a:spcBef>
                <a:spcPts val="1200"/>
              </a:spcBef>
              <a:spcAft>
                <a:spcPts val="0"/>
              </a:spcAft>
              <a:buSzPct val="100000"/>
              <a:buAutoNum type="arabicPeriod"/>
            </a:pPr>
            <a:r>
              <a:rPr lang="pt-BR" sz="1100"/>
              <a:t>23% of orders delivered after estimated date of delivery</a:t>
            </a:r>
            <a:endParaRPr sz="1100"/>
          </a:p>
          <a:p>
            <a:pPr indent="0" lvl="0" marL="914400" rtl="0" algn="l">
              <a:lnSpc>
                <a:spcPct val="100000"/>
              </a:lnSpc>
              <a:spcBef>
                <a:spcPts val="1200"/>
              </a:spcBef>
              <a:spcAft>
                <a:spcPts val="0"/>
              </a:spcAft>
              <a:buNone/>
            </a:pPr>
            <a:r>
              <a:t/>
            </a:r>
            <a:endParaRPr sz="1100"/>
          </a:p>
          <a:p>
            <a:pPr indent="-293211" lvl="0" marL="457200" rtl="0" algn="l">
              <a:lnSpc>
                <a:spcPct val="100000"/>
              </a:lnSpc>
              <a:spcBef>
                <a:spcPts val="1200"/>
              </a:spcBef>
              <a:spcAft>
                <a:spcPts val="0"/>
              </a:spcAft>
              <a:buSzPct val="100000"/>
              <a:buAutoNum type="arabicPeriod"/>
            </a:pPr>
            <a:r>
              <a:rPr lang="pt-BR" sz="1100"/>
              <a:t>Half of late deliveries in SouthEast region and Bahia Estate</a:t>
            </a:r>
            <a:endParaRPr sz="1100"/>
          </a:p>
          <a:p>
            <a:pPr indent="0" lvl="0" marL="914400" rtl="0" algn="l">
              <a:lnSpc>
                <a:spcPct val="100000"/>
              </a:lnSpc>
              <a:spcBef>
                <a:spcPts val="1200"/>
              </a:spcBef>
              <a:spcAft>
                <a:spcPts val="0"/>
              </a:spcAft>
              <a:buNone/>
            </a:pPr>
            <a:r>
              <a:t/>
            </a:r>
            <a:endParaRPr sz="1100"/>
          </a:p>
          <a:p>
            <a:pPr indent="-293211" lvl="0" marL="457200" rtl="0" algn="l">
              <a:lnSpc>
                <a:spcPct val="100000"/>
              </a:lnSpc>
              <a:spcBef>
                <a:spcPts val="1200"/>
              </a:spcBef>
              <a:spcAft>
                <a:spcPts val="0"/>
              </a:spcAft>
              <a:buSzPct val="100000"/>
              <a:buAutoNum type="arabicPeriod"/>
            </a:pPr>
            <a:r>
              <a:rPr lang="pt-BR" sz="1100"/>
              <a:t>Regions with lowest delivery date estimates (5-9 days)</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1200"/>
              </a:spcAft>
              <a:buNone/>
            </a:pPr>
            <a:r>
              <a:t/>
            </a:r>
            <a:endParaRPr sz="1100"/>
          </a:p>
        </p:txBody>
      </p:sp>
      <p:pic>
        <p:nvPicPr>
          <p:cNvPr id="126" name="Google Shape;126;p20"/>
          <p:cNvPicPr preferRelativeResize="0"/>
          <p:nvPr/>
        </p:nvPicPr>
        <p:blipFill>
          <a:blip r:embed="rId3">
            <a:alphaModFix/>
          </a:blip>
          <a:stretch>
            <a:fillRect/>
          </a:stretch>
        </p:blipFill>
        <p:spPr>
          <a:xfrm>
            <a:off x="2497200" y="2636904"/>
            <a:ext cx="5583601" cy="21028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p:nvPr/>
        </p:nvSpPr>
        <p:spPr>
          <a:xfrm>
            <a:off x="2497200" y="275800"/>
            <a:ext cx="5583600" cy="21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Analyzing </a:t>
            </a:r>
            <a:endParaRPr/>
          </a:p>
          <a:p>
            <a:pPr indent="0" lvl="0" marL="0" rtl="0" algn="l">
              <a:spcBef>
                <a:spcPts val="0"/>
              </a:spcBef>
              <a:spcAft>
                <a:spcPts val="0"/>
              </a:spcAft>
              <a:buNone/>
            </a:pPr>
            <a:r>
              <a:rPr lang="pt-BR"/>
              <a:t>delivery data</a:t>
            </a:r>
            <a:endParaRPr/>
          </a:p>
        </p:txBody>
      </p:sp>
      <p:sp>
        <p:nvSpPr>
          <p:cNvPr id="133" name="Google Shape;133;p21"/>
          <p:cNvSpPr txBox="1"/>
          <p:nvPr>
            <p:ph idx="1" type="body"/>
          </p:nvPr>
        </p:nvSpPr>
        <p:spPr>
          <a:xfrm>
            <a:off x="2477850" y="275800"/>
            <a:ext cx="5622300" cy="4395900"/>
          </a:xfrm>
          <a:prstGeom prst="rect">
            <a:avLst/>
          </a:prstGeom>
        </p:spPr>
        <p:txBody>
          <a:bodyPr anchorCtr="0" anchor="ctr"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pt-BR" sz="1100"/>
              <a:t>Anomalous Behaviour:</a:t>
            </a:r>
            <a:endParaRPr sz="1100"/>
          </a:p>
          <a:p>
            <a:pPr indent="-287972" lvl="0" marL="457200" rtl="0" algn="l">
              <a:lnSpc>
                <a:spcPct val="100000"/>
              </a:lnSpc>
              <a:spcBef>
                <a:spcPts val="1200"/>
              </a:spcBef>
              <a:spcAft>
                <a:spcPts val="0"/>
              </a:spcAft>
              <a:buSzPct val="100000"/>
              <a:buAutoNum type="arabicPeriod"/>
            </a:pPr>
            <a:r>
              <a:rPr lang="pt-BR" sz="1100"/>
              <a:t>23% of orders delivered after estimated date of delivery</a:t>
            </a:r>
            <a:endParaRPr sz="1100"/>
          </a:p>
          <a:p>
            <a:pPr indent="0" lvl="0" marL="914400" rtl="0" algn="l">
              <a:lnSpc>
                <a:spcPct val="100000"/>
              </a:lnSpc>
              <a:spcBef>
                <a:spcPts val="1200"/>
              </a:spcBef>
              <a:spcAft>
                <a:spcPts val="0"/>
              </a:spcAft>
              <a:buNone/>
            </a:pPr>
            <a:r>
              <a:t/>
            </a:r>
            <a:endParaRPr sz="1100"/>
          </a:p>
          <a:p>
            <a:pPr indent="-287972" lvl="0" marL="457200" rtl="0" algn="l">
              <a:lnSpc>
                <a:spcPct val="100000"/>
              </a:lnSpc>
              <a:spcBef>
                <a:spcPts val="1200"/>
              </a:spcBef>
              <a:spcAft>
                <a:spcPts val="0"/>
              </a:spcAft>
              <a:buSzPct val="100000"/>
              <a:buAutoNum type="arabicPeriod"/>
            </a:pPr>
            <a:r>
              <a:rPr lang="pt-BR" sz="1100"/>
              <a:t>Half of late deliveries in SouthEast region and Bahia Estate</a:t>
            </a:r>
            <a:endParaRPr sz="1100"/>
          </a:p>
          <a:p>
            <a:pPr indent="0" lvl="0" marL="914400" rtl="0" algn="l">
              <a:lnSpc>
                <a:spcPct val="100000"/>
              </a:lnSpc>
              <a:spcBef>
                <a:spcPts val="1200"/>
              </a:spcBef>
              <a:spcAft>
                <a:spcPts val="0"/>
              </a:spcAft>
              <a:buNone/>
            </a:pPr>
            <a:r>
              <a:t/>
            </a:r>
            <a:endParaRPr sz="1100"/>
          </a:p>
          <a:p>
            <a:pPr indent="-287972" lvl="0" marL="457200" rtl="0" algn="l">
              <a:lnSpc>
                <a:spcPct val="100000"/>
              </a:lnSpc>
              <a:spcBef>
                <a:spcPts val="1200"/>
              </a:spcBef>
              <a:spcAft>
                <a:spcPts val="0"/>
              </a:spcAft>
              <a:buSzPct val="100000"/>
              <a:buAutoNum type="arabicPeriod"/>
            </a:pPr>
            <a:r>
              <a:rPr lang="pt-BR" sz="1100"/>
              <a:t>Regions with lowest delivery date estimates (5-9 days)</a:t>
            </a:r>
            <a:endParaRPr sz="1100"/>
          </a:p>
          <a:p>
            <a:pPr indent="0" lvl="0" marL="914400" rtl="0" algn="l">
              <a:lnSpc>
                <a:spcPct val="100000"/>
              </a:lnSpc>
              <a:spcBef>
                <a:spcPts val="1200"/>
              </a:spcBef>
              <a:spcAft>
                <a:spcPts val="0"/>
              </a:spcAft>
              <a:buNone/>
            </a:pPr>
            <a:r>
              <a:t/>
            </a:r>
            <a:endParaRPr sz="1100"/>
          </a:p>
          <a:p>
            <a:pPr indent="-287972" lvl="0" marL="457200" rtl="0" algn="l">
              <a:lnSpc>
                <a:spcPct val="100000"/>
              </a:lnSpc>
              <a:spcBef>
                <a:spcPts val="1200"/>
              </a:spcBef>
              <a:spcAft>
                <a:spcPts val="0"/>
              </a:spcAft>
              <a:buSzPct val="100000"/>
              <a:buAutoNum type="arabicPeriod"/>
            </a:pPr>
            <a:r>
              <a:rPr lang="pt-BR" sz="1100"/>
              <a:t>50% of delayed orders between 1-4 days of delay</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1200"/>
              </a:spcAft>
              <a:buNone/>
            </a:pPr>
            <a:r>
              <a:t/>
            </a:r>
            <a:endParaRPr sz="1100"/>
          </a:p>
        </p:txBody>
      </p:sp>
      <p:pic>
        <p:nvPicPr>
          <p:cNvPr id="134" name="Google Shape;134;p21"/>
          <p:cNvPicPr preferRelativeResize="0"/>
          <p:nvPr/>
        </p:nvPicPr>
        <p:blipFill>
          <a:blip r:embed="rId3">
            <a:alphaModFix/>
          </a:blip>
          <a:stretch>
            <a:fillRect/>
          </a:stretch>
        </p:blipFill>
        <p:spPr>
          <a:xfrm>
            <a:off x="311700" y="2515450"/>
            <a:ext cx="7788451" cy="22067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