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33"/>
  </p:notesMasterIdLst>
  <p:handoutMasterIdLst>
    <p:handoutMasterId r:id="rId34"/>
  </p:handoutMasterIdLst>
  <p:sldIdLst>
    <p:sldId id="347" r:id="rId5"/>
    <p:sldId id="354" r:id="rId6"/>
    <p:sldId id="364" r:id="rId7"/>
    <p:sldId id="366" r:id="rId8"/>
    <p:sldId id="365" r:id="rId9"/>
    <p:sldId id="361" r:id="rId10"/>
    <p:sldId id="362" r:id="rId11"/>
    <p:sldId id="357" r:id="rId12"/>
    <p:sldId id="367" r:id="rId13"/>
    <p:sldId id="382" r:id="rId14"/>
    <p:sldId id="368" r:id="rId15"/>
    <p:sldId id="377" r:id="rId16"/>
    <p:sldId id="369" r:id="rId17"/>
    <p:sldId id="379" r:id="rId18"/>
    <p:sldId id="383" r:id="rId19"/>
    <p:sldId id="370" r:id="rId20"/>
    <p:sldId id="371" r:id="rId21"/>
    <p:sldId id="372" r:id="rId22"/>
    <p:sldId id="380" r:id="rId23"/>
    <p:sldId id="373" r:id="rId24"/>
    <p:sldId id="374" r:id="rId25"/>
    <p:sldId id="381" r:id="rId26"/>
    <p:sldId id="375" r:id="rId27"/>
    <p:sldId id="384" r:id="rId28"/>
    <p:sldId id="376" r:id="rId29"/>
    <p:sldId id="267" r:id="rId30"/>
    <p:sldId id="356" r:id="rId31"/>
    <p:sldId id="360" r:id="rId32"/>
  </p:sldIdLst>
  <p:sldSz cx="9144000" cy="6858000" type="screen4x3"/>
  <p:notesSz cx="6794500" cy="9931400"/>
  <p:custDataLst>
    <p:tags r:id="rId35"/>
  </p:custDataLst>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22" userDrawn="1">
          <p15:clr>
            <a:srgbClr val="A4A3A4"/>
          </p15:clr>
        </p15:guide>
        <p15:guide id="2" pos="2880">
          <p15:clr>
            <a:srgbClr val="A4A3A4"/>
          </p15:clr>
        </p15:guide>
        <p15:guide id="3" orient="horz" pos="2460">
          <p15:clr>
            <a:srgbClr val="A4A3A4"/>
          </p15:clr>
        </p15:guide>
        <p15:guide id="4" orient="horz" pos="3090" userDrawn="1">
          <p15:clr>
            <a:srgbClr val="A4A3A4"/>
          </p15:clr>
        </p15:guide>
        <p15:guide id="5" pos="3969" userDrawn="1">
          <p15:clr>
            <a:srgbClr val="A4A3A4"/>
          </p15:clr>
        </p15:guide>
        <p15:guide id="6" orient="horz" pos="459" userDrawn="1">
          <p15:clr>
            <a:srgbClr val="A4A3A4"/>
          </p15:clr>
        </p15:guide>
        <p15:guide id="7" orient="horz" pos="527" userDrawn="1">
          <p15:clr>
            <a:srgbClr val="A4A3A4"/>
          </p15:clr>
        </p15:guide>
        <p15:guide id="8" orient="horz" pos="663" userDrawn="1">
          <p15:clr>
            <a:srgbClr val="A4A3A4"/>
          </p15:clr>
        </p15:guide>
        <p15:guide id="9" orient="horz" pos="2795" userDrawn="1">
          <p15:clr>
            <a:srgbClr val="A4A3A4"/>
          </p15:clr>
        </p15:guide>
        <p15:guide id="10" pos="5692" userDrawn="1">
          <p15:clr>
            <a:srgbClr val="A4A3A4"/>
          </p15:clr>
        </p15:guide>
        <p15:guide id="11" pos="4422" userDrawn="1">
          <p15:clr>
            <a:srgbClr val="A4A3A4"/>
          </p15:clr>
        </p15:guide>
        <p15:guide id="12" pos="4309" userDrawn="1">
          <p15:clr>
            <a:srgbClr val="A4A3A4"/>
          </p15:clr>
        </p15:guide>
        <p15:guide id="13" pos="198" userDrawn="1">
          <p15:clr>
            <a:srgbClr val="A4A3A4"/>
          </p15:clr>
        </p15:guide>
        <p15:guide id="14" pos="4717" userDrawn="1">
          <p15:clr>
            <a:srgbClr val="A4A3A4"/>
          </p15:clr>
        </p15:guide>
        <p15:guide id="15" pos="4987" userDrawn="1">
          <p15:clr>
            <a:srgbClr val="A4A3A4"/>
          </p15:clr>
        </p15:guide>
        <p15:guide id="17" pos="5610" userDrawn="1">
          <p15:clr>
            <a:srgbClr val="A4A3A4"/>
          </p15:clr>
        </p15:guide>
        <p15:guide id="18" orient="horz" pos="3657" userDrawn="1">
          <p15:clr>
            <a:srgbClr val="A4A3A4"/>
          </p15:clr>
        </p15:guide>
        <p15:guide id="19" pos="48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9F"/>
    <a:srgbClr val="DEDEDE"/>
    <a:srgbClr val="BFBFBF"/>
    <a:srgbClr val="14ADAA"/>
    <a:srgbClr val="A7ACAC"/>
    <a:srgbClr val="ACA2A2"/>
    <a:srgbClr val="808080"/>
    <a:srgbClr val="48BAB8"/>
    <a:srgbClr val="00AC9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59" autoAdjust="0"/>
    <p:restoredTop sz="96391" autoAdjust="0"/>
  </p:normalViewPr>
  <p:slideViewPr>
    <p:cSldViewPr snapToGrid="0" snapToObjects="1">
      <p:cViewPr varScale="1">
        <p:scale>
          <a:sx n="81" d="100"/>
          <a:sy n="81" d="100"/>
        </p:scale>
        <p:origin x="1266" y="90"/>
      </p:cViewPr>
      <p:guideLst>
        <p:guide orient="horz" pos="822"/>
        <p:guide pos="2880"/>
        <p:guide orient="horz" pos="2460"/>
        <p:guide orient="horz" pos="3090"/>
        <p:guide pos="3969"/>
        <p:guide orient="horz" pos="459"/>
        <p:guide orient="horz" pos="527"/>
        <p:guide orient="horz" pos="663"/>
        <p:guide orient="horz" pos="2795"/>
        <p:guide pos="5692"/>
        <p:guide pos="4422"/>
        <p:guide pos="4309"/>
        <p:guide pos="198"/>
        <p:guide pos="4717"/>
        <p:guide pos="4987"/>
        <p:guide pos="5610"/>
        <p:guide orient="horz" pos="3657"/>
        <p:guide pos="48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90" d="100"/>
          <a:sy n="90" d="100"/>
        </p:scale>
        <p:origin x="261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848645" y="0"/>
            <a:ext cx="2944283" cy="498295"/>
          </a:xfrm>
          <a:prstGeom prst="rect">
            <a:avLst/>
          </a:prstGeom>
        </p:spPr>
        <p:txBody>
          <a:bodyPr vert="horz" lIns="91440" tIns="45720" rIns="91440" bIns="45720" rtlCol="0"/>
          <a:lstStyle>
            <a:lvl1pPr algn="r">
              <a:defRPr sz="1200"/>
            </a:lvl1pPr>
          </a:lstStyle>
          <a:p>
            <a:fld id="{60116FE6-96BA-4EB5-BF7E-1D2F23652D67}" type="datetimeFigureOut">
              <a:rPr lang="de-CH" smtClean="0"/>
              <a:pPr/>
              <a:t>19.06.2017</a:t>
            </a:fld>
            <a:endParaRPr lang="de-CH"/>
          </a:p>
        </p:txBody>
      </p:sp>
      <p:sp>
        <p:nvSpPr>
          <p:cNvPr id="4" name="Fußzeilenplatzhalter 3"/>
          <p:cNvSpPr>
            <a:spLocks noGrp="1"/>
          </p:cNvSpPr>
          <p:nvPr>
            <p:ph type="ftr" sz="quarter" idx="2"/>
          </p:nvPr>
        </p:nvSpPr>
        <p:spPr>
          <a:xfrm>
            <a:off x="0" y="9433107"/>
            <a:ext cx="2944283" cy="498294"/>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48645" y="9433107"/>
            <a:ext cx="2944283" cy="498294"/>
          </a:xfrm>
          <a:prstGeom prst="rect">
            <a:avLst/>
          </a:prstGeom>
        </p:spPr>
        <p:txBody>
          <a:bodyPr vert="horz" lIns="91440" tIns="45720" rIns="91440" bIns="45720" rtlCol="0" anchor="b"/>
          <a:lstStyle>
            <a:lvl1pPr algn="r">
              <a:defRPr sz="1200"/>
            </a:lvl1pPr>
          </a:lstStyle>
          <a:p>
            <a:fld id="{6BCA9BDF-79E3-446C-B4F6-15334575C5EA}" type="slidenum">
              <a:rPr lang="de-CH" smtClean="0"/>
              <a:pPr/>
              <a:t>‹Nr.›</a:t>
            </a:fld>
            <a:endParaRPr lang="de-CH"/>
          </a:p>
        </p:txBody>
      </p:sp>
    </p:spTree>
    <p:extLst>
      <p:ext uri="{BB962C8B-B14F-4D97-AF65-F5344CB8AC3E}">
        <p14:creationId xmlns:p14="http://schemas.microsoft.com/office/powerpoint/2010/main" val="752555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14CC28C7-29F5-4D66-AB42-5B38B23263E0}" type="datetimeFigureOut">
              <a:rPr lang="de-CH" smtClean="0"/>
              <a:pPr/>
              <a:t>19.06.2017</a:t>
            </a:fld>
            <a:endParaRPr lang="de-CH"/>
          </a:p>
        </p:txBody>
      </p:sp>
      <p:sp>
        <p:nvSpPr>
          <p:cNvPr id="4" name="Folienbildplatzhalter 3"/>
          <p:cNvSpPr>
            <a:spLocks noGrp="1" noRot="1" noChangeAspect="1"/>
          </p:cNvSpPr>
          <p:nvPr>
            <p:ph type="sldImg" idx="2"/>
          </p:nvPr>
        </p:nvSpPr>
        <p:spPr>
          <a:xfrm>
            <a:off x="1163638" y="1241425"/>
            <a:ext cx="4467225" cy="3351213"/>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96E9BEE3-A1F0-4835-AE32-07AB97761E21}" type="slidenum">
              <a:rPr lang="de-CH" smtClean="0"/>
              <a:pPr/>
              <a:t>‹Nr.›</a:t>
            </a:fld>
            <a:endParaRPr lang="de-CH"/>
          </a:p>
        </p:txBody>
      </p:sp>
    </p:spTree>
    <p:extLst>
      <p:ext uri="{BB962C8B-B14F-4D97-AF65-F5344CB8AC3E}">
        <p14:creationId xmlns:p14="http://schemas.microsoft.com/office/powerpoint/2010/main" val="2244775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tt_1">
    <p:spTree>
      <p:nvGrpSpPr>
        <p:cNvPr id="1" name=""/>
        <p:cNvGrpSpPr/>
        <p:nvPr/>
      </p:nvGrpSpPr>
      <p:grpSpPr>
        <a:xfrm>
          <a:off x="0" y="0"/>
          <a:ext cx="0" cy="0"/>
          <a:chOff x="0" y="0"/>
          <a:chExt cx="0" cy="0"/>
        </a:xfrm>
      </p:grpSpPr>
      <p:pic>
        <p:nvPicPr>
          <p:cNvPr id="9" name="Bild 8" descr="schirm.jpg"/>
          <p:cNvPicPr>
            <a:picLocks noChangeAspect="1"/>
          </p:cNvPicPr>
          <p:nvPr userDrawn="1"/>
        </p:nvPicPr>
        <p:blipFill rotWithShape="1">
          <a:blip r:embed="rId2">
            <a:extLst>
              <a:ext uri="{28A0092B-C50C-407E-A947-70E740481C1C}">
                <a14:useLocalDpi xmlns:a14="http://schemas.microsoft.com/office/drawing/2010/main" val="0"/>
              </a:ext>
            </a:extLst>
          </a:blip>
          <a:srcRect l="6611"/>
          <a:stretch/>
        </p:blipFill>
        <p:spPr>
          <a:xfrm>
            <a:off x="0" y="-10453"/>
            <a:ext cx="9152467" cy="6885384"/>
          </a:xfrm>
          <a:prstGeom prst="rect">
            <a:avLst/>
          </a:prstGeom>
        </p:spPr>
      </p:pic>
      <p:sp>
        <p:nvSpPr>
          <p:cNvPr id="5" name="Textfeld 4"/>
          <p:cNvSpPr txBox="1"/>
          <p:nvPr userDrawn="1"/>
        </p:nvSpPr>
        <p:spPr>
          <a:xfrm>
            <a:off x="2107411" y="5898662"/>
            <a:ext cx="914400" cy="914400"/>
          </a:xfrm>
          <a:prstGeom prst="rect">
            <a:avLst/>
          </a:prstGeom>
        </p:spPr>
        <p:txBody>
          <a:bodyPr vert="horz" wrap="none" lIns="91440" tIns="45720" rIns="91440" bIns="45720" rtlCol="0" anchor="ctr">
            <a:normAutofit/>
          </a:bodyPr>
          <a:lstStyle/>
          <a:p>
            <a:pPr algn="l"/>
            <a:endParaRPr lang="de-DE" spc="100" dirty="0" smtClean="0">
              <a:solidFill>
                <a:srgbClr val="000000"/>
              </a:solidFill>
              <a:latin typeface="Roboto Thin"/>
              <a:ea typeface="Roboto Regular" panose="02000000000000000000" pitchFamily="2" charset="0"/>
              <a:cs typeface="Roboto Thin"/>
            </a:endParaRPr>
          </a:p>
        </p:txBody>
      </p:sp>
      <p:pic>
        <p:nvPicPr>
          <p:cNvPr id="8" name="Picture 2" descr="C:\Users\ses\Desktop\ti8m_logo_2014_CMYK.png"/>
          <p:cNvPicPr>
            <a:picLocks noChangeAspect="1" noChangeArrowheads="1"/>
          </p:cNvPicPr>
          <p:nvPr userDrawn="1"/>
        </p:nvPicPr>
        <p:blipFill>
          <a:blip r:embed="rId3" cstate="email">
            <a:biLevel thresh="25000"/>
            <a:extLst>
              <a:ext uri="{28A0092B-C50C-407E-A947-70E740481C1C}">
                <a14:useLocalDpi xmlns:a14="http://schemas.microsoft.com/office/drawing/2010/main"/>
              </a:ext>
            </a:extLst>
          </a:blip>
          <a:srcRect/>
          <a:stretch>
            <a:fillRect/>
          </a:stretch>
        </p:blipFill>
        <p:spPr bwMode="auto">
          <a:xfrm>
            <a:off x="7791151" y="6149814"/>
            <a:ext cx="1066238" cy="520116"/>
          </a:xfrm>
          <a:prstGeom prst="rect">
            <a:avLst/>
          </a:prstGeom>
          <a:noFill/>
          <a:extLst>
            <a:ext uri="{909E8E84-426E-40DD-AFC4-6F175D3DCCD1}">
              <a14:hiddenFill xmlns:a14="http://schemas.microsoft.com/office/drawing/2010/main">
                <a:solidFill>
                  <a:srgbClr val="FFFFFF"/>
                </a:solidFill>
              </a14:hiddenFill>
            </a:ext>
          </a:extLst>
        </p:spPr>
      </p:pic>
      <p:sp>
        <p:nvSpPr>
          <p:cNvPr id="13" name="Textplatzhalter 12"/>
          <p:cNvSpPr>
            <a:spLocks noGrp="1"/>
          </p:cNvSpPr>
          <p:nvPr>
            <p:ph type="body" sz="quarter" idx="12"/>
          </p:nvPr>
        </p:nvSpPr>
        <p:spPr>
          <a:xfrm>
            <a:off x="341144" y="739350"/>
            <a:ext cx="8116785" cy="769938"/>
          </a:xfrm>
          <a:prstGeom prst="rect">
            <a:avLst/>
          </a:prstGeom>
        </p:spPr>
        <p:txBody>
          <a:bodyPr vert="horz" anchor="t"/>
          <a:lstStyle>
            <a:lvl1pPr marL="0" indent="0">
              <a:lnSpc>
                <a:spcPct val="90000"/>
              </a:lnSpc>
              <a:buNone/>
              <a:defRPr sz="4400">
                <a:solidFill>
                  <a:schemeClr val="bg1"/>
                </a:solidFill>
                <a:latin typeface="Roboto Black"/>
                <a:cs typeface="Roboto Black"/>
              </a:defRPr>
            </a:lvl1pPr>
          </a:lstStyle>
          <a:p>
            <a:pPr lvl="0"/>
            <a:r>
              <a:rPr lang="de-CH" dirty="0" smtClean="0"/>
              <a:t>Mastertextformat </a:t>
            </a:r>
          </a:p>
          <a:p>
            <a:pPr lvl="0"/>
            <a:r>
              <a:rPr lang="de-CH" dirty="0" smtClean="0"/>
              <a:t>bearbeiten</a:t>
            </a:r>
          </a:p>
        </p:txBody>
      </p:sp>
      <p:sp>
        <p:nvSpPr>
          <p:cNvPr id="6" name="Textplatzhalter 5"/>
          <p:cNvSpPr>
            <a:spLocks noGrp="1"/>
          </p:cNvSpPr>
          <p:nvPr>
            <p:ph type="body" sz="quarter" idx="13"/>
          </p:nvPr>
        </p:nvSpPr>
        <p:spPr>
          <a:xfrm>
            <a:off x="349171" y="2142056"/>
            <a:ext cx="3720573" cy="203200"/>
          </a:xfrm>
          <a:prstGeom prst="rect">
            <a:avLst/>
          </a:prstGeom>
        </p:spPr>
        <p:txBody>
          <a:bodyPr vert="horz" anchor="ctr"/>
          <a:lstStyle>
            <a:lvl1pPr marL="0" indent="0">
              <a:buNone/>
              <a:defRPr sz="1200">
                <a:solidFill>
                  <a:srgbClr val="FFFFFF"/>
                </a:solidFill>
                <a:latin typeface="Roboto Regular"/>
                <a:cs typeface="Roboto Regular"/>
              </a:defRPr>
            </a:lvl1pPr>
          </a:lstStyle>
          <a:p>
            <a:pPr lvl="0"/>
            <a:r>
              <a:rPr lang="de-CH" dirty="0" err="1" smtClean="0"/>
              <a:t>Mastertextf</a:t>
            </a:r>
            <a:endParaRPr lang="de-CH" dirty="0" smtClean="0"/>
          </a:p>
        </p:txBody>
      </p:sp>
      <p:sp>
        <p:nvSpPr>
          <p:cNvPr id="17" name="Textplatzhalter 16"/>
          <p:cNvSpPr>
            <a:spLocks noGrp="1"/>
          </p:cNvSpPr>
          <p:nvPr>
            <p:ph type="body" sz="quarter" idx="14"/>
          </p:nvPr>
        </p:nvSpPr>
        <p:spPr>
          <a:xfrm>
            <a:off x="349171" y="6113830"/>
            <a:ext cx="7207250" cy="623887"/>
          </a:xfrm>
          <a:prstGeom prst="rect">
            <a:avLst/>
          </a:prstGeom>
        </p:spPr>
        <p:txBody>
          <a:bodyPr vert="horz"/>
          <a:lstStyle>
            <a:lvl1pPr marL="0" indent="0">
              <a:buNone/>
              <a:defRPr sz="1200">
                <a:solidFill>
                  <a:srgbClr val="FFFFFF"/>
                </a:solidFill>
                <a:latin typeface="Roboto Regular"/>
                <a:cs typeface="Roboto Regular"/>
              </a:defRPr>
            </a:lvl1pPr>
          </a:lstStyle>
          <a:p>
            <a:pPr lvl="0"/>
            <a:r>
              <a:rPr lang="de-CH" dirty="0" smtClean="0"/>
              <a:t>Mastertextformat bearbeiten</a:t>
            </a:r>
          </a:p>
        </p:txBody>
      </p:sp>
      <p:sp>
        <p:nvSpPr>
          <p:cNvPr id="11" name="Rechteck 10"/>
          <p:cNvSpPr/>
          <p:nvPr userDrawn="1"/>
        </p:nvSpPr>
        <p:spPr>
          <a:xfrm>
            <a:off x="348140" y="6392931"/>
            <a:ext cx="6146800" cy="276999"/>
          </a:xfrm>
          <a:prstGeom prst="rect">
            <a:avLst/>
          </a:prstGeom>
        </p:spPr>
        <p:txBody>
          <a:bodyPr wrap="square">
            <a:spAutoFit/>
          </a:bodyPr>
          <a:lstStyle/>
          <a:p>
            <a:r>
              <a:rPr lang="de-DE" sz="1200" dirty="0">
                <a:solidFill>
                  <a:schemeClr val="bg1"/>
                </a:solidFill>
                <a:latin typeface="Roboto Light"/>
                <a:ea typeface="Thin"/>
                <a:cs typeface="Roboto Light"/>
              </a:rPr>
              <a:t>Consulting.   Design.   Agile Projects.   Products.   Innovation Hosting.</a:t>
            </a:r>
          </a:p>
        </p:txBody>
      </p:sp>
    </p:spTree>
    <p:extLst>
      <p:ext uri="{BB962C8B-B14F-4D97-AF65-F5344CB8AC3E}">
        <p14:creationId xmlns:p14="http://schemas.microsoft.com/office/powerpoint/2010/main" val="22871801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r_digitalisieren_Ihr_Unternehmen">
    <p:spTree>
      <p:nvGrpSpPr>
        <p:cNvPr id="1" name=""/>
        <p:cNvGrpSpPr/>
        <p:nvPr/>
      </p:nvGrpSpPr>
      <p:grpSpPr>
        <a:xfrm>
          <a:off x="0" y="0"/>
          <a:ext cx="0" cy="0"/>
          <a:chOff x="0" y="0"/>
          <a:chExt cx="0" cy="0"/>
        </a:xfrm>
      </p:grpSpPr>
      <p:sp>
        <p:nvSpPr>
          <p:cNvPr id="7" name="Textfeld 6"/>
          <p:cNvSpPr txBox="1"/>
          <p:nvPr userDrawn="1"/>
        </p:nvSpPr>
        <p:spPr>
          <a:xfrm>
            <a:off x="8509000" y="6265333"/>
            <a:ext cx="914400" cy="914400"/>
          </a:xfrm>
          <a:prstGeom prst="rect">
            <a:avLst/>
          </a:prstGeom>
        </p:spPr>
        <p:txBody>
          <a:bodyPr vert="horz" wrap="none" lIns="91440" tIns="45720" rIns="91440" bIns="45720" rtlCol="0" anchor="ctr">
            <a:normAutofit/>
          </a:bodyPr>
          <a:lstStyle/>
          <a:p>
            <a:pPr algn="l"/>
            <a:endParaRPr lang="de-DE" spc="100" dirty="0" smtClean="0">
              <a:solidFill>
                <a:srgbClr val="000000"/>
              </a:solidFill>
              <a:latin typeface="Roboto Thin"/>
              <a:ea typeface="Roboto Regular" panose="02000000000000000000" pitchFamily="2" charset="0"/>
              <a:cs typeface="Roboto Thin"/>
            </a:endParaRPr>
          </a:p>
        </p:txBody>
      </p:sp>
      <p:sp>
        <p:nvSpPr>
          <p:cNvPr id="5" name="Textplatzhalter 4"/>
          <p:cNvSpPr>
            <a:spLocks noGrp="1"/>
          </p:cNvSpPr>
          <p:nvPr>
            <p:ph type="body" sz="quarter" idx="10"/>
          </p:nvPr>
        </p:nvSpPr>
        <p:spPr>
          <a:xfrm>
            <a:off x="314963" y="2390853"/>
            <a:ext cx="7842133" cy="1506537"/>
          </a:xfrm>
          <a:prstGeom prst="rect">
            <a:avLst/>
          </a:prstGeom>
        </p:spPr>
        <p:txBody>
          <a:bodyPr vert="horz"/>
          <a:lstStyle>
            <a:lvl1pPr marL="0" indent="0">
              <a:buNone/>
              <a:defRPr sz="4400">
                <a:solidFill>
                  <a:srgbClr val="004D9F"/>
                </a:solidFill>
                <a:latin typeface="Roboto Black"/>
                <a:cs typeface="Roboto Black"/>
              </a:defRPr>
            </a:lvl1pPr>
          </a:lstStyle>
          <a:p>
            <a:pPr lvl="0"/>
            <a:r>
              <a:rPr lang="de-CH" dirty="0" smtClean="0"/>
              <a:t>Mastertextformat bearbeiten</a:t>
            </a:r>
          </a:p>
        </p:txBody>
      </p:sp>
      <p:sp>
        <p:nvSpPr>
          <p:cNvPr id="6" name="Rechteck 5"/>
          <p:cNvSpPr/>
          <p:nvPr userDrawn="1"/>
        </p:nvSpPr>
        <p:spPr>
          <a:xfrm>
            <a:off x="315152" y="6392931"/>
            <a:ext cx="6146800" cy="276999"/>
          </a:xfrm>
          <a:prstGeom prst="rect">
            <a:avLst/>
          </a:prstGeom>
        </p:spPr>
        <p:txBody>
          <a:bodyPr wrap="square">
            <a:spAutoFit/>
          </a:bodyPr>
          <a:lstStyle/>
          <a:p>
            <a:r>
              <a:rPr lang="de-DE" sz="1200" dirty="0">
                <a:latin typeface="Roboto Light"/>
                <a:ea typeface="Thin"/>
                <a:cs typeface="Roboto Light"/>
              </a:rPr>
              <a:t>Consulting.   Design.   Agile Projects.   Products.   Innovation Hosting.</a:t>
            </a:r>
          </a:p>
        </p:txBody>
      </p:sp>
    </p:spTree>
    <p:extLst>
      <p:ext uri="{BB962C8B-B14F-4D97-AF65-F5344CB8AC3E}">
        <p14:creationId xmlns:p14="http://schemas.microsoft.com/office/powerpoint/2010/main" val="2042127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tzte_Folie">
    <p:spTree>
      <p:nvGrpSpPr>
        <p:cNvPr id="1" name=""/>
        <p:cNvGrpSpPr/>
        <p:nvPr/>
      </p:nvGrpSpPr>
      <p:grpSpPr>
        <a:xfrm>
          <a:off x="0" y="0"/>
          <a:ext cx="0" cy="0"/>
          <a:chOff x="0" y="0"/>
          <a:chExt cx="0" cy="0"/>
        </a:xfrm>
      </p:grpSpPr>
      <p:sp>
        <p:nvSpPr>
          <p:cNvPr id="7" name="Textfeld 6"/>
          <p:cNvSpPr txBox="1">
            <a:spLocks noChangeArrowheads="1"/>
          </p:cNvSpPr>
          <p:nvPr userDrawn="1"/>
        </p:nvSpPr>
        <p:spPr bwMode="auto">
          <a:xfrm>
            <a:off x="391355" y="1798176"/>
            <a:ext cx="75556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de-CH" sz="3600" dirty="0" smtClean="0">
                <a:solidFill>
                  <a:srgbClr val="004D9F"/>
                </a:solidFill>
                <a:latin typeface="Roboto Black"/>
                <a:ea typeface="Roboto Black" panose="02000000000000000000" pitchFamily="2" charset="0"/>
                <a:cs typeface="Roboto Black"/>
              </a:rPr>
              <a:t>Wir digitalisieren Ihr Unternehmen.</a:t>
            </a:r>
            <a:endParaRPr lang="de-DE" sz="3600" dirty="0" smtClean="0">
              <a:solidFill>
                <a:srgbClr val="004D9F"/>
              </a:solidFill>
              <a:latin typeface="Roboto Thin"/>
              <a:ea typeface="Roboto Black" panose="02000000000000000000" pitchFamily="2" charset="0"/>
              <a:cs typeface="Roboto Thin"/>
            </a:endParaRPr>
          </a:p>
        </p:txBody>
      </p:sp>
      <p:sp>
        <p:nvSpPr>
          <p:cNvPr id="8" name="Rechteck 7"/>
          <p:cNvSpPr/>
          <p:nvPr userDrawn="1"/>
        </p:nvSpPr>
        <p:spPr>
          <a:xfrm>
            <a:off x="315152" y="6392931"/>
            <a:ext cx="6146800" cy="276999"/>
          </a:xfrm>
          <a:prstGeom prst="rect">
            <a:avLst/>
          </a:prstGeom>
        </p:spPr>
        <p:txBody>
          <a:bodyPr wrap="square">
            <a:spAutoFit/>
          </a:bodyPr>
          <a:lstStyle/>
          <a:p>
            <a:r>
              <a:rPr lang="de-DE" sz="1200" dirty="0">
                <a:latin typeface="Roboto Light"/>
                <a:ea typeface="Thin"/>
                <a:cs typeface="Roboto Light"/>
              </a:rPr>
              <a:t>Consulting.   Design.   Agile Projects.   Products.   Innovation Hosting.</a:t>
            </a:r>
          </a:p>
        </p:txBody>
      </p:sp>
      <p:sp>
        <p:nvSpPr>
          <p:cNvPr id="9" name="Textfeld 8"/>
          <p:cNvSpPr txBox="1"/>
          <p:nvPr userDrawn="1"/>
        </p:nvSpPr>
        <p:spPr>
          <a:xfrm>
            <a:off x="2782175" y="3176292"/>
            <a:ext cx="2848158" cy="3046988"/>
          </a:xfrm>
          <a:prstGeom prst="rect">
            <a:avLst/>
          </a:prstGeom>
          <a:noFill/>
        </p:spPr>
        <p:txBody>
          <a:bodyPr wrap="square" rtlCol="0">
            <a:spAutoFit/>
          </a:bodyPr>
          <a:lstStyle/>
          <a:p>
            <a:r>
              <a:rPr lang="de-DE" sz="1200" dirty="0">
                <a:latin typeface="Roboto Black"/>
                <a:cs typeface="Roboto Black"/>
              </a:rPr>
              <a:t>t</a:t>
            </a:r>
            <a:r>
              <a:rPr lang="de-DE" sz="1200" dirty="0" smtClean="0">
                <a:latin typeface="Roboto Black"/>
                <a:cs typeface="Roboto Black"/>
              </a:rPr>
              <a:t>i&amp;m AG</a:t>
            </a:r>
          </a:p>
          <a:p>
            <a:r>
              <a:rPr lang="de-DE" sz="1200" dirty="0" err="1">
                <a:solidFill>
                  <a:srgbClr val="000000"/>
                </a:solidFill>
                <a:latin typeface="Roboto Light"/>
                <a:ea typeface="ＭＳ Ｐゴシック" charset="0"/>
                <a:cs typeface="Roboto Light"/>
              </a:rPr>
              <a:t>Buckhauserstrasse</a:t>
            </a:r>
            <a:r>
              <a:rPr lang="de-DE" sz="1200" dirty="0">
                <a:solidFill>
                  <a:srgbClr val="000000"/>
                </a:solidFill>
                <a:latin typeface="Roboto Light"/>
                <a:ea typeface="ＭＳ Ｐゴシック" charset="0"/>
                <a:cs typeface="Roboto Light"/>
              </a:rPr>
              <a:t> 24</a:t>
            </a:r>
          </a:p>
          <a:p>
            <a:r>
              <a:rPr lang="de-DE" sz="1200" dirty="0">
                <a:solidFill>
                  <a:srgbClr val="000000"/>
                </a:solidFill>
                <a:latin typeface="Roboto Light"/>
                <a:ea typeface="ＭＳ Ｐゴシック" charset="0"/>
                <a:cs typeface="Roboto Light"/>
              </a:rPr>
              <a:t>CH-8048 Zürich</a:t>
            </a:r>
          </a:p>
          <a:p>
            <a:endParaRPr lang="de-DE" sz="1200" dirty="0">
              <a:solidFill>
                <a:srgbClr val="000000"/>
              </a:solidFill>
              <a:latin typeface="Roboto Light"/>
              <a:ea typeface="ＭＳ Ｐゴシック" charset="0"/>
              <a:cs typeface="Roboto Light"/>
            </a:endParaRPr>
          </a:p>
          <a:p>
            <a:r>
              <a:rPr lang="de-DE" sz="1200" dirty="0" err="1">
                <a:solidFill>
                  <a:srgbClr val="000000"/>
                </a:solidFill>
                <a:latin typeface="Roboto Light"/>
                <a:ea typeface="ＭＳ Ｐゴシック" charset="0"/>
                <a:cs typeface="Roboto Light"/>
              </a:rPr>
              <a:t>Belpstrasse</a:t>
            </a:r>
            <a:r>
              <a:rPr lang="de-DE" sz="1200" dirty="0">
                <a:solidFill>
                  <a:srgbClr val="000000"/>
                </a:solidFill>
                <a:latin typeface="Roboto Light"/>
                <a:ea typeface="ＭＳ Ｐゴシック" charset="0"/>
                <a:cs typeface="Roboto Light"/>
              </a:rPr>
              <a:t> 39</a:t>
            </a:r>
          </a:p>
          <a:p>
            <a:r>
              <a:rPr lang="de-DE" sz="1200" dirty="0">
                <a:solidFill>
                  <a:srgbClr val="000000"/>
                </a:solidFill>
                <a:latin typeface="Roboto Light"/>
                <a:ea typeface="ＭＳ Ｐゴシック" charset="0"/>
                <a:cs typeface="Roboto Light"/>
              </a:rPr>
              <a:t>CH-3007 Bern</a:t>
            </a:r>
          </a:p>
          <a:p>
            <a:endParaRPr lang="de-DE" sz="1200" dirty="0">
              <a:solidFill>
                <a:srgbClr val="000000"/>
              </a:solidFill>
              <a:latin typeface="Roboto Light"/>
              <a:ea typeface="ＭＳ Ｐゴシック" charset="0"/>
              <a:cs typeface="Roboto Light"/>
            </a:endParaRPr>
          </a:p>
          <a:p>
            <a:r>
              <a:rPr lang="de-DE" sz="1200" dirty="0">
                <a:solidFill>
                  <a:srgbClr val="000000"/>
                </a:solidFill>
                <a:latin typeface="Roboto Light"/>
                <a:ea typeface="ＭＳ Ｐゴシック" charset="0"/>
                <a:cs typeface="Roboto Light"/>
              </a:rPr>
              <a:t>Telefon 	+41 44 497 75 00</a:t>
            </a:r>
          </a:p>
          <a:p>
            <a:r>
              <a:rPr lang="de-DE" sz="1200" dirty="0">
                <a:solidFill>
                  <a:srgbClr val="000000"/>
                </a:solidFill>
                <a:latin typeface="Roboto Light"/>
                <a:ea typeface="ＭＳ Ｐゴシック" charset="0"/>
                <a:cs typeface="Roboto Light"/>
              </a:rPr>
              <a:t>E-Mail 		info@ti8m.ch</a:t>
            </a:r>
          </a:p>
          <a:p>
            <a:r>
              <a:rPr lang="de-DE" sz="1200" dirty="0" err="1">
                <a:solidFill>
                  <a:srgbClr val="000000"/>
                </a:solidFill>
                <a:latin typeface="Roboto Light"/>
                <a:ea typeface="ＭＳ Ｐゴシック" charset="0"/>
                <a:cs typeface="Roboto Light"/>
              </a:rPr>
              <a:t>Twitter</a:t>
            </a:r>
            <a:r>
              <a:rPr lang="de-DE" sz="1200" dirty="0">
                <a:solidFill>
                  <a:srgbClr val="000000"/>
                </a:solidFill>
                <a:latin typeface="Roboto Light"/>
                <a:ea typeface="ＭＳ Ｐゴシック" charset="0"/>
                <a:cs typeface="Roboto Light"/>
              </a:rPr>
              <a:t> 	@ti8m_ag</a:t>
            </a:r>
            <a:br>
              <a:rPr lang="de-DE" sz="1200" dirty="0">
                <a:solidFill>
                  <a:srgbClr val="000000"/>
                </a:solidFill>
                <a:latin typeface="Roboto Light"/>
                <a:ea typeface="ＭＳ Ｐゴシック" charset="0"/>
                <a:cs typeface="Roboto Light"/>
              </a:rPr>
            </a:br>
            <a:r>
              <a:rPr lang="de-DE" sz="1200" dirty="0">
                <a:solidFill>
                  <a:srgbClr val="000000"/>
                </a:solidFill>
                <a:latin typeface="Roboto Light"/>
                <a:ea typeface="ＭＳ Ｐゴシック" charset="0"/>
                <a:cs typeface="Roboto Light"/>
              </a:rPr>
              <a:t>Facebook 	ti8m.ch/</a:t>
            </a:r>
            <a:r>
              <a:rPr lang="de-DE" sz="1200" dirty="0" err="1">
                <a:solidFill>
                  <a:srgbClr val="000000"/>
                </a:solidFill>
                <a:latin typeface="Roboto Light"/>
                <a:ea typeface="ＭＳ Ｐゴシック" charset="0"/>
                <a:cs typeface="Roboto Light"/>
              </a:rPr>
              <a:t>fb</a:t>
            </a:r>
            <a:endParaRPr lang="de-DE" sz="1200" dirty="0">
              <a:solidFill>
                <a:srgbClr val="000000"/>
              </a:solidFill>
              <a:latin typeface="Roboto Light"/>
              <a:ea typeface="ＭＳ Ｐゴシック" charset="0"/>
              <a:cs typeface="Roboto Light"/>
            </a:endParaRPr>
          </a:p>
          <a:p>
            <a:endParaRPr lang="de-DE" sz="1200" dirty="0">
              <a:solidFill>
                <a:srgbClr val="000000"/>
              </a:solidFill>
              <a:latin typeface="Roboto Light"/>
              <a:ea typeface="ＭＳ Ｐゴシック" charset="0"/>
              <a:cs typeface="Roboto Light"/>
            </a:endParaRPr>
          </a:p>
          <a:p>
            <a:r>
              <a:rPr lang="de-DE" sz="1200" dirty="0">
                <a:solidFill>
                  <a:srgbClr val="000000"/>
                </a:solidFill>
                <a:latin typeface="Roboto Light"/>
                <a:ea typeface="ＭＳ Ｐゴシック" charset="0"/>
                <a:cs typeface="Roboto Light"/>
              </a:rPr>
              <a:t>www.ti8m.ch</a:t>
            </a:r>
          </a:p>
          <a:p>
            <a:endParaRPr lang="de-DE" dirty="0">
              <a:latin typeface="Roboto Thin"/>
              <a:cs typeface="Roboto Thin"/>
            </a:endParaRPr>
          </a:p>
          <a:p>
            <a:endParaRPr lang="de-DE" dirty="0" smtClean="0">
              <a:latin typeface="Roboto Thin"/>
              <a:cs typeface="Roboto Thin"/>
            </a:endParaRPr>
          </a:p>
        </p:txBody>
      </p:sp>
      <p:sp>
        <p:nvSpPr>
          <p:cNvPr id="12" name="Textplatzhalter 11"/>
          <p:cNvSpPr>
            <a:spLocks noGrp="1"/>
          </p:cNvSpPr>
          <p:nvPr>
            <p:ph type="body" sz="quarter" idx="13"/>
          </p:nvPr>
        </p:nvSpPr>
        <p:spPr>
          <a:xfrm>
            <a:off x="315152" y="3176585"/>
            <a:ext cx="2086158" cy="2589212"/>
          </a:xfrm>
          <a:prstGeom prst="rect">
            <a:avLst/>
          </a:prstGeom>
        </p:spPr>
        <p:txBody>
          <a:bodyPr vert="horz"/>
          <a:lstStyle>
            <a:lvl1pPr marL="0" indent="0" algn="l" defTabSz="457200" rtl="0" eaLnBrk="1" latinLnBrk="0" hangingPunct="1">
              <a:buNone/>
              <a:defRPr lang="de-CH" sz="1200" kern="1200" dirty="0" smtClean="0">
                <a:solidFill>
                  <a:srgbClr val="000000"/>
                </a:solidFill>
                <a:latin typeface="Roboto Light"/>
                <a:ea typeface="ＭＳ Ｐゴシック" charset="0"/>
                <a:cs typeface="Roboto Light"/>
              </a:defRPr>
            </a:lvl1pPr>
          </a:lstStyle>
          <a:p>
            <a:pPr lvl="0"/>
            <a:r>
              <a:rPr lang="de-CH" dirty="0" smtClean="0"/>
              <a:t>Mastertextformat bearbeiten</a:t>
            </a:r>
          </a:p>
        </p:txBody>
      </p:sp>
      <p:sp>
        <p:nvSpPr>
          <p:cNvPr id="11" name="Textplatzhalter 7"/>
          <p:cNvSpPr>
            <a:spLocks noGrp="1"/>
          </p:cNvSpPr>
          <p:nvPr>
            <p:ph type="body" sz="quarter" idx="12" hasCustomPrompt="1"/>
          </p:nvPr>
        </p:nvSpPr>
        <p:spPr>
          <a:xfrm>
            <a:off x="315152" y="374340"/>
            <a:ext cx="8498679" cy="358775"/>
          </a:xfrm>
          <a:prstGeom prst="rect">
            <a:avLst/>
          </a:prstGeom>
        </p:spPr>
        <p:txBody>
          <a:bodyPr vert="horz"/>
          <a:lstStyle>
            <a:lvl1pPr marL="0" indent="0">
              <a:buNone/>
              <a:defRPr sz="1800">
                <a:latin typeface="Roboto Light"/>
                <a:cs typeface="Roboto Light"/>
              </a:defRPr>
            </a:lvl1pPr>
          </a:lstStyle>
          <a:p>
            <a:pPr lvl="0"/>
            <a:r>
              <a:rPr lang="de-CH" dirty="0" smtClean="0"/>
              <a:t>Ma– </a:t>
            </a:r>
          </a:p>
        </p:txBody>
      </p:sp>
    </p:spTree>
    <p:extLst>
      <p:ext uri="{BB962C8B-B14F-4D97-AF65-F5344CB8AC3E}">
        <p14:creationId xmlns:p14="http://schemas.microsoft.com/office/powerpoint/2010/main" val="2463172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elfolie">
    <p:spTree>
      <p:nvGrpSpPr>
        <p:cNvPr id="1" name=""/>
        <p:cNvGrpSpPr/>
        <p:nvPr/>
      </p:nvGrpSpPr>
      <p:grpSpPr>
        <a:xfrm>
          <a:off x="0" y="0"/>
          <a:ext cx="0" cy="0"/>
          <a:chOff x="0" y="0"/>
          <a:chExt cx="0" cy="0"/>
        </a:xfrm>
      </p:grpSpPr>
      <p:sp>
        <p:nvSpPr>
          <p:cNvPr id="8" name="Datumsplatzhalter 3"/>
          <p:cNvSpPr>
            <a:spLocks noGrp="1"/>
          </p:cNvSpPr>
          <p:nvPr>
            <p:ph type="dt" sz="half" idx="2"/>
          </p:nvPr>
        </p:nvSpPr>
        <p:spPr>
          <a:xfrm>
            <a:off x="325248" y="6477000"/>
            <a:ext cx="1423817" cy="381000"/>
          </a:xfrm>
          <a:prstGeom prst="rect">
            <a:avLst/>
          </a:prstGeom>
        </p:spPr>
        <p:txBody>
          <a:bodyPr/>
          <a:lstStyle>
            <a:lvl1pPr>
              <a:defRPr>
                <a:latin typeface="Roboto Light"/>
                <a:cs typeface="Roboto Light"/>
              </a:defRPr>
            </a:lvl1pPr>
          </a:lstStyle>
          <a:p>
            <a:fld id="{8511223E-42E0-4F7F-94F6-F62BC00234CF}" type="datetime1">
              <a:rPr lang="de-CH" sz="800" smtClean="0">
                <a:solidFill>
                  <a:schemeClr val="bg1">
                    <a:lumMod val="50000"/>
                  </a:schemeClr>
                </a:solidFill>
              </a:rPr>
              <a:pPr/>
              <a:t>19.06.2017</a:t>
            </a:fld>
            <a:endParaRPr lang="de-DE" sz="800" dirty="0">
              <a:solidFill>
                <a:schemeClr val="bg1">
                  <a:lumMod val="50000"/>
                </a:schemeClr>
              </a:solidFill>
            </a:endParaRPr>
          </a:p>
        </p:txBody>
      </p:sp>
      <p:sp>
        <p:nvSpPr>
          <p:cNvPr id="9" name="Foliennummernplatzhalter 4"/>
          <p:cNvSpPr>
            <a:spLocks noGrp="1"/>
          </p:cNvSpPr>
          <p:nvPr>
            <p:ph type="sldNum" sz="quarter" idx="4"/>
          </p:nvPr>
        </p:nvSpPr>
        <p:spPr>
          <a:xfrm>
            <a:off x="1109798" y="6477000"/>
            <a:ext cx="457127" cy="381000"/>
          </a:xfrm>
          <a:prstGeom prst="rect">
            <a:avLst/>
          </a:prstGeom>
        </p:spPr>
        <p:txBody>
          <a:bodyPr/>
          <a:lstStyle>
            <a:lvl1pPr>
              <a:defRPr>
                <a:latin typeface="Roboto Light"/>
                <a:cs typeface="Roboto Light"/>
              </a:defRPr>
            </a:lvl1pPr>
          </a:lstStyle>
          <a:p>
            <a:fld id="{826F140E-EA6C-4311-89AF-468DFF826338}" type="slidenum">
              <a:rPr lang="de-DE" sz="800" smtClean="0">
                <a:solidFill>
                  <a:schemeClr val="bg1">
                    <a:lumMod val="50000"/>
                  </a:schemeClr>
                </a:solidFill>
              </a:rPr>
              <a:pPr/>
              <a:t>‹Nr.›</a:t>
            </a:fld>
            <a:endParaRPr lang="de-DE" sz="800" dirty="0">
              <a:solidFill>
                <a:schemeClr val="bg1">
                  <a:lumMod val="50000"/>
                </a:schemeClr>
              </a:solidFill>
            </a:endParaRPr>
          </a:p>
        </p:txBody>
      </p:sp>
      <p:cxnSp>
        <p:nvCxnSpPr>
          <p:cNvPr id="11" name="Gerade Verbindung 10"/>
          <p:cNvCxnSpPr/>
          <p:nvPr userDrawn="1"/>
        </p:nvCxnSpPr>
        <p:spPr>
          <a:xfrm>
            <a:off x="315152" y="5517232"/>
            <a:ext cx="8513695" cy="0"/>
          </a:xfrm>
          <a:prstGeom prst="line">
            <a:avLst/>
          </a:prstGeom>
          <a:ln>
            <a:solidFill>
              <a:srgbClr val="009E8C">
                <a:alpha val="50196"/>
              </a:srgbClr>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315152" y="5989350"/>
            <a:ext cx="8513695" cy="0"/>
          </a:xfrm>
          <a:prstGeom prst="line">
            <a:avLst/>
          </a:prstGeom>
          <a:ln>
            <a:solidFill>
              <a:srgbClr val="009E8C">
                <a:alpha val="50196"/>
              </a:srgbClr>
            </a:solidFill>
          </a:ln>
          <a:effectLst/>
        </p:spPr>
        <p:style>
          <a:lnRef idx="1">
            <a:schemeClr val="accent1"/>
          </a:lnRef>
          <a:fillRef idx="0">
            <a:schemeClr val="accent1"/>
          </a:fillRef>
          <a:effectRef idx="0">
            <a:schemeClr val="accent1"/>
          </a:effectRef>
          <a:fontRef idx="minor">
            <a:schemeClr val="tx1"/>
          </a:fontRef>
        </p:style>
      </p:cxnSp>
      <p:sp>
        <p:nvSpPr>
          <p:cNvPr id="17" name="Textplatzhalter 16"/>
          <p:cNvSpPr>
            <a:spLocks noGrp="1"/>
          </p:cNvSpPr>
          <p:nvPr>
            <p:ph type="body" sz="quarter" idx="10"/>
          </p:nvPr>
        </p:nvSpPr>
        <p:spPr>
          <a:xfrm>
            <a:off x="315152" y="5613204"/>
            <a:ext cx="8513695" cy="295275"/>
          </a:xfrm>
          <a:prstGeom prst="rect">
            <a:avLst/>
          </a:prstGeom>
        </p:spPr>
        <p:txBody>
          <a:bodyPr vert="horz" anchor="ctr"/>
          <a:lstStyle>
            <a:lvl1pPr marL="0" indent="0">
              <a:lnSpc>
                <a:spcPct val="80000"/>
              </a:lnSpc>
              <a:buNone/>
              <a:defRPr lang="de-CH" sz="1500" kern="1200" dirty="0" smtClean="0">
                <a:solidFill>
                  <a:srgbClr val="009E8C"/>
                </a:solidFill>
                <a:latin typeface="Roboto Light" panose="02000000000000000000" pitchFamily="2" charset="0"/>
                <a:ea typeface="Roboto Light" panose="02000000000000000000" pitchFamily="2" charset="0"/>
                <a:cs typeface="+mn-cs"/>
              </a:defRPr>
            </a:lvl1pPr>
          </a:lstStyle>
          <a:p>
            <a:pPr lvl="0"/>
            <a:r>
              <a:rPr lang="de-CH" dirty="0" smtClean="0"/>
              <a:t>Mastertextformat bearbeiten</a:t>
            </a:r>
          </a:p>
        </p:txBody>
      </p:sp>
      <p:sp>
        <p:nvSpPr>
          <p:cNvPr id="18" name="Textplatzhalter 7"/>
          <p:cNvSpPr>
            <a:spLocks noGrp="1"/>
          </p:cNvSpPr>
          <p:nvPr>
            <p:ph type="body" sz="quarter" idx="12" hasCustomPrompt="1"/>
          </p:nvPr>
        </p:nvSpPr>
        <p:spPr>
          <a:xfrm>
            <a:off x="315152" y="374340"/>
            <a:ext cx="8498679" cy="358775"/>
          </a:xfrm>
          <a:prstGeom prst="rect">
            <a:avLst/>
          </a:prstGeom>
        </p:spPr>
        <p:txBody>
          <a:bodyPr vert="horz"/>
          <a:lstStyle>
            <a:lvl1pPr marL="0" indent="0">
              <a:buNone/>
              <a:defRPr sz="1800">
                <a:latin typeface="Roboto Light"/>
                <a:cs typeface="Roboto Light"/>
              </a:defRPr>
            </a:lvl1pPr>
          </a:lstStyle>
          <a:p>
            <a:pPr lvl="0"/>
            <a:r>
              <a:rPr lang="de-CH" dirty="0" smtClean="0"/>
              <a:t>Ma– </a:t>
            </a:r>
          </a:p>
        </p:txBody>
      </p:sp>
    </p:spTree>
    <p:extLst>
      <p:ext uri="{BB962C8B-B14F-4D97-AF65-F5344CB8AC3E}">
        <p14:creationId xmlns:p14="http://schemas.microsoft.com/office/powerpoint/2010/main" val="1995979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902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6_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8E369D76-42A2-4997-9D04-96D89804EEDF}" type="datetime1">
              <a:rPr lang="de-CH" smtClean="0"/>
              <a:pPr/>
              <a:t>19.06.2017</a:t>
            </a:fld>
            <a:endParaRPr lang="de-CH" dirty="0"/>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de-CH" dirty="0"/>
          </a:p>
        </p:txBody>
      </p:sp>
      <p:sp>
        <p:nvSpPr>
          <p:cNvPr id="6" name="Slide Number Placeholder 5"/>
          <p:cNvSpPr>
            <a:spLocks noGrp="1"/>
          </p:cNvSpPr>
          <p:nvPr>
            <p:ph type="sldNum" sz="quarter" idx="12"/>
          </p:nvPr>
        </p:nvSpPr>
        <p:spPr/>
        <p:txBody>
          <a:bodyPr/>
          <a:lstStyle/>
          <a:p>
            <a:fld id="{56A16B90-A03C-4748-871E-71306B4EEF6F}" type="slidenum">
              <a:rPr lang="de-CH" smtClean="0"/>
              <a:pPr/>
              <a:t>‹Nr.›</a:t>
            </a:fld>
            <a:endParaRPr lang="de-CH" dirty="0"/>
          </a:p>
        </p:txBody>
      </p:sp>
    </p:spTree>
    <p:extLst>
      <p:ext uri="{BB962C8B-B14F-4D97-AF65-F5344CB8AC3E}">
        <p14:creationId xmlns:p14="http://schemas.microsoft.com/office/powerpoint/2010/main" val="700497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7756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blatt_2">
    <p:spTree>
      <p:nvGrpSpPr>
        <p:cNvPr id="1" name=""/>
        <p:cNvGrpSpPr/>
        <p:nvPr/>
      </p:nvGrpSpPr>
      <p:grpSpPr>
        <a:xfrm>
          <a:off x="0" y="0"/>
          <a:ext cx="0" cy="0"/>
          <a:chOff x="0" y="0"/>
          <a:chExt cx="0" cy="0"/>
        </a:xfrm>
      </p:grpSpPr>
      <p:pic>
        <p:nvPicPr>
          <p:cNvPr id="2" name="Bild 1" descr="glaskaputt.jpg"/>
          <p:cNvPicPr>
            <a:picLocks noChangeAspect="1"/>
          </p:cNvPicPr>
          <p:nvPr userDrawn="1"/>
        </p:nvPicPr>
        <p:blipFill rotWithShape="1">
          <a:blip r:embed="rId2">
            <a:extLst>
              <a:ext uri="{28A0092B-C50C-407E-A947-70E740481C1C}">
                <a14:useLocalDpi xmlns:a14="http://schemas.microsoft.com/office/drawing/2010/main" val="0"/>
              </a:ext>
            </a:extLst>
          </a:blip>
          <a:srcRect l="6151"/>
          <a:stretch/>
        </p:blipFill>
        <p:spPr>
          <a:xfrm>
            <a:off x="0" y="0"/>
            <a:ext cx="9152467" cy="6866468"/>
          </a:xfrm>
          <a:prstGeom prst="rect">
            <a:avLst/>
          </a:prstGeom>
        </p:spPr>
      </p:pic>
      <p:sp>
        <p:nvSpPr>
          <p:cNvPr id="5" name="Textfeld 4"/>
          <p:cNvSpPr txBox="1"/>
          <p:nvPr userDrawn="1"/>
        </p:nvSpPr>
        <p:spPr>
          <a:xfrm>
            <a:off x="2107411" y="5898662"/>
            <a:ext cx="914400" cy="914400"/>
          </a:xfrm>
          <a:prstGeom prst="rect">
            <a:avLst/>
          </a:prstGeom>
        </p:spPr>
        <p:txBody>
          <a:bodyPr vert="horz" wrap="none" lIns="91440" tIns="45720" rIns="91440" bIns="45720" rtlCol="0" anchor="ctr">
            <a:normAutofit/>
          </a:bodyPr>
          <a:lstStyle/>
          <a:p>
            <a:pPr algn="l"/>
            <a:endParaRPr lang="de-DE" spc="100" dirty="0" smtClean="0">
              <a:solidFill>
                <a:srgbClr val="000000"/>
              </a:solidFill>
              <a:latin typeface="Roboto Thin"/>
              <a:ea typeface="Roboto Regular" panose="02000000000000000000" pitchFamily="2" charset="0"/>
              <a:cs typeface="Roboto Thin"/>
            </a:endParaRPr>
          </a:p>
        </p:txBody>
      </p:sp>
      <p:pic>
        <p:nvPicPr>
          <p:cNvPr id="8" name="Picture 2" descr="C:\Users\ses\Desktop\ti8m_logo_2014_CMYK.png"/>
          <p:cNvPicPr>
            <a:picLocks noChangeAspect="1" noChangeArrowheads="1"/>
          </p:cNvPicPr>
          <p:nvPr userDrawn="1"/>
        </p:nvPicPr>
        <p:blipFill>
          <a:blip r:embed="rId3" cstate="email">
            <a:biLevel thresh="25000"/>
            <a:extLst>
              <a:ext uri="{28A0092B-C50C-407E-A947-70E740481C1C}">
                <a14:useLocalDpi xmlns:a14="http://schemas.microsoft.com/office/drawing/2010/main"/>
              </a:ext>
            </a:extLst>
          </a:blip>
          <a:srcRect/>
          <a:stretch>
            <a:fillRect/>
          </a:stretch>
        </p:blipFill>
        <p:spPr bwMode="auto">
          <a:xfrm>
            <a:off x="7791151" y="6149814"/>
            <a:ext cx="1066238" cy="520116"/>
          </a:xfrm>
          <a:prstGeom prst="rect">
            <a:avLst/>
          </a:prstGeom>
          <a:noFill/>
          <a:extLst>
            <a:ext uri="{909E8E84-426E-40DD-AFC4-6F175D3DCCD1}">
              <a14:hiddenFill xmlns:a14="http://schemas.microsoft.com/office/drawing/2010/main">
                <a:solidFill>
                  <a:srgbClr val="FFFFFF"/>
                </a:solidFill>
              </a14:hiddenFill>
            </a:ext>
          </a:extLst>
        </p:spPr>
      </p:pic>
      <p:sp>
        <p:nvSpPr>
          <p:cNvPr id="13" name="Textplatzhalter 12"/>
          <p:cNvSpPr>
            <a:spLocks noGrp="1"/>
          </p:cNvSpPr>
          <p:nvPr>
            <p:ph type="body" sz="quarter" idx="12"/>
          </p:nvPr>
        </p:nvSpPr>
        <p:spPr>
          <a:xfrm>
            <a:off x="341144" y="739350"/>
            <a:ext cx="8116785" cy="769938"/>
          </a:xfrm>
          <a:prstGeom prst="rect">
            <a:avLst/>
          </a:prstGeom>
        </p:spPr>
        <p:txBody>
          <a:bodyPr vert="horz" anchor="t"/>
          <a:lstStyle>
            <a:lvl1pPr marL="0" indent="0">
              <a:lnSpc>
                <a:spcPct val="90000"/>
              </a:lnSpc>
              <a:buNone/>
              <a:defRPr sz="4400">
                <a:solidFill>
                  <a:schemeClr val="bg1"/>
                </a:solidFill>
                <a:latin typeface="Roboto Black"/>
                <a:cs typeface="Roboto Black"/>
              </a:defRPr>
            </a:lvl1pPr>
          </a:lstStyle>
          <a:p>
            <a:pPr lvl="0"/>
            <a:r>
              <a:rPr lang="de-CH" dirty="0" smtClean="0"/>
              <a:t>Mastertextformat </a:t>
            </a:r>
          </a:p>
          <a:p>
            <a:pPr lvl="0"/>
            <a:r>
              <a:rPr lang="de-CH" dirty="0" smtClean="0"/>
              <a:t>bearbeiten</a:t>
            </a:r>
          </a:p>
        </p:txBody>
      </p:sp>
      <p:sp>
        <p:nvSpPr>
          <p:cNvPr id="6" name="Textplatzhalter 5"/>
          <p:cNvSpPr>
            <a:spLocks noGrp="1"/>
          </p:cNvSpPr>
          <p:nvPr>
            <p:ph type="body" sz="quarter" idx="13"/>
          </p:nvPr>
        </p:nvSpPr>
        <p:spPr>
          <a:xfrm>
            <a:off x="349171" y="2142056"/>
            <a:ext cx="3720573" cy="203200"/>
          </a:xfrm>
          <a:prstGeom prst="rect">
            <a:avLst/>
          </a:prstGeom>
        </p:spPr>
        <p:txBody>
          <a:bodyPr vert="horz" anchor="ctr"/>
          <a:lstStyle>
            <a:lvl1pPr marL="0" indent="0">
              <a:buNone/>
              <a:defRPr sz="1200">
                <a:solidFill>
                  <a:srgbClr val="FFFFFF"/>
                </a:solidFill>
                <a:latin typeface="Roboto Regular"/>
                <a:cs typeface="Roboto Regular"/>
              </a:defRPr>
            </a:lvl1pPr>
          </a:lstStyle>
          <a:p>
            <a:pPr lvl="0"/>
            <a:r>
              <a:rPr lang="de-CH" dirty="0" err="1" smtClean="0"/>
              <a:t>Mastertextf</a:t>
            </a:r>
            <a:endParaRPr lang="de-CH" dirty="0" smtClean="0"/>
          </a:p>
        </p:txBody>
      </p:sp>
      <p:sp>
        <p:nvSpPr>
          <p:cNvPr id="17" name="Textplatzhalter 16"/>
          <p:cNvSpPr>
            <a:spLocks noGrp="1"/>
          </p:cNvSpPr>
          <p:nvPr>
            <p:ph type="body" sz="quarter" idx="14"/>
          </p:nvPr>
        </p:nvSpPr>
        <p:spPr>
          <a:xfrm>
            <a:off x="349171" y="6113830"/>
            <a:ext cx="7207250" cy="623887"/>
          </a:xfrm>
          <a:prstGeom prst="rect">
            <a:avLst/>
          </a:prstGeom>
        </p:spPr>
        <p:txBody>
          <a:bodyPr vert="horz"/>
          <a:lstStyle>
            <a:lvl1pPr marL="0" indent="0">
              <a:buNone/>
              <a:defRPr sz="1200">
                <a:solidFill>
                  <a:srgbClr val="FFFFFF"/>
                </a:solidFill>
                <a:latin typeface="Roboto Regular"/>
                <a:cs typeface="Roboto Regular"/>
              </a:defRPr>
            </a:lvl1pPr>
          </a:lstStyle>
          <a:p>
            <a:pPr lvl="0"/>
            <a:r>
              <a:rPr lang="de-CH" dirty="0" smtClean="0"/>
              <a:t>Mastertextformat bearbeiten</a:t>
            </a:r>
          </a:p>
        </p:txBody>
      </p:sp>
      <p:sp>
        <p:nvSpPr>
          <p:cNvPr id="11" name="Rechteck 10"/>
          <p:cNvSpPr/>
          <p:nvPr userDrawn="1"/>
        </p:nvSpPr>
        <p:spPr>
          <a:xfrm>
            <a:off x="348140" y="6392931"/>
            <a:ext cx="6146800" cy="276999"/>
          </a:xfrm>
          <a:prstGeom prst="rect">
            <a:avLst/>
          </a:prstGeom>
        </p:spPr>
        <p:txBody>
          <a:bodyPr wrap="square">
            <a:spAutoFit/>
          </a:bodyPr>
          <a:lstStyle/>
          <a:p>
            <a:r>
              <a:rPr lang="de-DE" sz="1200" dirty="0">
                <a:solidFill>
                  <a:schemeClr val="bg1"/>
                </a:solidFill>
                <a:latin typeface="Roboto Light"/>
                <a:ea typeface="Thin"/>
                <a:cs typeface="Roboto Light"/>
              </a:rPr>
              <a:t>Consulting.   Design.   Agile Projects.   Products.   Innovation Hosting.</a:t>
            </a:r>
          </a:p>
        </p:txBody>
      </p:sp>
    </p:spTree>
    <p:extLst>
      <p:ext uri="{BB962C8B-B14F-4D97-AF65-F5344CB8AC3E}">
        <p14:creationId xmlns:p14="http://schemas.microsoft.com/office/powerpoint/2010/main" val="8523093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blatt_3">
    <p:spTree>
      <p:nvGrpSpPr>
        <p:cNvPr id="1" name=""/>
        <p:cNvGrpSpPr/>
        <p:nvPr/>
      </p:nvGrpSpPr>
      <p:grpSpPr>
        <a:xfrm>
          <a:off x="0" y="0"/>
          <a:ext cx="0" cy="0"/>
          <a:chOff x="0" y="0"/>
          <a:chExt cx="0" cy="0"/>
        </a:xfrm>
      </p:grpSpPr>
      <p:pic>
        <p:nvPicPr>
          <p:cNvPr id="7" name="Bild 6" descr="Teekanne.jpg"/>
          <p:cNvPicPr>
            <a:picLocks noChangeAspect="1"/>
          </p:cNvPicPr>
          <p:nvPr userDrawn="1"/>
        </p:nvPicPr>
        <p:blipFill rotWithShape="1">
          <a:blip r:embed="rId2">
            <a:extLst>
              <a:ext uri="{28A0092B-C50C-407E-A947-70E740481C1C}">
                <a14:useLocalDpi xmlns:a14="http://schemas.microsoft.com/office/drawing/2010/main" val="0"/>
              </a:ext>
            </a:extLst>
          </a:blip>
          <a:srcRect l="6267"/>
          <a:stretch/>
        </p:blipFill>
        <p:spPr>
          <a:xfrm>
            <a:off x="0" y="0"/>
            <a:ext cx="9152467" cy="6866468"/>
          </a:xfrm>
          <a:prstGeom prst="rect">
            <a:avLst/>
          </a:prstGeom>
        </p:spPr>
      </p:pic>
      <p:sp>
        <p:nvSpPr>
          <p:cNvPr id="5" name="Textfeld 4"/>
          <p:cNvSpPr txBox="1"/>
          <p:nvPr userDrawn="1"/>
        </p:nvSpPr>
        <p:spPr>
          <a:xfrm>
            <a:off x="2107411" y="5898662"/>
            <a:ext cx="914400" cy="914400"/>
          </a:xfrm>
          <a:prstGeom prst="rect">
            <a:avLst/>
          </a:prstGeom>
        </p:spPr>
        <p:txBody>
          <a:bodyPr vert="horz" wrap="none" lIns="91440" tIns="45720" rIns="91440" bIns="45720" rtlCol="0" anchor="ctr">
            <a:normAutofit/>
          </a:bodyPr>
          <a:lstStyle/>
          <a:p>
            <a:pPr algn="l"/>
            <a:endParaRPr lang="de-DE" spc="100" dirty="0" smtClean="0">
              <a:solidFill>
                <a:srgbClr val="000000"/>
              </a:solidFill>
              <a:latin typeface="Roboto Thin"/>
              <a:ea typeface="Roboto Regular" panose="02000000000000000000" pitchFamily="2" charset="0"/>
              <a:cs typeface="Roboto Thin"/>
            </a:endParaRPr>
          </a:p>
        </p:txBody>
      </p:sp>
      <p:pic>
        <p:nvPicPr>
          <p:cNvPr id="8" name="Picture 2" descr="C:\Users\ses\Desktop\ti8m_logo_2014_CMYK.png"/>
          <p:cNvPicPr>
            <a:picLocks noChangeAspect="1" noChangeArrowheads="1"/>
          </p:cNvPicPr>
          <p:nvPr userDrawn="1"/>
        </p:nvPicPr>
        <p:blipFill>
          <a:blip r:embed="rId3" cstate="email">
            <a:biLevel thresh="25000"/>
            <a:extLst>
              <a:ext uri="{28A0092B-C50C-407E-A947-70E740481C1C}">
                <a14:useLocalDpi xmlns:a14="http://schemas.microsoft.com/office/drawing/2010/main"/>
              </a:ext>
            </a:extLst>
          </a:blip>
          <a:srcRect/>
          <a:stretch>
            <a:fillRect/>
          </a:stretch>
        </p:blipFill>
        <p:spPr bwMode="auto">
          <a:xfrm>
            <a:off x="7791151" y="6149814"/>
            <a:ext cx="1066238" cy="520116"/>
          </a:xfrm>
          <a:prstGeom prst="rect">
            <a:avLst/>
          </a:prstGeom>
          <a:noFill/>
          <a:extLst>
            <a:ext uri="{909E8E84-426E-40DD-AFC4-6F175D3DCCD1}">
              <a14:hiddenFill xmlns:a14="http://schemas.microsoft.com/office/drawing/2010/main">
                <a:solidFill>
                  <a:srgbClr val="FFFFFF"/>
                </a:solidFill>
              </a14:hiddenFill>
            </a:ext>
          </a:extLst>
        </p:spPr>
      </p:pic>
      <p:sp>
        <p:nvSpPr>
          <p:cNvPr id="13" name="Textplatzhalter 12"/>
          <p:cNvSpPr>
            <a:spLocks noGrp="1"/>
          </p:cNvSpPr>
          <p:nvPr>
            <p:ph type="body" sz="quarter" idx="12"/>
          </p:nvPr>
        </p:nvSpPr>
        <p:spPr>
          <a:xfrm>
            <a:off x="341144" y="739350"/>
            <a:ext cx="8116785" cy="769938"/>
          </a:xfrm>
          <a:prstGeom prst="rect">
            <a:avLst/>
          </a:prstGeom>
        </p:spPr>
        <p:txBody>
          <a:bodyPr vert="horz" anchor="t"/>
          <a:lstStyle>
            <a:lvl1pPr marL="0" indent="0">
              <a:lnSpc>
                <a:spcPct val="90000"/>
              </a:lnSpc>
              <a:buNone/>
              <a:defRPr sz="4400">
                <a:solidFill>
                  <a:schemeClr val="bg1"/>
                </a:solidFill>
                <a:latin typeface="Roboto Black"/>
                <a:cs typeface="Roboto Black"/>
              </a:defRPr>
            </a:lvl1pPr>
          </a:lstStyle>
          <a:p>
            <a:pPr lvl="0"/>
            <a:r>
              <a:rPr lang="de-CH" dirty="0" smtClean="0"/>
              <a:t>Mastertextformat </a:t>
            </a:r>
          </a:p>
          <a:p>
            <a:pPr lvl="0"/>
            <a:r>
              <a:rPr lang="de-CH" dirty="0" smtClean="0"/>
              <a:t>bearbeiten</a:t>
            </a:r>
          </a:p>
        </p:txBody>
      </p:sp>
      <p:sp>
        <p:nvSpPr>
          <p:cNvPr id="6" name="Textplatzhalter 5"/>
          <p:cNvSpPr>
            <a:spLocks noGrp="1"/>
          </p:cNvSpPr>
          <p:nvPr>
            <p:ph type="body" sz="quarter" idx="13"/>
          </p:nvPr>
        </p:nvSpPr>
        <p:spPr>
          <a:xfrm>
            <a:off x="349171" y="2142056"/>
            <a:ext cx="3720573" cy="203200"/>
          </a:xfrm>
          <a:prstGeom prst="rect">
            <a:avLst/>
          </a:prstGeom>
        </p:spPr>
        <p:txBody>
          <a:bodyPr vert="horz" anchor="ctr"/>
          <a:lstStyle>
            <a:lvl1pPr marL="0" indent="0">
              <a:buNone/>
              <a:defRPr sz="1200">
                <a:solidFill>
                  <a:srgbClr val="FFFFFF"/>
                </a:solidFill>
                <a:latin typeface="Roboto Regular"/>
                <a:cs typeface="Roboto Regular"/>
              </a:defRPr>
            </a:lvl1pPr>
          </a:lstStyle>
          <a:p>
            <a:pPr lvl="0"/>
            <a:r>
              <a:rPr lang="de-CH" dirty="0" err="1" smtClean="0"/>
              <a:t>Mastertextf</a:t>
            </a:r>
            <a:endParaRPr lang="de-CH" dirty="0" smtClean="0"/>
          </a:p>
        </p:txBody>
      </p:sp>
      <p:sp>
        <p:nvSpPr>
          <p:cNvPr id="17" name="Textplatzhalter 16"/>
          <p:cNvSpPr>
            <a:spLocks noGrp="1"/>
          </p:cNvSpPr>
          <p:nvPr>
            <p:ph type="body" sz="quarter" idx="14"/>
          </p:nvPr>
        </p:nvSpPr>
        <p:spPr>
          <a:xfrm>
            <a:off x="349171" y="6113830"/>
            <a:ext cx="7207250" cy="623887"/>
          </a:xfrm>
          <a:prstGeom prst="rect">
            <a:avLst/>
          </a:prstGeom>
        </p:spPr>
        <p:txBody>
          <a:bodyPr vert="horz"/>
          <a:lstStyle>
            <a:lvl1pPr marL="0" indent="0">
              <a:buNone/>
              <a:defRPr sz="1200">
                <a:solidFill>
                  <a:srgbClr val="FFFFFF"/>
                </a:solidFill>
                <a:latin typeface="Roboto Regular"/>
                <a:cs typeface="Roboto Regular"/>
              </a:defRPr>
            </a:lvl1pPr>
          </a:lstStyle>
          <a:p>
            <a:pPr lvl="0"/>
            <a:r>
              <a:rPr lang="de-CH" dirty="0" smtClean="0"/>
              <a:t>Mastertextformat bearbeiten</a:t>
            </a:r>
          </a:p>
        </p:txBody>
      </p:sp>
      <p:sp>
        <p:nvSpPr>
          <p:cNvPr id="11" name="Rechteck 10"/>
          <p:cNvSpPr/>
          <p:nvPr userDrawn="1"/>
        </p:nvSpPr>
        <p:spPr>
          <a:xfrm>
            <a:off x="348140" y="6392931"/>
            <a:ext cx="6146800" cy="276999"/>
          </a:xfrm>
          <a:prstGeom prst="rect">
            <a:avLst/>
          </a:prstGeom>
        </p:spPr>
        <p:txBody>
          <a:bodyPr wrap="square">
            <a:spAutoFit/>
          </a:bodyPr>
          <a:lstStyle/>
          <a:p>
            <a:r>
              <a:rPr lang="de-DE" sz="1200" dirty="0">
                <a:solidFill>
                  <a:schemeClr val="bg1"/>
                </a:solidFill>
                <a:latin typeface="Roboto Light"/>
                <a:ea typeface="Thin"/>
                <a:cs typeface="Roboto Light"/>
              </a:rPr>
              <a:t>Consulting.   Design.   Agile Projects.   Products.   Innovation Hosting.</a:t>
            </a:r>
          </a:p>
        </p:txBody>
      </p:sp>
    </p:spTree>
    <p:extLst>
      <p:ext uri="{BB962C8B-B14F-4D97-AF65-F5344CB8AC3E}">
        <p14:creationId xmlns:p14="http://schemas.microsoft.com/office/powerpoint/2010/main" val="33381513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palte_mit_Kicker">
    <p:spTree>
      <p:nvGrpSpPr>
        <p:cNvPr id="1" name=""/>
        <p:cNvGrpSpPr/>
        <p:nvPr/>
      </p:nvGrpSpPr>
      <p:grpSpPr>
        <a:xfrm>
          <a:off x="0" y="0"/>
          <a:ext cx="0" cy="0"/>
          <a:chOff x="0" y="0"/>
          <a:chExt cx="0" cy="0"/>
        </a:xfrm>
      </p:grpSpPr>
      <p:sp>
        <p:nvSpPr>
          <p:cNvPr id="8" name="Datumsplatzhalter 3"/>
          <p:cNvSpPr>
            <a:spLocks noGrp="1"/>
          </p:cNvSpPr>
          <p:nvPr>
            <p:ph type="dt" sz="half" idx="2"/>
          </p:nvPr>
        </p:nvSpPr>
        <p:spPr>
          <a:xfrm>
            <a:off x="325248" y="6477000"/>
            <a:ext cx="1423817" cy="381000"/>
          </a:xfrm>
          <a:prstGeom prst="rect">
            <a:avLst/>
          </a:prstGeom>
        </p:spPr>
        <p:txBody>
          <a:bodyPr/>
          <a:lstStyle>
            <a:lvl1pPr>
              <a:defRPr>
                <a:latin typeface="Roboto Light"/>
                <a:cs typeface="Roboto Light"/>
              </a:defRPr>
            </a:lvl1pPr>
          </a:lstStyle>
          <a:p>
            <a:fld id="{C1EA4B68-3518-4C2E-AC26-DD66979B562E}" type="datetime1">
              <a:rPr lang="de-CH" sz="800" smtClean="0">
                <a:solidFill>
                  <a:schemeClr val="bg1">
                    <a:lumMod val="50000"/>
                  </a:schemeClr>
                </a:solidFill>
              </a:rPr>
              <a:pPr/>
              <a:t>19.06.2017</a:t>
            </a:fld>
            <a:endParaRPr lang="de-DE" sz="800" dirty="0">
              <a:solidFill>
                <a:schemeClr val="bg1">
                  <a:lumMod val="50000"/>
                </a:schemeClr>
              </a:solidFill>
            </a:endParaRPr>
          </a:p>
        </p:txBody>
      </p:sp>
      <p:sp>
        <p:nvSpPr>
          <p:cNvPr id="9" name="Foliennummernplatzhalter 4"/>
          <p:cNvSpPr>
            <a:spLocks noGrp="1"/>
          </p:cNvSpPr>
          <p:nvPr>
            <p:ph type="sldNum" sz="quarter" idx="4"/>
          </p:nvPr>
        </p:nvSpPr>
        <p:spPr>
          <a:xfrm>
            <a:off x="1109798" y="6477000"/>
            <a:ext cx="457127" cy="381000"/>
          </a:xfrm>
          <a:prstGeom prst="rect">
            <a:avLst/>
          </a:prstGeom>
        </p:spPr>
        <p:txBody>
          <a:bodyPr/>
          <a:lstStyle>
            <a:lvl1pPr>
              <a:defRPr>
                <a:latin typeface="Roboto Light"/>
                <a:cs typeface="Roboto Light"/>
              </a:defRPr>
            </a:lvl1pPr>
          </a:lstStyle>
          <a:p>
            <a:fld id="{826F140E-EA6C-4311-89AF-468DFF826338}" type="slidenum">
              <a:rPr lang="de-DE" sz="800" smtClean="0">
                <a:solidFill>
                  <a:schemeClr val="bg1">
                    <a:lumMod val="50000"/>
                  </a:schemeClr>
                </a:solidFill>
              </a:rPr>
              <a:pPr/>
              <a:t>‹Nr.›</a:t>
            </a:fld>
            <a:endParaRPr lang="de-DE" sz="800" dirty="0">
              <a:solidFill>
                <a:schemeClr val="bg1">
                  <a:lumMod val="50000"/>
                </a:schemeClr>
              </a:solidFill>
            </a:endParaRPr>
          </a:p>
        </p:txBody>
      </p:sp>
      <p:cxnSp>
        <p:nvCxnSpPr>
          <p:cNvPr id="11" name="Gerade Verbindung 10"/>
          <p:cNvCxnSpPr/>
          <p:nvPr userDrawn="1"/>
        </p:nvCxnSpPr>
        <p:spPr>
          <a:xfrm>
            <a:off x="315152" y="5517232"/>
            <a:ext cx="8513695" cy="0"/>
          </a:xfrm>
          <a:prstGeom prst="line">
            <a:avLst/>
          </a:prstGeom>
          <a:ln>
            <a:solidFill>
              <a:srgbClr val="005AAB"/>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315152" y="5989350"/>
            <a:ext cx="8513695" cy="0"/>
          </a:xfrm>
          <a:prstGeom prst="line">
            <a:avLst/>
          </a:prstGeom>
          <a:ln>
            <a:solidFill>
              <a:srgbClr val="005AAB"/>
            </a:solidFill>
          </a:ln>
          <a:effectLst/>
        </p:spPr>
        <p:style>
          <a:lnRef idx="1">
            <a:schemeClr val="accent1"/>
          </a:lnRef>
          <a:fillRef idx="0">
            <a:schemeClr val="accent1"/>
          </a:fillRef>
          <a:effectRef idx="0">
            <a:schemeClr val="accent1"/>
          </a:effectRef>
          <a:fontRef idx="minor">
            <a:schemeClr val="tx1"/>
          </a:fontRef>
        </p:style>
      </p:cxnSp>
      <p:sp>
        <p:nvSpPr>
          <p:cNvPr id="17" name="Textplatzhalter 16"/>
          <p:cNvSpPr>
            <a:spLocks noGrp="1"/>
          </p:cNvSpPr>
          <p:nvPr>
            <p:ph type="body" sz="quarter" idx="10"/>
          </p:nvPr>
        </p:nvSpPr>
        <p:spPr>
          <a:xfrm>
            <a:off x="315152" y="5613204"/>
            <a:ext cx="8513695" cy="295275"/>
          </a:xfrm>
          <a:prstGeom prst="rect">
            <a:avLst/>
          </a:prstGeom>
        </p:spPr>
        <p:txBody>
          <a:bodyPr vert="horz" anchor="ctr"/>
          <a:lstStyle>
            <a:lvl1pPr marL="0" indent="0">
              <a:lnSpc>
                <a:spcPct val="80000"/>
              </a:lnSpc>
              <a:buNone/>
              <a:defRPr lang="de-CH" sz="1500" kern="1200" dirty="0" smtClean="0">
                <a:solidFill>
                  <a:srgbClr val="005AAB"/>
                </a:solidFill>
                <a:latin typeface="Roboto Light" panose="02000000000000000000" pitchFamily="2" charset="0"/>
                <a:ea typeface="Roboto Light" panose="02000000000000000000" pitchFamily="2" charset="0"/>
                <a:cs typeface="+mn-cs"/>
              </a:defRPr>
            </a:lvl1pPr>
          </a:lstStyle>
          <a:p>
            <a:pPr lvl="0"/>
            <a:r>
              <a:rPr lang="de-CH" dirty="0" smtClean="0"/>
              <a:t>Mastertextformat bearbeiten</a:t>
            </a:r>
          </a:p>
        </p:txBody>
      </p:sp>
      <p:sp>
        <p:nvSpPr>
          <p:cNvPr id="18" name="Textplatzhalter 7"/>
          <p:cNvSpPr>
            <a:spLocks noGrp="1"/>
          </p:cNvSpPr>
          <p:nvPr>
            <p:ph type="body" sz="quarter" idx="12" hasCustomPrompt="1"/>
          </p:nvPr>
        </p:nvSpPr>
        <p:spPr>
          <a:xfrm>
            <a:off x="315152" y="374340"/>
            <a:ext cx="8498679" cy="358775"/>
          </a:xfrm>
          <a:prstGeom prst="rect">
            <a:avLst/>
          </a:prstGeom>
        </p:spPr>
        <p:txBody>
          <a:bodyPr vert="horz"/>
          <a:lstStyle>
            <a:lvl1pPr marL="0" indent="0">
              <a:buNone/>
              <a:defRPr sz="1800">
                <a:latin typeface="Roboto Light"/>
                <a:cs typeface="Roboto Light"/>
              </a:defRPr>
            </a:lvl1pPr>
          </a:lstStyle>
          <a:p>
            <a:pPr lvl="0"/>
            <a:r>
              <a:rPr lang="de-CH" dirty="0" smtClean="0"/>
              <a:t>Ma– </a:t>
            </a:r>
          </a:p>
        </p:txBody>
      </p:sp>
      <p:sp>
        <p:nvSpPr>
          <p:cNvPr id="3" name="Textplatzhalter 2"/>
          <p:cNvSpPr>
            <a:spLocks noGrp="1"/>
          </p:cNvSpPr>
          <p:nvPr>
            <p:ph type="body" sz="quarter" idx="13"/>
          </p:nvPr>
        </p:nvSpPr>
        <p:spPr>
          <a:xfrm>
            <a:off x="315913" y="915988"/>
            <a:ext cx="8497918" cy="4438803"/>
          </a:xfrm>
          <a:prstGeom prst="rect">
            <a:avLst/>
          </a:prstGeom>
        </p:spPr>
        <p:txBody>
          <a:bodyPr vert="horz"/>
          <a:lstStyle>
            <a:lvl1pPr marL="342900" indent="-342900">
              <a:buFont typeface="Symbol" charset="2"/>
              <a:buChar char="-"/>
              <a:defRPr sz="1800">
                <a:latin typeface="Roboto Light"/>
                <a:cs typeface="Roboto Light"/>
              </a:defRPr>
            </a:lvl1pPr>
            <a:lvl2pPr marL="742950" indent="-285750">
              <a:buFont typeface="Symbol" charset="2"/>
              <a:buChar char="-"/>
              <a:defRPr sz="1600">
                <a:latin typeface="Roboto Light"/>
                <a:cs typeface="Roboto Light"/>
              </a:defRPr>
            </a:lvl2pPr>
            <a:lvl3pPr marL="1143000" indent="-228600">
              <a:buFont typeface="Symbol" charset="2"/>
              <a:buChar char="-"/>
              <a:defRPr sz="1200">
                <a:latin typeface="Roboto Light"/>
                <a:cs typeface="Roboto Light"/>
              </a:defRPr>
            </a:lvl3pPr>
            <a:lvl4pPr>
              <a:defRPr>
                <a:latin typeface="Roboto Light"/>
                <a:cs typeface="Roboto Light"/>
              </a:defRPr>
            </a:lvl4pPr>
            <a:lvl5pPr>
              <a:defRPr>
                <a:latin typeface="Roboto Light"/>
                <a:cs typeface="Roboto Light"/>
              </a:defRPr>
            </a:lvl5pPr>
          </a:lstStyle>
          <a:p>
            <a:pPr lvl="0"/>
            <a:r>
              <a:rPr lang="de-CH" dirty="0" smtClean="0"/>
              <a:t>Mastertextformat bearbeiten</a:t>
            </a:r>
          </a:p>
          <a:p>
            <a:pPr lvl="1"/>
            <a:r>
              <a:rPr lang="de-CH" dirty="0" smtClean="0"/>
              <a:t>Zweite Ebene</a:t>
            </a:r>
          </a:p>
          <a:p>
            <a:pPr lvl="2"/>
            <a:r>
              <a:rPr lang="de-CH" dirty="0" smtClean="0"/>
              <a:t>Dritte Ebene</a:t>
            </a:r>
          </a:p>
        </p:txBody>
      </p:sp>
    </p:spTree>
    <p:extLst>
      <p:ext uri="{BB962C8B-B14F-4D97-AF65-F5344CB8AC3E}">
        <p14:creationId xmlns:p14="http://schemas.microsoft.com/office/powerpoint/2010/main" val="1193056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palte_ohne_Kicker">
    <p:spTree>
      <p:nvGrpSpPr>
        <p:cNvPr id="1" name=""/>
        <p:cNvGrpSpPr/>
        <p:nvPr/>
      </p:nvGrpSpPr>
      <p:grpSpPr>
        <a:xfrm>
          <a:off x="0" y="0"/>
          <a:ext cx="0" cy="0"/>
          <a:chOff x="0" y="0"/>
          <a:chExt cx="0" cy="0"/>
        </a:xfrm>
      </p:grpSpPr>
      <p:sp>
        <p:nvSpPr>
          <p:cNvPr id="8" name="Datumsplatzhalter 3"/>
          <p:cNvSpPr>
            <a:spLocks noGrp="1"/>
          </p:cNvSpPr>
          <p:nvPr>
            <p:ph type="dt" sz="half" idx="2"/>
          </p:nvPr>
        </p:nvSpPr>
        <p:spPr>
          <a:xfrm>
            <a:off x="325248" y="6477000"/>
            <a:ext cx="1423817" cy="381000"/>
          </a:xfrm>
          <a:prstGeom prst="rect">
            <a:avLst/>
          </a:prstGeom>
        </p:spPr>
        <p:txBody>
          <a:bodyPr/>
          <a:lstStyle>
            <a:lvl1pPr>
              <a:defRPr>
                <a:latin typeface="Roboto Light"/>
                <a:cs typeface="Roboto Light"/>
              </a:defRPr>
            </a:lvl1pPr>
          </a:lstStyle>
          <a:p>
            <a:fld id="{D5A3C58A-FAA9-45FC-867B-20CFBBE241A9}" type="datetime1">
              <a:rPr lang="de-CH" sz="800" smtClean="0">
                <a:solidFill>
                  <a:schemeClr val="bg1">
                    <a:lumMod val="50000"/>
                  </a:schemeClr>
                </a:solidFill>
              </a:rPr>
              <a:pPr/>
              <a:t>19.06.2017</a:t>
            </a:fld>
            <a:endParaRPr lang="de-DE" sz="800" dirty="0">
              <a:solidFill>
                <a:schemeClr val="bg1">
                  <a:lumMod val="50000"/>
                </a:schemeClr>
              </a:solidFill>
            </a:endParaRPr>
          </a:p>
        </p:txBody>
      </p:sp>
      <p:sp>
        <p:nvSpPr>
          <p:cNvPr id="9" name="Foliennummernplatzhalter 4"/>
          <p:cNvSpPr>
            <a:spLocks noGrp="1"/>
          </p:cNvSpPr>
          <p:nvPr>
            <p:ph type="sldNum" sz="quarter" idx="4"/>
          </p:nvPr>
        </p:nvSpPr>
        <p:spPr>
          <a:xfrm>
            <a:off x="1109798" y="6477000"/>
            <a:ext cx="457127" cy="381000"/>
          </a:xfrm>
          <a:prstGeom prst="rect">
            <a:avLst/>
          </a:prstGeom>
        </p:spPr>
        <p:txBody>
          <a:bodyPr/>
          <a:lstStyle>
            <a:lvl1pPr>
              <a:defRPr>
                <a:latin typeface="Roboto Light"/>
                <a:cs typeface="Roboto Light"/>
              </a:defRPr>
            </a:lvl1pPr>
          </a:lstStyle>
          <a:p>
            <a:fld id="{826F140E-EA6C-4311-89AF-468DFF826338}" type="slidenum">
              <a:rPr lang="de-DE" sz="800" smtClean="0">
                <a:solidFill>
                  <a:schemeClr val="bg1">
                    <a:lumMod val="50000"/>
                  </a:schemeClr>
                </a:solidFill>
              </a:rPr>
              <a:pPr/>
              <a:t>‹Nr.›</a:t>
            </a:fld>
            <a:endParaRPr lang="de-DE" sz="800" dirty="0">
              <a:solidFill>
                <a:schemeClr val="bg1">
                  <a:lumMod val="50000"/>
                </a:schemeClr>
              </a:solidFill>
            </a:endParaRPr>
          </a:p>
        </p:txBody>
      </p:sp>
      <p:sp>
        <p:nvSpPr>
          <p:cNvPr id="18" name="Textplatzhalter 7"/>
          <p:cNvSpPr>
            <a:spLocks noGrp="1"/>
          </p:cNvSpPr>
          <p:nvPr>
            <p:ph type="body" sz="quarter" idx="12" hasCustomPrompt="1"/>
          </p:nvPr>
        </p:nvSpPr>
        <p:spPr>
          <a:xfrm>
            <a:off x="315152" y="374340"/>
            <a:ext cx="8498679" cy="358775"/>
          </a:xfrm>
          <a:prstGeom prst="rect">
            <a:avLst/>
          </a:prstGeom>
        </p:spPr>
        <p:txBody>
          <a:bodyPr vert="horz"/>
          <a:lstStyle>
            <a:lvl1pPr marL="0" indent="0">
              <a:buNone/>
              <a:defRPr sz="1800">
                <a:latin typeface="Roboto Light"/>
                <a:cs typeface="Roboto Light"/>
              </a:defRPr>
            </a:lvl1pPr>
          </a:lstStyle>
          <a:p>
            <a:pPr lvl="0"/>
            <a:r>
              <a:rPr lang="de-CH" dirty="0" smtClean="0"/>
              <a:t>Ma– </a:t>
            </a:r>
          </a:p>
        </p:txBody>
      </p:sp>
      <p:sp>
        <p:nvSpPr>
          <p:cNvPr id="3" name="Textplatzhalter 2"/>
          <p:cNvSpPr>
            <a:spLocks noGrp="1"/>
          </p:cNvSpPr>
          <p:nvPr>
            <p:ph type="body" sz="quarter" idx="13"/>
          </p:nvPr>
        </p:nvSpPr>
        <p:spPr>
          <a:xfrm>
            <a:off x="315913" y="915987"/>
            <a:ext cx="8497918" cy="4968000"/>
          </a:xfrm>
          <a:prstGeom prst="rect">
            <a:avLst/>
          </a:prstGeom>
        </p:spPr>
        <p:txBody>
          <a:bodyPr vert="horz"/>
          <a:lstStyle>
            <a:lvl1pPr marL="342900" indent="-342900">
              <a:buFont typeface="Symbol" charset="2"/>
              <a:buChar char="-"/>
              <a:defRPr sz="1800">
                <a:latin typeface="Roboto Light"/>
                <a:cs typeface="Roboto Light"/>
              </a:defRPr>
            </a:lvl1pPr>
            <a:lvl2pPr marL="742950" indent="-285750">
              <a:buFont typeface="Symbol" charset="2"/>
              <a:buChar char="-"/>
              <a:defRPr sz="1600">
                <a:latin typeface="Roboto Light"/>
                <a:cs typeface="Roboto Light"/>
              </a:defRPr>
            </a:lvl2pPr>
            <a:lvl3pPr marL="1143000" indent="-228600">
              <a:buFont typeface="Symbol" charset="2"/>
              <a:buChar char="-"/>
              <a:defRPr sz="1200">
                <a:latin typeface="Roboto Light"/>
                <a:cs typeface="Roboto Light"/>
              </a:defRPr>
            </a:lvl3pPr>
            <a:lvl4pPr>
              <a:defRPr>
                <a:latin typeface="Roboto Light"/>
                <a:cs typeface="Roboto Light"/>
              </a:defRPr>
            </a:lvl4pPr>
            <a:lvl5pPr>
              <a:defRPr>
                <a:latin typeface="Roboto Light"/>
                <a:cs typeface="Roboto Light"/>
              </a:defRPr>
            </a:lvl5pPr>
          </a:lstStyle>
          <a:p>
            <a:pPr lvl="0"/>
            <a:r>
              <a:rPr lang="de-CH" dirty="0" smtClean="0"/>
              <a:t>Mastertextformat bearbeiten</a:t>
            </a:r>
          </a:p>
          <a:p>
            <a:pPr lvl="1"/>
            <a:r>
              <a:rPr lang="de-CH" dirty="0" smtClean="0"/>
              <a:t>Zweite Ebene</a:t>
            </a:r>
          </a:p>
          <a:p>
            <a:pPr lvl="2"/>
            <a:r>
              <a:rPr lang="de-CH" dirty="0" smtClean="0"/>
              <a:t>Dritte Ebene</a:t>
            </a:r>
          </a:p>
        </p:txBody>
      </p:sp>
    </p:spTree>
    <p:extLst>
      <p:ext uri="{BB962C8B-B14F-4D97-AF65-F5344CB8AC3E}">
        <p14:creationId xmlns:p14="http://schemas.microsoft.com/office/powerpoint/2010/main" val="333420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palten_mit_Kicker">
    <p:spTree>
      <p:nvGrpSpPr>
        <p:cNvPr id="1" name=""/>
        <p:cNvGrpSpPr/>
        <p:nvPr/>
      </p:nvGrpSpPr>
      <p:grpSpPr>
        <a:xfrm>
          <a:off x="0" y="0"/>
          <a:ext cx="0" cy="0"/>
          <a:chOff x="0" y="0"/>
          <a:chExt cx="0" cy="0"/>
        </a:xfrm>
      </p:grpSpPr>
      <p:sp>
        <p:nvSpPr>
          <p:cNvPr id="8" name="Datumsplatzhalter 3"/>
          <p:cNvSpPr>
            <a:spLocks noGrp="1"/>
          </p:cNvSpPr>
          <p:nvPr>
            <p:ph type="dt" sz="half" idx="2"/>
          </p:nvPr>
        </p:nvSpPr>
        <p:spPr>
          <a:xfrm>
            <a:off x="325248" y="6477000"/>
            <a:ext cx="1423817" cy="381000"/>
          </a:xfrm>
          <a:prstGeom prst="rect">
            <a:avLst/>
          </a:prstGeom>
        </p:spPr>
        <p:txBody>
          <a:bodyPr/>
          <a:lstStyle>
            <a:lvl1pPr>
              <a:defRPr>
                <a:latin typeface="Roboto Light"/>
                <a:cs typeface="Roboto Light"/>
              </a:defRPr>
            </a:lvl1pPr>
          </a:lstStyle>
          <a:p>
            <a:fld id="{76B10424-177F-42E7-A468-FA8A608CB130}" type="datetime1">
              <a:rPr lang="de-CH" sz="800" smtClean="0">
                <a:solidFill>
                  <a:schemeClr val="bg1">
                    <a:lumMod val="50000"/>
                  </a:schemeClr>
                </a:solidFill>
              </a:rPr>
              <a:pPr/>
              <a:t>19.06.2017</a:t>
            </a:fld>
            <a:endParaRPr lang="de-DE" sz="800" dirty="0">
              <a:solidFill>
                <a:schemeClr val="bg1">
                  <a:lumMod val="50000"/>
                </a:schemeClr>
              </a:solidFill>
            </a:endParaRPr>
          </a:p>
        </p:txBody>
      </p:sp>
      <p:sp>
        <p:nvSpPr>
          <p:cNvPr id="9" name="Foliennummernplatzhalter 4"/>
          <p:cNvSpPr>
            <a:spLocks noGrp="1"/>
          </p:cNvSpPr>
          <p:nvPr>
            <p:ph type="sldNum" sz="quarter" idx="4"/>
          </p:nvPr>
        </p:nvSpPr>
        <p:spPr>
          <a:xfrm>
            <a:off x="1109798" y="6477000"/>
            <a:ext cx="457127" cy="381000"/>
          </a:xfrm>
          <a:prstGeom prst="rect">
            <a:avLst/>
          </a:prstGeom>
        </p:spPr>
        <p:txBody>
          <a:bodyPr/>
          <a:lstStyle>
            <a:lvl1pPr>
              <a:defRPr>
                <a:latin typeface="Roboto Light"/>
                <a:cs typeface="Roboto Light"/>
              </a:defRPr>
            </a:lvl1pPr>
          </a:lstStyle>
          <a:p>
            <a:fld id="{826F140E-EA6C-4311-89AF-468DFF826338}" type="slidenum">
              <a:rPr lang="de-DE" sz="800" smtClean="0">
                <a:solidFill>
                  <a:schemeClr val="bg1">
                    <a:lumMod val="50000"/>
                  </a:schemeClr>
                </a:solidFill>
              </a:rPr>
              <a:pPr/>
              <a:t>‹Nr.›</a:t>
            </a:fld>
            <a:endParaRPr lang="de-DE" sz="800" dirty="0">
              <a:solidFill>
                <a:schemeClr val="bg1">
                  <a:lumMod val="50000"/>
                </a:schemeClr>
              </a:solidFill>
            </a:endParaRPr>
          </a:p>
        </p:txBody>
      </p:sp>
      <p:cxnSp>
        <p:nvCxnSpPr>
          <p:cNvPr id="11" name="Gerade Verbindung 10"/>
          <p:cNvCxnSpPr/>
          <p:nvPr userDrawn="1"/>
        </p:nvCxnSpPr>
        <p:spPr>
          <a:xfrm>
            <a:off x="315152" y="5517232"/>
            <a:ext cx="8513695" cy="0"/>
          </a:xfrm>
          <a:prstGeom prst="line">
            <a:avLst/>
          </a:prstGeom>
          <a:ln>
            <a:solidFill>
              <a:srgbClr val="009E8C">
                <a:alpha val="50196"/>
              </a:srgbClr>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315152" y="5989350"/>
            <a:ext cx="8513695" cy="0"/>
          </a:xfrm>
          <a:prstGeom prst="line">
            <a:avLst/>
          </a:prstGeom>
          <a:ln>
            <a:solidFill>
              <a:srgbClr val="009E8C">
                <a:alpha val="50196"/>
              </a:srgbClr>
            </a:solidFill>
          </a:ln>
          <a:effectLst/>
        </p:spPr>
        <p:style>
          <a:lnRef idx="1">
            <a:schemeClr val="accent1"/>
          </a:lnRef>
          <a:fillRef idx="0">
            <a:schemeClr val="accent1"/>
          </a:fillRef>
          <a:effectRef idx="0">
            <a:schemeClr val="accent1"/>
          </a:effectRef>
          <a:fontRef idx="minor">
            <a:schemeClr val="tx1"/>
          </a:fontRef>
        </p:style>
      </p:cxnSp>
      <p:sp>
        <p:nvSpPr>
          <p:cNvPr id="17" name="Textplatzhalter 16"/>
          <p:cNvSpPr>
            <a:spLocks noGrp="1"/>
          </p:cNvSpPr>
          <p:nvPr>
            <p:ph type="body" sz="quarter" idx="10"/>
          </p:nvPr>
        </p:nvSpPr>
        <p:spPr>
          <a:xfrm>
            <a:off x="315152" y="5613204"/>
            <a:ext cx="8513695" cy="295275"/>
          </a:xfrm>
          <a:prstGeom prst="rect">
            <a:avLst/>
          </a:prstGeom>
        </p:spPr>
        <p:txBody>
          <a:bodyPr vert="horz" anchor="ctr"/>
          <a:lstStyle>
            <a:lvl1pPr marL="0" indent="0">
              <a:lnSpc>
                <a:spcPct val="80000"/>
              </a:lnSpc>
              <a:buNone/>
              <a:defRPr lang="de-CH" sz="1500" kern="1200" dirty="0" smtClean="0">
                <a:solidFill>
                  <a:srgbClr val="009E8C"/>
                </a:solidFill>
                <a:latin typeface="Roboto Light" panose="02000000000000000000" pitchFamily="2" charset="0"/>
                <a:ea typeface="Roboto Light" panose="02000000000000000000" pitchFamily="2" charset="0"/>
                <a:cs typeface="+mn-cs"/>
              </a:defRPr>
            </a:lvl1pPr>
          </a:lstStyle>
          <a:p>
            <a:pPr lvl="0"/>
            <a:r>
              <a:rPr lang="de-CH" dirty="0" smtClean="0"/>
              <a:t>Mastertextformat bearbeiten</a:t>
            </a:r>
          </a:p>
        </p:txBody>
      </p:sp>
      <p:sp>
        <p:nvSpPr>
          <p:cNvPr id="18" name="Textplatzhalter 7"/>
          <p:cNvSpPr>
            <a:spLocks noGrp="1"/>
          </p:cNvSpPr>
          <p:nvPr>
            <p:ph type="body" sz="quarter" idx="12" hasCustomPrompt="1"/>
          </p:nvPr>
        </p:nvSpPr>
        <p:spPr>
          <a:xfrm>
            <a:off x="315152" y="374340"/>
            <a:ext cx="8498679" cy="358775"/>
          </a:xfrm>
          <a:prstGeom prst="rect">
            <a:avLst/>
          </a:prstGeom>
        </p:spPr>
        <p:txBody>
          <a:bodyPr vert="horz"/>
          <a:lstStyle>
            <a:lvl1pPr marL="0" indent="0">
              <a:buNone/>
              <a:defRPr sz="1800">
                <a:latin typeface="Roboto Light"/>
                <a:cs typeface="Roboto Light"/>
              </a:defRPr>
            </a:lvl1pPr>
          </a:lstStyle>
          <a:p>
            <a:pPr lvl="0"/>
            <a:r>
              <a:rPr lang="de-CH" dirty="0" smtClean="0"/>
              <a:t>Ma– </a:t>
            </a:r>
          </a:p>
        </p:txBody>
      </p:sp>
      <p:sp>
        <p:nvSpPr>
          <p:cNvPr id="3" name="Textplatzhalter 2"/>
          <p:cNvSpPr>
            <a:spLocks noGrp="1"/>
          </p:cNvSpPr>
          <p:nvPr>
            <p:ph type="body" sz="quarter" idx="13"/>
          </p:nvPr>
        </p:nvSpPr>
        <p:spPr>
          <a:xfrm>
            <a:off x="315913" y="915988"/>
            <a:ext cx="4140000" cy="4438803"/>
          </a:xfrm>
          <a:prstGeom prst="rect">
            <a:avLst/>
          </a:prstGeom>
        </p:spPr>
        <p:txBody>
          <a:bodyPr vert="horz"/>
          <a:lstStyle>
            <a:lvl1pPr marL="342900" indent="-342900">
              <a:buFont typeface="Symbol" charset="2"/>
              <a:buChar char="-"/>
              <a:defRPr sz="1800">
                <a:latin typeface="Roboto Light"/>
                <a:cs typeface="Roboto Light"/>
              </a:defRPr>
            </a:lvl1pPr>
            <a:lvl2pPr marL="742950" indent="-285750">
              <a:buFont typeface="Symbol" charset="2"/>
              <a:buChar char="-"/>
              <a:defRPr sz="1600">
                <a:latin typeface="Roboto Light"/>
                <a:cs typeface="Roboto Light"/>
              </a:defRPr>
            </a:lvl2pPr>
            <a:lvl3pPr marL="1143000" indent="-228600">
              <a:buFont typeface="Symbol" charset="2"/>
              <a:buChar char="-"/>
              <a:defRPr sz="1200">
                <a:latin typeface="Roboto Light"/>
                <a:cs typeface="Roboto Light"/>
              </a:defRPr>
            </a:lvl3pPr>
            <a:lvl4pPr>
              <a:defRPr>
                <a:latin typeface="Roboto Light"/>
                <a:cs typeface="Roboto Light"/>
              </a:defRPr>
            </a:lvl4pPr>
            <a:lvl5pPr>
              <a:defRPr>
                <a:latin typeface="Roboto Light"/>
                <a:cs typeface="Roboto Light"/>
              </a:defRPr>
            </a:lvl5pPr>
          </a:lstStyle>
          <a:p>
            <a:pPr lvl="0"/>
            <a:r>
              <a:rPr lang="de-CH" dirty="0" smtClean="0"/>
              <a:t>Mastertextformat bearbeiten</a:t>
            </a:r>
          </a:p>
          <a:p>
            <a:pPr lvl="1"/>
            <a:r>
              <a:rPr lang="de-CH" dirty="0" smtClean="0"/>
              <a:t>Zweite Ebene</a:t>
            </a:r>
          </a:p>
          <a:p>
            <a:pPr lvl="2"/>
            <a:r>
              <a:rPr lang="de-CH" dirty="0" smtClean="0"/>
              <a:t>Dritte Ebene</a:t>
            </a:r>
          </a:p>
        </p:txBody>
      </p:sp>
      <p:sp>
        <p:nvSpPr>
          <p:cNvPr id="14" name="Textplatzhalter 2"/>
          <p:cNvSpPr>
            <a:spLocks noGrp="1"/>
          </p:cNvSpPr>
          <p:nvPr>
            <p:ph type="body" sz="quarter" idx="14"/>
          </p:nvPr>
        </p:nvSpPr>
        <p:spPr>
          <a:xfrm>
            <a:off x="4673831" y="916657"/>
            <a:ext cx="4140000" cy="4438803"/>
          </a:xfrm>
          <a:prstGeom prst="rect">
            <a:avLst/>
          </a:prstGeom>
        </p:spPr>
        <p:txBody>
          <a:bodyPr vert="horz"/>
          <a:lstStyle>
            <a:lvl1pPr marL="342900" indent="-342900">
              <a:buFont typeface="Symbol" charset="2"/>
              <a:buChar char="-"/>
              <a:defRPr sz="1800">
                <a:latin typeface="Roboto Light"/>
                <a:cs typeface="Roboto Light"/>
              </a:defRPr>
            </a:lvl1pPr>
            <a:lvl2pPr marL="742950" indent="-285750">
              <a:buFont typeface="Symbol" charset="2"/>
              <a:buChar char="-"/>
              <a:defRPr sz="1600">
                <a:latin typeface="Roboto Light"/>
                <a:cs typeface="Roboto Light"/>
              </a:defRPr>
            </a:lvl2pPr>
            <a:lvl3pPr marL="1143000" indent="-228600">
              <a:buFont typeface="Symbol" charset="2"/>
              <a:buChar char="-"/>
              <a:defRPr sz="1200">
                <a:latin typeface="Roboto Light"/>
                <a:cs typeface="Roboto Light"/>
              </a:defRPr>
            </a:lvl3pPr>
            <a:lvl4pPr>
              <a:defRPr>
                <a:latin typeface="Roboto Light"/>
                <a:cs typeface="Roboto Light"/>
              </a:defRPr>
            </a:lvl4pPr>
            <a:lvl5pPr>
              <a:defRPr>
                <a:latin typeface="Roboto Light"/>
                <a:cs typeface="Roboto Light"/>
              </a:defRPr>
            </a:lvl5pPr>
          </a:lstStyle>
          <a:p>
            <a:pPr lvl="0"/>
            <a:r>
              <a:rPr lang="de-CH" dirty="0" smtClean="0"/>
              <a:t>Mastertextformat bearbeiten</a:t>
            </a:r>
          </a:p>
          <a:p>
            <a:pPr lvl="1"/>
            <a:r>
              <a:rPr lang="de-CH" dirty="0" smtClean="0"/>
              <a:t>Zweite Ebene</a:t>
            </a:r>
          </a:p>
          <a:p>
            <a:pPr lvl="2"/>
            <a:r>
              <a:rPr lang="de-CH" dirty="0" smtClean="0"/>
              <a:t>Dritte Ebene</a:t>
            </a:r>
          </a:p>
        </p:txBody>
      </p:sp>
    </p:spTree>
    <p:extLst>
      <p:ext uri="{BB962C8B-B14F-4D97-AF65-F5344CB8AC3E}">
        <p14:creationId xmlns:p14="http://schemas.microsoft.com/office/powerpoint/2010/main" val="51450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palten_ohne_Kicker">
    <p:spTree>
      <p:nvGrpSpPr>
        <p:cNvPr id="1" name=""/>
        <p:cNvGrpSpPr/>
        <p:nvPr/>
      </p:nvGrpSpPr>
      <p:grpSpPr>
        <a:xfrm>
          <a:off x="0" y="0"/>
          <a:ext cx="0" cy="0"/>
          <a:chOff x="0" y="0"/>
          <a:chExt cx="0" cy="0"/>
        </a:xfrm>
      </p:grpSpPr>
      <p:sp>
        <p:nvSpPr>
          <p:cNvPr id="8" name="Datumsplatzhalter 3"/>
          <p:cNvSpPr>
            <a:spLocks noGrp="1"/>
          </p:cNvSpPr>
          <p:nvPr>
            <p:ph type="dt" sz="half" idx="2"/>
          </p:nvPr>
        </p:nvSpPr>
        <p:spPr>
          <a:xfrm>
            <a:off x="325248" y="6477000"/>
            <a:ext cx="1423817" cy="381000"/>
          </a:xfrm>
          <a:prstGeom prst="rect">
            <a:avLst/>
          </a:prstGeom>
        </p:spPr>
        <p:txBody>
          <a:bodyPr/>
          <a:lstStyle>
            <a:lvl1pPr>
              <a:defRPr>
                <a:latin typeface="Roboto Light"/>
                <a:cs typeface="Roboto Light"/>
              </a:defRPr>
            </a:lvl1pPr>
          </a:lstStyle>
          <a:p>
            <a:fld id="{B01F15D6-EE31-41EF-8643-2829BACC372F}" type="datetime1">
              <a:rPr lang="de-CH" sz="800" smtClean="0">
                <a:solidFill>
                  <a:schemeClr val="bg1">
                    <a:lumMod val="50000"/>
                  </a:schemeClr>
                </a:solidFill>
              </a:rPr>
              <a:pPr/>
              <a:t>19.06.2017</a:t>
            </a:fld>
            <a:endParaRPr lang="de-DE" sz="800" dirty="0">
              <a:solidFill>
                <a:schemeClr val="bg1">
                  <a:lumMod val="50000"/>
                </a:schemeClr>
              </a:solidFill>
            </a:endParaRPr>
          </a:p>
        </p:txBody>
      </p:sp>
      <p:sp>
        <p:nvSpPr>
          <p:cNvPr id="9" name="Foliennummernplatzhalter 4"/>
          <p:cNvSpPr>
            <a:spLocks noGrp="1"/>
          </p:cNvSpPr>
          <p:nvPr>
            <p:ph type="sldNum" sz="quarter" idx="4"/>
          </p:nvPr>
        </p:nvSpPr>
        <p:spPr>
          <a:xfrm>
            <a:off x="1109798" y="6477000"/>
            <a:ext cx="457127" cy="381000"/>
          </a:xfrm>
          <a:prstGeom prst="rect">
            <a:avLst/>
          </a:prstGeom>
        </p:spPr>
        <p:txBody>
          <a:bodyPr/>
          <a:lstStyle>
            <a:lvl1pPr>
              <a:defRPr>
                <a:latin typeface="Roboto Light"/>
                <a:cs typeface="Roboto Light"/>
              </a:defRPr>
            </a:lvl1pPr>
          </a:lstStyle>
          <a:p>
            <a:fld id="{826F140E-EA6C-4311-89AF-468DFF826338}" type="slidenum">
              <a:rPr lang="de-DE" sz="800" smtClean="0">
                <a:solidFill>
                  <a:schemeClr val="bg1">
                    <a:lumMod val="50000"/>
                  </a:schemeClr>
                </a:solidFill>
              </a:rPr>
              <a:pPr/>
              <a:t>‹Nr.›</a:t>
            </a:fld>
            <a:endParaRPr lang="de-DE" sz="800" dirty="0">
              <a:solidFill>
                <a:schemeClr val="bg1">
                  <a:lumMod val="50000"/>
                </a:schemeClr>
              </a:solidFill>
            </a:endParaRPr>
          </a:p>
        </p:txBody>
      </p:sp>
      <p:sp>
        <p:nvSpPr>
          <p:cNvPr id="18" name="Textplatzhalter 7"/>
          <p:cNvSpPr>
            <a:spLocks noGrp="1"/>
          </p:cNvSpPr>
          <p:nvPr>
            <p:ph type="body" sz="quarter" idx="12" hasCustomPrompt="1"/>
          </p:nvPr>
        </p:nvSpPr>
        <p:spPr>
          <a:xfrm>
            <a:off x="315152" y="374340"/>
            <a:ext cx="8498679" cy="358775"/>
          </a:xfrm>
          <a:prstGeom prst="rect">
            <a:avLst/>
          </a:prstGeom>
        </p:spPr>
        <p:txBody>
          <a:bodyPr vert="horz"/>
          <a:lstStyle>
            <a:lvl1pPr marL="0" indent="0">
              <a:buNone/>
              <a:defRPr sz="1800">
                <a:latin typeface="Roboto Light"/>
                <a:cs typeface="Roboto Light"/>
              </a:defRPr>
            </a:lvl1pPr>
          </a:lstStyle>
          <a:p>
            <a:pPr lvl="0"/>
            <a:r>
              <a:rPr lang="de-CH" dirty="0" smtClean="0"/>
              <a:t>Ma– </a:t>
            </a:r>
          </a:p>
        </p:txBody>
      </p:sp>
      <p:sp>
        <p:nvSpPr>
          <p:cNvPr id="3" name="Textplatzhalter 2"/>
          <p:cNvSpPr>
            <a:spLocks noGrp="1"/>
          </p:cNvSpPr>
          <p:nvPr>
            <p:ph type="body" sz="quarter" idx="13"/>
          </p:nvPr>
        </p:nvSpPr>
        <p:spPr>
          <a:xfrm>
            <a:off x="315913" y="915987"/>
            <a:ext cx="4140000" cy="4968000"/>
          </a:xfrm>
          <a:prstGeom prst="rect">
            <a:avLst/>
          </a:prstGeom>
        </p:spPr>
        <p:txBody>
          <a:bodyPr vert="horz"/>
          <a:lstStyle>
            <a:lvl1pPr marL="342900" indent="-342900">
              <a:buFont typeface="Symbol" charset="2"/>
              <a:buChar char="-"/>
              <a:defRPr sz="1800">
                <a:latin typeface="Roboto Light"/>
                <a:cs typeface="Roboto Light"/>
              </a:defRPr>
            </a:lvl1pPr>
            <a:lvl2pPr marL="742950" indent="-285750">
              <a:buFont typeface="Symbol" charset="2"/>
              <a:buChar char="-"/>
              <a:defRPr sz="1600">
                <a:latin typeface="Roboto Light"/>
                <a:cs typeface="Roboto Light"/>
              </a:defRPr>
            </a:lvl2pPr>
            <a:lvl3pPr marL="1143000" indent="-228600">
              <a:buFont typeface="Symbol" charset="2"/>
              <a:buChar char="-"/>
              <a:defRPr sz="1200">
                <a:latin typeface="Roboto Light"/>
                <a:cs typeface="Roboto Light"/>
              </a:defRPr>
            </a:lvl3pPr>
            <a:lvl4pPr>
              <a:defRPr>
                <a:latin typeface="Roboto Light"/>
                <a:cs typeface="Roboto Light"/>
              </a:defRPr>
            </a:lvl4pPr>
            <a:lvl5pPr>
              <a:defRPr>
                <a:latin typeface="Roboto Light"/>
                <a:cs typeface="Roboto Light"/>
              </a:defRPr>
            </a:lvl5pPr>
          </a:lstStyle>
          <a:p>
            <a:pPr lvl="0"/>
            <a:r>
              <a:rPr lang="de-CH" dirty="0" smtClean="0"/>
              <a:t>Mastertextformat bearbeiten</a:t>
            </a:r>
          </a:p>
          <a:p>
            <a:pPr lvl="1"/>
            <a:r>
              <a:rPr lang="de-CH" dirty="0" smtClean="0"/>
              <a:t>Zweite Ebene</a:t>
            </a:r>
          </a:p>
          <a:p>
            <a:pPr lvl="2"/>
            <a:r>
              <a:rPr lang="de-CH" dirty="0" smtClean="0"/>
              <a:t>Dritte Ebene</a:t>
            </a:r>
          </a:p>
        </p:txBody>
      </p:sp>
      <p:sp>
        <p:nvSpPr>
          <p:cNvPr id="14" name="Textplatzhalter 2"/>
          <p:cNvSpPr>
            <a:spLocks noGrp="1"/>
          </p:cNvSpPr>
          <p:nvPr>
            <p:ph type="body" sz="quarter" idx="14"/>
          </p:nvPr>
        </p:nvSpPr>
        <p:spPr>
          <a:xfrm>
            <a:off x="4673831" y="916656"/>
            <a:ext cx="4140000" cy="4968000"/>
          </a:xfrm>
          <a:prstGeom prst="rect">
            <a:avLst/>
          </a:prstGeom>
        </p:spPr>
        <p:txBody>
          <a:bodyPr vert="horz"/>
          <a:lstStyle>
            <a:lvl1pPr marL="342900" indent="-342900">
              <a:buFont typeface="Symbol" charset="2"/>
              <a:buChar char="-"/>
              <a:defRPr sz="1800">
                <a:latin typeface="Roboto Light"/>
                <a:cs typeface="Roboto Light"/>
              </a:defRPr>
            </a:lvl1pPr>
            <a:lvl2pPr marL="742950" indent="-285750">
              <a:buFont typeface="Symbol" charset="2"/>
              <a:buChar char="-"/>
              <a:defRPr sz="1600">
                <a:latin typeface="Roboto Light"/>
                <a:cs typeface="Roboto Light"/>
              </a:defRPr>
            </a:lvl2pPr>
            <a:lvl3pPr marL="1143000" indent="-228600">
              <a:buFont typeface="Symbol" charset="2"/>
              <a:buChar char="-"/>
              <a:defRPr sz="1200">
                <a:latin typeface="Roboto Light"/>
                <a:cs typeface="Roboto Light"/>
              </a:defRPr>
            </a:lvl3pPr>
            <a:lvl4pPr>
              <a:defRPr>
                <a:latin typeface="Roboto Light"/>
                <a:cs typeface="Roboto Light"/>
              </a:defRPr>
            </a:lvl4pPr>
            <a:lvl5pPr>
              <a:defRPr>
                <a:latin typeface="Roboto Light"/>
                <a:cs typeface="Roboto Light"/>
              </a:defRPr>
            </a:lvl5pPr>
          </a:lstStyle>
          <a:p>
            <a:pPr lvl="0"/>
            <a:r>
              <a:rPr lang="de-CH" dirty="0" smtClean="0"/>
              <a:t>Mastertextformat bearbeiten</a:t>
            </a:r>
          </a:p>
          <a:p>
            <a:pPr lvl="1"/>
            <a:r>
              <a:rPr lang="de-CH" dirty="0" smtClean="0"/>
              <a:t>Zweite Ebene</a:t>
            </a:r>
          </a:p>
          <a:p>
            <a:pPr lvl="2"/>
            <a:r>
              <a:rPr lang="de-CH" dirty="0" smtClean="0"/>
              <a:t>Dritte Ebene</a:t>
            </a:r>
          </a:p>
        </p:txBody>
      </p:sp>
    </p:spTree>
    <p:extLst>
      <p:ext uri="{BB962C8B-B14F-4D97-AF65-F5344CB8AC3E}">
        <p14:creationId xmlns:p14="http://schemas.microsoft.com/office/powerpoint/2010/main" val="30963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palten_mit_Kicker">
    <p:spTree>
      <p:nvGrpSpPr>
        <p:cNvPr id="1" name=""/>
        <p:cNvGrpSpPr/>
        <p:nvPr/>
      </p:nvGrpSpPr>
      <p:grpSpPr>
        <a:xfrm>
          <a:off x="0" y="0"/>
          <a:ext cx="0" cy="0"/>
          <a:chOff x="0" y="0"/>
          <a:chExt cx="0" cy="0"/>
        </a:xfrm>
      </p:grpSpPr>
      <p:sp>
        <p:nvSpPr>
          <p:cNvPr id="7" name="Datumsplatzhalter 2"/>
          <p:cNvSpPr>
            <a:spLocks noGrp="1"/>
          </p:cNvSpPr>
          <p:nvPr>
            <p:ph type="dt" sz="half" idx="10"/>
          </p:nvPr>
        </p:nvSpPr>
        <p:spPr>
          <a:xfrm>
            <a:off x="315152" y="6477000"/>
            <a:ext cx="1423817" cy="381000"/>
          </a:xfrm>
          <a:prstGeom prst="rect">
            <a:avLst/>
          </a:prstGeom>
        </p:spPr>
        <p:txBody>
          <a:bodyPr/>
          <a:lstStyle>
            <a:lvl1pPr>
              <a:defRPr>
                <a:latin typeface="Roboto Light"/>
                <a:cs typeface="Roboto Light"/>
              </a:defRPr>
            </a:lvl1pPr>
          </a:lstStyle>
          <a:p>
            <a:fld id="{2F395E49-3898-4D85-A708-9F6C8027EC1F}" type="datetime1">
              <a:rPr lang="de-CH" sz="800" smtClean="0">
                <a:solidFill>
                  <a:schemeClr val="bg1">
                    <a:lumMod val="50000"/>
                  </a:schemeClr>
                </a:solidFill>
              </a:rPr>
              <a:pPr/>
              <a:t>19.06.2017</a:t>
            </a:fld>
            <a:endParaRPr lang="de-DE" sz="800" dirty="0">
              <a:solidFill>
                <a:schemeClr val="bg1">
                  <a:lumMod val="50000"/>
                </a:schemeClr>
              </a:solidFill>
            </a:endParaRPr>
          </a:p>
        </p:txBody>
      </p:sp>
      <p:sp>
        <p:nvSpPr>
          <p:cNvPr id="8" name="Foliennummernplatzhalter 3"/>
          <p:cNvSpPr>
            <a:spLocks noGrp="1"/>
          </p:cNvSpPr>
          <p:nvPr>
            <p:ph type="sldNum" sz="quarter" idx="11"/>
          </p:nvPr>
        </p:nvSpPr>
        <p:spPr>
          <a:xfrm>
            <a:off x="1109798" y="6477000"/>
            <a:ext cx="457127" cy="381000"/>
          </a:xfrm>
          <a:prstGeom prst="rect">
            <a:avLst/>
          </a:prstGeom>
        </p:spPr>
        <p:txBody>
          <a:bodyPr/>
          <a:lstStyle>
            <a:lvl1pPr>
              <a:defRPr>
                <a:latin typeface="Roboto Light"/>
                <a:cs typeface="Roboto Light"/>
              </a:defRPr>
            </a:lvl1pPr>
          </a:lstStyle>
          <a:p>
            <a:fld id="{826F140E-EA6C-4311-89AF-468DFF826338}" type="slidenum">
              <a:rPr lang="de-DE" sz="800" smtClean="0">
                <a:solidFill>
                  <a:schemeClr val="bg1">
                    <a:lumMod val="50000"/>
                  </a:schemeClr>
                </a:solidFill>
              </a:rPr>
              <a:pPr/>
              <a:t>‹Nr.›</a:t>
            </a:fld>
            <a:endParaRPr lang="de-DE" sz="800" dirty="0">
              <a:solidFill>
                <a:schemeClr val="bg1">
                  <a:lumMod val="50000"/>
                </a:schemeClr>
              </a:solidFill>
            </a:endParaRPr>
          </a:p>
        </p:txBody>
      </p:sp>
      <p:sp>
        <p:nvSpPr>
          <p:cNvPr id="9" name="Textplatzhalter 7"/>
          <p:cNvSpPr>
            <a:spLocks noGrp="1"/>
          </p:cNvSpPr>
          <p:nvPr>
            <p:ph type="body" sz="quarter" idx="12" hasCustomPrompt="1"/>
          </p:nvPr>
        </p:nvSpPr>
        <p:spPr>
          <a:xfrm>
            <a:off x="315152" y="374340"/>
            <a:ext cx="8498679" cy="358775"/>
          </a:xfrm>
          <a:prstGeom prst="rect">
            <a:avLst/>
          </a:prstGeom>
        </p:spPr>
        <p:txBody>
          <a:bodyPr vert="horz"/>
          <a:lstStyle>
            <a:lvl1pPr marL="0" indent="0">
              <a:buNone/>
              <a:defRPr sz="1800">
                <a:latin typeface="Roboto Light"/>
                <a:cs typeface="Roboto Light"/>
              </a:defRPr>
            </a:lvl1pPr>
          </a:lstStyle>
          <a:p>
            <a:pPr lvl="0"/>
            <a:r>
              <a:rPr lang="de-CH" dirty="0" smtClean="0"/>
              <a:t>Ma– </a:t>
            </a:r>
          </a:p>
        </p:txBody>
      </p:sp>
      <p:sp>
        <p:nvSpPr>
          <p:cNvPr id="5" name="Textplatzhalter 2"/>
          <p:cNvSpPr>
            <a:spLocks noGrp="1"/>
          </p:cNvSpPr>
          <p:nvPr>
            <p:ph type="body" sz="quarter" idx="13"/>
          </p:nvPr>
        </p:nvSpPr>
        <p:spPr>
          <a:xfrm>
            <a:off x="315913" y="915987"/>
            <a:ext cx="2628000" cy="4464000"/>
          </a:xfrm>
          <a:prstGeom prst="rect">
            <a:avLst/>
          </a:prstGeom>
        </p:spPr>
        <p:txBody>
          <a:bodyPr vert="horz"/>
          <a:lstStyle>
            <a:lvl1pPr marL="342900" indent="-342900">
              <a:buFont typeface="Symbol" charset="2"/>
              <a:buChar char="-"/>
              <a:defRPr sz="1800">
                <a:latin typeface="Roboto Light"/>
                <a:cs typeface="Roboto Light"/>
              </a:defRPr>
            </a:lvl1pPr>
            <a:lvl2pPr marL="742950" indent="-285750">
              <a:buFont typeface="Symbol" charset="2"/>
              <a:buChar char="-"/>
              <a:defRPr sz="1600">
                <a:latin typeface="Roboto Light"/>
                <a:cs typeface="Roboto Light"/>
              </a:defRPr>
            </a:lvl2pPr>
            <a:lvl3pPr marL="1143000" indent="-228600">
              <a:buFont typeface="Symbol" charset="2"/>
              <a:buChar char="-"/>
              <a:defRPr sz="1200">
                <a:latin typeface="Roboto Light"/>
                <a:cs typeface="Roboto Light"/>
              </a:defRPr>
            </a:lvl3pPr>
            <a:lvl4pPr>
              <a:defRPr>
                <a:latin typeface="Roboto Light"/>
                <a:cs typeface="Roboto Light"/>
              </a:defRPr>
            </a:lvl4pPr>
            <a:lvl5pPr>
              <a:defRPr>
                <a:latin typeface="Roboto Light"/>
                <a:cs typeface="Roboto Light"/>
              </a:defRPr>
            </a:lvl5pPr>
          </a:lstStyle>
          <a:p>
            <a:pPr lvl="0"/>
            <a:r>
              <a:rPr lang="de-CH" dirty="0" smtClean="0"/>
              <a:t>Mastertextformat bearbeiten</a:t>
            </a:r>
          </a:p>
          <a:p>
            <a:pPr lvl="1"/>
            <a:r>
              <a:rPr lang="de-CH" dirty="0" smtClean="0"/>
              <a:t>Zweite Ebene</a:t>
            </a:r>
          </a:p>
          <a:p>
            <a:pPr lvl="2"/>
            <a:r>
              <a:rPr lang="de-CH" dirty="0" smtClean="0"/>
              <a:t>Dritte Ebene</a:t>
            </a:r>
          </a:p>
        </p:txBody>
      </p:sp>
      <p:sp>
        <p:nvSpPr>
          <p:cNvPr id="6" name="Textplatzhalter 2"/>
          <p:cNvSpPr>
            <a:spLocks noGrp="1"/>
          </p:cNvSpPr>
          <p:nvPr>
            <p:ph type="body" sz="quarter" idx="14"/>
          </p:nvPr>
        </p:nvSpPr>
        <p:spPr>
          <a:xfrm>
            <a:off x="3250872" y="915987"/>
            <a:ext cx="2628000" cy="4464000"/>
          </a:xfrm>
          <a:prstGeom prst="rect">
            <a:avLst/>
          </a:prstGeom>
        </p:spPr>
        <p:txBody>
          <a:bodyPr vert="horz"/>
          <a:lstStyle>
            <a:lvl1pPr marL="342900" indent="-342900">
              <a:buFont typeface="Symbol" charset="2"/>
              <a:buChar char="-"/>
              <a:defRPr sz="1800">
                <a:latin typeface="Roboto Light"/>
                <a:cs typeface="Roboto Light"/>
              </a:defRPr>
            </a:lvl1pPr>
            <a:lvl2pPr marL="742950" indent="-285750">
              <a:buFont typeface="Symbol" charset="2"/>
              <a:buChar char="-"/>
              <a:defRPr sz="1600">
                <a:latin typeface="Roboto Light"/>
                <a:cs typeface="Roboto Light"/>
              </a:defRPr>
            </a:lvl2pPr>
            <a:lvl3pPr marL="1143000" indent="-228600">
              <a:buFont typeface="Symbol" charset="2"/>
              <a:buChar char="-"/>
              <a:defRPr sz="1200">
                <a:latin typeface="Roboto Light"/>
                <a:cs typeface="Roboto Light"/>
              </a:defRPr>
            </a:lvl3pPr>
            <a:lvl4pPr>
              <a:defRPr>
                <a:latin typeface="Roboto Light"/>
                <a:cs typeface="Roboto Light"/>
              </a:defRPr>
            </a:lvl4pPr>
            <a:lvl5pPr>
              <a:defRPr>
                <a:latin typeface="Roboto Light"/>
                <a:cs typeface="Roboto Light"/>
              </a:defRPr>
            </a:lvl5pPr>
          </a:lstStyle>
          <a:p>
            <a:pPr lvl="0"/>
            <a:r>
              <a:rPr lang="de-CH" dirty="0" smtClean="0"/>
              <a:t>Mastertextformat bearbeiten</a:t>
            </a:r>
          </a:p>
          <a:p>
            <a:pPr lvl="1"/>
            <a:r>
              <a:rPr lang="de-CH" dirty="0" smtClean="0"/>
              <a:t>Zweite Ebene</a:t>
            </a:r>
          </a:p>
          <a:p>
            <a:pPr lvl="2"/>
            <a:r>
              <a:rPr lang="de-CH" dirty="0" smtClean="0"/>
              <a:t>Dritte Ebene</a:t>
            </a:r>
          </a:p>
        </p:txBody>
      </p:sp>
      <p:sp>
        <p:nvSpPr>
          <p:cNvPr id="10" name="Textplatzhalter 2"/>
          <p:cNvSpPr>
            <a:spLocks noGrp="1"/>
          </p:cNvSpPr>
          <p:nvPr>
            <p:ph type="body" sz="quarter" idx="15"/>
          </p:nvPr>
        </p:nvSpPr>
        <p:spPr>
          <a:xfrm>
            <a:off x="6185831" y="915987"/>
            <a:ext cx="2628000" cy="4464000"/>
          </a:xfrm>
          <a:prstGeom prst="rect">
            <a:avLst/>
          </a:prstGeom>
        </p:spPr>
        <p:txBody>
          <a:bodyPr vert="horz"/>
          <a:lstStyle>
            <a:lvl1pPr marL="342900" indent="-342900">
              <a:buFont typeface="Symbol" charset="2"/>
              <a:buChar char="-"/>
              <a:defRPr sz="1800">
                <a:latin typeface="Roboto Light"/>
                <a:cs typeface="Roboto Light"/>
              </a:defRPr>
            </a:lvl1pPr>
            <a:lvl2pPr marL="742950" indent="-285750">
              <a:buFont typeface="Symbol" charset="2"/>
              <a:buChar char="-"/>
              <a:defRPr sz="1600">
                <a:latin typeface="Roboto Light"/>
                <a:cs typeface="Roboto Light"/>
              </a:defRPr>
            </a:lvl2pPr>
            <a:lvl3pPr marL="1143000" indent="-228600">
              <a:buFont typeface="Symbol" charset="2"/>
              <a:buChar char="-"/>
              <a:defRPr sz="1200">
                <a:latin typeface="Roboto Light"/>
                <a:cs typeface="Roboto Light"/>
              </a:defRPr>
            </a:lvl3pPr>
            <a:lvl4pPr>
              <a:defRPr>
                <a:latin typeface="Roboto Light"/>
                <a:cs typeface="Roboto Light"/>
              </a:defRPr>
            </a:lvl4pPr>
            <a:lvl5pPr>
              <a:defRPr>
                <a:latin typeface="Roboto Light"/>
                <a:cs typeface="Roboto Light"/>
              </a:defRPr>
            </a:lvl5pPr>
          </a:lstStyle>
          <a:p>
            <a:pPr lvl="0"/>
            <a:r>
              <a:rPr lang="de-CH" dirty="0" smtClean="0"/>
              <a:t>Mastertextformat bearbeiten</a:t>
            </a:r>
          </a:p>
          <a:p>
            <a:pPr lvl="1"/>
            <a:r>
              <a:rPr lang="de-CH" dirty="0" smtClean="0"/>
              <a:t>Zweite Ebene</a:t>
            </a:r>
          </a:p>
          <a:p>
            <a:pPr lvl="2"/>
            <a:r>
              <a:rPr lang="de-CH" dirty="0" smtClean="0"/>
              <a:t>Dritte Ebene</a:t>
            </a:r>
          </a:p>
        </p:txBody>
      </p:sp>
      <p:cxnSp>
        <p:nvCxnSpPr>
          <p:cNvPr id="11" name="Gerade Verbindung 10"/>
          <p:cNvCxnSpPr/>
          <p:nvPr userDrawn="1"/>
        </p:nvCxnSpPr>
        <p:spPr>
          <a:xfrm>
            <a:off x="315152" y="5517232"/>
            <a:ext cx="8513695" cy="0"/>
          </a:xfrm>
          <a:prstGeom prst="line">
            <a:avLst/>
          </a:prstGeom>
          <a:ln>
            <a:solidFill>
              <a:srgbClr val="009E8C">
                <a:alpha val="50196"/>
              </a:srgbClr>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315152" y="5989350"/>
            <a:ext cx="8513695" cy="0"/>
          </a:xfrm>
          <a:prstGeom prst="line">
            <a:avLst/>
          </a:prstGeom>
          <a:ln>
            <a:solidFill>
              <a:srgbClr val="009E8C">
                <a:alpha val="50196"/>
              </a:srgbClr>
            </a:solidFill>
          </a:ln>
          <a:effectLst/>
        </p:spPr>
        <p:style>
          <a:lnRef idx="1">
            <a:schemeClr val="accent1"/>
          </a:lnRef>
          <a:fillRef idx="0">
            <a:schemeClr val="accent1"/>
          </a:fillRef>
          <a:effectRef idx="0">
            <a:schemeClr val="accent1"/>
          </a:effectRef>
          <a:fontRef idx="minor">
            <a:schemeClr val="tx1"/>
          </a:fontRef>
        </p:style>
      </p:cxnSp>
      <p:sp>
        <p:nvSpPr>
          <p:cNvPr id="13" name="Textplatzhalter 16"/>
          <p:cNvSpPr>
            <a:spLocks noGrp="1"/>
          </p:cNvSpPr>
          <p:nvPr>
            <p:ph type="body" sz="quarter" idx="16"/>
          </p:nvPr>
        </p:nvSpPr>
        <p:spPr>
          <a:xfrm>
            <a:off x="315152" y="5613204"/>
            <a:ext cx="8513695" cy="295275"/>
          </a:xfrm>
          <a:prstGeom prst="rect">
            <a:avLst/>
          </a:prstGeom>
        </p:spPr>
        <p:txBody>
          <a:bodyPr vert="horz" anchor="ctr"/>
          <a:lstStyle>
            <a:lvl1pPr marL="0" indent="0">
              <a:lnSpc>
                <a:spcPct val="80000"/>
              </a:lnSpc>
              <a:buNone/>
              <a:defRPr lang="de-CH" sz="1500" kern="1200" dirty="0" smtClean="0">
                <a:solidFill>
                  <a:srgbClr val="009E8C"/>
                </a:solidFill>
                <a:latin typeface="Roboto Light" panose="02000000000000000000" pitchFamily="2" charset="0"/>
                <a:ea typeface="Roboto Light" panose="02000000000000000000" pitchFamily="2" charset="0"/>
                <a:cs typeface="+mn-cs"/>
              </a:defRPr>
            </a:lvl1pPr>
          </a:lstStyle>
          <a:p>
            <a:pPr lvl="0"/>
            <a:r>
              <a:rPr lang="de-CH" dirty="0" smtClean="0"/>
              <a:t>Mastertextformat bearbeiten</a:t>
            </a:r>
          </a:p>
        </p:txBody>
      </p:sp>
    </p:spTree>
    <p:extLst>
      <p:ext uri="{BB962C8B-B14F-4D97-AF65-F5344CB8AC3E}">
        <p14:creationId xmlns:p14="http://schemas.microsoft.com/office/powerpoint/2010/main" val="292830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palten_ohne_Kicker">
    <p:spTree>
      <p:nvGrpSpPr>
        <p:cNvPr id="1" name=""/>
        <p:cNvGrpSpPr/>
        <p:nvPr/>
      </p:nvGrpSpPr>
      <p:grpSpPr>
        <a:xfrm>
          <a:off x="0" y="0"/>
          <a:ext cx="0" cy="0"/>
          <a:chOff x="0" y="0"/>
          <a:chExt cx="0" cy="0"/>
        </a:xfrm>
      </p:grpSpPr>
      <p:sp>
        <p:nvSpPr>
          <p:cNvPr id="7" name="Datumsplatzhalter 2"/>
          <p:cNvSpPr>
            <a:spLocks noGrp="1"/>
          </p:cNvSpPr>
          <p:nvPr>
            <p:ph type="dt" sz="half" idx="10"/>
          </p:nvPr>
        </p:nvSpPr>
        <p:spPr>
          <a:xfrm>
            <a:off x="315152" y="6477000"/>
            <a:ext cx="1423817" cy="381000"/>
          </a:xfrm>
          <a:prstGeom prst="rect">
            <a:avLst/>
          </a:prstGeom>
        </p:spPr>
        <p:txBody>
          <a:bodyPr/>
          <a:lstStyle>
            <a:lvl1pPr>
              <a:defRPr>
                <a:latin typeface="Roboto Light"/>
                <a:cs typeface="Roboto Light"/>
              </a:defRPr>
            </a:lvl1pPr>
          </a:lstStyle>
          <a:p>
            <a:fld id="{C1B06B46-5DE2-435D-BB0F-A645A4EA1FAF}" type="datetime1">
              <a:rPr lang="de-CH" sz="800" smtClean="0">
                <a:solidFill>
                  <a:schemeClr val="bg1">
                    <a:lumMod val="50000"/>
                  </a:schemeClr>
                </a:solidFill>
              </a:rPr>
              <a:pPr/>
              <a:t>19.06.2017</a:t>
            </a:fld>
            <a:endParaRPr lang="de-DE" sz="800" dirty="0">
              <a:solidFill>
                <a:schemeClr val="bg1">
                  <a:lumMod val="50000"/>
                </a:schemeClr>
              </a:solidFill>
            </a:endParaRPr>
          </a:p>
        </p:txBody>
      </p:sp>
      <p:sp>
        <p:nvSpPr>
          <p:cNvPr id="8" name="Foliennummernplatzhalter 3"/>
          <p:cNvSpPr>
            <a:spLocks noGrp="1"/>
          </p:cNvSpPr>
          <p:nvPr>
            <p:ph type="sldNum" sz="quarter" idx="11"/>
          </p:nvPr>
        </p:nvSpPr>
        <p:spPr>
          <a:xfrm>
            <a:off x="1109798" y="6477000"/>
            <a:ext cx="457127" cy="381000"/>
          </a:xfrm>
          <a:prstGeom prst="rect">
            <a:avLst/>
          </a:prstGeom>
        </p:spPr>
        <p:txBody>
          <a:bodyPr/>
          <a:lstStyle>
            <a:lvl1pPr>
              <a:defRPr>
                <a:latin typeface="Roboto Light"/>
                <a:cs typeface="Roboto Light"/>
              </a:defRPr>
            </a:lvl1pPr>
          </a:lstStyle>
          <a:p>
            <a:fld id="{826F140E-EA6C-4311-89AF-468DFF826338}" type="slidenum">
              <a:rPr lang="de-DE" sz="800" smtClean="0">
                <a:solidFill>
                  <a:schemeClr val="bg1">
                    <a:lumMod val="50000"/>
                  </a:schemeClr>
                </a:solidFill>
              </a:rPr>
              <a:pPr/>
              <a:t>‹Nr.›</a:t>
            </a:fld>
            <a:endParaRPr lang="de-DE" sz="800" dirty="0">
              <a:solidFill>
                <a:schemeClr val="bg1">
                  <a:lumMod val="50000"/>
                </a:schemeClr>
              </a:solidFill>
            </a:endParaRPr>
          </a:p>
        </p:txBody>
      </p:sp>
      <p:sp>
        <p:nvSpPr>
          <p:cNvPr id="9" name="Textplatzhalter 7"/>
          <p:cNvSpPr>
            <a:spLocks noGrp="1"/>
          </p:cNvSpPr>
          <p:nvPr>
            <p:ph type="body" sz="quarter" idx="12" hasCustomPrompt="1"/>
          </p:nvPr>
        </p:nvSpPr>
        <p:spPr>
          <a:xfrm>
            <a:off x="315152" y="374340"/>
            <a:ext cx="8498679" cy="358775"/>
          </a:xfrm>
          <a:prstGeom prst="rect">
            <a:avLst/>
          </a:prstGeom>
        </p:spPr>
        <p:txBody>
          <a:bodyPr vert="horz"/>
          <a:lstStyle>
            <a:lvl1pPr marL="0" indent="0">
              <a:buNone/>
              <a:defRPr sz="1800">
                <a:latin typeface="Roboto Light"/>
                <a:cs typeface="Roboto Light"/>
              </a:defRPr>
            </a:lvl1pPr>
          </a:lstStyle>
          <a:p>
            <a:pPr lvl="0"/>
            <a:r>
              <a:rPr lang="de-CH" dirty="0" smtClean="0"/>
              <a:t>Ma– </a:t>
            </a:r>
          </a:p>
        </p:txBody>
      </p:sp>
      <p:sp>
        <p:nvSpPr>
          <p:cNvPr id="5" name="Textplatzhalter 2"/>
          <p:cNvSpPr>
            <a:spLocks noGrp="1"/>
          </p:cNvSpPr>
          <p:nvPr>
            <p:ph type="body" sz="quarter" idx="13"/>
          </p:nvPr>
        </p:nvSpPr>
        <p:spPr>
          <a:xfrm>
            <a:off x="315913" y="915987"/>
            <a:ext cx="2628000" cy="4968000"/>
          </a:xfrm>
          <a:prstGeom prst="rect">
            <a:avLst/>
          </a:prstGeom>
        </p:spPr>
        <p:txBody>
          <a:bodyPr vert="horz"/>
          <a:lstStyle>
            <a:lvl1pPr marL="342900" indent="-342900">
              <a:buFont typeface="Symbol" charset="2"/>
              <a:buChar char="-"/>
              <a:defRPr sz="1800">
                <a:latin typeface="Roboto Light"/>
                <a:cs typeface="Roboto Light"/>
              </a:defRPr>
            </a:lvl1pPr>
            <a:lvl2pPr marL="742950" indent="-285750">
              <a:buFont typeface="Symbol" charset="2"/>
              <a:buChar char="-"/>
              <a:defRPr sz="1600">
                <a:latin typeface="Roboto Light"/>
                <a:cs typeface="Roboto Light"/>
              </a:defRPr>
            </a:lvl2pPr>
            <a:lvl3pPr marL="1143000" indent="-228600">
              <a:buFont typeface="Symbol" charset="2"/>
              <a:buChar char="-"/>
              <a:defRPr sz="1200">
                <a:latin typeface="Roboto Light"/>
                <a:cs typeface="Roboto Light"/>
              </a:defRPr>
            </a:lvl3pPr>
            <a:lvl4pPr>
              <a:defRPr>
                <a:latin typeface="Roboto Light"/>
                <a:cs typeface="Roboto Light"/>
              </a:defRPr>
            </a:lvl4pPr>
            <a:lvl5pPr>
              <a:defRPr>
                <a:latin typeface="Roboto Light"/>
                <a:cs typeface="Roboto Light"/>
              </a:defRPr>
            </a:lvl5pPr>
          </a:lstStyle>
          <a:p>
            <a:pPr lvl="0"/>
            <a:r>
              <a:rPr lang="de-CH" dirty="0" smtClean="0"/>
              <a:t>Mastertextformat bearbeiten</a:t>
            </a:r>
          </a:p>
          <a:p>
            <a:pPr lvl="1"/>
            <a:r>
              <a:rPr lang="de-CH" dirty="0" smtClean="0"/>
              <a:t>Zweite Ebene</a:t>
            </a:r>
          </a:p>
          <a:p>
            <a:pPr lvl="2"/>
            <a:r>
              <a:rPr lang="de-CH" dirty="0" smtClean="0"/>
              <a:t>Dritte Ebene</a:t>
            </a:r>
          </a:p>
        </p:txBody>
      </p:sp>
      <p:sp>
        <p:nvSpPr>
          <p:cNvPr id="6" name="Textplatzhalter 2"/>
          <p:cNvSpPr>
            <a:spLocks noGrp="1"/>
          </p:cNvSpPr>
          <p:nvPr>
            <p:ph type="body" sz="quarter" idx="14"/>
          </p:nvPr>
        </p:nvSpPr>
        <p:spPr>
          <a:xfrm>
            <a:off x="3250872" y="915987"/>
            <a:ext cx="2628000" cy="4968000"/>
          </a:xfrm>
          <a:prstGeom prst="rect">
            <a:avLst/>
          </a:prstGeom>
        </p:spPr>
        <p:txBody>
          <a:bodyPr vert="horz"/>
          <a:lstStyle>
            <a:lvl1pPr marL="342900" indent="-342900">
              <a:buFont typeface="Symbol" charset="2"/>
              <a:buChar char="-"/>
              <a:defRPr sz="1800">
                <a:latin typeface="Roboto Light"/>
                <a:cs typeface="Roboto Light"/>
              </a:defRPr>
            </a:lvl1pPr>
            <a:lvl2pPr marL="742950" indent="-285750">
              <a:buFont typeface="Symbol" charset="2"/>
              <a:buChar char="-"/>
              <a:defRPr sz="1600">
                <a:latin typeface="Roboto Light"/>
                <a:cs typeface="Roboto Light"/>
              </a:defRPr>
            </a:lvl2pPr>
            <a:lvl3pPr marL="1143000" indent="-228600">
              <a:buFont typeface="Symbol" charset="2"/>
              <a:buChar char="-"/>
              <a:defRPr sz="1200">
                <a:latin typeface="Roboto Light"/>
                <a:cs typeface="Roboto Light"/>
              </a:defRPr>
            </a:lvl3pPr>
            <a:lvl4pPr>
              <a:defRPr>
                <a:latin typeface="Roboto Light"/>
                <a:cs typeface="Roboto Light"/>
              </a:defRPr>
            </a:lvl4pPr>
            <a:lvl5pPr>
              <a:defRPr>
                <a:latin typeface="Roboto Light"/>
                <a:cs typeface="Roboto Light"/>
              </a:defRPr>
            </a:lvl5pPr>
          </a:lstStyle>
          <a:p>
            <a:pPr lvl="0"/>
            <a:r>
              <a:rPr lang="de-CH" dirty="0" smtClean="0"/>
              <a:t>Mastertextformat bearbeiten</a:t>
            </a:r>
          </a:p>
          <a:p>
            <a:pPr lvl="1"/>
            <a:r>
              <a:rPr lang="de-CH" dirty="0" smtClean="0"/>
              <a:t>Zweite Ebene</a:t>
            </a:r>
          </a:p>
          <a:p>
            <a:pPr lvl="2"/>
            <a:r>
              <a:rPr lang="de-CH" dirty="0" smtClean="0"/>
              <a:t>Dritte Ebene</a:t>
            </a:r>
          </a:p>
        </p:txBody>
      </p:sp>
      <p:sp>
        <p:nvSpPr>
          <p:cNvPr id="10" name="Textplatzhalter 2"/>
          <p:cNvSpPr>
            <a:spLocks noGrp="1"/>
          </p:cNvSpPr>
          <p:nvPr>
            <p:ph type="body" sz="quarter" idx="15"/>
          </p:nvPr>
        </p:nvSpPr>
        <p:spPr>
          <a:xfrm>
            <a:off x="6185831" y="915987"/>
            <a:ext cx="2628000" cy="4968000"/>
          </a:xfrm>
          <a:prstGeom prst="rect">
            <a:avLst/>
          </a:prstGeom>
        </p:spPr>
        <p:txBody>
          <a:bodyPr vert="horz"/>
          <a:lstStyle>
            <a:lvl1pPr marL="342900" indent="-342900">
              <a:buFont typeface="Symbol" charset="2"/>
              <a:buChar char="-"/>
              <a:defRPr sz="1800">
                <a:latin typeface="Roboto Light"/>
                <a:cs typeface="Roboto Light"/>
              </a:defRPr>
            </a:lvl1pPr>
            <a:lvl2pPr marL="742950" indent="-285750">
              <a:buFont typeface="Symbol" charset="2"/>
              <a:buChar char="-"/>
              <a:defRPr sz="1600">
                <a:latin typeface="Roboto Light"/>
                <a:cs typeface="Roboto Light"/>
              </a:defRPr>
            </a:lvl2pPr>
            <a:lvl3pPr marL="1143000" indent="-228600">
              <a:buFont typeface="Symbol" charset="2"/>
              <a:buChar char="-"/>
              <a:defRPr sz="1200">
                <a:latin typeface="Roboto Light"/>
                <a:cs typeface="Roboto Light"/>
              </a:defRPr>
            </a:lvl3pPr>
            <a:lvl4pPr>
              <a:defRPr>
                <a:latin typeface="Roboto Light"/>
                <a:cs typeface="Roboto Light"/>
              </a:defRPr>
            </a:lvl4pPr>
            <a:lvl5pPr>
              <a:defRPr>
                <a:latin typeface="Roboto Light"/>
                <a:cs typeface="Roboto Light"/>
              </a:defRPr>
            </a:lvl5pPr>
          </a:lstStyle>
          <a:p>
            <a:pPr lvl="0"/>
            <a:r>
              <a:rPr lang="de-CH" dirty="0" smtClean="0"/>
              <a:t>Mastertextformat bearbeiten</a:t>
            </a:r>
          </a:p>
          <a:p>
            <a:pPr lvl="1"/>
            <a:r>
              <a:rPr lang="de-CH" dirty="0" smtClean="0"/>
              <a:t>Zweite Ebene</a:t>
            </a:r>
          </a:p>
          <a:p>
            <a:pPr lvl="2"/>
            <a:r>
              <a:rPr lang="de-CH" dirty="0" smtClean="0"/>
              <a:t>Dritte Ebene</a:t>
            </a:r>
          </a:p>
        </p:txBody>
      </p:sp>
    </p:spTree>
    <p:extLst>
      <p:ext uri="{BB962C8B-B14F-4D97-AF65-F5344CB8AC3E}">
        <p14:creationId xmlns:p14="http://schemas.microsoft.com/office/powerpoint/2010/main" val="3551639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extfeld 14"/>
          <p:cNvSpPr txBox="1"/>
          <p:nvPr userDrawn="1"/>
        </p:nvSpPr>
        <p:spPr>
          <a:xfrm>
            <a:off x="2107411" y="5898662"/>
            <a:ext cx="914400" cy="914400"/>
          </a:xfrm>
          <a:prstGeom prst="rect">
            <a:avLst/>
          </a:prstGeom>
        </p:spPr>
        <p:txBody>
          <a:bodyPr vert="horz" wrap="none" lIns="91440" tIns="45720" rIns="91440" bIns="45720" rtlCol="0" anchor="ctr">
            <a:normAutofit/>
          </a:bodyPr>
          <a:lstStyle/>
          <a:p>
            <a:pPr algn="l"/>
            <a:endParaRPr lang="de-DE" spc="100" dirty="0" smtClean="0">
              <a:solidFill>
                <a:srgbClr val="000000"/>
              </a:solidFill>
              <a:latin typeface="Roboto Thin"/>
              <a:ea typeface="Roboto Regular" panose="02000000000000000000" pitchFamily="2" charset="0"/>
              <a:cs typeface="Roboto Thin"/>
            </a:endParaRPr>
          </a:p>
        </p:txBody>
      </p:sp>
      <p:pic>
        <p:nvPicPr>
          <p:cNvPr id="16" name="Picture 2" descr="C:\Users\ses\Desktop\ti8m_logo_2014_CMYK.png"/>
          <p:cNvPicPr>
            <a:picLocks noChangeAspect="1" noChangeArrowheads="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7765750" y="6149814"/>
            <a:ext cx="1066238" cy="52011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Datumsplatzhalter 3"/>
          <p:cNvSpPr>
            <a:spLocks noGrp="1"/>
          </p:cNvSpPr>
          <p:nvPr>
            <p:ph type="dt" sz="half" idx="2"/>
          </p:nvPr>
        </p:nvSpPr>
        <p:spPr>
          <a:xfrm>
            <a:off x="325248" y="6477000"/>
            <a:ext cx="1423817" cy="381000"/>
          </a:xfrm>
          <a:prstGeom prst="rect">
            <a:avLst/>
          </a:prstGeom>
        </p:spPr>
        <p:txBody>
          <a:bodyPr/>
          <a:lstStyle>
            <a:lvl1pPr>
              <a:defRPr>
                <a:latin typeface="Roboto Light"/>
                <a:cs typeface="Roboto Light"/>
              </a:defRPr>
            </a:lvl1pPr>
          </a:lstStyle>
          <a:p>
            <a:fld id="{A54BCFFD-0EBA-4786-8E0F-10EA735E6F8F}" type="datetime1">
              <a:rPr lang="de-CH" sz="800" smtClean="0">
                <a:solidFill>
                  <a:schemeClr val="bg1">
                    <a:lumMod val="50000"/>
                  </a:schemeClr>
                </a:solidFill>
              </a:rPr>
              <a:pPr/>
              <a:t>19.06.2017</a:t>
            </a:fld>
            <a:endParaRPr lang="de-DE" sz="800" dirty="0">
              <a:solidFill>
                <a:schemeClr val="bg1">
                  <a:lumMod val="50000"/>
                </a:schemeClr>
              </a:solidFill>
            </a:endParaRPr>
          </a:p>
        </p:txBody>
      </p:sp>
      <p:sp>
        <p:nvSpPr>
          <p:cNvPr id="7" name="Foliennummernplatzhalter 4"/>
          <p:cNvSpPr>
            <a:spLocks noGrp="1"/>
          </p:cNvSpPr>
          <p:nvPr>
            <p:ph type="sldNum" sz="quarter" idx="4"/>
          </p:nvPr>
        </p:nvSpPr>
        <p:spPr>
          <a:xfrm>
            <a:off x="1109798" y="6477000"/>
            <a:ext cx="457127" cy="381000"/>
          </a:xfrm>
          <a:prstGeom prst="rect">
            <a:avLst/>
          </a:prstGeom>
        </p:spPr>
        <p:txBody>
          <a:bodyPr/>
          <a:lstStyle>
            <a:lvl1pPr>
              <a:defRPr>
                <a:latin typeface="Roboto Light"/>
                <a:cs typeface="Roboto Light"/>
              </a:defRPr>
            </a:lvl1pPr>
          </a:lstStyle>
          <a:p>
            <a:fld id="{826F140E-EA6C-4311-89AF-468DFF826338}" type="slidenum">
              <a:rPr lang="de-DE" sz="800" smtClean="0">
                <a:solidFill>
                  <a:schemeClr val="bg1">
                    <a:lumMod val="50000"/>
                  </a:schemeClr>
                </a:solidFill>
              </a:rPr>
              <a:pPr/>
              <a:t>‹Nr.›</a:t>
            </a:fld>
            <a:endParaRPr lang="de-DE" sz="800" dirty="0">
              <a:solidFill>
                <a:schemeClr val="bg1">
                  <a:lumMod val="50000"/>
                </a:schemeClr>
              </a:solidFill>
            </a:endParaRPr>
          </a:p>
        </p:txBody>
      </p:sp>
    </p:spTree>
    <p:extLst>
      <p:ext uri="{BB962C8B-B14F-4D97-AF65-F5344CB8AC3E}">
        <p14:creationId xmlns:p14="http://schemas.microsoft.com/office/powerpoint/2010/main" val="35608227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81" r:id="rId12"/>
    <p:sldLayoutId id="2147483683" r:id="rId13"/>
    <p:sldLayoutId id="2147483684" r:id="rId14"/>
    <p:sldLayoutId id="2147483685" r:id="rId15"/>
  </p:sldLayoutIdLst>
  <p:timing>
    <p:tnLst>
      <p:par>
        <p:cTn id="1" dur="indefinite" restart="never" nodeType="tmRoot"/>
      </p:par>
    </p:tnLst>
  </p:timing>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List_of_HTTP_status_codes" TargetMode="Externa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8080/api/tickets" TargetMode="Externa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hyperlink" Target="mailto:academy@ti8m.ch" TargetMode="External"/><Relationship Id="rId2" Type="http://schemas.openxmlformats.org/officeDocument/2006/relationships/slideLayout" Target="../slideLayouts/slideLayout15.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3" Type="http://schemas.openxmlformats.org/officeDocument/2006/relationships/hyperlink" Target="http://www.vinaysahni.com/best-practices-for-a-pragmatic-restful-api" TargetMode="External"/><Relationship Id="rId7" Type="http://schemas.openxmlformats.org/officeDocument/2006/relationships/hyperlink" Target="https://stripe.com/docs/api" TargetMode="External"/><Relationship Id="rId2" Type="http://schemas.openxmlformats.org/officeDocument/2006/relationships/hyperlink" Target="https://tools.ietf.org/html/rfc7231" TargetMode="External"/><Relationship Id="rId1" Type="http://schemas.openxmlformats.org/officeDocument/2006/relationships/slideLayout" Target="../slideLayouts/slideLayout15.xml"/><Relationship Id="rId6" Type="http://schemas.openxmlformats.org/officeDocument/2006/relationships/hyperlink" Target="https://developer.github.com/v3/" TargetMode="External"/><Relationship Id="rId5" Type="http://schemas.openxmlformats.org/officeDocument/2006/relationships/hyperlink" Target="https://developers.google.com/drive/v3/reference/files" TargetMode="External"/><Relationship Id="rId4" Type="http://schemas.openxmlformats.org/officeDocument/2006/relationships/hyperlink" Target="http://stackoverflow.com/questions/tagged/api-design"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editor.swagger.io/" TargetMode="External"/><Relationship Id="rId2" Type="http://schemas.openxmlformats.org/officeDocument/2006/relationships/hyperlink" Target="http://stoplight.io/platform/prism/" TargetMode="External"/><Relationship Id="rId1" Type="http://schemas.openxmlformats.org/officeDocument/2006/relationships/slideLayout" Target="../slideLayouts/slideLayout15.xml"/><Relationship Id="rId5" Type="http://schemas.openxmlformats.org/officeDocument/2006/relationships/hyperlink" Target="http://swagger.io/open-source-integrations/" TargetMode="External"/><Relationship Id="rId4" Type="http://schemas.openxmlformats.org/officeDocument/2006/relationships/hyperlink" Target="https://github.com/Rebilly/ReDo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martinfowler.com/articles/richardsonMaturityModel.html" TargetMode="Externa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hyperlink" Target="http://editor.swagger.io/" TargetMode="Externa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2"/>
          </p:nvPr>
        </p:nvSpPr>
        <p:spPr/>
        <p:txBody>
          <a:bodyPr/>
          <a:lstStyle/>
          <a:p>
            <a:r>
              <a:rPr lang="de-DE" dirty="0" smtClean="0">
                <a:latin typeface="Roboto Black" pitchFamily="2" charset="0"/>
                <a:ea typeface="Roboto Black" pitchFamily="2" charset="0"/>
              </a:rPr>
              <a:t>API Design</a:t>
            </a:r>
          </a:p>
          <a:p>
            <a:r>
              <a:rPr lang="de-DE" sz="3200" dirty="0" smtClean="0">
                <a:latin typeface="Roboto Light" pitchFamily="2" charset="0"/>
                <a:ea typeface="Roboto Light" pitchFamily="2" charset="0"/>
              </a:rPr>
              <a:t>ti&amp;m academy</a:t>
            </a:r>
            <a:endParaRPr lang="de-CH" sz="3200" dirty="0">
              <a:latin typeface="Roboto Light" pitchFamily="2" charset="0"/>
              <a:ea typeface="Roboto Light" pitchFamily="2" charset="0"/>
            </a:endParaRPr>
          </a:p>
        </p:txBody>
      </p:sp>
      <p:sp>
        <p:nvSpPr>
          <p:cNvPr id="6" name="Textplatzhalter 5"/>
          <p:cNvSpPr>
            <a:spLocks noGrp="1"/>
          </p:cNvSpPr>
          <p:nvPr>
            <p:ph type="body" sz="quarter" idx="13"/>
          </p:nvPr>
        </p:nvSpPr>
        <p:spPr>
          <a:xfrm>
            <a:off x="349171" y="2917750"/>
            <a:ext cx="3720573" cy="203200"/>
          </a:xfrm>
        </p:spPr>
        <p:txBody>
          <a:bodyPr/>
          <a:lstStyle/>
          <a:p>
            <a:r>
              <a:rPr lang="de-DE" dirty="0" smtClean="0"/>
              <a:t>Zürich,  19. Juni 2017</a:t>
            </a:r>
            <a:endParaRPr lang="de-CH" dirty="0"/>
          </a:p>
        </p:txBody>
      </p:sp>
      <p:sp>
        <p:nvSpPr>
          <p:cNvPr id="7" name="Textplatzhalter 6"/>
          <p:cNvSpPr>
            <a:spLocks noGrp="1"/>
          </p:cNvSpPr>
          <p:nvPr>
            <p:ph type="body" sz="quarter" idx="14"/>
          </p:nvPr>
        </p:nvSpPr>
        <p:spPr/>
        <p:txBody>
          <a:bodyPr/>
          <a:lstStyle/>
          <a:p>
            <a:r>
              <a:rPr lang="de-CH" dirty="0" smtClean="0"/>
              <a:t>Ursin Brunner, Daniel Regli, David Bach</a:t>
            </a:r>
            <a:endParaRPr lang="en-US" dirty="0"/>
          </a:p>
        </p:txBody>
      </p:sp>
    </p:spTree>
    <p:custDataLst>
      <p:tags r:id="rId1"/>
    </p:custDataLst>
    <p:extLst>
      <p:ext uri="{BB962C8B-B14F-4D97-AF65-F5344CB8AC3E}">
        <p14:creationId xmlns:p14="http://schemas.microsoft.com/office/powerpoint/2010/main" val="2073159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714375" y="746649"/>
            <a:ext cx="8172450" cy="5981700"/>
          </a:xfrm>
          <a:prstGeom prst="rect">
            <a:avLst/>
          </a:prstGeom>
        </p:spPr>
      </p:pic>
      <p:sp>
        <p:nvSpPr>
          <p:cNvPr id="2" name="Titel 1"/>
          <p:cNvSpPr txBox="1">
            <a:spLocks/>
          </p:cNvSpPr>
          <p:nvPr/>
        </p:nvSpPr>
        <p:spPr>
          <a:xfrm>
            <a:off x="271686" y="575695"/>
            <a:ext cx="5519514" cy="341908"/>
          </a:xfrm>
          <a:prstGeom prst="rect">
            <a:avLst/>
          </a:prstGeom>
          <a:solidFill>
            <a:schemeClr val="bg1"/>
          </a:solidFill>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CH" spc="100" dirty="0" err="1" smtClean="0">
                <a:solidFill>
                  <a:srgbClr val="000000"/>
                </a:solidFill>
                <a:latin typeface="Roboto Light" panose="02000000000000000000" pitchFamily="2" charset="0"/>
                <a:ea typeface="Roboto Light" panose="02000000000000000000" pitchFamily="2" charset="0"/>
                <a:cs typeface="Roboto Thin"/>
              </a:rPr>
              <a:t>Examples</a:t>
            </a:r>
            <a:r>
              <a:rPr lang="de-CH" spc="100" dirty="0" smtClean="0">
                <a:solidFill>
                  <a:srgbClr val="000000"/>
                </a:solidFill>
                <a:latin typeface="Roboto Light" panose="02000000000000000000" pitchFamily="2" charset="0"/>
                <a:ea typeface="Roboto Light" panose="02000000000000000000" pitchFamily="2" charset="0"/>
                <a:cs typeface="Roboto Thin"/>
              </a:rPr>
              <a:t> </a:t>
            </a:r>
            <a:r>
              <a:rPr lang="de-CH" spc="100" dirty="0" smtClean="0">
                <a:solidFill>
                  <a:srgbClr val="000000"/>
                </a:solidFill>
                <a:latin typeface="Roboto Light" panose="02000000000000000000" pitchFamily="2" charset="0"/>
                <a:ea typeface="Roboto Light" panose="02000000000000000000" pitchFamily="2" charset="0"/>
                <a:cs typeface="Roboto Light" panose="02000000000000000000" pitchFamily="2" charset="0"/>
              </a:rPr>
              <a:t>–</a:t>
            </a:r>
            <a:r>
              <a:rPr lang="de-CH" spc="100" dirty="0" smtClean="0">
                <a:solidFill>
                  <a:srgbClr val="000000"/>
                </a:solidFill>
                <a:latin typeface="Roboto Regular" panose="02000000000000000000" pitchFamily="2" charset="0"/>
                <a:ea typeface="Roboto Regular" panose="02000000000000000000" pitchFamily="2" charset="0"/>
                <a:cs typeface="Roboto Bold"/>
              </a:rPr>
              <a:t> </a:t>
            </a:r>
            <a:r>
              <a:rPr lang="de-CH" spc="100" dirty="0" smtClean="0">
                <a:solidFill>
                  <a:srgbClr val="000000"/>
                </a:solidFill>
                <a:latin typeface="Roboto Black"/>
                <a:ea typeface="Roboto Regular" panose="02000000000000000000" pitchFamily="2" charset="0"/>
                <a:cs typeface="Roboto Bold"/>
              </a:rPr>
              <a:t>Data Model</a:t>
            </a:r>
            <a:endParaRPr lang="de-CH" spc="100" dirty="0">
              <a:solidFill>
                <a:srgbClr val="000000"/>
              </a:solidFill>
              <a:latin typeface="Roboto Black"/>
              <a:cs typeface="Roboto Black"/>
            </a:endParaRPr>
          </a:p>
        </p:txBody>
      </p:sp>
    </p:spTree>
    <p:extLst>
      <p:ext uri="{BB962C8B-B14F-4D97-AF65-F5344CB8AC3E}">
        <p14:creationId xmlns:p14="http://schemas.microsoft.com/office/powerpoint/2010/main" val="3737667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1691640" y="2942200"/>
            <a:ext cx="5680710" cy="818269"/>
          </a:xfrm>
          <a:prstGeom prst="rect">
            <a:avLst/>
          </a:prstGeom>
        </p:spPr>
        <p:txBody>
          <a:bodyPr vert="horz" lIns="91440" tIns="45720" rIns="91440" bIns="45720" rtlCol="0" anchor="ctr">
            <a:normAutofit fontScale="6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pc="100" dirty="0" smtClean="0">
                <a:solidFill>
                  <a:srgbClr val="000000"/>
                </a:solidFill>
                <a:latin typeface="Roboto Black"/>
                <a:ea typeface="Roboto Regular" panose="02000000000000000000" pitchFamily="2" charset="0"/>
                <a:cs typeface="Roboto Bold"/>
              </a:rPr>
              <a:t>Resources &amp; Relations:</a:t>
            </a:r>
            <a:br>
              <a:rPr lang="en-US" spc="100" dirty="0" smtClean="0">
                <a:solidFill>
                  <a:srgbClr val="000000"/>
                </a:solidFill>
                <a:latin typeface="Roboto Black"/>
                <a:ea typeface="Roboto Regular" panose="02000000000000000000" pitchFamily="2" charset="0"/>
                <a:cs typeface="Roboto Bold"/>
              </a:rPr>
            </a:br>
            <a:r>
              <a:rPr lang="en-US" spc="100" dirty="0" smtClean="0">
                <a:solidFill>
                  <a:srgbClr val="000000"/>
                </a:solidFill>
                <a:latin typeface="Roboto Black"/>
                <a:ea typeface="Roboto Regular" panose="02000000000000000000" pitchFamily="2" charset="0"/>
                <a:cs typeface="Roboto Bold"/>
              </a:rPr>
              <a:t>Exercise 1</a:t>
            </a:r>
            <a:endParaRPr lang="en-US" spc="100" dirty="0">
              <a:solidFill>
                <a:srgbClr val="000000"/>
              </a:solidFill>
              <a:latin typeface="Roboto Black"/>
              <a:cs typeface="Roboto Black"/>
            </a:endParaRPr>
          </a:p>
        </p:txBody>
      </p:sp>
    </p:spTree>
    <p:extLst>
      <p:ext uri="{BB962C8B-B14F-4D97-AF65-F5344CB8AC3E}">
        <p14:creationId xmlns:p14="http://schemas.microsoft.com/office/powerpoint/2010/main" val="2485872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1686" y="404741"/>
            <a:ext cx="7992890" cy="341908"/>
          </a:xfrm>
          <a:prstGeom prst="rect">
            <a:avLst/>
          </a:prstGeom>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CH" spc="100" dirty="0" smtClean="0">
                <a:solidFill>
                  <a:srgbClr val="000000"/>
                </a:solidFill>
                <a:latin typeface="Roboto Light" panose="02000000000000000000" pitchFamily="2" charset="0"/>
                <a:ea typeface="Roboto Light" panose="02000000000000000000" pitchFamily="2" charset="0"/>
                <a:cs typeface="Roboto Thin"/>
              </a:rPr>
              <a:t>HTTP Verbs &amp; Status Codes </a:t>
            </a:r>
            <a:r>
              <a:rPr lang="de-CH" spc="100" dirty="0" smtClean="0">
                <a:solidFill>
                  <a:srgbClr val="000000"/>
                </a:solidFill>
                <a:latin typeface="Roboto Light" panose="02000000000000000000" pitchFamily="2" charset="0"/>
                <a:ea typeface="Roboto Light" panose="02000000000000000000" pitchFamily="2" charset="0"/>
                <a:cs typeface="Roboto Light" panose="02000000000000000000" pitchFamily="2" charset="0"/>
              </a:rPr>
              <a:t>–</a:t>
            </a:r>
            <a:r>
              <a:rPr lang="de-CH" spc="100" dirty="0" smtClean="0">
                <a:solidFill>
                  <a:srgbClr val="000000"/>
                </a:solidFill>
                <a:latin typeface="Roboto Regular" panose="02000000000000000000" pitchFamily="2" charset="0"/>
                <a:ea typeface="Roboto Regular" panose="02000000000000000000" pitchFamily="2" charset="0"/>
                <a:cs typeface="Roboto Bold"/>
              </a:rPr>
              <a:t> </a:t>
            </a:r>
            <a:r>
              <a:rPr lang="de-CH" spc="100" dirty="0" err="1" smtClean="0">
                <a:solidFill>
                  <a:srgbClr val="000000"/>
                </a:solidFill>
                <a:ea typeface="Roboto Regular" panose="02000000000000000000" pitchFamily="2" charset="0"/>
                <a:cs typeface="Roboto Bold"/>
              </a:rPr>
              <a:t>Introduction</a:t>
            </a:r>
            <a:endParaRPr lang="de-CH" spc="100" dirty="0">
              <a:solidFill>
                <a:srgbClr val="000000"/>
              </a:solidFill>
              <a:latin typeface="Roboto Black"/>
              <a:cs typeface="Roboto Black"/>
            </a:endParaRPr>
          </a:p>
        </p:txBody>
      </p:sp>
      <p:sp>
        <p:nvSpPr>
          <p:cNvPr id="3" name="Rechteck 2"/>
          <p:cNvSpPr/>
          <p:nvPr/>
        </p:nvSpPr>
        <p:spPr>
          <a:xfrm>
            <a:off x="708660" y="1037094"/>
            <a:ext cx="7943850" cy="4770537"/>
          </a:xfrm>
          <a:prstGeom prst="rect">
            <a:avLst/>
          </a:prstGeom>
        </p:spPr>
        <p:txBody>
          <a:bodyPr wrap="square">
            <a:spAutoFit/>
          </a:bodyPr>
          <a:lstStyle/>
          <a:p>
            <a:pPr fontAlgn="base">
              <a:buFont typeface="Arial" panose="020B0604020202020204" pitchFamily="34" charset="0"/>
              <a:buChar char="•"/>
            </a:pPr>
            <a:r>
              <a:rPr lang="en-US" sz="1600" b="1" dirty="0" smtClean="0"/>
              <a:t> GET</a:t>
            </a:r>
            <a:r>
              <a:rPr lang="en-US" sz="1600" dirty="0"/>
              <a:t> (</a:t>
            </a:r>
            <a:r>
              <a:rPr lang="en-US" sz="1600" dirty="0" smtClean="0"/>
              <a:t>SELECT, READ): </a:t>
            </a:r>
            <a:r>
              <a:rPr lang="en-US" sz="1600" dirty="0"/>
              <a:t>Retrieve a specific Resource from the Server, or a listing of Resources</a:t>
            </a:r>
            <a:r>
              <a:rPr lang="en-US" sz="1600" dirty="0" smtClean="0"/>
              <a:t>.</a:t>
            </a:r>
            <a:br>
              <a:rPr lang="en-US" sz="1600" dirty="0" smtClean="0"/>
            </a:br>
            <a:endParaRPr lang="en-US" sz="1600" dirty="0"/>
          </a:p>
          <a:p>
            <a:pPr fontAlgn="base">
              <a:buFont typeface="Arial" panose="020B0604020202020204" pitchFamily="34" charset="0"/>
              <a:buChar char="•"/>
            </a:pPr>
            <a:r>
              <a:rPr lang="en-US" sz="1600" b="1" dirty="0" smtClean="0"/>
              <a:t> POST</a:t>
            </a:r>
            <a:r>
              <a:rPr lang="en-US" sz="1600" dirty="0"/>
              <a:t> (CREATE): Create a new Resource on the Server</a:t>
            </a:r>
            <a:r>
              <a:rPr lang="en-US" sz="1600" dirty="0" smtClean="0"/>
              <a:t>.</a:t>
            </a:r>
            <a:br>
              <a:rPr lang="en-US" sz="1600" dirty="0" smtClean="0"/>
            </a:br>
            <a:endParaRPr lang="en-US" sz="1600" dirty="0"/>
          </a:p>
          <a:p>
            <a:pPr fontAlgn="base">
              <a:buFont typeface="Arial" panose="020B0604020202020204" pitchFamily="34" charset="0"/>
              <a:buChar char="•"/>
            </a:pPr>
            <a:r>
              <a:rPr lang="en-US" sz="1600" b="1" dirty="0" smtClean="0"/>
              <a:t> PUT</a:t>
            </a:r>
            <a:r>
              <a:rPr lang="en-US" sz="1600" dirty="0"/>
              <a:t> (</a:t>
            </a:r>
            <a:r>
              <a:rPr lang="en-US" sz="1600" dirty="0" smtClean="0"/>
              <a:t>UPDATE, CREATE): Update or create </a:t>
            </a:r>
            <a:r>
              <a:rPr lang="en-US" sz="1600" dirty="0"/>
              <a:t>a Resource on the Server, providing the entire Resource</a:t>
            </a:r>
            <a:r>
              <a:rPr lang="en-US" sz="1600" dirty="0" smtClean="0"/>
              <a:t>.</a:t>
            </a:r>
            <a:br>
              <a:rPr lang="en-US" sz="1600" dirty="0" smtClean="0"/>
            </a:br>
            <a:endParaRPr lang="en-US" sz="1600" dirty="0"/>
          </a:p>
          <a:p>
            <a:pPr fontAlgn="base">
              <a:buFont typeface="Arial" panose="020B0604020202020204" pitchFamily="34" charset="0"/>
              <a:buChar char="•"/>
            </a:pPr>
            <a:r>
              <a:rPr lang="en-US" sz="1600" b="1" dirty="0" smtClean="0"/>
              <a:t> PATCH</a:t>
            </a:r>
            <a:r>
              <a:rPr lang="en-US" sz="1600" dirty="0"/>
              <a:t> (UPDATE): Update a Resource on the Server, providing only changed attributes</a:t>
            </a:r>
            <a:r>
              <a:rPr lang="en-US" sz="1600" dirty="0" smtClean="0"/>
              <a:t>.</a:t>
            </a:r>
            <a:br>
              <a:rPr lang="en-US" sz="1600" dirty="0" smtClean="0"/>
            </a:br>
            <a:endParaRPr lang="en-US" sz="1600" dirty="0"/>
          </a:p>
          <a:p>
            <a:pPr fontAlgn="base">
              <a:buFont typeface="Arial" panose="020B0604020202020204" pitchFamily="34" charset="0"/>
              <a:buChar char="•"/>
            </a:pPr>
            <a:r>
              <a:rPr lang="en-US" sz="1600" b="1" dirty="0" smtClean="0"/>
              <a:t> DELETE</a:t>
            </a:r>
            <a:r>
              <a:rPr lang="en-US" sz="1600" dirty="0"/>
              <a:t> (DELETE): Remove a Resource from the Server</a:t>
            </a:r>
            <a:r>
              <a:rPr lang="en-US" sz="1600" dirty="0" smtClean="0"/>
              <a:t>.</a:t>
            </a:r>
            <a:br>
              <a:rPr lang="en-US" sz="1600" dirty="0" smtClean="0"/>
            </a:br>
            <a:endParaRPr lang="en-US" sz="1600" dirty="0"/>
          </a:p>
          <a:p>
            <a:pPr fontAlgn="base"/>
            <a:r>
              <a:rPr lang="en-US" sz="1600" dirty="0"/>
              <a:t>Here are two lesser known HTTP verbs:</a:t>
            </a:r>
          </a:p>
          <a:p>
            <a:pPr fontAlgn="base">
              <a:buFont typeface="Arial" panose="020B0604020202020204" pitchFamily="34" charset="0"/>
              <a:buChar char="•"/>
            </a:pPr>
            <a:r>
              <a:rPr lang="en-US" sz="1600" b="1" dirty="0" smtClean="0"/>
              <a:t> HEAD</a:t>
            </a:r>
            <a:r>
              <a:rPr lang="en-US" sz="1600" dirty="0"/>
              <a:t> – Retrieve meta data about a Resource, such as a hash of the data or when it was last updated</a:t>
            </a:r>
            <a:r>
              <a:rPr lang="en-US" sz="1600" dirty="0" smtClean="0"/>
              <a:t>.</a:t>
            </a:r>
            <a:br>
              <a:rPr lang="en-US" sz="1600" dirty="0" smtClean="0"/>
            </a:br>
            <a:endParaRPr lang="en-US" sz="1600" dirty="0"/>
          </a:p>
          <a:p>
            <a:pPr fontAlgn="base">
              <a:buFont typeface="Arial" panose="020B0604020202020204" pitchFamily="34" charset="0"/>
              <a:buChar char="•"/>
            </a:pPr>
            <a:r>
              <a:rPr lang="en-US" sz="1600" b="1" dirty="0" smtClean="0"/>
              <a:t> OPTIONS</a:t>
            </a:r>
            <a:r>
              <a:rPr lang="en-US" sz="1600" dirty="0"/>
              <a:t> – Retrieve information about what the Consumer is allowed to do with the Resource.</a:t>
            </a:r>
            <a:endParaRPr lang="en-US" sz="1600" b="0" i="0" dirty="0">
              <a:effectLst/>
            </a:endParaRPr>
          </a:p>
        </p:txBody>
      </p:sp>
    </p:spTree>
    <p:extLst>
      <p:ext uri="{BB962C8B-B14F-4D97-AF65-F5344CB8AC3E}">
        <p14:creationId xmlns:p14="http://schemas.microsoft.com/office/powerpoint/2010/main" val="387757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1686" y="404741"/>
            <a:ext cx="7992890" cy="341908"/>
          </a:xfrm>
          <a:prstGeom prst="rect">
            <a:avLst/>
          </a:prstGeom>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CH" spc="100" dirty="0">
                <a:solidFill>
                  <a:srgbClr val="000000"/>
                </a:solidFill>
                <a:latin typeface="Roboto Light" panose="02000000000000000000" pitchFamily="2" charset="0"/>
                <a:ea typeface="Roboto Light" panose="02000000000000000000" pitchFamily="2" charset="0"/>
                <a:cs typeface="Roboto Thin"/>
              </a:rPr>
              <a:t>HTTP Verbs &amp; Status Codes </a:t>
            </a:r>
            <a:r>
              <a:rPr lang="de-CH" spc="100" dirty="0">
                <a:solidFill>
                  <a:srgbClr val="000000"/>
                </a:solidFill>
                <a:latin typeface="Roboto Light" panose="02000000000000000000" pitchFamily="2" charset="0"/>
                <a:ea typeface="Roboto Light" panose="02000000000000000000" pitchFamily="2" charset="0"/>
                <a:cs typeface="Roboto Light" panose="02000000000000000000" pitchFamily="2" charset="0"/>
              </a:rPr>
              <a:t>–</a:t>
            </a:r>
            <a:r>
              <a:rPr lang="de-CH" spc="100" dirty="0">
                <a:solidFill>
                  <a:srgbClr val="000000"/>
                </a:solidFill>
                <a:latin typeface="Roboto Regular" panose="02000000000000000000" pitchFamily="2" charset="0"/>
                <a:ea typeface="Roboto Regular" panose="02000000000000000000" pitchFamily="2" charset="0"/>
                <a:cs typeface="Roboto Bold"/>
              </a:rPr>
              <a:t> </a:t>
            </a:r>
            <a:r>
              <a:rPr lang="de-CH" spc="100" dirty="0" err="1">
                <a:solidFill>
                  <a:srgbClr val="000000"/>
                </a:solidFill>
                <a:ea typeface="Roboto Regular" panose="02000000000000000000" pitchFamily="2" charset="0"/>
                <a:cs typeface="Roboto Bold"/>
              </a:rPr>
              <a:t>Introduction</a:t>
            </a:r>
            <a:endParaRPr lang="de-CH" spc="100" dirty="0">
              <a:solidFill>
                <a:srgbClr val="000000"/>
              </a:solidFill>
              <a:cs typeface="Roboto Black"/>
            </a:endParaRPr>
          </a:p>
        </p:txBody>
      </p:sp>
      <p:sp>
        <p:nvSpPr>
          <p:cNvPr id="4" name="Rechteck 3"/>
          <p:cNvSpPr/>
          <p:nvPr/>
        </p:nvSpPr>
        <p:spPr>
          <a:xfrm>
            <a:off x="145956" y="773208"/>
            <a:ext cx="8624909" cy="5262979"/>
          </a:xfrm>
          <a:prstGeom prst="rect">
            <a:avLst/>
          </a:prstGeom>
        </p:spPr>
        <p:txBody>
          <a:bodyPr wrap="square">
            <a:spAutoFit/>
          </a:bodyPr>
          <a:lstStyle/>
          <a:p>
            <a:pPr fontAlgn="base"/>
            <a:endParaRPr lang="en-US" sz="1600" dirty="0"/>
          </a:p>
          <a:p>
            <a:pPr lvl="1" fontAlgn="base">
              <a:buFont typeface="Arial" panose="020B0604020202020204" pitchFamily="34" charset="0"/>
              <a:buChar char="•"/>
            </a:pPr>
            <a:r>
              <a:rPr lang="en-US" sz="1600" b="1" dirty="0" smtClean="0"/>
              <a:t> 200</a:t>
            </a:r>
            <a:r>
              <a:rPr lang="en-US" sz="1600" dirty="0"/>
              <a:t> OK – </a:t>
            </a:r>
            <a:r>
              <a:rPr lang="en-US" sz="1600" dirty="0" smtClean="0"/>
              <a:t>(GET</a:t>
            </a:r>
            <a:r>
              <a:rPr lang="en-US" sz="1600" dirty="0"/>
              <a:t>)</a:t>
            </a:r>
            <a:r>
              <a:rPr lang="en-US" sz="1600" dirty="0" smtClean="0"/>
              <a:t>:  The </a:t>
            </a:r>
            <a:r>
              <a:rPr lang="en-US" sz="1600" dirty="0"/>
              <a:t>Consumer requested data from the Server, and the Server found it for them (Idempotent</a:t>
            </a:r>
            <a:r>
              <a:rPr lang="en-US" sz="1600" dirty="0" smtClean="0"/>
              <a:t>)</a:t>
            </a:r>
            <a:br>
              <a:rPr lang="en-US" sz="1600" dirty="0" smtClean="0"/>
            </a:br>
            <a:endParaRPr lang="en-US" sz="1600" dirty="0"/>
          </a:p>
          <a:p>
            <a:pPr lvl="1" fontAlgn="base">
              <a:buFont typeface="Arial" panose="020B0604020202020204" pitchFamily="34" charset="0"/>
              <a:buChar char="•"/>
            </a:pPr>
            <a:r>
              <a:rPr lang="en-US" sz="1600" b="1" dirty="0" smtClean="0"/>
              <a:t> 201</a:t>
            </a:r>
            <a:r>
              <a:rPr lang="en-US" sz="1600" dirty="0"/>
              <a:t> CREATED – </a:t>
            </a:r>
            <a:r>
              <a:rPr lang="en-US" sz="1600" dirty="0" smtClean="0"/>
              <a:t>(POST/PUT/PATCH): The </a:t>
            </a:r>
            <a:r>
              <a:rPr lang="en-US" sz="1600" dirty="0"/>
              <a:t>Consumer gave the Server data, and the Server created a </a:t>
            </a:r>
            <a:r>
              <a:rPr lang="en-US" sz="1600" dirty="0" smtClean="0"/>
              <a:t>resource</a:t>
            </a:r>
          </a:p>
          <a:p>
            <a:pPr fontAlgn="base">
              <a:buFont typeface="Arial" panose="020B0604020202020204" pitchFamily="34" charset="0"/>
              <a:buChar char="•"/>
            </a:pPr>
            <a:endParaRPr lang="en-US" sz="1600" dirty="0"/>
          </a:p>
          <a:p>
            <a:pPr lvl="1" fontAlgn="base">
              <a:buFont typeface="Arial" panose="020B0604020202020204" pitchFamily="34" charset="0"/>
              <a:buChar char="•"/>
            </a:pPr>
            <a:r>
              <a:rPr lang="en-US" sz="1600" b="1" dirty="0" smtClean="0"/>
              <a:t> 204</a:t>
            </a:r>
            <a:r>
              <a:rPr lang="en-US" sz="1600" dirty="0"/>
              <a:t> NO CONTENT – </a:t>
            </a:r>
            <a:r>
              <a:rPr lang="en-US" sz="1600" dirty="0" smtClean="0"/>
              <a:t>(DELETE): The </a:t>
            </a:r>
            <a:r>
              <a:rPr lang="en-US" sz="1600" dirty="0"/>
              <a:t>Consumer asked the Server to delete a Resource, and the Server deleted </a:t>
            </a:r>
            <a:r>
              <a:rPr lang="en-US" sz="1600" dirty="0" smtClean="0"/>
              <a:t>it</a:t>
            </a:r>
            <a:br>
              <a:rPr lang="en-US" sz="1600" dirty="0" smtClean="0"/>
            </a:br>
            <a:endParaRPr lang="en-US" sz="1600" dirty="0"/>
          </a:p>
          <a:p>
            <a:pPr lvl="1" fontAlgn="base">
              <a:buFont typeface="Arial" panose="020B0604020202020204" pitchFamily="34" charset="0"/>
              <a:buChar char="•"/>
            </a:pPr>
            <a:r>
              <a:rPr lang="en-US" sz="1600" b="1" dirty="0" smtClean="0"/>
              <a:t> 400</a:t>
            </a:r>
            <a:r>
              <a:rPr lang="en-US" sz="1600" dirty="0"/>
              <a:t> INVALID REQUEST – </a:t>
            </a:r>
            <a:r>
              <a:rPr lang="en-US" sz="1600" dirty="0" smtClean="0"/>
              <a:t>(POST/PUT/PATCH</a:t>
            </a:r>
            <a:r>
              <a:rPr lang="en-US" sz="1600" dirty="0"/>
              <a:t>)</a:t>
            </a:r>
            <a:r>
              <a:rPr lang="en-US" sz="1600" dirty="0" smtClean="0"/>
              <a:t>: The </a:t>
            </a:r>
            <a:r>
              <a:rPr lang="en-US" sz="1600" dirty="0"/>
              <a:t>Consumer gave bad data to the Server, and the Server did nothing with it (Idempotent</a:t>
            </a:r>
            <a:r>
              <a:rPr lang="en-US" sz="1600" dirty="0" smtClean="0"/>
              <a:t>)</a:t>
            </a:r>
            <a:br>
              <a:rPr lang="en-US" sz="1600" dirty="0" smtClean="0"/>
            </a:br>
            <a:endParaRPr lang="en-US" sz="1600" dirty="0"/>
          </a:p>
          <a:p>
            <a:pPr lvl="1" fontAlgn="base">
              <a:buFont typeface="Arial" panose="020B0604020202020204" pitchFamily="34" charset="0"/>
              <a:buChar char="•"/>
            </a:pPr>
            <a:r>
              <a:rPr lang="en-US" sz="1600" b="1" dirty="0" smtClean="0"/>
              <a:t> 404</a:t>
            </a:r>
            <a:r>
              <a:rPr lang="en-US" sz="1600" dirty="0"/>
              <a:t> NOT FOUND – </a:t>
            </a:r>
            <a:r>
              <a:rPr lang="en-US" sz="1600" dirty="0" smtClean="0"/>
              <a:t>(*): The </a:t>
            </a:r>
            <a:r>
              <a:rPr lang="en-US" sz="1600" dirty="0"/>
              <a:t>Consumer referenced an </a:t>
            </a:r>
            <a:r>
              <a:rPr lang="en-US" sz="1600" dirty="0" err="1"/>
              <a:t>inexistant</a:t>
            </a:r>
            <a:r>
              <a:rPr lang="en-US" sz="1600" dirty="0"/>
              <a:t> Resource or Collection, and the Server did nothing (Idempotent</a:t>
            </a:r>
            <a:r>
              <a:rPr lang="en-US" sz="1600" dirty="0" smtClean="0"/>
              <a:t>)</a:t>
            </a:r>
          </a:p>
          <a:p>
            <a:pPr lvl="1" fontAlgn="base">
              <a:buFont typeface="Arial" panose="020B0604020202020204" pitchFamily="34" charset="0"/>
              <a:buChar char="•"/>
            </a:pPr>
            <a:endParaRPr lang="en-US" sz="1600" dirty="0"/>
          </a:p>
          <a:p>
            <a:pPr lvl="1" fontAlgn="base">
              <a:buFont typeface="Arial" panose="020B0604020202020204" pitchFamily="34" charset="0"/>
              <a:buChar char="•"/>
            </a:pPr>
            <a:r>
              <a:rPr lang="en-US" sz="1600" b="1" dirty="0" smtClean="0"/>
              <a:t> 500</a:t>
            </a:r>
            <a:r>
              <a:rPr lang="en-US" sz="1600" dirty="0"/>
              <a:t> INTERNAL SERVER ERROR – </a:t>
            </a:r>
            <a:r>
              <a:rPr lang="en-US" sz="1600" dirty="0" smtClean="0"/>
              <a:t>(*): The </a:t>
            </a:r>
            <a:r>
              <a:rPr lang="en-US" sz="1600" dirty="0"/>
              <a:t>Server encountered an error, and the Consumer has no knowledge if the request was </a:t>
            </a:r>
            <a:r>
              <a:rPr lang="en-US" sz="1600" dirty="0" smtClean="0"/>
              <a:t>successful </a:t>
            </a:r>
          </a:p>
          <a:p>
            <a:pPr lvl="1" fontAlgn="base">
              <a:buFont typeface="Arial" panose="020B0604020202020204" pitchFamily="34" charset="0"/>
              <a:buChar char="•"/>
            </a:pPr>
            <a:endParaRPr lang="en-US" sz="1600" dirty="0"/>
          </a:p>
          <a:p>
            <a:pPr fontAlgn="base"/>
            <a:endParaRPr lang="en-US" sz="1600" dirty="0" smtClean="0"/>
          </a:p>
          <a:p>
            <a:pPr fontAlgn="base"/>
            <a:r>
              <a:rPr lang="en-US" sz="1600" dirty="0" smtClean="0"/>
              <a:t>Full List of status codes: </a:t>
            </a:r>
            <a:r>
              <a:rPr lang="en-US" sz="1600" dirty="0" smtClean="0">
                <a:hlinkClick r:id="rId2"/>
              </a:rPr>
              <a:t>https</a:t>
            </a:r>
            <a:r>
              <a:rPr lang="en-US" sz="1600" dirty="0">
                <a:hlinkClick r:id="rId2"/>
              </a:rPr>
              <a:t>://</a:t>
            </a:r>
            <a:r>
              <a:rPr lang="en-US" sz="1600" dirty="0" smtClean="0">
                <a:hlinkClick r:id="rId2"/>
              </a:rPr>
              <a:t>en.wikipedia.org/wiki/List_of_HTTP_status_codes</a:t>
            </a:r>
            <a:r>
              <a:rPr lang="en-US" sz="1600" dirty="0" smtClean="0"/>
              <a:t> </a:t>
            </a:r>
          </a:p>
        </p:txBody>
      </p:sp>
    </p:spTree>
    <p:extLst>
      <p:ext uri="{BB962C8B-B14F-4D97-AF65-F5344CB8AC3E}">
        <p14:creationId xmlns:p14="http://schemas.microsoft.com/office/powerpoint/2010/main" val="2766814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1686" y="404741"/>
            <a:ext cx="7992890" cy="341908"/>
          </a:xfrm>
          <a:prstGeom prst="rect">
            <a:avLst/>
          </a:prstGeom>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CH" spc="100" dirty="0">
                <a:solidFill>
                  <a:srgbClr val="000000"/>
                </a:solidFill>
                <a:latin typeface="Roboto Light" panose="02000000000000000000" pitchFamily="2" charset="0"/>
                <a:ea typeface="Roboto Light" panose="02000000000000000000" pitchFamily="2" charset="0"/>
                <a:cs typeface="Roboto Thin"/>
              </a:rPr>
              <a:t>HTTP Verbs &amp; Status Codes </a:t>
            </a:r>
            <a:r>
              <a:rPr lang="de-CH" spc="100" dirty="0">
                <a:solidFill>
                  <a:srgbClr val="000000"/>
                </a:solidFill>
                <a:latin typeface="Roboto Light" panose="02000000000000000000" pitchFamily="2" charset="0"/>
                <a:ea typeface="Roboto Light" panose="02000000000000000000" pitchFamily="2" charset="0"/>
                <a:cs typeface="Roboto Light" panose="02000000000000000000" pitchFamily="2" charset="0"/>
              </a:rPr>
              <a:t>–</a:t>
            </a:r>
            <a:r>
              <a:rPr lang="de-CH" spc="100" dirty="0">
                <a:solidFill>
                  <a:srgbClr val="000000"/>
                </a:solidFill>
                <a:latin typeface="Roboto Regular" panose="02000000000000000000" pitchFamily="2" charset="0"/>
                <a:ea typeface="Roboto Regular" panose="02000000000000000000" pitchFamily="2" charset="0"/>
                <a:cs typeface="Roboto Bold"/>
              </a:rPr>
              <a:t> </a:t>
            </a:r>
            <a:r>
              <a:rPr lang="de-CH" spc="100" dirty="0" smtClean="0">
                <a:solidFill>
                  <a:srgbClr val="000000"/>
                </a:solidFill>
                <a:ea typeface="Roboto Regular" panose="02000000000000000000" pitchFamily="2" charset="0"/>
                <a:cs typeface="Roboto Bold"/>
              </a:rPr>
              <a:t>PUT vs. POST</a:t>
            </a:r>
            <a:endParaRPr lang="de-CH" spc="100" dirty="0">
              <a:solidFill>
                <a:srgbClr val="000000"/>
              </a:solidFill>
              <a:latin typeface="Roboto Black"/>
              <a:cs typeface="Roboto Black"/>
            </a:endParaRPr>
          </a:p>
        </p:txBody>
      </p:sp>
      <p:sp>
        <p:nvSpPr>
          <p:cNvPr id="4" name="Rechteck 3"/>
          <p:cNvSpPr/>
          <p:nvPr/>
        </p:nvSpPr>
        <p:spPr>
          <a:xfrm>
            <a:off x="468630" y="948422"/>
            <a:ext cx="8572500" cy="4524315"/>
          </a:xfrm>
          <a:prstGeom prst="rect">
            <a:avLst/>
          </a:prstGeom>
        </p:spPr>
        <p:txBody>
          <a:bodyPr wrap="square">
            <a:spAutoFit/>
          </a:bodyPr>
          <a:lstStyle/>
          <a:p>
            <a:pPr fontAlgn="base"/>
            <a:r>
              <a:rPr lang="en-US" b="1" dirty="0" smtClean="0"/>
              <a:t>Both </a:t>
            </a:r>
            <a:r>
              <a:rPr lang="en-US" b="1" dirty="0"/>
              <a:t>PUT and POST can be used for creating.</a:t>
            </a:r>
          </a:p>
          <a:p>
            <a:pPr fontAlgn="base"/>
            <a:endParaRPr lang="en-US" dirty="0"/>
          </a:p>
          <a:p>
            <a:pPr fontAlgn="base"/>
            <a:r>
              <a:rPr lang="en-US" dirty="0" smtClean="0"/>
              <a:t>You </a:t>
            </a:r>
            <a:r>
              <a:rPr lang="en-US" dirty="0"/>
              <a:t>do not need to support both PUT and POST.</a:t>
            </a:r>
          </a:p>
          <a:p>
            <a:pPr fontAlgn="base"/>
            <a:r>
              <a:rPr lang="en-US" dirty="0"/>
              <a:t>Which is used is left up to you. But just remember to use the right one depending on what object you are referencing in the request.</a:t>
            </a:r>
          </a:p>
          <a:p>
            <a:pPr fontAlgn="base"/>
            <a:endParaRPr lang="en-US" dirty="0" smtClean="0"/>
          </a:p>
          <a:p>
            <a:pPr fontAlgn="base"/>
            <a:r>
              <a:rPr lang="en-US" dirty="0" smtClean="0"/>
              <a:t>Some </a:t>
            </a:r>
            <a:r>
              <a:rPr lang="en-US" dirty="0"/>
              <a:t>considerations:</a:t>
            </a:r>
          </a:p>
          <a:p>
            <a:pPr fontAlgn="base">
              <a:buFont typeface="Arial" panose="020B0604020202020204" pitchFamily="34" charset="0"/>
              <a:buChar char="•"/>
            </a:pPr>
            <a:r>
              <a:rPr lang="en-US" dirty="0" smtClean="0"/>
              <a:t> Do </a:t>
            </a:r>
            <a:r>
              <a:rPr lang="en-US" dirty="0"/>
              <a:t>you </a:t>
            </a:r>
            <a:r>
              <a:rPr lang="en-US" dirty="0" smtClean="0"/>
              <a:t>name(id) </a:t>
            </a:r>
            <a:r>
              <a:rPr lang="en-US" dirty="0"/>
              <a:t>your URL objects you create explicitly, or let the server decide? If you name them then use PUT. If you let the server decide then use POST</a:t>
            </a:r>
            <a:r>
              <a:rPr lang="en-US" dirty="0" smtClean="0"/>
              <a:t>.</a:t>
            </a:r>
            <a:br>
              <a:rPr lang="en-US" dirty="0" smtClean="0"/>
            </a:br>
            <a:endParaRPr lang="en-US" dirty="0"/>
          </a:p>
          <a:p>
            <a:pPr fontAlgn="base">
              <a:buFont typeface="Arial" panose="020B0604020202020204" pitchFamily="34" charset="0"/>
              <a:buChar char="•"/>
            </a:pPr>
            <a:r>
              <a:rPr lang="en-US" dirty="0" smtClean="0"/>
              <a:t> </a:t>
            </a:r>
            <a:r>
              <a:rPr lang="en-US" b="1" dirty="0" smtClean="0"/>
              <a:t>PUT </a:t>
            </a:r>
            <a:r>
              <a:rPr lang="en-US" b="1" dirty="0"/>
              <a:t>is idempotent</a:t>
            </a:r>
            <a:r>
              <a:rPr lang="en-US" dirty="0"/>
              <a:t>, so if you PUT an object twice, it has no effect. </a:t>
            </a:r>
            <a:r>
              <a:rPr lang="en-US" dirty="0" smtClean="0"/>
              <a:t/>
            </a:r>
            <a:br>
              <a:rPr lang="en-US" dirty="0" smtClean="0"/>
            </a:br>
            <a:endParaRPr lang="en-US" dirty="0"/>
          </a:p>
          <a:p>
            <a:pPr fontAlgn="base">
              <a:buFont typeface="Arial" panose="020B0604020202020204" pitchFamily="34" charset="0"/>
              <a:buChar char="•"/>
            </a:pPr>
            <a:r>
              <a:rPr lang="en-US" dirty="0" smtClean="0"/>
              <a:t> You </a:t>
            </a:r>
            <a:r>
              <a:rPr lang="en-US" dirty="0"/>
              <a:t>can </a:t>
            </a:r>
            <a:r>
              <a:rPr lang="en-US" b="1" dirty="0"/>
              <a:t>update or create a resource with PUT</a:t>
            </a:r>
            <a:r>
              <a:rPr lang="en-US" dirty="0"/>
              <a:t> with the same object </a:t>
            </a:r>
            <a:r>
              <a:rPr lang="en-US" dirty="0" smtClean="0"/>
              <a:t>URL</a:t>
            </a:r>
            <a:br>
              <a:rPr lang="en-US" dirty="0" smtClean="0"/>
            </a:br>
            <a:endParaRPr lang="en-US" dirty="0"/>
          </a:p>
          <a:p>
            <a:pPr fontAlgn="base">
              <a:buFont typeface="Arial" panose="020B0604020202020204" pitchFamily="34" charset="0"/>
              <a:buChar char="•"/>
            </a:pPr>
            <a:r>
              <a:rPr lang="en-US" dirty="0" smtClean="0"/>
              <a:t> With </a:t>
            </a:r>
            <a:r>
              <a:rPr lang="en-US" dirty="0"/>
              <a:t>POST you can have 2 requests coming in at the same time making modifications to a URL, and they may update different parts of the object.</a:t>
            </a:r>
            <a:endParaRPr lang="en-US" b="0" i="0" dirty="0">
              <a:effectLst/>
            </a:endParaRPr>
          </a:p>
        </p:txBody>
      </p:sp>
    </p:spTree>
    <p:extLst>
      <p:ext uri="{BB962C8B-B14F-4D97-AF65-F5344CB8AC3E}">
        <p14:creationId xmlns:p14="http://schemas.microsoft.com/office/powerpoint/2010/main" val="2334899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1686" y="404741"/>
            <a:ext cx="7992890" cy="341908"/>
          </a:xfrm>
          <a:prstGeom prst="rect">
            <a:avLst/>
          </a:prstGeom>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CH" spc="100" dirty="0">
                <a:solidFill>
                  <a:srgbClr val="000000"/>
                </a:solidFill>
                <a:latin typeface="Roboto Light" panose="02000000000000000000" pitchFamily="2" charset="0"/>
                <a:ea typeface="Roboto Light" panose="02000000000000000000" pitchFamily="2" charset="0"/>
                <a:cs typeface="Roboto Thin"/>
              </a:rPr>
              <a:t>HTTP Verbs &amp; Status Codes </a:t>
            </a:r>
            <a:r>
              <a:rPr lang="de-CH" spc="100" dirty="0">
                <a:solidFill>
                  <a:srgbClr val="000000"/>
                </a:solidFill>
                <a:latin typeface="Roboto Light" panose="02000000000000000000" pitchFamily="2" charset="0"/>
                <a:ea typeface="Roboto Light" panose="02000000000000000000" pitchFamily="2" charset="0"/>
                <a:cs typeface="Roboto Light" panose="02000000000000000000" pitchFamily="2" charset="0"/>
              </a:rPr>
              <a:t>–</a:t>
            </a:r>
            <a:r>
              <a:rPr lang="de-CH" spc="100" dirty="0">
                <a:solidFill>
                  <a:srgbClr val="000000"/>
                </a:solidFill>
                <a:latin typeface="Roboto Regular" panose="02000000000000000000" pitchFamily="2" charset="0"/>
                <a:ea typeface="Roboto Regular" panose="02000000000000000000" pitchFamily="2" charset="0"/>
                <a:cs typeface="Roboto Bold"/>
              </a:rPr>
              <a:t> </a:t>
            </a:r>
            <a:r>
              <a:rPr lang="de-CH" spc="100" dirty="0" smtClean="0">
                <a:solidFill>
                  <a:srgbClr val="000000"/>
                </a:solidFill>
                <a:ea typeface="Roboto Regular" panose="02000000000000000000" pitchFamily="2" charset="0"/>
                <a:cs typeface="Roboto Bold"/>
              </a:rPr>
              <a:t>PUT </a:t>
            </a:r>
            <a:r>
              <a:rPr lang="de-CH" spc="100" dirty="0" err="1" smtClean="0">
                <a:solidFill>
                  <a:srgbClr val="000000"/>
                </a:solidFill>
                <a:ea typeface="Roboto Regular" panose="02000000000000000000" pitchFamily="2" charset="0"/>
                <a:cs typeface="Roboto Bold"/>
              </a:rPr>
              <a:t>Example</a:t>
            </a:r>
            <a:r>
              <a:rPr lang="de-CH" spc="100" dirty="0" smtClean="0">
                <a:solidFill>
                  <a:srgbClr val="000000"/>
                </a:solidFill>
                <a:ea typeface="Roboto Regular" panose="02000000000000000000" pitchFamily="2" charset="0"/>
                <a:cs typeface="Roboto Bold"/>
              </a:rPr>
              <a:t> </a:t>
            </a:r>
            <a:r>
              <a:rPr lang="de-CH" spc="100" dirty="0" err="1" smtClean="0">
                <a:solidFill>
                  <a:srgbClr val="000000"/>
                </a:solidFill>
                <a:ea typeface="Roboto Regular" panose="02000000000000000000" pitchFamily="2" charset="0"/>
                <a:cs typeface="Roboto Bold"/>
              </a:rPr>
              <a:t>for</a:t>
            </a:r>
            <a:r>
              <a:rPr lang="de-CH" spc="100" dirty="0" smtClean="0">
                <a:solidFill>
                  <a:srgbClr val="000000"/>
                </a:solidFill>
                <a:ea typeface="Roboto Regular" panose="02000000000000000000" pitchFamily="2" charset="0"/>
                <a:cs typeface="Roboto Bold"/>
              </a:rPr>
              <a:t> </a:t>
            </a:r>
            <a:r>
              <a:rPr lang="de-CH" spc="100" dirty="0" err="1" smtClean="0">
                <a:solidFill>
                  <a:srgbClr val="000000"/>
                </a:solidFill>
                <a:ea typeface="Roboto Regular" panose="02000000000000000000" pitchFamily="2" charset="0"/>
                <a:cs typeface="Roboto Bold"/>
              </a:rPr>
              <a:t>create</a:t>
            </a:r>
            <a:endParaRPr lang="de-CH" spc="100" dirty="0">
              <a:solidFill>
                <a:srgbClr val="000000"/>
              </a:solidFill>
              <a:latin typeface="Roboto Black"/>
              <a:cs typeface="Roboto Black"/>
            </a:endParaRPr>
          </a:p>
        </p:txBody>
      </p:sp>
      <p:sp>
        <p:nvSpPr>
          <p:cNvPr id="4" name="Rechteck 3"/>
          <p:cNvSpPr/>
          <p:nvPr/>
        </p:nvSpPr>
        <p:spPr>
          <a:xfrm>
            <a:off x="468630" y="948422"/>
            <a:ext cx="8572500" cy="3693319"/>
          </a:xfrm>
          <a:prstGeom prst="rect">
            <a:avLst/>
          </a:prstGeom>
        </p:spPr>
        <p:txBody>
          <a:bodyPr wrap="square">
            <a:spAutoFit/>
          </a:bodyPr>
          <a:lstStyle/>
          <a:p>
            <a:pPr fontAlgn="base"/>
            <a:endParaRPr lang="en-US" b="0" i="0" dirty="0" smtClean="0">
              <a:effectLst/>
            </a:endParaRPr>
          </a:p>
          <a:p>
            <a:pPr fontAlgn="base"/>
            <a:r>
              <a:rPr lang="de-DE" dirty="0" smtClean="0">
                <a:solidFill>
                  <a:srgbClr val="004D9F"/>
                </a:solidFill>
                <a:latin typeface="Roboto Black"/>
                <a:cs typeface="Roboto Black"/>
              </a:rPr>
              <a:t>Offline API</a:t>
            </a:r>
          </a:p>
          <a:p>
            <a:pPr marL="285750" indent="-285750" fontAlgn="base">
              <a:buFont typeface="Arial" panose="020B0604020202020204" pitchFamily="34" charset="0"/>
              <a:buChar char="•"/>
            </a:pPr>
            <a:endParaRPr lang="de-DE" b="0" i="0" dirty="0">
              <a:solidFill>
                <a:srgbClr val="004D9F"/>
              </a:solidFill>
              <a:effectLst/>
              <a:latin typeface="Roboto Black"/>
            </a:endParaRPr>
          </a:p>
          <a:p>
            <a:pPr marL="742950" lvl="1" indent="-285750" fontAlgn="base">
              <a:buFont typeface="Arial" panose="020B0604020202020204" pitchFamily="34" charset="0"/>
              <a:buChar char="•"/>
            </a:pPr>
            <a:r>
              <a:rPr lang="en-US" b="0" i="0" dirty="0" smtClean="0">
                <a:effectLst/>
              </a:rPr>
              <a:t>When you have an API which is offline usable it makes sense to use PUT for create a new resource:</a:t>
            </a:r>
          </a:p>
          <a:p>
            <a:pPr marL="1200150" lvl="2" indent="-285750" fontAlgn="base">
              <a:buFont typeface="Arial" panose="020B0604020202020204" pitchFamily="34" charset="0"/>
              <a:buChar char="•"/>
            </a:pPr>
            <a:r>
              <a:rPr lang="en-US" dirty="0" smtClean="0"/>
              <a:t>PUT /tickets/UUID</a:t>
            </a:r>
            <a:br>
              <a:rPr lang="en-US" dirty="0" smtClean="0"/>
            </a:br>
            <a:endParaRPr lang="en-US" dirty="0" smtClean="0"/>
          </a:p>
          <a:p>
            <a:pPr marL="742950" lvl="1" indent="-285750" fontAlgn="base">
              <a:buFont typeface="Arial" panose="020B0604020202020204" pitchFamily="34" charset="0"/>
              <a:buChar char="•"/>
            </a:pPr>
            <a:r>
              <a:rPr lang="en-US" dirty="0" smtClean="0"/>
              <a:t>You are now able to use the new created resource within your application (e.g. mobile app)</a:t>
            </a:r>
            <a:endParaRPr lang="en-US" dirty="0"/>
          </a:p>
          <a:p>
            <a:pPr marL="742950" lvl="1" indent="-285750" fontAlgn="base">
              <a:buFont typeface="Arial" panose="020B0604020202020204" pitchFamily="34" charset="0"/>
              <a:buChar char="•"/>
            </a:pPr>
            <a:endParaRPr lang="en-US" dirty="0" smtClean="0"/>
          </a:p>
          <a:p>
            <a:pPr marL="742950" lvl="1" indent="-285750" fontAlgn="base">
              <a:buFont typeface="Arial" panose="020B0604020202020204" pitchFamily="34" charset="0"/>
              <a:buChar char="•"/>
            </a:pPr>
            <a:r>
              <a:rPr lang="en-US" dirty="0" smtClean="0"/>
              <a:t>When going back online with the application, it can now sync the local created resources back to the backend without having conflicts concerning the id of the resource</a:t>
            </a:r>
            <a:endParaRPr lang="en-US" dirty="0"/>
          </a:p>
        </p:txBody>
      </p:sp>
    </p:spTree>
    <p:extLst>
      <p:ext uri="{BB962C8B-B14F-4D97-AF65-F5344CB8AC3E}">
        <p14:creationId xmlns:p14="http://schemas.microsoft.com/office/powerpoint/2010/main" val="28272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194560" y="2935460"/>
            <a:ext cx="4903470" cy="852559"/>
          </a:xfrm>
          <a:prstGeom prst="rect">
            <a:avLst/>
          </a:prstGeom>
        </p:spPr>
        <p:txBody>
          <a:bodyPr vert="horz" lIns="91440" tIns="45720" rIns="91440" bIns="45720" rtlCol="0" anchor="ctr">
            <a:normAutofit fontScale="3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de-CH" sz="7400" spc="100" dirty="0">
                <a:solidFill>
                  <a:srgbClr val="000000"/>
                </a:solidFill>
                <a:ea typeface="Roboto Light" panose="02000000000000000000" pitchFamily="2" charset="0"/>
                <a:cs typeface="Roboto Thin"/>
              </a:rPr>
              <a:t>HTTP Verbs &amp; Status </a:t>
            </a:r>
            <a:r>
              <a:rPr lang="de-CH" sz="7400" spc="100" dirty="0" smtClean="0">
                <a:solidFill>
                  <a:srgbClr val="000000"/>
                </a:solidFill>
                <a:ea typeface="Roboto Light" panose="02000000000000000000" pitchFamily="2" charset="0"/>
                <a:cs typeface="Roboto Thin"/>
              </a:rPr>
              <a:t>Codes: </a:t>
            </a:r>
            <a:r>
              <a:rPr lang="de-CH" sz="7400" spc="100" dirty="0" err="1" smtClean="0">
                <a:solidFill>
                  <a:srgbClr val="000000"/>
                </a:solidFill>
                <a:ea typeface="Roboto Regular" panose="02000000000000000000" pitchFamily="2" charset="0"/>
                <a:cs typeface="Roboto Bold"/>
              </a:rPr>
              <a:t>Exercise</a:t>
            </a:r>
            <a:r>
              <a:rPr lang="de-CH" sz="7400" spc="100" dirty="0" smtClean="0">
                <a:solidFill>
                  <a:srgbClr val="000000"/>
                </a:solidFill>
                <a:ea typeface="Roboto Regular" panose="02000000000000000000" pitchFamily="2" charset="0"/>
                <a:cs typeface="Roboto Bold"/>
              </a:rPr>
              <a:t> 2,3,4,5,6</a:t>
            </a:r>
          </a:p>
          <a:p>
            <a:pPr algn="l"/>
            <a:r>
              <a:rPr lang="de-CH" spc="100" dirty="0" smtClean="0">
                <a:solidFill>
                  <a:srgbClr val="000000"/>
                </a:solidFill>
                <a:ea typeface="Roboto Regular" panose="02000000000000000000" pitchFamily="2" charset="0"/>
                <a:cs typeface="Roboto Bold"/>
              </a:rPr>
              <a:t> </a:t>
            </a:r>
            <a:endParaRPr lang="de-CH" spc="100" dirty="0">
              <a:solidFill>
                <a:srgbClr val="000000"/>
              </a:solidFill>
              <a:cs typeface="Roboto Black"/>
            </a:endParaRPr>
          </a:p>
        </p:txBody>
      </p:sp>
    </p:spTree>
    <p:extLst>
      <p:ext uri="{BB962C8B-B14F-4D97-AF65-F5344CB8AC3E}">
        <p14:creationId xmlns:p14="http://schemas.microsoft.com/office/powerpoint/2010/main" val="4040568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424086" y="557141"/>
            <a:ext cx="7992890" cy="341908"/>
          </a:xfrm>
          <a:prstGeom prst="rect">
            <a:avLst/>
          </a:prstGeom>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CH" spc="100" dirty="0">
                <a:solidFill>
                  <a:srgbClr val="000000"/>
                </a:solidFill>
                <a:latin typeface="Roboto Light" panose="02000000000000000000" pitchFamily="2" charset="0"/>
                <a:ea typeface="Roboto Light" panose="02000000000000000000" pitchFamily="2" charset="0"/>
                <a:cs typeface="Roboto Thin"/>
              </a:rPr>
              <a:t>HTTP Verbs &amp; Status Codes </a:t>
            </a:r>
            <a:r>
              <a:rPr lang="de-CH" spc="100" dirty="0">
                <a:solidFill>
                  <a:srgbClr val="000000"/>
                </a:solidFill>
                <a:latin typeface="Roboto Light" panose="02000000000000000000" pitchFamily="2" charset="0"/>
                <a:ea typeface="Roboto Light" panose="02000000000000000000" pitchFamily="2" charset="0"/>
                <a:cs typeface="Roboto Light" panose="02000000000000000000" pitchFamily="2" charset="0"/>
              </a:rPr>
              <a:t>–</a:t>
            </a:r>
            <a:r>
              <a:rPr lang="de-CH" spc="100" dirty="0">
                <a:solidFill>
                  <a:srgbClr val="000000"/>
                </a:solidFill>
                <a:latin typeface="Roboto Regular" panose="02000000000000000000" pitchFamily="2" charset="0"/>
                <a:ea typeface="Roboto Regular" panose="02000000000000000000" pitchFamily="2" charset="0"/>
                <a:cs typeface="Roboto Bold"/>
              </a:rPr>
              <a:t> </a:t>
            </a:r>
            <a:r>
              <a:rPr lang="de-CH" spc="100" dirty="0" smtClean="0">
                <a:solidFill>
                  <a:srgbClr val="000000"/>
                </a:solidFill>
                <a:ea typeface="Roboto Regular" panose="02000000000000000000" pitchFamily="2" charset="0"/>
                <a:cs typeface="Roboto Bold"/>
              </a:rPr>
              <a:t>Path &amp; Query Parameters</a:t>
            </a:r>
            <a:endParaRPr lang="de-CH" spc="100" dirty="0">
              <a:solidFill>
                <a:srgbClr val="000000"/>
              </a:solidFill>
              <a:latin typeface="Roboto Black"/>
              <a:cs typeface="Roboto Black"/>
            </a:endParaRPr>
          </a:p>
        </p:txBody>
      </p:sp>
      <p:sp>
        <p:nvSpPr>
          <p:cNvPr id="4" name="Rechteck 3"/>
          <p:cNvSpPr/>
          <p:nvPr/>
        </p:nvSpPr>
        <p:spPr>
          <a:xfrm>
            <a:off x="424086" y="1028343"/>
            <a:ext cx="7782654" cy="4801314"/>
          </a:xfrm>
          <a:prstGeom prst="rect">
            <a:avLst/>
          </a:prstGeom>
        </p:spPr>
        <p:txBody>
          <a:bodyPr wrap="square">
            <a:spAutoFit/>
          </a:bodyPr>
          <a:lstStyle/>
          <a:p>
            <a:r>
              <a:rPr lang="en-US" b="1" dirty="0"/>
              <a:t>Filtering</a:t>
            </a:r>
            <a:r>
              <a:rPr lang="en-US" dirty="0"/>
              <a:t>: </a:t>
            </a:r>
            <a:endParaRPr lang="en-US" dirty="0" smtClean="0"/>
          </a:p>
          <a:p>
            <a:pPr marL="742950" lvl="1" indent="-285750">
              <a:buFont typeface="Arial" panose="020B0604020202020204" pitchFamily="34" charset="0"/>
              <a:buChar char="•"/>
            </a:pPr>
            <a:r>
              <a:rPr lang="en-US" dirty="0" smtClean="0"/>
              <a:t>Use </a:t>
            </a:r>
            <a:r>
              <a:rPr lang="en-US" dirty="0"/>
              <a:t>a unique query parameter for each field that implements filtering. </a:t>
            </a:r>
            <a:endParaRPr lang="en-US" dirty="0" smtClean="0"/>
          </a:p>
          <a:p>
            <a:pPr marL="742950" lvl="1" indent="-285750">
              <a:buFont typeface="Arial" panose="020B0604020202020204" pitchFamily="34" charset="0"/>
              <a:buChar char="•"/>
            </a:pPr>
            <a:r>
              <a:rPr lang="en-US" dirty="0" smtClean="0"/>
              <a:t>For </a:t>
            </a:r>
            <a:r>
              <a:rPr lang="en-US" dirty="0"/>
              <a:t>example, </a:t>
            </a:r>
            <a:r>
              <a:rPr lang="en-US" dirty="0" smtClean="0"/>
              <a:t>you </a:t>
            </a:r>
            <a:r>
              <a:rPr lang="en-US" dirty="0"/>
              <a:t>may want to limit these to only those in the open state. This could be accomplished with a request </a:t>
            </a:r>
            <a:r>
              <a:rPr lang="en-US" dirty="0" smtClean="0"/>
              <a:t>like:</a:t>
            </a:r>
            <a:endParaRPr lang="en-US" dirty="0"/>
          </a:p>
          <a:p>
            <a:pPr marL="742950" lvl="1" indent="-285750">
              <a:buFont typeface="Arial" panose="020B0604020202020204" pitchFamily="34" charset="0"/>
              <a:buChar char="•"/>
            </a:pPr>
            <a:r>
              <a:rPr lang="en-US" dirty="0" smtClean="0"/>
              <a:t>GET </a:t>
            </a:r>
            <a:r>
              <a:rPr lang="en-US" dirty="0"/>
              <a:t>/</a:t>
            </a:r>
            <a:r>
              <a:rPr lang="en-US" dirty="0" err="1"/>
              <a:t>tickets?</a:t>
            </a:r>
            <a:r>
              <a:rPr lang="en-US" b="1" dirty="0" err="1"/>
              <a:t>state</a:t>
            </a:r>
            <a:r>
              <a:rPr lang="en-US" dirty="0"/>
              <a:t>=open. </a:t>
            </a:r>
            <a:r>
              <a:rPr lang="en-US" dirty="0" smtClean="0"/>
              <a:t/>
            </a:r>
            <a:br>
              <a:rPr lang="en-US" dirty="0" smtClean="0"/>
            </a:br>
            <a:endParaRPr lang="en-US" dirty="0"/>
          </a:p>
          <a:p>
            <a:r>
              <a:rPr lang="en-US" b="1" dirty="0"/>
              <a:t>Sorting</a:t>
            </a:r>
            <a:r>
              <a:rPr lang="en-US" dirty="0"/>
              <a:t>: </a:t>
            </a:r>
            <a:endParaRPr lang="en-US" dirty="0" smtClean="0"/>
          </a:p>
          <a:p>
            <a:pPr marL="742950" lvl="1" indent="-285750">
              <a:buFont typeface="Arial" panose="020B0604020202020204" pitchFamily="34" charset="0"/>
              <a:buChar char="•"/>
            </a:pPr>
            <a:r>
              <a:rPr lang="en-US" dirty="0" smtClean="0"/>
              <a:t>A </a:t>
            </a:r>
            <a:r>
              <a:rPr lang="en-US" dirty="0"/>
              <a:t>generic parameter </a:t>
            </a:r>
            <a:r>
              <a:rPr lang="en-US" b="1" dirty="0"/>
              <a:t>sort</a:t>
            </a:r>
            <a:r>
              <a:rPr lang="en-US" dirty="0"/>
              <a:t> can be used to describe sorting rules. </a:t>
            </a:r>
            <a:endParaRPr lang="en-US" dirty="0" smtClean="0"/>
          </a:p>
          <a:p>
            <a:pPr marL="742950" lvl="1" indent="-285750">
              <a:buFont typeface="Arial" panose="020B0604020202020204" pitchFamily="34" charset="0"/>
              <a:buChar char="•"/>
            </a:pPr>
            <a:r>
              <a:rPr lang="en-US" dirty="0" smtClean="0"/>
              <a:t>Accommodate </a:t>
            </a:r>
            <a:r>
              <a:rPr lang="en-US" dirty="0"/>
              <a:t>complex sorting requirements by letting the sort parameter take in list of comma separated </a:t>
            </a:r>
            <a:r>
              <a:rPr lang="en-US" dirty="0" smtClean="0"/>
              <a:t>fields</a:t>
            </a:r>
          </a:p>
          <a:p>
            <a:pPr marL="742950" lvl="1" indent="-285750">
              <a:buFont typeface="Arial" panose="020B0604020202020204" pitchFamily="34" charset="0"/>
              <a:buChar char="•"/>
            </a:pPr>
            <a:r>
              <a:rPr lang="de-CH" dirty="0" smtClean="0"/>
              <a:t>GET </a:t>
            </a:r>
            <a:r>
              <a:rPr lang="de-CH" dirty="0"/>
              <a:t>/</a:t>
            </a:r>
            <a:r>
              <a:rPr lang="de-CH" dirty="0" err="1"/>
              <a:t>tickets?</a:t>
            </a:r>
            <a:r>
              <a:rPr lang="de-CH" b="1" dirty="0" err="1"/>
              <a:t>sort</a:t>
            </a:r>
            <a:r>
              <a:rPr lang="de-CH" dirty="0"/>
              <a:t>=-</a:t>
            </a:r>
            <a:r>
              <a:rPr lang="de-CH" dirty="0" err="1" smtClean="0"/>
              <a:t>priority,created_at</a:t>
            </a:r>
            <a:endParaRPr lang="de-CH" dirty="0" smtClean="0"/>
          </a:p>
          <a:p>
            <a:pPr marL="285750" indent="-285750">
              <a:buFont typeface="Arial" panose="020B0604020202020204" pitchFamily="34" charset="0"/>
              <a:buChar char="•"/>
            </a:pPr>
            <a:endParaRPr lang="de-CH" b="0" i="0" dirty="0">
              <a:effectLst/>
            </a:endParaRPr>
          </a:p>
          <a:p>
            <a:r>
              <a:rPr lang="en-US" b="1" dirty="0"/>
              <a:t>Searching</a:t>
            </a:r>
            <a:r>
              <a:rPr lang="en-US" dirty="0"/>
              <a:t>: </a:t>
            </a:r>
          </a:p>
          <a:p>
            <a:pPr marL="742950" lvl="1" indent="-285750">
              <a:buFont typeface="Arial" panose="020B0604020202020204" pitchFamily="34" charset="0"/>
              <a:buChar char="•"/>
            </a:pPr>
            <a:r>
              <a:rPr lang="en-US" dirty="0" smtClean="0"/>
              <a:t>A full </a:t>
            </a:r>
            <a:r>
              <a:rPr lang="en-US" b="1" dirty="0"/>
              <a:t>text search</a:t>
            </a:r>
            <a:r>
              <a:rPr lang="en-US" dirty="0"/>
              <a:t> </a:t>
            </a:r>
            <a:r>
              <a:rPr lang="en-US" dirty="0" smtClean="0"/>
              <a:t>can </a:t>
            </a:r>
            <a:r>
              <a:rPr lang="en-US" dirty="0"/>
              <a:t>be exposed on the API as a query parameter on the resource's endpoint. </a:t>
            </a:r>
            <a:endParaRPr lang="en-US" b="0" i="0" dirty="0">
              <a:effectLst/>
            </a:endParaRPr>
          </a:p>
          <a:p>
            <a:pPr marL="742950" lvl="1" indent="-285750">
              <a:buFont typeface="Arial" panose="020B0604020202020204" pitchFamily="34" charset="0"/>
              <a:buChar char="•"/>
            </a:pPr>
            <a:r>
              <a:rPr lang="de-CH" dirty="0"/>
              <a:t>GET /</a:t>
            </a:r>
            <a:r>
              <a:rPr lang="de-CH" dirty="0" err="1" smtClean="0"/>
              <a:t>tickets?</a:t>
            </a:r>
            <a:r>
              <a:rPr lang="de-CH" b="1" dirty="0" err="1" smtClean="0"/>
              <a:t>q</a:t>
            </a:r>
            <a:r>
              <a:rPr lang="de-CH" dirty="0" smtClean="0"/>
              <a:t>=ti8m</a:t>
            </a:r>
            <a:endParaRPr lang="en-US" b="0" i="0" dirty="0">
              <a:effectLst/>
            </a:endParaRPr>
          </a:p>
        </p:txBody>
      </p:sp>
    </p:spTree>
    <p:extLst>
      <p:ext uri="{BB962C8B-B14F-4D97-AF65-F5344CB8AC3E}">
        <p14:creationId xmlns:p14="http://schemas.microsoft.com/office/powerpoint/2010/main" val="1636108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2194560" y="2935460"/>
            <a:ext cx="4903470" cy="852559"/>
          </a:xfrm>
          <a:prstGeom prst="rect">
            <a:avLst/>
          </a:prstGeom>
        </p:spPr>
        <p:txBody>
          <a:bodyPr vert="horz" lIns="91440" tIns="45720" rIns="91440" bIns="45720" rtlCol="0" anchor="ctr">
            <a:normAutofit fontScale="3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de-CH" sz="7500" spc="100" dirty="0" smtClean="0">
                <a:solidFill>
                  <a:srgbClr val="000000"/>
                </a:solidFill>
                <a:ea typeface="Roboto Regular" panose="02000000000000000000" pitchFamily="2" charset="0"/>
                <a:cs typeface="Roboto Bold"/>
              </a:rPr>
              <a:t>Path </a:t>
            </a:r>
            <a:r>
              <a:rPr lang="de-CH" sz="7500" spc="100" dirty="0">
                <a:solidFill>
                  <a:srgbClr val="000000"/>
                </a:solidFill>
                <a:ea typeface="Roboto Regular" panose="02000000000000000000" pitchFamily="2" charset="0"/>
                <a:cs typeface="Roboto Bold"/>
              </a:rPr>
              <a:t>&amp; </a:t>
            </a:r>
            <a:r>
              <a:rPr lang="en-US" sz="7500" spc="100" dirty="0" smtClean="0">
                <a:solidFill>
                  <a:srgbClr val="000000"/>
                </a:solidFill>
                <a:ea typeface="Roboto Regular" panose="02000000000000000000" pitchFamily="2" charset="0"/>
                <a:cs typeface="Roboto Bold"/>
              </a:rPr>
              <a:t>Query</a:t>
            </a:r>
            <a:r>
              <a:rPr lang="de-CH" sz="7500" spc="100" dirty="0" smtClean="0">
                <a:solidFill>
                  <a:srgbClr val="000000"/>
                </a:solidFill>
                <a:ea typeface="Roboto Regular" panose="02000000000000000000" pitchFamily="2" charset="0"/>
                <a:cs typeface="Roboto Bold"/>
              </a:rPr>
              <a:t> </a:t>
            </a:r>
            <a:r>
              <a:rPr lang="de-CH" sz="7500" spc="100" dirty="0">
                <a:solidFill>
                  <a:srgbClr val="000000"/>
                </a:solidFill>
                <a:ea typeface="Roboto Regular" panose="02000000000000000000" pitchFamily="2" charset="0"/>
                <a:cs typeface="Roboto Bold"/>
              </a:rPr>
              <a:t>Parameters : </a:t>
            </a:r>
            <a:r>
              <a:rPr lang="de-CH" sz="7400" spc="100" dirty="0" err="1" smtClean="0">
                <a:solidFill>
                  <a:srgbClr val="000000"/>
                </a:solidFill>
                <a:ea typeface="Roboto Regular" panose="02000000000000000000" pitchFamily="2" charset="0"/>
                <a:cs typeface="Roboto Bold"/>
              </a:rPr>
              <a:t>Exercise</a:t>
            </a:r>
            <a:r>
              <a:rPr lang="de-CH" sz="7400" spc="100" dirty="0" smtClean="0">
                <a:solidFill>
                  <a:srgbClr val="000000"/>
                </a:solidFill>
                <a:ea typeface="Roboto Regular" panose="02000000000000000000" pitchFamily="2" charset="0"/>
                <a:cs typeface="Roboto Bold"/>
              </a:rPr>
              <a:t> 7</a:t>
            </a:r>
          </a:p>
          <a:p>
            <a:pPr algn="l"/>
            <a:r>
              <a:rPr lang="de-CH" spc="100" dirty="0" smtClean="0">
                <a:solidFill>
                  <a:srgbClr val="000000"/>
                </a:solidFill>
                <a:ea typeface="Roboto Regular" panose="02000000000000000000" pitchFamily="2" charset="0"/>
                <a:cs typeface="Roboto Bold"/>
              </a:rPr>
              <a:t> </a:t>
            </a:r>
            <a:endParaRPr lang="de-CH" spc="100" dirty="0">
              <a:solidFill>
                <a:srgbClr val="000000"/>
              </a:solidFill>
              <a:cs typeface="Roboto Black"/>
            </a:endParaRPr>
          </a:p>
        </p:txBody>
      </p:sp>
    </p:spTree>
    <p:extLst>
      <p:ext uri="{BB962C8B-B14F-4D97-AF65-F5344CB8AC3E}">
        <p14:creationId xmlns:p14="http://schemas.microsoft.com/office/powerpoint/2010/main" val="162209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1686" y="404741"/>
            <a:ext cx="7992890" cy="341908"/>
          </a:xfrm>
          <a:prstGeom prst="rect">
            <a:avLst/>
          </a:prstGeom>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CH" spc="100" dirty="0" err="1" smtClean="0">
                <a:solidFill>
                  <a:srgbClr val="000000"/>
                </a:solidFill>
                <a:latin typeface="Roboto Light" panose="02000000000000000000" pitchFamily="2" charset="0"/>
                <a:ea typeface="Roboto Light" panose="02000000000000000000" pitchFamily="2" charset="0"/>
                <a:cs typeface="Roboto Thin"/>
              </a:rPr>
              <a:t>Advanced</a:t>
            </a:r>
            <a:r>
              <a:rPr lang="de-CH" spc="100" dirty="0" smtClean="0">
                <a:solidFill>
                  <a:srgbClr val="000000"/>
                </a:solidFill>
                <a:latin typeface="Roboto Light" panose="02000000000000000000" pitchFamily="2" charset="0"/>
                <a:ea typeface="Roboto Light" panose="02000000000000000000" pitchFamily="2" charset="0"/>
                <a:cs typeface="Roboto Thin"/>
              </a:rPr>
              <a:t> Topic</a:t>
            </a:r>
            <a:r>
              <a:rPr lang="de-CH" spc="100" dirty="0" smtClean="0">
                <a:solidFill>
                  <a:srgbClr val="000000"/>
                </a:solidFill>
                <a:latin typeface="Roboto Light" panose="02000000000000000000" pitchFamily="2" charset="0"/>
                <a:ea typeface="Roboto Light" panose="02000000000000000000" pitchFamily="2" charset="0"/>
                <a:cs typeface="Roboto Light" panose="02000000000000000000" pitchFamily="2" charset="0"/>
              </a:rPr>
              <a:t>–</a:t>
            </a:r>
            <a:r>
              <a:rPr lang="de-CH" spc="100" dirty="0" smtClean="0">
                <a:solidFill>
                  <a:srgbClr val="000000"/>
                </a:solidFill>
                <a:latin typeface="Roboto Regular" panose="02000000000000000000" pitchFamily="2" charset="0"/>
                <a:ea typeface="Roboto Regular" panose="02000000000000000000" pitchFamily="2" charset="0"/>
                <a:cs typeface="Roboto Bold"/>
              </a:rPr>
              <a:t> </a:t>
            </a:r>
            <a:r>
              <a:rPr lang="de-CH" spc="100" dirty="0" err="1" smtClean="0">
                <a:solidFill>
                  <a:srgbClr val="000000"/>
                </a:solidFill>
                <a:latin typeface="Roboto Black"/>
                <a:ea typeface="Roboto Regular" panose="02000000000000000000" pitchFamily="2" charset="0"/>
                <a:cs typeface="Roboto Bold"/>
              </a:rPr>
              <a:t>Pagination</a:t>
            </a:r>
            <a:endParaRPr lang="de-CH" spc="100" dirty="0">
              <a:solidFill>
                <a:srgbClr val="000000"/>
              </a:solidFill>
              <a:latin typeface="Roboto Black"/>
              <a:cs typeface="Roboto Black"/>
            </a:endParaRPr>
          </a:p>
        </p:txBody>
      </p:sp>
      <p:sp>
        <p:nvSpPr>
          <p:cNvPr id="4" name="Rechteck 3"/>
          <p:cNvSpPr/>
          <p:nvPr/>
        </p:nvSpPr>
        <p:spPr>
          <a:xfrm>
            <a:off x="297180" y="900649"/>
            <a:ext cx="8846820" cy="5355312"/>
          </a:xfrm>
          <a:prstGeom prst="rect">
            <a:avLst/>
          </a:prstGeom>
        </p:spPr>
        <p:txBody>
          <a:bodyPr wrap="square">
            <a:spAutoFit/>
          </a:bodyPr>
          <a:lstStyle/>
          <a:p>
            <a:r>
              <a:rPr lang="de-DE" dirty="0" smtClean="0">
                <a:solidFill>
                  <a:srgbClr val="004D9F"/>
                </a:solidFill>
                <a:latin typeface="Roboto Black"/>
                <a:cs typeface="Roboto Black"/>
              </a:rPr>
              <a:t>1. </a:t>
            </a:r>
            <a:r>
              <a:rPr lang="de-DE" dirty="0" err="1" smtClean="0">
                <a:solidFill>
                  <a:srgbClr val="004D9F"/>
                </a:solidFill>
                <a:latin typeface="Roboto Black"/>
                <a:cs typeface="Roboto Black"/>
              </a:rPr>
              <a:t>Envelope</a:t>
            </a:r>
            <a:endParaRPr lang="de-DE" dirty="0" smtClean="0">
              <a:solidFill>
                <a:srgbClr val="004D9F"/>
              </a:solidFill>
              <a:latin typeface="Roboto Black"/>
              <a:cs typeface="Roboto Black"/>
            </a:endParaRPr>
          </a:p>
          <a:p>
            <a:r>
              <a:rPr lang="en-US" dirty="0" smtClean="0">
                <a:latin typeface="Courier New" panose="02070309020205020404" pitchFamily="49" charset="0"/>
                <a:cs typeface="Courier New" panose="02070309020205020404" pitchFamily="49" charset="0"/>
              </a:rPr>
              <a:t>GET /tickets</a:t>
            </a:r>
          </a:p>
          <a:p>
            <a:r>
              <a:rPr lang="en-US" dirty="0">
                <a:latin typeface="Courier New" panose="02070309020205020404" pitchFamily="49" charset="0"/>
                <a:cs typeface="Courier New" panose="02070309020205020404" pitchFamily="49" charset="0"/>
              </a:rPr>
              <a:t>{ "offset": 0,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limit": 10,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total": </a:t>
            </a:r>
            <a:r>
              <a:rPr lang="en-US" dirty="0" smtClean="0">
                <a:latin typeface="Courier New" panose="02070309020205020404" pitchFamily="49" charset="0"/>
                <a:cs typeface="Courier New" panose="02070309020205020404" pitchFamily="49" charset="0"/>
              </a:rPr>
              <a:t>4121,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“tickets": </a:t>
            </a:r>
            <a:r>
              <a:rPr lang="en-US" dirty="0">
                <a:latin typeface="Courier New" panose="02070309020205020404" pitchFamily="49" charset="0"/>
                <a:cs typeface="Courier New" panose="02070309020205020404" pitchFamily="49" charset="0"/>
              </a:rPr>
              <a:t>[ //... ] </a:t>
            </a:r>
            <a:r>
              <a:rPr lang="en-US" dirty="0" smtClean="0">
                <a:latin typeface="Courier New" panose="02070309020205020404" pitchFamily="49" charset="0"/>
                <a:cs typeface="Courier New" panose="02070309020205020404" pitchFamily="49" charset="0"/>
              </a:rPr>
              <a:t>}</a:t>
            </a:r>
          </a:p>
          <a:p>
            <a:endParaRPr lang="en-US" dirty="0"/>
          </a:p>
          <a:p>
            <a:r>
              <a:rPr lang="en-US" dirty="0" smtClean="0">
                <a:latin typeface="Courier New" panose="02070309020205020404" pitchFamily="49" charset="0"/>
                <a:cs typeface="Courier New" panose="02070309020205020404" pitchFamily="49" charset="0"/>
              </a:rPr>
              <a:t>GET /</a:t>
            </a:r>
            <a:r>
              <a:rPr lang="en-US" dirty="0" err="1" smtClean="0">
                <a:latin typeface="Courier New" panose="02070309020205020404" pitchFamily="49" charset="0"/>
                <a:cs typeface="Courier New" panose="02070309020205020404" pitchFamily="49" charset="0"/>
              </a:rPr>
              <a:t>tickets?offset</a:t>
            </a:r>
            <a:r>
              <a:rPr lang="en-US" dirty="0" smtClean="0">
                <a:latin typeface="Courier New" panose="02070309020205020404" pitchFamily="49" charset="0"/>
                <a:cs typeface="Courier New" panose="02070309020205020404" pitchFamily="49" charset="0"/>
              </a:rPr>
              <a:t>=30&amp;limit=15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returns the employees 30 to 45</a:t>
            </a:r>
            <a:endParaRPr lang="en-US" dirty="0" smtClean="0">
              <a:latin typeface="Courier New" panose="02070309020205020404" pitchFamily="49" charset="0"/>
              <a:cs typeface="Courier New" panose="02070309020205020404" pitchFamily="49" charset="0"/>
            </a:endParaRPr>
          </a:p>
          <a:p>
            <a:endParaRPr lang="en-US" dirty="0"/>
          </a:p>
          <a:p>
            <a:r>
              <a:rPr lang="de-DE" dirty="0" smtClean="0">
                <a:solidFill>
                  <a:srgbClr val="004D9F"/>
                </a:solidFill>
                <a:latin typeface="Roboto Black"/>
                <a:cs typeface="Roboto Black"/>
              </a:rPr>
              <a:t>2. Link Header</a:t>
            </a:r>
            <a:endParaRPr lang="en-US" dirty="0"/>
          </a:p>
          <a:p>
            <a:pPr marL="285750" indent="-285750">
              <a:buFont typeface="Arial" panose="020B0604020202020204" pitchFamily="34" charset="0"/>
              <a:buChar char="•"/>
            </a:pPr>
            <a:r>
              <a:rPr lang="en-US" dirty="0" smtClean="0"/>
              <a:t>With </a:t>
            </a:r>
            <a:r>
              <a:rPr lang="en-US" dirty="0"/>
              <a:t>RFC 5988 </a:t>
            </a:r>
            <a:r>
              <a:rPr lang="en-US" dirty="0" smtClean="0"/>
              <a:t>we can also use the a </a:t>
            </a:r>
            <a:r>
              <a:rPr lang="en-US" dirty="0"/>
              <a:t>Link header </a:t>
            </a:r>
            <a:r>
              <a:rPr lang="en-US" dirty="0" smtClean="0"/>
              <a:t>to return </a:t>
            </a:r>
            <a:r>
              <a:rPr lang="en-US" dirty="0"/>
              <a:t>a set of ready-made links so the API consumer doesn't have to construct links themselves. </a:t>
            </a:r>
            <a:endParaRPr lang="en-US" dirty="0" smtClean="0"/>
          </a:p>
          <a:p>
            <a:endParaRPr lang="en-US" dirty="0" smtClean="0"/>
          </a:p>
          <a:p>
            <a:pPr marL="285750" indent="-285750">
              <a:buFont typeface="Arial" panose="020B0604020202020204" pitchFamily="34" charset="0"/>
              <a:buChar char="•"/>
            </a:pPr>
            <a:r>
              <a:rPr lang="en-US" dirty="0" smtClean="0"/>
              <a:t>Example (from </a:t>
            </a:r>
            <a:r>
              <a:rPr lang="en-US" dirty="0" err="1" smtClean="0"/>
              <a:t>github</a:t>
            </a:r>
            <a:r>
              <a:rPr lang="en-US" dirty="0" smtClean="0"/>
              <a:t>): </a:t>
            </a:r>
            <a:br>
              <a:rPr lang="en-US" dirty="0" smtClean="0"/>
            </a:br>
            <a:r>
              <a:rPr lang="en-US" dirty="0" smtClean="0"/>
              <a:t>Link</a:t>
            </a:r>
            <a:r>
              <a:rPr lang="en-US" dirty="0"/>
              <a:t>: &lt;https://api.github.com/user/repos?page=3&amp;per_page=100&gt;; </a:t>
            </a:r>
            <a:r>
              <a:rPr lang="en-US" dirty="0" err="1"/>
              <a:t>rel</a:t>
            </a:r>
            <a:r>
              <a:rPr lang="en-US" dirty="0"/>
              <a:t>="next", &lt;https://api.github.com/user/repos?page=50&amp;per_page=100&gt;; </a:t>
            </a:r>
            <a:r>
              <a:rPr lang="en-US" dirty="0" err="1"/>
              <a:t>rel</a:t>
            </a:r>
            <a:r>
              <a:rPr lang="en-US" dirty="0"/>
              <a:t>="last"</a:t>
            </a:r>
          </a:p>
          <a:p>
            <a:endParaRPr lang="en-US" dirty="0" smtClean="0"/>
          </a:p>
          <a:p>
            <a:pPr marL="285750" indent="-285750">
              <a:buFont typeface="Arial" panose="020B0604020202020204" pitchFamily="34" charset="0"/>
              <a:buChar char="•"/>
            </a:pPr>
            <a:r>
              <a:rPr lang="en-US" dirty="0" smtClean="0"/>
              <a:t>An </a:t>
            </a:r>
            <a:r>
              <a:rPr lang="en-US" dirty="0"/>
              <a:t>API that requires sending a count can use a custom HTTP header </a:t>
            </a:r>
            <a:r>
              <a:rPr lang="en-US" dirty="0" smtClean="0"/>
              <a:t>like </a:t>
            </a:r>
            <a:br>
              <a:rPr lang="en-US" dirty="0" smtClean="0"/>
            </a:br>
            <a:r>
              <a:rPr lang="en-US" b="1" dirty="0" smtClean="0"/>
              <a:t>X-Total-Count</a:t>
            </a:r>
            <a:r>
              <a:rPr lang="en-US" dirty="0"/>
              <a:t>.</a:t>
            </a:r>
            <a:endParaRPr lang="de-CH" dirty="0"/>
          </a:p>
        </p:txBody>
      </p:sp>
    </p:spTree>
    <p:extLst>
      <p:ext uri="{BB962C8B-B14F-4D97-AF65-F5344CB8AC3E}">
        <p14:creationId xmlns:p14="http://schemas.microsoft.com/office/powerpoint/2010/main" val="196255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805940" y="2846070"/>
            <a:ext cx="914400" cy="914400"/>
          </a:xfrm>
          <a:prstGeom prst="rect">
            <a:avLst/>
          </a:prstGeom>
        </p:spPr>
        <p:txBody>
          <a:bodyPr vert="horz" wrap="none" lIns="91440" tIns="45720" rIns="91440" bIns="45720" rtlCol="0" anchor="ctr">
            <a:noAutofit/>
          </a:bodyPr>
          <a:lstStyle/>
          <a:p>
            <a:pPr algn="l"/>
            <a:r>
              <a:rPr lang="de-CH" sz="16600" spc="100" dirty="0" smtClean="0">
                <a:solidFill>
                  <a:srgbClr val="000000"/>
                </a:solidFill>
                <a:latin typeface="+mj-lt"/>
                <a:ea typeface="Roboto Regular" panose="02000000000000000000" pitchFamily="2" charset="0"/>
                <a:cs typeface="Roboto Thin"/>
              </a:rPr>
              <a:t>HTTP</a:t>
            </a:r>
          </a:p>
        </p:txBody>
      </p:sp>
    </p:spTree>
    <p:extLst>
      <p:ext uri="{BB962C8B-B14F-4D97-AF65-F5344CB8AC3E}">
        <p14:creationId xmlns:p14="http://schemas.microsoft.com/office/powerpoint/2010/main" val="1899277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2194560" y="2935460"/>
            <a:ext cx="4903470" cy="852559"/>
          </a:xfrm>
          <a:prstGeom prst="rect">
            <a:avLst/>
          </a:prstGeom>
        </p:spPr>
        <p:txBody>
          <a:bodyPr vert="horz" lIns="91440" tIns="45720" rIns="91440" bIns="45720" rtlCol="0" anchor="ctr">
            <a:normAutofit fontScale="3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de-CH" sz="7400" spc="100" dirty="0" err="1" smtClean="0">
                <a:solidFill>
                  <a:srgbClr val="000000"/>
                </a:solidFill>
                <a:ea typeface="Roboto Light" panose="02000000000000000000" pitchFamily="2" charset="0"/>
                <a:cs typeface="Roboto Thin"/>
              </a:rPr>
              <a:t>Advanced</a:t>
            </a:r>
            <a:r>
              <a:rPr lang="de-CH" sz="7400" spc="100" dirty="0" smtClean="0">
                <a:solidFill>
                  <a:srgbClr val="000000"/>
                </a:solidFill>
                <a:ea typeface="Roboto Light" panose="02000000000000000000" pitchFamily="2" charset="0"/>
                <a:cs typeface="Roboto Thin"/>
              </a:rPr>
              <a:t> Topic </a:t>
            </a:r>
            <a:r>
              <a:rPr lang="de-CH" sz="7400" spc="100" dirty="0" err="1" smtClean="0">
                <a:solidFill>
                  <a:srgbClr val="000000"/>
                </a:solidFill>
                <a:ea typeface="Roboto Light" panose="02000000000000000000" pitchFamily="2" charset="0"/>
                <a:cs typeface="Roboto Thin"/>
              </a:rPr>
              <a:t>Pagination</a:t>
            </a:r>
            <a:r>
              <a:rPr lang="de-CH" sz="7400" spc="100" dirty="0" smtClean="0">
                <a:solidFill>
                  <a:srgbClr val="000000"/>
                </a:solidFill>
                <a:ea typeface="Roboto Light" panose="02000000000000000000" pitchFamily="2" charset="0"/>
                <a:cs typeface="Roboto Thin"/>
              </a:rPr>
              <a:t>: </a:t>
            </a:r>
            <a:r>
              <a:rPr lang="de-CH" sz="7400" spc="100" dirty="0" err="1" smtClean="0">
                <a:solidFill>
                  <a:srgbClr val="000000"/>
                </a:solidFill>
                <a:ea typeface="Roboto Regular" panose="02000000000000000000" pitchFamily="2" charset="0"/>
                <a:cs typeface="Roboto Bold"/>
              </a:rPr>
              <a:t>Exercise</a:t>
            </a:r>
            <a:r>
              <a:rPr lang="de-CH" sz="7400" spc="100" dirty="0" smtClean="0">
                <a:solidFill>
                  <a:srgbClr val="000000"/>
                </a:solidFill>
                <a:ea typeface="Roboto Regular" panose="02000000000000000000" pitchFamily="2" charset="0"/>
                <a:cs typeface="Roboto Bold"/>
              </a:rPr>
              <a:t> 8</a:t>
            </a:r>
          </a:p>
          <a:p>
            <a:pPr algn="l"/>
            <a:r>
              <a:rPr lang="de-CH" spc="100" dirty="0" smtClean="0">
                <a:solidFill>
                  <a:srgbClr val="000000"/>
                </a:solidFill>
                <a:ea typeface="Roboto Regular" panose="02000000000000000000" pitchFamily="2" charset="0"/>
                <a:cs typeface="Roboto Bold"/>
              </a:rPr>
              <a:t> </a:t>
            </a:r>
            <a:endParaRPr lang="de-CH" spc="100" dirty="0">
              <a:solidFill>
                <a:srgbClr val="000000"/>
              </a:solidFill>
              <a:cs typeface="Roboto Black"/>
            </a:endParaRPr>
          </a:p>
        </p:txBody>
      </p:sp>
    </p:spTree>
    <p:extLst>
      <p:ext uri="{BB962C8B-B14F-4D97-AF65-F5344CB8AC3E}">
        <p14:creationId xmlns:p14="http://schemas.microsoft.com/office/powerpoint/2010/main" val="1258864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1686" y="404741"/>
            <a:ext cx="7992890" cy="341908"/>
          </a:xfrm>
          <a:prstGeom prst="rect">
            <a:avLst/>
          </a:prstGeom>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CH" spc="100" dirty="0" err="1" smtClean="0">
                <a:solidFill>
                  <a:srgbClr val="000000"/>
                </a:solidFill>
                <a:latin typeface="Roboto Light" panose="02000000000000000000" pitchFamily="2" charset="0"/>
                <a:ea typeface="Roboto Light" panose="02000000000000000000" pitchFamily="2" charset="0"/>
                <a:cs typeface="Roboto Thin"/>
              </a:rPr>
              <a:t>Advanced</a:t>
            </a:r>
            <a:r>
              <a:rPr lang="de-CH" spc="100" dirty="0" smtClean="0">
                <a:solidFill>
                  <a:srgbClr val="000000"/>
                </a:solidFill>
                <a:latin typeface="Roboto Light" panose="02000000000000000000" pitchFamily="2" charset="0"/>
                <a:ea typeface="Roboto Light" panose="02000000000000000000" pitchFamily="2" charset="0"/>
                <a:cs typeface="Roboto Thin"/>
              </a:rPr>
              <a:t> Topic </a:t>
            </a:r>
            <a:r>
              <a:rPr lang="de-CH" spc="100" dirty="0" smtClean="0">
                <a:solidFill>
                  <a:srgbClr val="000000"/>
                </a:solidFill>
                <a:latin typeface="Roboto Light" panose="02000000000000000000" pitchFamily="2" charset="0"/>
                <a:ea typeface="Roboto Light" panose="02000000000000000000" pitchFamily="2" charset="0"/>
                <a:cs typeface="Roboto Light" panose="02000000000000000000" pitchFamily="2" charset="0"/>
              </a:rPr>
              <a:t>–</a:t>
            </a:r>
            <a:r>
              <a:rPr lang="de-CH" spc="100" dirty="0" smtClean="0">
                <a:solidFill>
                  <a:srgbClr val="000000"/>
                </a:solidFill>
                <a:latin typeface="Roboto Regular" panose="02000000000000000000" pitchFamily="2" charset="0"/>
                <a:ea typeface="Roboto Regular" panose="02000000000000000000" pitchFamily="2" charset="0"/>
                <a:cs typeface="Roboto Bold"/>
              </a:rPr>
              <a:t> </a:t>
            </a:r>
            <a:r>
              <a:rPr lang="de-CH" spc="100" dirty="0" err="1" smtClean="0">
                <a:solidFill>
                  <a:srgbClr val="000000"/>
                </a:solidFill>
                <a:latin typeface="Roboto Black"/>
                <a:ea typeface="Roboto Regular" panose="02000000000000000000" pitchFamily="2" charset="0"/>
                <a:cs typeface="Roboto Bold"/>
              </a:rPr>
              <a:t>Versioning</a:t>
            </a:r>
            <a:endParaRPr lang="de-CH" spc="100" dirty="0">
              <a:solidFill>
                <a:srgbClr val="000000"/>
              </a:solidFill>
              <a:latin typeface="Roboto Black"/>
              <a:cs typeface="Roboto Black"/>
            </a:endParaRPr>
          </a:p>
        </p:txBody>
      </p:sp>
      <p:sp>
        <p:nvSpPr>
          <p:cNvPr id="4" name="Rechteck 3"/>
          <p:cNvSpPr/>
          <p:nvPr/>
        </p:nvSpPr>
        <p:spPr>
          <a:xfrm>
            <a:off x="271686" y="1035665"/>
            <a:ext cx="8083644" cy="5078313"/>
          </a:xfrm>
          <a:prstGeom prst="rect">
            <a:avLst/>
          </a:prstGeom>
        </p:spPr>
        <p:txBody>
          <a:bodyPr wrap="square">
            <a:spAutoFit/>
          </a:bodyPr>
          <a:lstStyle/>
          <a:p>
            <a:pPr marL="285750" indent="-285750">
              <a:buFont typeface="Arial" panose="020B0604020202020204" pitchFamily="34" charset="0"/>
              <a:buChar char="•"/>
            </a:pPr>
            <a:r>
              <a:rPr lang="en-US" dirty="0"/>
              <a:t>When </a:t>
            </a:r>
            <a:r>
              <a:rPr lang="en-US" dirty="0" smtClean="0"/>
              <a:t>making backwards-incompatible </a:t>
            </a:r>
            <a:r>
              <a:rPr lang="en-US" dirty="0"/>
              <a:t>changes to </a:t>
            </a:r>
            <a:r>
              <a:rPr lang="en-US" dirty="0" smtClean="0"/>
              <a:t>an API</a:t>
            </a:r>
            <a:r>
              <a:rPr lang="en-US" dirty="0"/>
              <a:t>, </a:t>
            </a:r>
            <a:r>
              <a:rPr lang="en-US" dirty="0" smtClean="0"/>
              <a:t>it makes sense to release a new version of the API</a:t>
            </a:r>
            <a:br>
              <a:rPr lang="en-US" dirty="0" smtClean="0"/>
            </a:br>
            <a:endParaRPr lang="en-US" dirty="0" smtClean="0"/>
          </a:p>
          <a:p>
            <a:pPr marL="285750" indent="-285750">
              <a:buFont typeface="Arial" panose="020B0604020202020204" pitchFamily="34" charset="0"/>
              <a:buChar char="•"/>
            </a:pPr>
            <a:r>
              <a:rPr lang="en-US" dirty="0" smtClean="0"/>
              <a:t> The version can be provided by </a:t>
            </a:r>
          </a:p>
          <a:p>
            <a:pPr marL="742950" lvl="1" indent="-285750">
              <a:buFont typeface="Arial" panose="020B0604020202020204" pitchFamily="34" charset="0"/>
              <a:buChar char="•"/>
            </a:pPr>
            <a:r>
              <a:rPr lang="en-US" dirty="0" smtClean="0"/>
              <a:t>URL: </a:t>
            </a:r>
            <a:r>
              <a:rPr lang="en-US" b="1" dirty="0" smtClean="0"/>
              <a:t>/v1.2/tickets</a:t>
            </a:r>
          </a:p>
          <a:p>
            <a:pPr marL="742950" lvl="1" indent="-285750">
              <a:buFont typeface="Arial" panose="020B0604020202020204" pitchFamily="34" charset="0"/>
              <a:buChar char="•"/>
            </a:pPr>
            <a:r>
              <a:rPr lang="en-US" dirty="0" smtClean="0"/>
              <a:t>or within the Header: </a:t>
            </a:r>
            <a:r>
              <a:rPr lang="en-US" b="1" dirty="0"/>
              <a:t> </a:t>
            </a:r>
            <a:r>
              <a:rPr lang="en-US" b="1" dirty="0" smtClean="0"/>
              <a:t/>
            </a:r>
            <a:br>
              <a:rPr lang="en-US" b="1" dirty="0" smtClean="0"/>
            </a:br>
            <a:r>
              <a:rPr lang="en-US" b="1" dirty="0" smtClean="0"/>
              <a:t/>
            </a:r>
            <a:br>
              <a:rPr lang="en-US" b="1" dirty="0" smtClean="0"/>
            </a:br>
            <a:r>
              <a:rPr lang="de-CH" dirty="0" err="1" smtClean="0">
                <a:latin typeface="Courier New" panose="02070309020205020404" pitchFamily="49" charset="0"/>
                <a:cs typeface="Courier New" panose="02070309020205020404" pitchFamily="49" charset="0"/>
              </a:rPr>
              <a:t>curl</a:t>
            </a:r>
            <a:r>
              <a:rPr lang="de-CH"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hlinkClick r:id="rId2"/>
              </a:rPr>
              <a:t>http://</a:t>
            </a:r>
            <a:r>
              <a:rPr lang="en-US" dirty="0" smtClean="0">
                <a:latin typeface="Courier New" panose="02070309020205020404" pitchFamily="49" charset="0"/>
                <a:cs typeface="Courier New" panose="02070309020205020404" pitchFamily="49" charset="0"/>
                <a:hlinkClick r:id="rId2"/>
              </a:rPr>
              <a:t>localhost:8080/api/tickets</a:t>
            </a:r>
            <a:r>
              <a:rPr lang="en-US" dirty="0">
                <a:latin typeface="Courier New" panose="02070309020205020404" pitchFamily="49" charset="0"/>
                <a:cs typeface="Courier New" panose="02070309020205020404" pitchFamily="49" charset="0"/>
              </a:rPr>
              <a:t> </a:t>
            </a:r>
            <a:r>
              <a:rPr lang="de-CH" b="1" dirty="0" smtClean="0">
                <a:latin typeface="Courier New" panose="02070309020205020404" pitchFamily="49" charset="0"/>
                <a:cs typeface="Courier New" panose="02070309020205020404" pitchFamily="49" charset="0"/>
              </a:rPr>
              <a:t>-H «API-Version: v1.2</a:t>
            </a:r>
            <a:r>
              <a:rPr lang="de-CH" b="1" dirty="0" smtClean="0">
                <a:latin typeface="Courier New" panose="02070309020205020404" pitchFamily="49" charset="0"/>
                <a:cs typeface="Courier New" panose="02070309020205020404" pitchFamily="49" charset="0"/>
              </a:rPr>
              <a:t>»</a:t>
            </a:r>
            <a:br>
              <a:rPr lang="de-CH" b="1" dirty="0" smtClean="0">
                <a:latin typeface="Courier New" panose="02070309020205020404" pitchFamily="49" charset="0"/>
                <a:cs typeface="Courier New" panose="02070309020205020404" pitchFamily="49" charset="0"/>
              </a:rPr>
            </a:br>
            <a:endParaRPr lang="de-CH" b="1" dirty="0" smtClean="0">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pPr>
            <a:r>
              <a:rPr lang="en-US" dirty="0" smtClean="0"/>
              <a:t>It is very controversial which approach is better…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 combination of both approaches is also possible (e.g. Stripe API).</a:t>
            </a:r>
          </a:p>
          <a:p>
            <a:pPr marL="742950" lvl="1" indent="-285750">
              <a:buFont typeface="Arial" panose="020B0604020202020204" pitchFamily="34" charset="0"/>
              <a:buChar char="•"/>
            </a:pPr>
            <a:r>
              <a:rPr lang="en-US" dirty="0" smtClean="0"/>
              <a:t>Major version in the URL</a:t>
            </a:r>
          </a:p>
          <a:p>
            <a:pPr marL="742950" lvl="1" indent="-285750">
              <a:buFont typeface="Arial" panose="020B0604020202020204" pitchFamily="34" charset="0"/>
              <a:buChar char="•"/>
            </a:pPr>
            <a:r>
              <a:rPr lang="en-US" dirty="0" smtClean="0"/>
              <a:t>Minor version in the Header</a:t>
            </a:r>
          </a:p>
          <a:p>
            <a:endParaRPr lang="en-US" dirty="0" smtClean="0"/>
          </a:p>
          <a:p>
            <a:pPr marL="285750" indent="-285750">
              <a:buFont typeface="Arial" panose="020B0604020202020204" pitchFamily="34" charset="0"/>
              <a:buChar char="•"/>
            </a:pPr>
            <a:r>
              <a:rPr lang="en-US" dirty="0" smtClean="0"/>
              <a:t>Requests without mentioning a version should redirect to the current stable API version</a:t>
            </a:r>
          </a:p>
        </p:txBody>
      </p:sp>
    </p:spTree>
    <p:extLst>
      <p:ext uri="{BB962C8B-B14F-4D97-AF65-F5344CB8AC3E}">
        <p14:creationId xmlns:p14="http://schemas.microsoft.com/office/powerpoint/2010/main" val="467561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txBox="1">
            <a:spLocks/>
          </p:cNvSpPr>
          <p:nvPr/>
        </p:nvSpPr>
        <p:spPr>
          <a:xfrm>
            <a:off x="2194560" y="2935460"/>
            <a:ext cx="4903470" cy="852559"/>
          </a:xfrm>
          <a:prstGeom prst="rect">
            <a:avLst/>
          </a:prstGeom>
        </p:spPr>
        <p:txBody>
          <a:bodyPr vert="horz" lIns="91440" tIns="45720" rIns="91440" bIns="45720" rtlCol="0" anchor="ctr">
            <a:normAutofit fontScale="3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de-CH" sz="7400" spc="100" dirty="0" err="1" smtClean="0">
                <a:solidFill>
                  <a:srgbClr val="000000"/>
                </a:solidFill>
                <a:ea typeface="Roboto Light" panose="02000000000000000000" pitchFamily="2" charset="0"/>
                <a:cs typeface="Roboto Thin"/>
              </a:rPr>
              <a:t>Advanced</a:t>
            </a:r>
            <a:r>
              <a:rPr lang="de-CH" sz="7400" spc="100" dirty="0" smtClean="0">
                <a:solidFill>
                  <a:srgbClr val="000000"/>
                </a:solidFill>
                <a:ea typeface="Roboto Light" panose="02000000000000000000" pitchFamily="2" charset="0"/>
                <a:cs typeface="Roboto Thin"/>
              </a:rPr>
              <a:t> Topic </a:t>
            </a:r>
            <a:r>
              <a:rPr lang="de-CH" sz="7400" spc="100" dirty="0" err="1" smtClean="0">
                <a:solidFill>
                  <a:srgbClr val="000000"/>
                </a:solidFill>
                <a:ea typeface="Roboto Light" panose="02000000000000000000" pitchFamily="2" charset="0"/>
                <a:cs typeface="Roboto Thin"/>
              </a:rPr>
              <a:t>Versioning</a:t>
            </a:r>
            <a:r>
              <a:rPr lang="de-CH" sz="7400" spc="100" dirty="0" smtClean="0">
                <a:solidFill>
                  <a:srgbClr val="000000"/>
                </a:solidFill>
                <a:ea typeface="Roboto Light" panose="02000000000000000000" pitchFamily="2" charset="0"/>
                <a:cs typeface="Roboto Thin"/>
              </a:rPr>
              <a:t>: </a:t>
            </a:r>
            <a:r>
              <a:rPr lang="de-CH" sz="7400" spc="100" dirty="0" err="1" smtClean="0">
                <a:solidFill>
                  <a:srgbClr val="000000"/>
                </a:solidFill>
                <a:ea typeface="Roboto Regular" panose="02000000000000000000" pitchFamily="2" charset="0"/>
                <a:cs typeface="Roboto Bold"/>
              </a:rPr>
              <a:t>Exercise</a:t>
            </a:r>
            <a:r>
              <a:rPr lang="de-CH" sz="7400" spc="100" dirty="0" smtClean="0">
                <a:solidFill>
                  <a:srgbClr val="000000"/>
                </a:solidFill>
                <a:ea typeface="Roboto Regular" panose="02000000000000000000" pitchFamily="2" charset="0"/>
                <a:cs typeface="Roboto Bold"/>
              </a:rPr>
              <a:t> 9</a:t>
            </a:r>
          </a:p>
          <a:p>
            <a:pPr algn="l"/>
            <a:r>
              <a:rPr lang="de-CH" spc="100" dirty="0" smtClean="0">
                <a:solidFill>
                  <a:srgbClr val="000000"/>
                </a:solidFill>
                <a:ea typeface="Roboto Regular" panose="02000000000000000000" pitchFamily="2" charset="0"/>
                <a:cs typeface="Roboto Bold"/>
              </a:rPr>
              <a:t> </a:t>
            </a:r>
            <a:endParaRPr lang="de-CH" spc="100" dirty="0">
              <a:solidFill>
                <a:srgbClr val="000000"/>
              </a:solidFill>
              <a:cs typeface="Roboto Black"/>
            </a:endParaRPr>
          </a:p>
        </p:txBody>
      </p:sp>
    </p:spTree>
    <p:extLst>
      <p:ext uri="{BB962C8B-B14F-4D97-AF65-F5344CB8AC3E}">
        <p14:creationId xmlns:p14="http://schemas.microsoft.com/office/powerpoint/2010/main" val="4260529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1686" y="404741"/>
            <a:ext cx="7992890" cy="341908"/>
          </a:xfrm>
          <a:prstGeom prst="rect">
            <a:avLst/>
          </a:prstGeom>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CH" spc="100" dirty="0" err="1" smtClean="0">
                <a:solidFill>
                  <a:srgbClr val="000000"/>
                </a:solidFill>
                <a:latin typeface="Roboto Light" panose="02000000000000000000" pitchFamily="2" charset="0"/>
                <a:ea typeface="Roboto Light" panose="02000000000000000000" pitchFamily="2" charset="0"/>
                <a:cs typeface="Roboto Thin"/>
              </a:rPr>
              <a:t>Advanced</a:t>
            </a:r>
            <a:r>
              <a:rPr lang="de-CH" spc="100" dirty="0" smtClean="0">
                <a:solidFill>
                  <a:srgbClr val="000000"/>
                </a:solidFill>
                <a:latin typeface="Roboto Light" panose="02000000000000000000" pitchFamily="2" charset="0"/>
                <a:ea typeface="Roboto Light" panose="02000000000000000000" pitchFamily="2" charset="0"/>
                <a:cs typeface="Roboto Thin"/>
              </a:rPr>
              <a:t> Topic </a:t>
            </a:r>
            <a:r>
              <a:rPr lang="de-CH" spc="100" dirty="0" smtClean="0">
                <a:solidFill>
                  <a:srgbClr val="000000"/>
                </a:solidFill>
                <a:latin typeface="Roboto Light" panose="02000000000000000000" pitchFamily="2" charset="0"/>
                <a:ea typeface="Roboto Light" panose="02000000000000000000" pitchFamily="2" charset="0"/>
                <a:cs typeface="Roboto Light" panose="02000000000000000000" pitchFamily="2" charset="0"/>
              </a:rPr>
              <a:t>– </a:t>
            </a:r>
            <a:r>
              <a:rPr lang="de-CH" spc="100" dirty="0" smtClean="0">
                <a:solidFill>
                  <a:srgbClr val="000000"/>
                </a:solidFill>
                <a:latin typeface="Roboto Black"/>
                <a:ea typeface="Roboto Regular" panose="02000000000000000000" pitchFamily="2" charset="0"/>
                <a:cs typeface="Roboto Bold"/>
              </a:rPr>
              <a:t>HATEOAS</a:t>
            </a:r>
            <a:endParaRPr lang="de-CH" spc="100" dirty="0">
              <a:solidFill>
                <a:srgbClr val="000000"/>
              </a:solidFill>
              <a:latin typeface="Roboto Black"/>
              <a:cs typeface="Roboto Black"/>
            </a:endParaRPr>
          </a:p>
        </p:txBody>
      </p:sp>
      <p:sp>
        <p:nvSpPr>
          <p:cNvPr id="4" name="Rechteck 3"/>
          <p:cNvSpPr/>
          <p:nvPr/>
        </p:nvSpPr>
        <p:spPr>
          <a:xfrm>
            <a:off x="411480" y="1447145"/>
            <a:ext cx="7978140" cy="2585323"/>
          </a:xfrm>
          <a:prstGeom prst="rect">
            <a:avLst/>
          </a:prstGeom>
        </p:spPr>
        <p:txBody>
          <a:bodyPr wrap="square">
            <a:spAutoFit/>
          </a:bodyPr>
          <a:lstStyle/>
          <a:p>
            <a:pPr marL="285750" indent="-285750">
              <a:buFont typeface="Arial" panose="020B0604020202020204" pitchFamily="34" charset="0"/>
              <a:buChar char="•"/>
            </a:pPr>
            <a:r>
              <a:rPr lang="en-US" dirty="0"/>
              <a:t>HATEOAS (Hypermedia as the Engine of Application State) is a constraint of the REST application architecture</a:t>
            </a:r>
            <a:r>
              <a:rPr lang="en-US" dirty="0" smtClean="0"/>
              <a:t>.</a:t>
            </a:r>
            <a:r>
              <a:rPr lang="de-CH" dirty="0" smtClean="0"/>
              <a:t/>
            </a:r>
            <a:br>
              <a:rPr lang="de-CH" dirty="0" smtClean="0"/>
            </a:br>
            <a:endParaRPr lang="de-CH" dirty="0" smtClean="0"/>
          </a:p>
          <a:p>
            <a:pPr marL="285750" indent="-285750">
              <a:buFont typeface="Arial" panose="020B0604020202020204" pitchFamily="34" charset="0"/>
              <a:buChar char="•"/>
            </a:pPr>
            <a:r>
              <a:rPr lang="en-US" dirty="0"/>
              <a:t>A hypermedia-driven site provides information to navigate the site's REST interfaces dynamically by including hypermedia links with the </a:t>
            </a:r>
            <a:r>
              <a:rPr lang="en-US" dirty="0" smtClean="0"/>
              <a:t>responses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 normal website </a:t>
            </a:r>
            <a:r>
              <a:rPr lang="en-US" dirty="0"/>
              <a:t>generally works on HATEOAS type principles (where we go to a website's front page and follow links based on what we see on the page</a:t>
            </a:r>
            <a:r>
              <a:rPr lang="en-US" dirty="0" smtClean="0"/>
              <a:t>)</a:t>
            </a:r>
          </a:p>
        </p:txBody>
      </p:sp>
    </p:spTree>
    <p:extLst>
      <p:ext uri="{BB962C8B-B14F-4D97-AF65-F5344CB8AC3E}">
        <p14:creationId xmlns:p14="http://schemas.microsoft.com/office/powerpoint/2010/main" val="45764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1686" y="404741"/>
            <a:ext cx="7992890" cy="341908"/>
          </a:xfrm>
          <a:prstGeom prst="rect">
            <a:avLst/>
          </a:prstGeom>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CH" spc="100" dirty="0" err="1" smtClean="0">
                <a:solidFill>
                  <a:srgbClr val="000000"/>
                </a:solidFill>
                <a:latin typeface="Roboto Light" panose="02000000000000000000" pitchFamily="2" charset="0"/>
                <a:ea typeface="Roboto Light" panose="02000000000000000000" pitchFamily="2" charset="0"/>
                <a:cs typeface="Roboto Thin"/>
              </a:rPr>
              <a:t>Advanced</a:t>
            </a:r>
            <a:r>
              <a:rPr lang="de-CH" spc="100" dirty="0" smtClean="0">
                <a:solidFill>
                  <a:srgbClr val="000000"/>
                </a:solidFill>
                <a:latin typeface="Roboto Light" panose="02000000000000000000" pitchFamily="2" charset="0"/>
                <a:ea typeface="Roboto Light" panose="02000000000000000000" pitchFamily="2" charset="0"/>
                <a:cs typeface="Roboto Thin"/>
              </a:rPr>
              <a:t> Topic </a:t>
            </a:r>
            <a:r>
              <a:rPr lang="de-CH" spc="100" dirty="0" smtClean="0">
                <a:solidFill>
                  <a:srgbClr val="000000"/>
                </a:solidFill>
                <a:latin typeface="Roboto Light" panose="02000000000000000000" pitchFamily="2" charset="0"/>
                <a:ea typeface="Roboto Light" panose="02000000000000000000" pitchFamily="2" charset="0"/>
                <a:cs typeface="Roboto Light" panose="02000000000000000000" pitchFamily="2" charset="0"/>
              </a:rPr>
              <a:t>– </a:t>
            </a:r>
            <a:r>
              <a:rPr lang="de-CH" spc="100" dirty="0" smtClean="0">
                <a:solidFill>
                  <a:srgbClr val="000000"/>
                </a:solidFill>
                <a:latin typeface="Roboto Black"/>
                <a:ea typeface="Roboto Regular" panose="02000000000000000000" pitchFamily="2" charset="0"/>
                <a:cs typeface="Roboto Bold"/>
              </a:rPr>
              <a:t>HATEOAS </a:t>
            </a:r>
            <a:r>
              <a:rPr lang="de-CH" spc="100" dirty="0" err="1" smtClean="0">
                <a:solidFill>
                  <a:srgbClr val="000000"/>
                </a:solidFill>
                <a:latin typeface="Roboto Black"/>
                <a:ea typeface="Roboto Regular" panose="02000000000000000000" pitchFamily="2" charset="0"/>
                <a:cs typeface="Roboto Bold"/>
              </a:rPr>
              <a:t>Example</a:t>
            </a:r>
            <a:endParaRPr lang="de-CH" spc="100" dirty="0">
              <a:solidFill>
                <a:srgbClr val="000000"/>
              </a:solidFill>
              <a:latin typeface="Roboto Black"/>
              <a:cs typeface="Roboto Black"/>
            </a:endParaRPr>
          </a:p>
        </p:txBody>
      </p:sp>
      <p:sp>
        <p:nvSpPr>
          <p:cNvPr id="5" name="Abgerundetes Rechteck 4"/>
          <p:cNvSpPr>
            <a:spLocks noChangeArrowheads="1"/>
          </p:cNvSpPr>
          <p:nvPr/>
        </p:nvSpPr>
        <p:spPr bwMode="auto">
          <a:xfrm>
            <a:off x="343694" y="997740"/>
            <a:ext cx="4191000" cy="4465800"/>
          </a:xfrm>
          <a:prstGeom prst="roundRect">
            <a:avLst>
              <a:gd name="adj" fmla="val 3330"/>
            </a:avLst>
          </a:prstGeom>
          <a:noFill/>
          <a:ln w="9525">
            <a:solidFill>
              <a:srgbClr val="A7ACAC"/>
            </a:solidFill>
            <a:miter lim="800000"/>
            <a:headEnd/>
            <a:tailEnd/>
          </a:ln>
          <a:effectLst/>
        </p:spPr>
        <p:txBody>
          <a:bodyPr wrap="square" tIns="108000" anchor="t" anchorCtr="0">
            <a:noAutofit/>
          </a:bodyPr>
          <a:lstStyle/>
          <a:p>
            <a:pPr>
              <a:spcBef>
                <a:spcPct val="50000"/>
              </a:spcBef>
              <a:buClr>
                <a:srgbClr val="004D9F"/>
              </a:buClr>
              <a:buSzPct val="100000"/>
            </a:pPr>
            <a:r>
              <a:rPr lang="en-US" sz="1600" b="1" dirty="0">
                <a:solidFill>
                  <a:srgbClr val="004D9F"/>
                </a:solidFill>
                <a:latin typeface="Courier New" panose="02070309020205020404" pitchFamily="49" charset="0"/>
                <a:cs typeface="Courier New" panose="02070309020205020404" pitchFamily="49" charset="0"/>
              </a:rPr>
              <a:t>GET /</a:t>
            </a:r>
            <a:r>
              <a:rPr lang="en-US" sz="1600" b="1" dirty="0" smtClean="0">
                <a:solidFill>
                  <a:srgbClr val="004D9F"/>
                </a:solidFill>
                <a:latin typeface="Courier New" panose="02070309020205020404" pitchFamily="49" charset="0"/>
                <a:cs typeface="Courier New" panose="02070309020205020404" pitchFamily="49" charset="0"/>
              </a:rPr>
              <a:t>accounts/12345</a:t>
            </a:r>
          </a:p>
          <a:p>
            <a:pPr>
              <a:spcBef>
                <a:spcPct val="50000"/>
              </a:spcBef>
              <a:buClr>
                <a:srgbClr val="004D9F"/>
              </a:buClr>
              <a:buSzPct val="100000"/>
            </a:pPr>
            <a:endParaRPr lang="en-US" sz="1600" dirty="0">
              <a:solidFill>
                <a:srgbClr val="004D9F"/>
              </a:solidFill>
              <a:latin typeface="Roboto Black"/>
              <a:cs typeface="Roboto Black"/>
            </a:endParaRPr>
          </a:p>
          <a:p>
            <a:pPr>
              <a:spcBef>
                <a:spcPct val="50000"/>
              </a:spcBef>
              <a:buClr>
                <a:srgbClr val="004D9F"/>
              </a:buClr>
              <a:buSzPct val="100000"/>
            </a:pPr>
            <a:r>
              <a:rPr lang="en-US" sz="1100" dirty="0">
                <a:solidFill>
                  <a:srgbClr val="004D9F"/>
                </a:solidFill>
                <a:latin typeface="Courier New" panose="02070309020205020404" pitchFamily="49" charset="0"/>
                <a:cs typeface="Courier New" panose="02070309020205020404" pitchFamily="49" charset="0"/>
              </a:rPr>
              <a:t>&lt;?xml version="1.0"?&gt;</a:t>
            </a:r>
          </a:p>
          <a:p>
            <a:pPr>
              <a:spcBef>
                <a:spcPct val="50000"/>
              </a:spcBef>
              <a:buClr>
                <a:srgbClr val="004D9F"/>
              </a:buClr>
              <a:buSzPct val="100000"/>
            </a:pPr>
            <a:r>
              <a:rPr lang="en-US" sz="1100" dirty="0">
                <a:solidFill>
                  <a:srgbClr val="004D9F"/>
                </a:solidFill>
                <a:latin typeface="Courier New" panose="02070309020205020404" pitchFamily="49" charset="0"/>
                <a:cs typeface="Courier New" panose="02070309020205020404" pitchFamily="49" charset="0"/>
              </a:rPr>
              <a:t>&lt;account&gt;</a:t>
            </a:r>
          </a:p>
          <a:p>
            <a:pPr>
              <a:spcBef>
                <a:spcPct val="50000"/>
              </a:spcBef>
              <a:buClr>
                <a:srgbClr val="004D9F"/>
              </a:buClr>
              <a:buSzPct val="100000"/>
            </a:pPr>
            <a:r>
              <a:rPr lang="en-US" sz="1100" dirty="0">
                <a:solidFill>
                  <a:srgbClr val="004D9F"/>
                </a:solidFill>
                <a:latin typeface="Courier New" panose="02070309020205020404" pitchFamily="49" charset="0"/>
                <a:cs typeface="Courier New" panose="02070309020205020404" pitchFamily="49" charset="0"/>
              </a:rPr>
              <a:t>   &lt;</a:t>
            </a:r>
            <a:r>
              <a:rPr lang="en-US" sz="1100" dirty="0" err="1">
                <a:solidFill>
                  <a:srgbClr val="004D9F"/>
                </a:solidFill>
                <a:latin typeface="Courier New" panose="02070309020205020404" pitchFamily="49" charset="0"/>
                <a:cs typeface="Courier New" panose="02070309020205020404" pitchFamily="49" charset="0"/>
              </a:rPr>
              <a:t>account_number</a:t>
            </a:r>
            <a:r>
              <a:rPr lang="en-US" sz="1100" dirty="0">
                <a:solidFill>
                  <a:srgbClr val="004D9F"/>
                </a:solidFill>
                <a:latin typeface="Courier New" panose="02070309020205020404" pitchFamily="49" charset="0"/>
                <a:cs typeface="Courier New" panose="02070309020205020404" pitchFamily="49" charset="0"/>
              </a:rPr>
              <a:t>&gt;12345&lt;/</a:t>
            </a:r>
            <a:r>
              <a:rPr lang="en-US" sz="1100" dirty="0" err="1">
                <a:solidFill>
                  <a:srgbClr val="004D9F"/>
                </a:solidFill>
                <a:latin typeface="Courier New" panose="02070309020205020404" pitchFamily="49" charset="0"/>
                <a:cs typeface="Courier New" panose="02070309020205020404" pitchFamily="49" charset="0"/>
              </a:rPr>
              <a:t>account_number</a:t>
            </a:r>
            <a:r>
              <a:rPr lang="en-US" sz="1100" dirty="0">
                <a:solidFill>
                  <a:srgbClr val="004D9F"/>
                </a:solidFill>
                <a:latin typeface="Courier New" panose="02070309020205020404" pitchFamily="49" charset="0"/>
                <a:cs typeface="Courier New" panose="02070309020205020404" pitchFamily="49" charset="0"/>
              </a:rPr>
              <a:t>&gt;</a:t>
            </a:r>
          </a:p>
          <a:p>
            <a:pPr>
              <a:spcBef>
                <a:spcPct val="50000"/>
              </a:spcBef>
              <a:buClr>
                <a:srgbClr val="004D9F"/>
              </a:buClr>
              <a:buSzPct val="100000"/>
            </a:pPr>
            <a:r>
              <a:rPr lang="en-US" sz="1100" dirty="0">
                <a:solidFill>
                  <a:srgbClr val="004D9F"/>
                </a:solidFill>
                <a:latin typeface="Courier New" panose="02070309020205020404" pitchFamily="49" charset="0"/>
                <a:cs typeface="Courier New" panose="02070309020205020404" pitchFamily="49" charset="0"/>
              </a:rPr>
              <a:t>   &lt;balance currency="</a:t>
            </a:r>
            <a:r>
              <a:rPr lang="en-US" sz="1100" dirty="0" err="1">
                <a:solidFill>
                  <a:srgbClr val="004D9F"/>
                </a:solidFill>
                <a:latin typeface="Courier New" panose="02070309020205020404" pitchFamily="49" charset="0"/>
                <a:cs typeface="Courier New" panose="02070309020205020404" pitchFamily="49" charset="0"/>
              </a:rPr>
              <a:t>usd</a:t>
            </a:r>
            <a:r>
              <a:rPr lang="en-US" sz="1100" dirty="0">
                <a:solidFill>
                  <a:srgbClr val="004D9F"/>
                </a:solidFill>
                <a:latin typeface="Courier New" panose="02070309020205020404" pitchFamily="49" charset="0"/>
                <a:cs typeface="Courier New" panose="02070309020205020404" pitchFamily="49" charset="0"/>
              </a:rPr>
              <a:t>"&gt;</a:t>
            </a:r>
            <a:r>
              <a:rPr lang="en-US" sz="1100" b="1" dirty="0">
                <a:solidFill>
                  <a:srgbClr val="004D9F"/>
                </a:solidFill>
                <a:latin typeface="Courier New" panose="02070309020205020404" pitchFamily="49" charset="0"/>
                <a:cs typeface="Courier New" panose="02070309020205020404" pitchFamily="49" charset="0"/>
              </a:rPr>
              <a:t>100.00</a:t>
            </a:r>
            <a:r>
              <a:rPr lang="en-US" sz="1100" dirty="0">
                <a:solidFill>
                  <a:srgbClr val="004D9F"/>
                </a:solidFill>
                <a:latin typeface="Courier New" panose="02070309020205020404" pitchFamily="49" charset="0"/>
                <a:cs typeface="Courier New" panose="02070309020205020404" pitchFamily="49" charset="0"/>
              </a:rPr>
              <a:t>&lt;/balance&gt;</a:t>
            </a:r>
          </a:p>
          <a:p>
            <a:pPr>
              <a:spcBef>
                <a:spcPct val="50000"/>
              </a:spcBef>
              <a:buClr>
                <a:srgbClr val="004D9F"/>
              </a:buClr>
              <a:buSzPct val="100000"/>
            </a:pPr>
            <a:r>
              <a:rPr lang="en-US" sz="1100" dirty="0">
                <a:solidFill>
                  <a:srgbClr val="004D9F"/>
                </a:solidFill>
                <a:latin typeface="Courier New" panose="02070309020205020404" pitchFamily="49" charset="0"/>
                <a:cs typeface="Courier New" panose="02070309020205020404" pitchFamily="49" charset="0"/>
              </a:rPr>
              <a:t>   &lt;link </a:t>
            </a:r>
            <a:r>
              <a:rPr lang="en-US" sz="1100" dirty="0" err="1">
                <a:solidFill>
                  <a:srgbClr val="004D9F"/>
                </a:solidFill>
                <a:latin typeface="Courier New" panose="02070309020205020404" pitchFamily="49" charset="0"/>
                <a:cs typeface="Courier New" panose="02070309020205020404" pitchFamily="49" charset="0"/>
              </a:rPr>
              <a:t>rel</a:t>
            </a:r>
            <a:r>
              <a:rPr lang="en-US" sz="1100" dirty="0">
                <a:solidFill>
                  <a:srgbClr val="004D9F"/>
                </a:solidFill>
                <a:latin typeface="Courier New" panose="02070309020205020404" pitchFamily="49" charset="0"/>
                <a:cs typeface="Courier New" panose="02070309020205020404" pitchFamily="49" charset="0"/>
              </a:rPr>
              <a:t>="deposit" </a:t>
            </a:r>
            <a:r>
              <a:rPr lang="en-US" sz="1100" dirty="0" err="1">
                <a:solidFill>
                  <a:srgbClr val="004D9F"/>
                </a:solidFill>
                <a:latin typeface="Courier New" panose="02070309020205020404" pitchFamily="49" charset="0"/>
                <a:cs typeface="Courier New" panose="02070309020205020404" pitchFamily="49" charset="0"/>
              </a:rPr>
              <a:t>href</a:t>
            </a:r>
            <a:r>
              <a:rPr lang="en-US" sz="1100" dirty="0">
                <a:solidFill>
                  <a:srgbClr val="004D9F"/>
                </a:solidFill>
                <a:latin typeface="Courier New" panose="02070309020205020404" pitchFamily="49" charset="0"/>
                <a:cs typeface="Courier New" panose="02070309020205020404" pitchFamily="49" charset="0"/>
              </a:rPr>
              <a:t>="https://bank.example.com/accounts/12345/deposit" /&gt;</a:t>
            </a:r>
          </a:p>
          <a:p>
            <a:pPr>
              <a:spcBef>
                <a:spcPct val="50000"/>
              </a:spcBef>
              <a:buClr>
                <a:srgbClr val="004D9F"/>
              </a:buClr>
              <a:buSzPct val="100000"/>
            </a:pPr>
            <a:r>
              <a:rPr lang="en-US" sz="1100" dirty="0">
                <a:solidFill>
                  <a:srgbClr val="004D9F"/>
                </a:solidFill>
                <a:latin typeface="Courier New" panose="02070309020205020404" pitchFamily="49" charset="0"/>
                <a:cs typeface="Courier New" panose="02070309020205020404" pitchFamily="49" charset="0"/>
              </a:rPr>
              <a:t>   &lt;link </a:t>
            </a:r>
            <a:r>
              <a:rPr lang="en-US" sz="1100" dirty="0" err="1">
                <a:solidFill>
                  <a:srgbClr val="004D9F"/>
                </a:solidFill>
                <a:latin typeface="Courier New" panose="02070309020205020404" pitchFamily="49" charset="0"/>
                <a:cs typeface="Courier New" panose="02070309020205020404" pitchFamily="49" charset="0"/>
              </a:rPr>
              <a:t>rel</a:t>
            </a:r>
            <a:r>
              <a:rPr lang="en-US" sz="1100" dirty="0">
                <a:solidFill>
                  <a:srgbClr val="004D9F"/>
                </a:solidFill>
                <a:latin typeface="Courier New" panose="02070309020205020404" pitchFamily="49" charset="0"/>
                <a:cs typeface="Courier New" panose="02070309020205020404" pitchFamily="49" charset="0"/>
              </a:rPr>
              <a:t>="withdraw" </a:t>
            </a:r>
            <a:r>
              <a:rPr lang="en-US" sz="1100" dirty="0" err="1">
                <a:solidFill>
                  <a:srgbClr val="004D9F"/>
                </a:solidFill>
                <a:latin typeface="Courier New" panose="02070309020205020404" pitchFamily="49" charset="0"/>
                <a:cs typeface="Courier New" panose="02070309020205020404" pitchFamily="49" charset="0"/>
              </a:rPr>
              <a:t>href</a:t>
            </a:r>
            <a:r>
              <a:rPr lang="en-US" sz="1100" dirty="0">
                <a:solidFill>
                  <a:srgbClr val="004D9F"/>
                </a:solidFill>
                <a:latin typeface="Courier New" panose="02070309020205020404" pitchFamily="49" charset="0"/>
                <a:cs typeface="Courier New" panose="02070309020205020404" pitchFamily="49" charset="0"/>
              </a:rPr>
              <a:t>="https://bank.example.com/accounts/12345/withdraw" /&gt; </a:t>
            </a:r>
          </a:p>
          <a:p>
            <a:pPr>
              <a:spcBef>
                <a:spcPct val="50000"/>
              </a:spcBef>
              <a:buClr>
                <a:srgbClr val="004D9F"/>
              </a:buClr>
              <a:buSzPct val="100000"/>
            </a:pPr>
            <a:r>
              <a:rPr lang="en-US" sz="1100" dirty="0">
                <a:solidFill>
                  <a:srgbClr val="004D9F"/>
                </a:solidFill>
                <a:latin typeface="Courier New" panose="02070309020205020404" pitchFamily="49" charset="0"/>
                <a:cs typeface="Courier New" panose="02070309020205020404" pitchFamily="49" charset="0"/>
              </a:rPr>
              <a:t>   &lt;link </a:t>
            </a:r>
            <a:r>
              <a:rPr lang="en-US" sz="1100" dirty="0" err="1">
                <a:solidFill>
                  <a:srgbClr val="004D9F"/>
                </a:solidFill>
                <a:latin typeface="Courier New" panose="02070309020205020404" pitchFamily="49" charset="0"/>
                <a:cs typeface="Courier New" panose="02070309020205020404" pitchFamily="49" charset="0"/>
              </a:rPr>
              <a:t>rel</a:t>
            </a:r>
            <a:r>
              <a:rPr lang="en-US" sz="1100" dirty="0">
                <a:solidFill>
                  <a:srgbClr val="004D9F"/>
                </a:solidFill>
                <a:latin typeface="Courier New" panose="02070309020205020404" pitchFamily="49" charset="0"/>
                <a:cs typeface="Courier New" panose="02070309020205020404" pitchFamily="49" charset="0"/>
              </a:rPr>
              <a:t>="transfer" </a:t>
            </a:r>
            <a:r>
              <a:rPr lang="en-US" sz="1100" dirty="0" err="1">
                <a:solidFill>
                  <a:srgbClr val="004D9F"/>
                </a:solidFill>
                <a:latin typeface="Courier New" panose="02070309020205020404" pitchFamily="49" charset="0"/>
                <a:cs typeface="Courier New" panose="02070309020205020404" pitchFamily="49" charset="0"/>
              </a:rPr>
              <a:t>href</a:t>
            </a:r>
            <a:r>
              <a:rPr lang="en-US" sz="1100" dirty="0">
                <a:solidFill>
                  <a:srgbClr val="004D9F"/>
                </a:solidFill>
                <a:latin typeface="Courier New" panose="02070309020205020404" pitchFamily="49" charset="0"/>
                <a:cs typeface="Courier New" panose="02070309020205020404" pitchFamily="49" charset="0"/>
              </a:rPr>
              <a:t>="https://bank.example.com/accounts/12345/transfer" /&gt;</a:t>
            </a:r>
          </a:p>
          <a:p>
            <a:pPr>
              <a:spcBef>
                <a:spcPct val="50000"/>
              </a:spcBef>
              <a:buClr>
                <a:srgbClr val="004D9F"/>
              </a:buClr>
              <a:buSzPct val="100000"/>
            </a:pPr>
            <a:r>
              <a:rPr lang="en-US" sz="1100" dirty="0">
                <a:solidFill>
                  <a:srgbClr val="004D9F"/>
                </a:solidFill>
                <a:latin typeface="Courier New" panose="02070309020205020404" pitchFamily="49" charset="0"/>
                <a:cs typeface="Courier New" panose="02070309020205020404" pitchFamily="49" charset="0"/>
              </a:rPr>
              <a:t>   &lt;link </a:t>
            </a:r>
            <a:r>
              <a:rPr lang="en-US" sz="1100" dirty="0" err="1">
                <a:solidFill>
                  <a:srgbClr val="004D9F"/>
                </a:solidFill>
                <a:latin typeface="Courier New" panose="02070309020205020404" pitchFamily="49" charset="0"/>
                <a:cs typeface="Courier New" panose="02070309020205020404" pitchFamily="49" charset="0"/>
              </a:rPr>
              <a:t>rel</a:t>
            </a:r>
            <a:r>
              <a:rPr lang="en-US" sz="1100" dirty="0">
                <a:solidFill>
                  <a:srgbClr val="004D9F"/>
                </a:solidFill>
                <a:latin typeface="Courier New" panose="02070309020205020404" pitchFamily="49" charset="0"/>
                <a:cs typeface="Courier New" panose="02070309020205020404" pitchFamily="49" charset="0"/>
              </a:rPr>
              <a:t>="close" </a:t>
            </a:r>
            <a:r>
              <a:rPr lang="en-US" sz="1100" dirty="0" err="1">
                <a:solidFill>
                  <a:srgbClr val="004D9F"/>
                </a:solidFill>
                <a:latin typeface="Courier New" panose="02070309020205020404" pitchFamily="49" charset="0"/>
                <a:cs typeface="Courier New" panose="02070309020205020404" pitchFamily="49" charset="0"/>
              </a:rPr>
              <a:t>href</a:t>
            </a:r>
            <a:r>
              <a:rPr lang="en-US" sz="1100" dirty="0">
                <a:solidFill>
                  <a:srgbClr val="004D9F"/>
                </a:solidFill>
                <a:latin typeface="Courier New" panose="02070309020205020404" pitchFamily="49" charset="0"/>
                <a:cs typeface="Courier New" panose="02070309020205020404" pitchFamily="49" charset="0"/>
              </a:rPr>
              <a:t>="https://bank.example.com/accounts/12345/close" /&gt;</a:t>
            </a:r>
          </a:p>
          <a:p>
            <a:pPr>
              <a:spcBef>
                <a:spcPct val="50000"/>
              </a:spcBef>
              <a:buClr>
                <a:srgbClr val="004D9F"/>
              </a:buClr>
              <a:buSzPct val="100000"/>
            </a:pPr>
            <a:r>
              <a:rPr lang="en-US" sz="1100" dirty="0">
                <a:solidFill>
                  <a:srgbClr val="004D9F"/>
                </a:solidFill>
                <a:latin typeface="Courier New" panose="02070309020205020404" pitchFamily="49" charset="0"/>
                <a:cs typeface="Courier New" panose="02070309020205020404" pitchFamily="49" charset="0"/>
              </a:rPr>
              <a:t> &lt;/account&gt;</a:t>
            </a:r>
          </a:p>
        </p:txBody>
      </p:sp>
      <p:sp>
        <p:nvSpPr>
          <p:cNvPr id="6" name="Abgerundetes Rechteck 5"/>
          <p:cNvSpPr>
            <a:spLocks noChangeArrowheads="1"/>
          </p:cNvSpPr>
          <p:nvPr/>
        </p:nvSpPr>
        <p:spPr bwMode="auto">
          <a:xfrm>
            <a:off x="4666389" y="997739"/>
            <a:ext cx="4191000" cy="4465801"/>
          </a:xfrm>
          <a:prstGeom prst="roundRect">
            <a:avLst>
              <a:gd name="adj" fmla="val 3330"/>
            </a:avLst>
          </a:prstGeom>
          <a:noFill/>
          <a:ln w="9525">
            <a:solidFill>
              <a:srgbClr val="A7ACAC"/>
            </a:solidFill>
            <a:miter lim="800000"/>
            <a:headEnd/>
            <a:tailEnd/>
          </a:ln>
          <a:effectLst/>
        </p:spPr>
        <p:txBody>
          <a:bodyPr wrap="square" tIns="108000" anchor="t" anchorCtr="0">
            <a:noAutofit/>
          </a:bodyPr>
          <a:lstStyle/>
          <a:p>
            <a:pPr>
              <a:spcBef>
                <a:spcPct val="50000"/>
              </a:spcBef>
              <a:buClr>
                <a:srgbClr val="004D9F"/>
              </a:buClr>
              <a:buSzPct val="100000"/>
            </a:pPr>
            <a:r>
              <a:rPr lang="en-US" sz="1600" b="1" dirty="0">
                <a:solidFill>
                  <a:srgbClr val="004D9F"/>
                </a:solidFill>
                <a:latin typeface="Courier New" panose="02070309020205020404" pitchFamily="49" charset="0"/>
                <a:cs typeface="Courier New" panose="02070309020205020404" pitchFamily="49" charset="0"/>
              </a:rPr>
              <a:t>GET /accounts/12345</a:t>
            </a:r>
          </a:p>
          <a:p>
            <a:pPr>
              <a:spcBef>
                <a:spcPct val="50000"/>
              </a:spcBef>
              <a:buClr>
                <a:srgbClr val="004D9F"/>
              </a:buClr>
              <a:buSzPct val="100000"/>
            </a:pPr>
            <a:endParaRPr lang="de-CH" sz="1600" dirty="0">
              <a:solidFill>
                <a:srgbClr val="004D9F"/>
              </a:solidFill>
              <a:latin typeface="Roboto Black"/>
              <a:ea typeface="Roboto Light" panose="02000000000000000000" pitchFamily="2" charset="0"/>
              <a:cs typeface="Roboto Thin"/>
            </a:endParaRPr>
          </a:p>
          <a:p>
            <a:pPr>
              <a:spcBef>
                <a:spcPct val="50000"/>
              </a:spcBef>
              <a:buClr>
                <a:srgbClr val="004D9F"/>
              </a:buClr>
              <a:buSzPct val="100000"/>
            </a:pPr>
            <a:r>
              <a:rPr lang="en-US" sz="1100" dirty="0">
                <a:solidFill>
                  <a:srgbClr val="004D9F"/>
                </a:solidFill>
                <a:latin typeface="Courier New" panose="02070309020205020404" pitchFamily="49" charset="0"/>
                <a:cs typeface="Courier New" panose="02070309020205020404" pitchFamily="49" charset="0"/>
              </a:rPr>
              <a:t>&lt;?xml version="1.0"?&gt;</a:t>
            </a:r>
          </a:p>
          <a:p>
            <a:pPr>
              <a:spcBef>
                <a:spcPct val="50000"/>
              </a:spcBef>
              <a:buClr>
                <a:srgbClr val="004D9F"/>
              </a:buClr>
              <a:buSzPct val="100000"/>
            </a:pPr>
            <a:r>
              <a:rPr lang="en-US" sz="1100" dirty="0">
                <a:solidFill>
                  <a:srgbClr val="004D9F"/>
                </a:solidFill>
                <a:latin typeface="Courier New" panose="02070309020205020404" pitchFamily="49" charset="0"/>
                <a:cs typeface="Courier New" panose="02070309020205020404" pitchFamily="49" charset="0"/>
              </a:rPr>
              <a:t>&lt;account&gt;</a:t>
            </a:r>
          </a:p>
          <a:p>
            <a:pPr>
              <a:spcBef>
                <a:spcPct val="50000"/>
              </a:spcBef>
              <a:buClr>
                <a:srgbClr val="004D9F"/>
              </a:buClr>
              <a:buSzPct val="100000"/>
            </a:pPr>
            <a:r>
              <a:rPr lang="en-US" sz="1100" dirty="0">
                <a:solidFill>
                  <a:srgbClr val="004D9F"/>
                </a:solidFill>
                <a:latin typeface="Courier New" panose="02070309020205020404" pitchFamily="49" charset="0"/>
                <a:cs typeface="Courier New" panose="02070309020205020404" pitchFamily="49" charset="0"/>
              </a:rPr>
              <a:t>    &lt;</a:t>
            </a:r>
            <a:r>
              <a:rPr lang="en-US" sz="1100" dirty="0" err="1">
                <a:solidFill>
                  <a:srgbClr val="004D9F"/>
                </a:solidFill>
                <a:latin typeface="Courier New" panose="02070309020205020404" pitchFamily="49" charset="0"/>
                <a:cs typeface="Courier New" panose="02070309020205020404" pitchFamily="49" charset="0"/>
              </a:rPr>
              <a:t>account_number</a:t>
            </a:r>
            <a:r>
              <a:rPr lang="en-US" sz="1100" dirty="0">
                <a:solidFill>
                  <a:srgbClr val="004D9F"/>
                </a:solidFill>
                <a:latin typeface="Courier New" panose="02070309020205020404" pitchFamily="49" charset="0"/>
                <a:cs typeface="Courier New" panose="02070309020205020404" pitchFamily="49" charset="0"/>
              </a:rPr>
              <a:t>&gt;12345&lt;/</a:t>
            </a:r>
            <a:r>
              <a:rPr lang="en-US" sz="1100" dirty="0" err="1">
                <a:solidFill>
                  <a:srgbClr val="004D9F"/>
                </a:solidFill>
                <a:latin typeface="Courier New" panose="02070309020205020404" pitchFamily="49" charset="0"/>
                <a:cs typeface="Courier New" panose="02070309020205020404" pitchFamily="49" charset="0"/>
              </a:rPr>
              <a:t>account_number</a:t>
            </a:r>
            <a:r>
              <a:rPr lang="en-US" sz="1100" dirty="0">
                <a:solidFill>
                  <a:srgbClr val="004D9F"/>
                </a:solidFill>
                <a:latin typeface="Courier New" panose="02070309020205020404" pitchFamily="49" charset="0"/>
                <a:cs typeface="Courier New" panose="02070309020205020404" pitchFamily="49" charset="0"/>
              </a:rPr>
              <a:t>&gt;</a:t>
            </a:r>
          </a:p>
          <a:p>
            <a:pPr>
              <a:spcBef>
                <a:spcPct val="50000"/>
              </a:spcBef>
              <a:buClr>
                <a:srgbClr val="004D9F"/>
              </a:buClr>
              <a:buSzPct val="100000"/>
            </a:pPr>
            <a:r>
              <a:rPr lang="en-US" sz="1100" dirty="0">
                <a:solidFill>
                  <a:srgbClr val="004D9F"/>
                </a:solidFill>
                <a:latin typeface="Courier New" panose="02070309020205020404" pitchFamily="49" charset="0"/>
                <a:cs typeface="Courier New" panose="02070309020205020404" pitchFamily="49" charset="0"/>
              </a:rPr>
              <a:t>    &lt;balance currency="</a:t>
            </a:r>
            <a:r>
              <a:rPr lang="en-US" sz="1100" dirty="0" err="1">
                <a:solidFill>
                  <a:srgbClr val="004D9F"/>
                </a:solidFill>
                <a:latin typeface="Courier New" panose="02070309020205020404" pitchFamily="49" charset="0"/>
                <a:cs typeface="Courier New" panose="02070309020205020404" pitchFamily="49" charset="0"/>
              </a:rPr>
              <a:t>usd</a:t>
            </a:r>
            <a:r>
              <a:rPr lang="en-US" sz="1100" dirty="0">
                <a:solidFill>
                  <a:srgbClr val="004D9F"/>
                </a:solidFill>
                <a:latin typeface="Courier New" panose="02070309020205020404" pitchFamily="49" charset="0"/>
                <a:cs typeface="Courier New" panose="02070309020205020404" pitchFamily="49" charset="0"/>
              </a:rPr>
              <a:t>"&gt;</a:t>
            </a:r>
            <a:r>
              <a:rPr lang="en-US" sz="1100" b="1" dirty="0">
                <a:solidFill>
                  <a:srgbClr val="004D9F"/>
                </a:solidFill>
                <a:latin typeface="Courier New" panose="02070309020205020404" pitchFamily="49" charset="0"/>
                <a:cs typeface="Courier New" panose="02070309020205020404" pitchFamily="49" charset="0"/>
              </a:rPr>
              <a:t>-25.00</a:t>
            </a:r>
            <a:r>
              <a:rPr lang="en-US" sz="1100" dirty="0">
                <a:solidFill>
                  <a:srgbClr val="004D9F"/>
                </a:solidFill>
                <a:latin typeface="Courier New" panose="02070309020205020404" pitchFamily="49" charset="0"/>
                <a:cs typeface="Courier New" panose="02070309020205020404" pitchFamily="49" charset="0"/>
              </a:rPr>
              <a:t>&lt;/balance&gt;</a:t>
            </a:r>
          </a:p>
          <a:p>
            <a:pPr>
              <a:spcBef>
                <a:spcPct val="50000"/>
              </a:spcBef>
              <a:buClr>
                <a:srgbClr val="004D9F"/>
              </a:buClr>
              <a:buSzPct val="100000"/>
            </a:pPr>
            <a:r>
              <a:rPr lang="en-US" sz="1100" dirty="0">
                <a:solidFill>
                  <a:srgbClr val="004D9F"/>
                </a:solidFill>
                <a:latin typeface="Courier New" panose="02070309020205020404" pitchFamily="49" charset="0"/>
                <a:cs typeface="Courier New" panose="02070309020205020404" pitchFamily="49" charset="0"/>
              </a:rPr>
              <a:t>    &lt;link </a:t>
            </a:r>
            <a:r>
              <a:rPr lang="en-US" sz="1100" dirty="0" err="1">
                <a:solidFill>
                  <a:srgbClr val="004D9F"/>
                </a:solidFill>
                <a:latin typeface="Courier New" panose="02070309020205020404" pitchFamily="49" charset="0"/>
                <a:cs typeface="Courier New" panose="02070309020205020404" pitchFamily="49" charset="0"/>
              </a:rPr>
              <a:t>rel</a:t>
            </a:r>
            <a:r>
              <a:rPr lang="en-US" sz="1100" dirty="0">
                <a:solidFill>
                  <a:srgbClr val="004D9F"/>
                </a:solidFill>
                <a:latin typeface="Courier New" panose="02070309020205020404" pitchFamily="49" charset="0"/>
                <a:cs typeface="Courier New" panose="02070309020205020404" pitchFamily="49" charset="0"/>
              </a:rPr>
              <a:t>="deposit" </a:t>
            </a:r>
            <a:r>
              <a:rPr lang="en-US" sz="1100" dirty="0" err="1">
                <a:solidFill>
                  <a:srgbClr val="004D9F"/>
                </a:solidFill>
                <a:latin typeface="Courier New" panose="02070309020205020404" pitchFamily="49" charset="0"/>
                <a:cs typeface="Courier New" panose="02070309020205020404" pitchFamily="49" charset="0"/>
              </a:rPr>
              <a:t>href</a:t>
            </a:r>
            <a:r>
              <a:rPr lang="en-US" sz="1100" dirty="0">
                <a:solidFill>
                  <a:srgbClr val="004D9F"/>
                </a:solidFill>
                <a:latin typeface="Courier New" panose="02070309020205020404" pitchFamily="49" charset="0"/>
                <a:cs typeface="Courier New" panose="02070309020205020404" pitchFamily="49" charset="0"/>
              </a:rPr>
              <a:t>="https://bank.example.com/account/12345/deposit" /&gt;</a:t>
            </a:r>
          </a:p>
          <a:p>
            <a:pPr>
              <a:spcBef>
                <a:spcPct val="50000"/>
              </a:spcBef>
              <a:buClr>
                <a:srgbClr val="004D9F"/>
              </a:buClr>
              <a:buSzPct val="100000"/>
            </a:pPr>
            <a:r>
              <a:rPr lang="en-US" sz="1100" dirty="0">
                <a:solidFill>
                  <a:srgbClr val="004D9F"/>
                </a:solidFill>
                <a:latin typeface="Courier New" panose="02070309020205020404" pitchFamily="49" charset="0"/>
                <a:cs typeface="Courier New" panose="02070309020205020404" pitchFamily="49" charset="0"/>
              </a:rPr>
              <a:t>&lt;/account&gt;</a:t>
            </a:r>
            <a:endParaRPr lang="de-CH" sz="1100" dirty="0">
              <a:solidFill>
                <a:srgbClr val="004D9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2695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2194560" y="2935460"/>
            <a:ext cx="4903470" cy="852559"/>
          </a:xfrm>
          <a:prstGeom prst="rect">
            <a:avLst/>
          </a:prstGeom>
        </p:spPr>
        <p:txBody>
          <a:bodyPr vert="horz" lIns="91440" tIns="45720" rIns="91440" bIns="45720" rtlCol="0" anchor="ctr">
            <a:normAutofit fontScale="3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de-CH" sz="7400" spc="100" dirty="0" err="1" smtClean="0">
                <a:solidFill>
                  <a:srgbClr val="000000"/>
                </a:solidFill>
                <a:ea typeface="Roboto Light" panose="02000000000000000000" pitchFamily="2" charset="0"/>
                <a:cs typeface="Roboto Thin"/>
              </a:rPr>
              <a:t>Advanced</a:t>
            </a:r>
            <a:r>
              <a:rPr lang="de-CH" sz="7400" spc="100" dirty="0" smtClean="0">
                <a:solidFill>
                  <a:srgbClr val="000000"/>
                </a:solidFill>
                <a:ea typeface="Roboto Light" panose="02000000000000000000" pitchFamily="2" charset="0"/>
                <a:cs typeface="Roboto Thin"/>
              </a:rPr>
              <a:t> Topic HATEOS: </a:t>
            </a:r>
            <a:r>
              <a:rPr lang="de-CH" sz="7400" spc="100" dirty="0" err="1" smtClean="0">
                <a:solidFill>
                  <a:srgbClr val="000000"/>
                </a:solidFill>
                <a:ea typeface="Roboto Regular" panose="02000000000000000000" pitchFamily="2" charset="0"/>
                <a:cs typeface="Roboto Bold"/>
              </a:rPr>
              <a:t>Exercise</a:t>
            </a:r>
            <a:r>
              <a:rPr lang="de-CH" sz="7400" spc="100" dirty="0" smtClean="0">
                <a:solidFill>
                  <a:srgbClr val="000000"/>
                </a:solidFill>
                <a:ea typeface="Roboto Regular" panose="02000000000000000000" pitchFamily="2" charset="0"/>
                <a:cs typeface="Roboto Bold"/>
              </a:rPr>
              <a:t> 10</a:t>
            </a:r>
          </a:p>
          <a:p>
            <a:pPr algn="l"/>
            <a:r>
              <a:rPr lang="de-CH" spc="100" dirty="0" smtClean="0">
                <a:solidFill>
                  <a:srgbClr val="000000"/>
                </a:solidFill>
                <a:ea typeface="Roboto Regular" panose="02000000000000000000" pitchFamily="2" charset="0"/>
                <a:cs typeface="Roboto Bold"/>
              </a:rPr>
              <a:t> </a:t>
            </a:r>
            <a:endParaRPr lang="de-CH" spc="100" dirty="0">
              <a:solidFill>
                <a:srgbClr val="000000"/>
              </a:solidFill>
              <a:cs typeface="Roboto Black"/>
            </a:endParaRPr>
          </a:p>
        </p:txBody>
      </p:sp>
    </p:spTree>
    <p:extLst>
      <p:ext uri="{BB962C8B-B14F-4D97-AF65-F5344CB8AC3E}">
        <p14:creationId xmlns:p14="http://schemas.microsoft.com/office/powerpoint/2010/main" val="318420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1"/>
          <p:cNvSpPr txBox="1">
            <a:spLocks/>
          </p:cNvSpPr>
          <p:nvPr/>
        </p:nvSpPr>
        <p:spPr>
          <a:xfrm>
            <a:off x="271686" y="404741"/>
            <a:ext cx="7992890" cy="341908"/>
          </a:xfrm>
          <a:prstGeom prst="rect">
            <a:avLst/>
          </a:prstGeom>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CH" spc="100" dirty="0">
                <a:solidFill>
                  <a:srgbClr val="000000"/>
                </a:solidFill>
                <a:latin typeface="Roboto Light" panose="02000000000000000000" pitchFamily="2" charset="0"/>
                <a:ea typeface="Roboto Light" panose="02000000000000000000" pitchFamily="2" charset="0"/>
                <a:cs typeface="Roboto Thin"/>
              </a:rPr>
              <a:t>t</a:t>
            </a:r>
            <a:r>
              <a:rPr lang="de-CH" spc="100" dirty="0" smtClean="0">
                <a:solidFill>
                  <a:srgbClr val="000000"/>
                </a:solidFill>
                <a:latin typeface="Roboto Light" panose="02000000000000000000" pitchFamily="2" charset="0"/>
                <a:ea typeface="Roboto Light" panose="02000000000000000000" pitchFamily="2" charset="0"/>
                <a:cs typeface="Roboto Thin"/>
              </a:rPr>
              <a:t>i&amp;m </a:t>
            </a:r>
            <a:r>
              <a:rPr lang="de-CH" spc="100" dirty="0" smtClean="0">
                <a:solidFill>
                  <a:srgbClr val="000000"/>
                </a:solidFill>
                <a:latin typeface="Roboto Light" pitchFamily="2" charset="0"/>
                <a:ea typeface="Roboto Light" pitchFamily="2" charset="0"/>
                <a:cs typeface="Roboto Bold"/>
              </a:rPr>
              <a:t>– </a:t>
            </a:r>
            <a:r>
              <a:rPr lang="de-CH" spc="100" dirty="0" smtClean="0">
                <a:solidFill>
                  <a:srgbClr val="000000"/>
                </a:solidFill>
                <a:latin typeface="Roboto Black"/>
                <a:ea typeface="Roboto Regular" panose="02000000000000000000" pitchFamily="2" charset="0"/>
                <a:cs typeface="Roboto Black"/>
              </a:rPr>
              <a:t>Vielen Dank</a:t>
            </a:r>
            <a:endParaRPr lang="de-CH" spc="100" dirty="0">
              <a:solidFill>
                <a:srgbClr val="000000"/>
              </a:solidFill>
              <a:latin typeface="Roboto Black"/>
              <a:cs typeface="Roboto Black"/>
            </a:endParaRPr>
          </a:p>
        </p:txBody>
      </p:sp>
      <p:sp>
        <p:nvSpPr>
          <p:cNvPr id="10" name="Textfeld 9"/>
          <p:cNvSpPr txBox="1">
            <a:spLocks noChangeArrowheads="1"/>
          </p:cNvSpPr>
          <p:nvPr/>
        </p:nvSpPr>
        <p:spPr bwMode="auto">
          <a:xfrm>
            <a:off x="487709" y="1798176"/>
            <a:ext cx="75556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de-CH" sz="3600" dirty="0" smtClean="0">
                <a:solidFill>
                  <a:srgbClr val="004D9F"/>
                </a:solidFill>
                <a:latin typeface="Roboto Black"/>
                <a:ea typeface="Roboto Black" panose="02000000000000000000" pitchFamily="2" charset="0"/>
                <a:cs typeface="Roboto Black"/>
              </a:rPr>
              <a:t>Wir digitalisieren Ihr Unternehmen.</a:t>
            </a:r>
            <a:endParaRPr lang="de-DE" sz="3600" dirty="0" smtClean="0">
              <a:solidFill>
                <a:srgbClr val="004D9F"/>
              </a:solidFill>
              <a:latin typeface="Roboto Thin"/>
              <a:ea typeface="Roboto Black" panose="02000000000000000000" pitchFamily="2" charset="0"/>
              <a:cs typeface="Roboto Thin"/>
            </a:endParaRPr>
          </a:p>
        </p:txBody>
      </p:sp>
      <p:sp>
        <p:nvSpPr>
          <p:cNvPr id="11" name="Rechteck 10"/>
          <p:cNvSpPr/>
          <p:nvPr/>
        </p:nvSpPr>
        <p:spPr>
          <a:xfrm>
            <a:off x="487709" y="6392931"/>
            <a:ext cx="6146800" cy="276999"/>
          </a:xfrm>
          <a:prstGeom prst="rect">
            <a:avLst/>
          </a:prstGeom>
        </p:spPr>
        <p:txBody>
          <a:bodyPr wrap="square">
            <a:spAutoFit/>
          </a:bodyPr>
          <a:lstStyle/>
          <a:p>
            <a:r>
              <a:rPr lang="de-DE" sz="1200" dirty="0">
                <a:latin typeface="Roboto Light" panose="02000000000000000000" pitchFamily="2" charset="0"/>
                <a:ea typeface="Roboto Light" panose="02000000000000000000" pitchFamily="2" charset="0"/>
                <a:cs typeface="Roboto Thin"/>
              </a:rPr>
              <a:t>Consulting.   Design.   Agile Projects.   Products.   Innovation Hosting.</a:t>
            </a:r>
          </a:p>
        </p:txBody>
      </p:sp>
      <p:sp>
        <p:nvSpPr>
          <p:cNvPr id="7" name="Textfeld 6"/>
          <p:cNvSpPr txBox="1"/>
          <p:nvPr/>
        </p:nvSpPr>
        <p:spPr>
          <a:xfrm>
            <a:off x="2782175" y="3176292"/>
            <a:ext cx="3322292" cy="3046988"/>
          </a:xfrm>
          <a:prstGeom prst="rect">
            <a:avLst/>
          </a:prstGeom>
          <a:noFill/>
        </p:spPr>
        <p:txBody>
          <a:bodyPr wrap="square" rtlCol="0">
            <a:spAutoFit/>
          </a:bodyPr>
          <a:lstStyle/>
          <a:p>
            <a:r>
              <a:rPr lang="de-DE" sz="1200" dirty="0">
                <a:latin typeface="Roboto Black"/>
                <a:cs typeface="Roboto Black"/>
              </a:rPr>
              <a:t>t</a:t>
            </a:r>
            <a:r>
              <a:rPr lang="de-DE" sz="1200" dirty="0" smtClean="0">
                <a:latin typeface="Roboto Black"/>
                <a:cs typeface="Roboto Black"/>
              </a:rPr>
              <a:t>i&amp;m AG</a:t>
            </a:r>
          </a:p>
          <a:p>
            <a:r>
              <a:rPr lang="de-DE" sz="1200" dirty="0" err="1" smtClean="0">
                <a:latin typeface="Roboto Light" panose="02000000000000000000" pitchFamily="2" charset="0"/>
                <a:ea typeface="Roboto Light" panose="02000000000000000000" pitchFamily="2" charset="0"/>
                <a:cs typeface="Roboto Thin"/>
              </a:rPr>
              <a:t>Buckhauserstrasse</a:t>
            </a:r>
            <a:r>
              <a:rPr lang="de-DE" sz="1200" dirty="0" smtClean="0">
                <a:latin typeface="Roboto Light" panose="02000000000000000000" pitchFamily="2" charset="0"/>
                <a:ea typeface="Roboto Light" panose="02000000000000000000" pitchFamily="2" charset="0"/>
                <a:cs typeface="Roboto Thin"/>
              </a:rPr>
              <a:t> 24</a:t>
            </a:r>
          </a:p>
          <a:p>
            <a:r>
              <a:rPr lang="de-DE" sz="1200" dirty="0" smtClean="0">
                <a:latin typeface="Roboto Light" panose="02000000000000000000" pitchFamily="2" charset="0"/>
                <a:ea typeface="Roboto Light" panose="02000000000000000000" pitchFamily="2" charset="0"/>
                <a:cs typeface="Roboto Thin"/>
              </a:rPr>
              <a:t>CH-8048 Zürich</a:t>
            </a:r>
          </a:p>
          <a:p>
            <a:endParaRPr lang="de-DE" sz="1200" dirty="0" smtClean="0">
              <a:latin typeface="Roboto Light" panose="02000000000000000000" pitchFamily="2" charset="0"/>
              <a:ea typeface="Roboto Light" panose="02000000000000000000" pitchFamily="2" charset="0"/>
              <a:cs typeface="Roboto Thin"/>
            </a:endParaRPr>
          </a:p>
          <a:p>
            <a:r>
              <a:rPr lang="de-DE" sz="1200" dirty="0" err="1" smtClean="0">
                <a:latin typeface="Roboto Light" panose="02000000000000000000" pitchFamily="2" charset="0"/>
                <a:ea typeface="Roboto Light" panose="02000000000000000000" pitchFamily="2" charset="0"/>
                <a:cs typeface="Roboto Thin"/>
              </a:rPr>
              <a:t>Monbijoustrasse</a:t>
            </a:r>
            <a:r>
              <a:rPr lang="de-DE" sz="1200" dirty="0" smtClean="0">
                <a:latin typeface="Roboto Light" panose="02000000000000000000" pitchFamily="2" charset="0"/>
                <a:ea typeface="Roboto Light" panose="02000000000000000000" pitchFamily="2" charset="0"/>
                <a:cs typeface="Roboto Thin"/>
              </a:rPr>
              <a:t> 68</a:t>
            </a:r>
          </a:p>
          <a:p>
            <a:r>
              <a:rPr lang="de-DE" sz="1200" dirty="0" smtClean="0">
                <a:latin typeface="Roboto Light" panose="02000000000000000000" pitchFamily="2" charset="0"/>
                <a:ea typeface="Roboto Light" panose="02000000000000000000" pitchFamily="2" charset="0"/>
                <a:cs typeface="Roboto Thin"/>
              </a:rPr>
              <a:t>CH-3007 Bern</a:t>
            </a:r>
          </a:p>
          <a:p>
            <a:endParaRPr lang="de-DE" sz="1200" dirty="0" smtClean="0">
              <a:latin typeface="Roboto Light" panose="02000000000000000000" pitchFamily="2" charset="0"/>
              <a:ea typeface="Roboto Light" panose="02000000000000000000" pitchFamily="2" charset="0"/>
              <a:cs typeface="Roboto Thin"/>
            </a:endParaRPr>
          </a:p>
          <a:p>
            <a:r>
              <a:rPr lang="de-DE" sz="1200" dirty="0" smtClean="0">
                <a:latin typeface="Roboto Light" panose="02000000000000000000" pitchFamily="2" charset="0"/>
                <a:ea typeface="Roboto Light" panose="02000000000000000000" pitchFamily="2" charset="0"/>
                <a:cs typeface="Roboto Thin"/>
              </a:rPr>
              <a:t>Telefon 	+41 44 497 75 00</a:t>
            </a:r>
          </a:p>
          <a:p>
            <a:r>
              <a:rPr lang="de-DE" sz="1200" dirty="0" smtClean="0">
                <a:latin typeface="Roboto Light" panose="02000000000000000000" pitchFamily="2" charset="0"/>
                <a:ea typeface="Roboto Light" panose="02000000000000000000" pitchFamily="2" charset="0"/>
                <a:cs typeface="Roboto Thin"/>
              </a:rPr>
              <a:t>E-Mail 	info@ti8m.ch</a:t>
            </a:r>
          </a:p>
          <a:p>
            <a:r>
              <a:rPr lang="de-DE" sz="1200" dirty="0" err="1" smtClean="0">
                <a:latin typeface="Roboto Light" panose="02000000000000000000" pitchFamily="2" charset="0"/>
                <a:ea typeface="Roboto Light" panose="02000000000000000000" pitchFamily="2" charset="0"/>
                <a:cs typeface="Roboto Thin"/>
              </a:rPr>
              <a:t>Twitter</a:t>
            </a:r>
            <a:r>
              <a:rPr lang="de-DE" sz="1200" dirty="0" smtClean="0">
                <a:latin typeface="Roboto Light" panose="02000000000000000000" pitchFamily="2" charset="0"/>
                <a:ea typeface="Roboto Light" panose="02000000000000000000" pitchFamily="2" charset="0"/>
                <a:cs typeface="Roboto Thin"/>
              </a:rPr>
              <a:t> 	@ti8m_ag</a:t>
            </a:r>
            <a:br>
              <a:rPr lang="de-DE" sz="1200" dirty="0" smtClean="0">
                <a:latin typeface="Roboto Light" panose="02000000000000000000" pitchFamily="2" charset="0"/>
                <a:ea typeface="Roboto Light" panose="02000000000000000000" pitchFamily="2" charset="0"/>
                <a:cs typeface="Roboto Thin"/>
              </a:rPr>
            </a:br>
            <a:r>
              <a:rPr lang="de-DE" sz="1200" dirty="0" smtClean="0">
                <a:latin typeface="Roboto Light" panose="02000000000000000000" pitchFamily="2" charset="0"/>
                <a:ea typeface="Roboto Light" panose="02000000000000000000" pitchFamily="2" charset="0"/>
                <a:cs typeface="Roboto Thin"/>
              </a:rPr>
              <a:t>Facebook 	ti8m.ch/</a:t>
            </a:r>
            <a:r>
              <a:rPr lang="de-DE" sz="1200" dirty="0" err="1" smtClean="0">
                <a:latin typeface="Roboto Light" panose="02000000000000000000" pitchFamily="2" charset="0"/>
                <a:ea typeface="Roboto Light" panose="02000000000000000000" pitchFamily="2" charset="0"/>
                <a:cs typeface="Roboto Thin"/>
              </a:rPr>
              <a:t>fb</a:t>
            </a:r>
            <a:endParaRPr lang="de-DE" sz="1200" dirty="0" smtClean="0">
              <a:latin typeface="Roboto Light" panose="02000000000000000000" pitchFamily="2" charset="0"/>
              <a:ea typeface="Roboto Light" panose="02000000000000000000" pitchFamily="2" charset="0"/>
              <a:cs typeface="Roboto Thin"/>
            </a:endParaRPr>
          </a:p>
          <a:p>
            <a:endParaRPr lang="de-DE" sz="1200" dirty="0" smtClean="0">
              <a:latin typeface="Roboto Light" panose="02000000000000000000" pitchFamily="2" charset="0"/>
              <a:ea typeface="Roboto Light" panose="02000000000000000000" pitchFamily="2" charset="0"/>
              <a:cs typeface="Roboto Thin"/>
            </a:endParaRPr>
          </a:p>
          <a:p>
            <a:r>
              <a:rPr lang="de-DE" sz="1200" dirty="0" smtClean="0">
                <a:latin typeface="Roboto Light" panose="02000000000000000000" pitchFamily="2" charset="0"/>
                <a:ea typeface="Roboto Light" panose="02000000000000000000" pitchFamily="2" charset="0"/>
                <a:cs typeface="Roboto Thin"/>
              </a:rPr>
              <a:t>www.ti8m.ch</a:t>
            </a:r>
            <a:endParaRPr lang="de-DE" sz="1200" dirty="0">
              <a:latin typeface="Roboto Light" panose="02000000000000000000" pitchFamily="2" charset="0"/>
              <a:ea typeface="Roboto Light" panose="02000000000000000000" pitchFamily="2" charset="0"/>
              <a:cs typeface="Roboto Thin"/>
            </a:endParaRPr>
          </a:p>
          <a:p>
            <a:endParaRPr lang="de-DE" dirty="0">
              <a:latin typeface="Roboto Light" panose="02000000000000000000" pitchFamily="2" charset="0"/>
              <a:ea typeface="Roboto Light" panose="02000000000000000000" pitchFamily="2" charset="0"/>
              <a:cs typeface="Roboto Thin"/>
            </a:endParaRPr>
          </a:p>
          <a:p>
            <a:endParaRPr lang="de-DE" dirty="0" smtClean="0">
              <a:latin typeface="Roboto Light" panose="02000000000000000000" pitchFamily="2" charset="0"/>
              <a:ea typeface="Roboto Light" panose="02000000000000000000" pitchFamily="2" charset="0"/>
              <a:cs typeface="Roboto Thin"/>
            </a:endParaRPr>
          </a:p>
        </p:txBody>
      </p:sp>
      <p:sp>
        <p:nvSpPr>
          <p:cNvPr id="12" name="Textplatzhalter 7"/>
          <p:cNvSpPr txBox="1">
            <a:spLocks/>
          </p:cNvSpPr>
          <p:nvPr/>
        </p:nvSpPr>
        <p:spPr>
          <a:xfrm>
            <a:off x="315151" y="3176585"/>
            <a:ext cx="2333455" cy="258921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dirty="0" smtClean="0">
                <a:latin typeface="Roboto Light" panose="02000000000000000000" pitchFamily="2" charset="0"/>
                <a:ea typeface="Roboto Light" panose="02000000000000000000" pitchFamily="2" charset="0"/>
                <a:cs typeface="Roboto Thin"/>
              </a:rPr>
              <a:t>ti&amp;m academy</a:t>
            </a:r>
          </a:p>
          <a:p>
            <a:pPr marL="0" indent="0">
              <a:buNone/>
            </a:pPr>
            <a:r>
              <a:rPr lang="en-US" sz="1200" dirty="0" smtClean="0">
                <a:latin typeface="Roboto Light" panose="02000000000000000000" pitchFamily="2" charset="0"/>
                <a:ea typeface="Roboto Light" panose="02000000000000000000" pitchFamily="2" charset="0"/>
                <a:cs typeface="Roboto Thin"/>
                <a:hlinkClick r:id="rId3"/>
              </a:rPr>
              <a:t>academy@ti8m.ch</a:t>
            </a:r>
            <a:r>
              <a:rPr lang="en-US" sz="1200" dirty="0" smtClean="0">
                <a:latin typeface="Roboto Light" panose="02000000000000000000" pitchFamily="2" charset="0"/>
                <a:ea typeface="Roboto Light" panose="02000000000000000000" pitchFamily="2" charset="0"/>
                <a:cs typeface="Roboto Thin"/>
              </a:rPr>
              <a:t> </a:t>
            </a:r>
          </a:p>
        </p:txBody>
      </p:sp>
    </p:spTree>
    <p:custDataLst>
      <p:tags r:id="rId1"/>
    </p:custDataLst>
    <p:extLst>
      <p:ext uri="{BB962C8B-B14F-4D97-AF65-F5344CB8AC3E}">
        <p14:creationId xmlns:p14="http://schemas.microsoft.com/office/powerpoint/2010/main" val="32497988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1686" y="404741"/>
            <a:ext cx="7992890" cy="341908"/>
          </a:xfrm>
          <a:prstGeom prst="rect">
            <a:avLst/>
          </a:prstGeom>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CH" spc="100" dirty="0" smtClean="0">
                <a:solidFill>
                  <a:srgbClr val="000000"/>
                </a:solidFill>
                <a:latin typeface="Roboto Light" panose="02000000000000000000" pitchFamily="2" charset="0"/>
                <a:ea typeface="Roboto Light" panose="02000000000000000000" pitchFamily="2" charset="0"/>
                <a:cs typeface="Roboto Thin"/>
              </a:rPr>
              <a:t>Appendix </a:t>
            </a:r>
            <a:r>
              <a:rPr lang="de-CH" spc="100" dirty="0" smtClean="0">
                <a:solidFill>
                  <a:srgbClr val="000000"/>
                </a:solidFill>
                <a:latin typeface="Roboto Light" panose="02000000000000000000" pitchFamily="2" charset="0"/>
                <a:ea typeface="Roboto Light" panose="02000000000000000000" pitchFamily="2" charset="0"/>
                <a:cs typeface="Roboto Light" panose="02000000000000000000" pitchFamily="2" charset="0"/>
              </a:rPr>
              <a:t>–</a:t>
            </a:r>
            <a:r>
              <a:rPr lang="de-CH" spc="100" dirty="0" smtClean="0">
                <a:solidFill>
                  <a:srgbClr val="000000"/>
                </a:solidFill>
                <a:latin typeface="Roboto Regular" panose="02000000000000000000" pitchFamily="2" charset="0"/>
                <a:ea typeface="Roboto Regular" panose="02000000000000000000" pitchFamily="2" charset="0"/>
                <a:cs typeface="Roboto Bold"/>
              </a:rPr>
              <a:t> </a:t>
            </a:r>
            <a:r>
              <a:rPr lang="de-CH" spc="100" dirty="0" err="1" smtClean="0">
                <a:solidFill>
                  <a:srgbClr val="000000"/>
                </a:solidFill>
                <a:latin typeface="Roboto Black"/>
                <a:ea typeface="Roboto Regular" panose="02000000000000000000" pitchFamily="2" charset="0"/>
                <a:cs typeface="Roboto Black"/>
              </a:rPr>
              <a:t>Example</a:t>
            </a:r>
            <a:r>
              <a:rPr lang="de-CH" spc="100" dirty="0" smtClean="0">
                <a:solidFill>
                  <a:srgbClr val="000000"/>
                </a:solidFill>
                <a:latin typeface="Roboto Black"/>
                <a:ea typeface="Roboto Regular" panose="02000000000000000000" pitchFamily="2" charset="0"/>
                <a:cs typeface="Roboto Black"/>
              </a:rPr>
              <a:t>, Links </a:t>
            </a:r>
            <a:r>
              <a:rPr lang="de-CH" spc="100" dirty="0" err="1" smtClean="0">
                <a:solidFill>
                  <a:srgbClr val="000000"/>
                </a:solidFill>
                <a:latin typeface="Roboto Black"/>
                <a:ea typeface="Roboto Regular" panose="02000000000000000000" pitchFamily="2" charset="0"/>
                <a:cs typeface="Roboto Black"/>
              </a:rPr>
              <a:t>and</a:t>
            </a:r>
            <a:r>
              <a:rPr lang="de-CH" spc="100" dirty="0" smtClean="0">
                <a:solidFill>
                  <a:srgbClr val="000000"/>
                </a:solidFill>
                <a:latin typeface="Roboto Black"/>
                <a:ea typeface="Roboto Regular" panose="02000000000000000000" pitchFamily="2" charset="0"/>
                <a:cs typeface="Roboto Black"/>
              </a:rPr>
              <a:t> Books</a:t>
            </a:r>
            <a:endParaRPr lang="de-CH" spc="100" dirty="0">
              <a:solidFill>
                <a:srgbClr val="000000"/>
              </a:solidFill>
              <a:latin typeface="Roboto Black"/>
              <a:cs typeface="Roboto Black"/>
            </a:endParaRPr>
          </a:p>
        </p:txBody>
      </p:sp>
      <p:sp>
        <p:nvSpPr>
          <p:cNvPr id="5" name="Text Box 4"/>
          <p:cNvSpPr txBox="1">
            <a:spLocks noChangeArrowheads="1"/>
          </p:cNvSpPr>
          <p:nvPr/>
        </p:nvSpPr>
        <p:spPr bwMode="auto">
          <a:xfrm>
            <a:off x="381621" y="952163"/>
            <a:ext cx="8163024" cy="5079803"/>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lIns="50800" tIns="90000" rIns="50800" bIns="90000"/>
          <a:lstStyle>
            <a:lvl1pPr marL="180975" indent="-180975" eaLnBrk="0" hangingPunct="0">
              <a:defRPr sz="2400">
                <a:solidFill>
                  <a:schemeClr val="tx1"/>
                </a:solidFill>
                <a:latin typeface="Arial" pitchFamily="34" charset="0"/>
                <a:ea typeface="ＭＳ Ｐゴシック" pitchFamily="34" charset="-128"/>
              </a:defRPr>
            </a:lvl1pPr>
            <a:lvl2pPr marL="638175" indent="-180975"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indent="0" eaLnBrk="1" hangingPunct="1">
              <a:spcBef>
                <a:spcPct val="50000"/>
              </a:spcBef>
              <a:buClr>
                <a:srgbClr val="004D9F"/>
              </a:buClr>
              <a:buSzPct val="100000"/>
            </a:pPr>
            <a:r>
              <a:rPr lang="de-DE" sz="1400" dirty="0" smtClean="0">
                <a:solidFill>
                  <a:srgbClr val="004D9F"/>
                </a:solidFill>
                <a:latin typeface="Roboto Black"/>
                <a:ea typeface="+mn-ea"/>
                <a:cs typeface="Roboto Black"/>
              </a:rPr>
              <a:t>Links</a:t>
            </a:r>
            <a:endParaRPr lang="de-DE" sz="1400" dirty="0">
              <a:solidFill>
                <a:srgbClr val="004D9F"/>
              </a:solidFill>
              <a:latin typeface="Roboto Black"/>
              <a:ea typeface="+mn-ea"/>
              <a:cs typeface="Roboto Black"/>
            </a:endParaRPr>
          </a:p>
          <a:p>
            <a:pPr lvl="1" eaLnBrk="1" hangingPunct="1">
              <a:buSzPct val="100000"/>
              <a:buFont typeface="Symbol" panose="05050102010706020507" pitchFamily="18" charset="2"/>
              <a:buChar char="-"/>
            </a:pPr>
            <a:r>
              <a:rPr lang="de-DE" sz="1400" spc="100" dirty="0" smtClean="0">
                <a:solidFill>
                  <a:srgbClr val="000000"/>
                </a:solidFill>
                <a:latin typeface="Roboto Light" panose="02000000000000000000" pitchFamily="2" charset="0"/>
                <a:ea typeface="Roboto Light" panose="02000000000000000000" pitchFamily="2" charset="0"/>
                <a:cs typeface="Roboto Thin"/>
              </a:rPr>
              <a:t>HTTP Standard </a:t>
            </a:r>
            <a:r>
              <a:rPr lang="de-CH" sz="1400" spc="100" dirty="0">
                <a:solidFill>
                  <a:srgbClr val="000000"/>
                </a:solidFill>
                <a:latin typeface="Roboto Light" panose="02000000000000000000" pitchFamily="2" charset="0"/>
                <a:ea typeface="Roboto Light" panose="02000000000000000000" pitchFamily="2" charset="0"/>
                <a:cs typeface="Roboto Thin"/>
              </a:rPr>
              <a:t>(Status &amp;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Methods</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br>
              <a:rPr lang="de-CH" sz="1400" spc="100" dirty="0" smtClean="0">
                <a:solidFill>
                  <a:srgbClr val="000000"/>
                </a:solidFill>
                <a:latin typeface="Roboto Light" panose="02000000000000000000" pitchFamily="2" charset="0"/>
                <a:ea typeface="Roboto Light" panose="02000000000000000000" pitchFamily="2" charset="0"/>
                <a:cs typeface="Roboto Thin"/>
              </a:rPr>
            </a:br>
            <a:r>
              <a:rPr lang="de-CH" sz="1400" spc="100" dirty="0" smtClean="0">
                <a:solidFill>
                  <a:srgbClr val="000000"/>
                </a:solidFill>
                <a:latin typeface="Roboto Light" panose="02000000000000000000" pitchFamily="2" charset="0"/>
                <a:ea typeface="Roboto Light" panose="02000000000000000000" pitchFamily="2" charset="0"/>
                <a:cs typeface="Roboto Thin"/>
                <a:hlinkClick r:id="rId2"/>
              </a:rPr>
              <a:t>https</a:t>
            </a:r>
            <a:r>
              <a:rPr lang="de-CH" sz="1400" spc="100" dirty="0">
                <a:solidFill>
                  <a:srgbClr val="000000"/>
                </a:solidFill>
                <a:latin typeface="Roboto Light" panose="02000000000000000000" pitchFamily="2" charset="0"/>
                <a:ea typeface="Roboto Light" panose="02000000000000000000" pitchFamily="2" charset="0"/>
                <a:cs typeface="Roboto Thin"/>
                <a:hlinkClick r:id="rId2"/>
              </a:rPr>
              <a:t>://tools.ietf.org/html/rfc7231</a:t>
            </a:r>
            <a:r>
              <a:rPr lang="de-CH" sz="1400" spc="100" dirty="0">
                <a:solidFill>
                  <a:srgbClr val="000000"/>
                </a:solidFill>
                <a:latin typeface="Roboto Light" panose="02000000000000000000" pitchFamily="2" charset="0"/>
                <a:ea typeface="Roboto Light" panose="02000000000000000000" pitchFamily="2" charset="0"/>
                <a:cs typeface="Roboto Thin"/>
              </a:rPr>
              <a:t> </a:t>
            </a:r>
            <a:endParaRPr lang="de-CH" sz="1400" spc="100" dirty="0" smtClean="0">
              <a:solidFill>
                <a:srgbClr val="000000"/>
              </a:solidFill>
              <a:latin typeface="Roboto Light" panose="02000000000000000000" pitchFamily="2" charset="0"/>
              <a:ea typeface="Roboto Light" panose="02000000000000000000" pitchFamily="2" charset="0"/>
              <a:cs typeface="Roboto Thin"/>
            </a:endParaRPr>
          </a:p>
          <a:p>
            <a:pPr lvl="1" eaLnBrk="1" hangingPunct="1">
              <a:buSzPct val="100000"/>
              <a:buFont typeface="Symbol" panose="05050102010706020507" pitchFamily="18" charset="2"/>
              <a:buChar char="-"/>
            </a:pPr>
            <a:r>
              <a:rPr lang="de-CH" sz="1400" spc="100" dirty="0" smtClean="0">
                <a:solidFill>
                  <a:srgbClr val="000000"/>
                </a:solidFill>
                <a:latin typeface="Roboto Light" panose="02000000000000000000" pitchFamily="2" charset="0"/>
                <a:ea typeface="Roboto Light" panose="02000000000000000000" pitchFamily="2" charset="0"/>
                <a:cs typeface="Roboto Thin"/>
              </a:rPr>
              <a:t>Best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Practises</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br>
              <a:rPr lang="de-CH" sz="1400" spc="100" dirty="0" smtClean="0">
                <a:solidFill>
                  <a:srgbClr val="000000"/>
                </a:solidFill>
                <a:latin typeface="Roboto Light" panose="02000000000000000000" pitchFamily="2" charset="0"/>
                <a:ea typeface="Roboto Light" panose="02000000000000000000" pitchFamily="2" charset="0"/>
                <a:cs typeface="Roboto Thin"/>
              </a:rPr>
            </a:br>
            <a:r>
              <a:rPr lang="de-CH" sz="1400" spc="100" dirty="0" smtClean="0">
                <a:solidFill>
                  <a:srgbClr val="000000"/>
                </a:solidFill>
                <a:latin typeface="Roboto Light" panose="02000000000000000000" pitchFamily="2" charset="0"/>
                <a:ea typeface="Roboto Light" panose="02000000000000000000" pitchFamily="2" charset="0"/>
                <a:cs typeface="Roboto Thin"/>
                <a:hlinkClick r:id="rId3"/>
              </a:rPr>
              <a:t>http</a:t>
            </a:r>
            <a:r>
              <a:rPr lang="de-CH" sz="1400" spc="100" dirty="0">
                <a:solidFill>
                  <a:srgbClr val="000000"/>
                </a:solidFill>
                <a:latin typeface="Roboto Light" panose="02000000000000000000" pitchFamily="2" charset="0"/>
                <a:ea typeface="Roboto Light" panose="02000000000000000000" pitchFamily="2" charset="0"/>
                <a:cs typeface="Roboto Thin"/>
                <a:hlinkClick r:id="rId3"/>
              </a:rPr>
              <a:t>://</a:t>
            </a:r>
            <a:r>
              <a:rPr lang="de-CH" sz="1400" spc="100" dirty="0" smtClean="0">
                <a:solidFill>
                  <a:srgbClr val="000000"/>
                </a:solidFill>
                <a:latin typeface="Roboto Light" panose="02000000000000000000" pitchFamily="2" charset="0"/>
                <a:ea typeface="Roboto Light" panose="02000000000000000000" pitchFamily="2" charset="0"/>
                <a:cs typeface="Roboto Thin"/>
                <a:hlinkClick r:id="rId3"/>
              </a:rPr>
              <a:t>www.vinaysahni.com/best-practices-for-a-pragmatic-restful-api</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endParaRPr lang="de-CH" sz="1400" spc="100" dirty="0">
              <a:solidFill>
                <a:srgbClr val="000000"/>
              </a:solidFill>
              <a:latin typeface="Roboto Light" panose="02000000000000000000" pitchFamily="2" charset="0"/>
              <a:ea typeface="Roboto Light" panose="02000000000000000000" pitchFamily="2" charset="0"/>
              <a:cs typeface="Roboto Thin"/>
            </a:endParaRPr>
          </a:p>
          <a:p>
            <a:pPr lvl="1" eaLnBrk="1" hangingPunct="1">
              <a:buSzPct val="100000"/>
              <a:buFont typeface="Symbol" panose="05050102010706020507" pitchFamily="18" charset="2"/>
              <a:buChar char="-"/>
            </a:pPr>
            <a:r>
              <a:rPr lang="de-CH" sz="1400" spc="100" dirty="0" err="1">
                <a:solidFill>
                  <a:srgbClr val="000000"/>
                </a:solidFill>
                <a:latin typeface="Roboto Light" panose="02000000000000000000" pitchFamily="2" charset="0"/>
                <a:ea typeface="Roboto Light" panose="02000000000000000000" pitchFamily="2" charset="0"/>
                <a:cs typeface="Roboto Thin"/>
              </a:rPr>
              <a:t>S</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tackoverflow</a:t>
            </a:r>
            <a:r>
              <a:rPr lang="de-CH" sz="1400" spc="100" dirty="0" smtClean="0">
                <a:solidFill>
                  <a:srgbClr val="000000"/>
                </a:solidFill>
                <a:latin typeface="Roboto Light" panose="02000000000000000000" pitchFamily="2" charset="0"/>
                <a:ea typeface="Roboto Light" panose="02000000000000000000" pitchFamily="2" charset="0"/>
                <a:cs typeface="Roboto Thin"/>
              </a:rPr>
              <a:t>:</a:t>
            </a:r>
            <a:br>
              <a:rPr lang="de-CH" sz="1400" spc="100" dirty="0" smtClean="0">
                <a:solidFill>
                  <a:srgbClr val="000000"/>
                </a:solidFill>
                <a:latin typeface="Roboto Light" panose="02000000000000000000" pitchFamily="2" charset="0"/>
                <a:ea typeface="Roboto Light" panose="02000000000000000000" pitchFamily="2" charset="0"/>
                <a:cs typeface="Roboto Thin"/>
              </a:rPr>
            </a:b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a:solidFill>
                  <a:srgbClr val="000000"/>
                </a:solidFill>
                <a:latin typeface="Roboto Light" panose="02000000000000000000" pitchFamily="2" charset="0"/>
                <a:ea typeface="Roboto Light" panose="02000000000000000000" pitchFamily="2" charset="0"/>
                <a:cs typeface="Roboto Thin"/>
                <a:hlinkClick r:id="rId4"/>
              </a:rPr>
              <a:t>http://</a:t>
            </a:r>
            <a:r>
              <a:rPr lang="de-CH" sz="1400" spc="100" dirty="0" smtClean="0">
                <a:solidFill>
                  <a:srgbClr val="000000"/>
                </a:solidFill>
                <a:latin typeface="Roboto Light" panose="02000000000000000000" pitchFamily="2" charset="0"/>
                <a:ea typeface="Roboto Light" panose="02000000000000000000" pitchFamily="2" charset="0"/>
                <a:cs typeface="Roboto Thin"/>
                <a:hlinkClick r:id="rId4"/>
              </a:rPr>
              <a:t>stackoverflow.com/questions/tagged/api-design</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p>
          <a:p>
            <a:pPr lvl="1" eaLnBrk="1" hangingPunct="1">
              <a:buSzPct val="100000"/>
              <a:buFont typeface="Symbol" panose="05050102010706020507" pitchFamily="18" charset="2"/>
              <a:buChar char="-"/>
            </a:pPr>
            <a:endParaRPr lang="de-CH" sz="1400" spc="100" dirty="0">
              <a:solidFill>
                <a:srgbClr val="000000"/>
              </a:solidFill>
              <a:latin typeface="Roboto Light" panose="02000000000000000000" pitchFamily="2" charset="0"/>
              <a:ea typeface="Roboto Light" panose="02000000000000000000" pitchFamily="2" charset="0"/>
              <a:cs typeface="Roboto Thin"/>
            </a:endParaRPr>
          </a:p>
          <a:p>
            <a:pPr lvl="1" eaLnBrk="1" hangingPunct="1">
              <a:buSzPct val="100000"/>
              <a:buFont typeface="Symbol" panose="05050102010706020507" pitchFamily="18" charset="2"/>
              <a:buChar char="-"/>
            </a:pPr>
            <a:endParaRPr lang="de-DE" sz="1400" spc="100" dirty="0">
              <a:solidFill>
                <a:srgbClr val="000000"/>
              </a:solidFill>
              <a:latin typeface="Roboto Light" panose="02000000000000000000" pitchFamily="2" charset="0"/>
              <a:ea typeface="Roboto Light" panose="02000000000000000000" pitchFamily="2" charset="0"/>
              <a:cs typeface="Roboto Thin"/>
            </a:endParaRPr>
          </a:p>
          <a:p>
            <a:pPr marL="0" indent="0" eaLnBrk="1" hangingPunct="1">
              <a:spcBef>
                <a:spcPct val="50000"/>
              </a:spcBef>
              <a:buClr>
                <a:srgbClr val="004D9F"/>
              </a:buClr>
              <a:buSzPct val="100000"/>
            </a:pPr>
            <a:r>
              <a:rPr lang="de-DE" sz="1400" dirty="0" err="1" smtClean="0">
                <a:solidFill>
                  <a:srgbClr val="004D9F"/>
                </a:solidFill>
                <a:latin typeface="Roboto Black"/>
                <a:ea typeface="+mn-ea"/>
                <a:cs typeface="Roboto Black"/>
              </a:rPr>
              <a:t>Examples</a:t>
            </a:r>
            <a:endParaRPr lang="de-DE" sz="1400" dirty="0">
              <a:solidFill>
                <a:srgbClr val="004D9F"/>
              </a:solidFill>
              <a:latin typeface="Roboto Black"/>
              <a:ea typeface="+mn-ea"/>
              <a:cs typeface="Roboto Black"/>
            </a:endParaRPr>
          </a:p>
          <a:p>
            <a:pPr lvl="1" eaLnBrk="1" hangingPunct="1">
              <a:spcBef>
                <a:spcPct val="50000"/>
              </a:spcBef>
              <a:buSzPct val="100000"/>
              <a:buFont typeface="Symbol" panose="05050102010706020507" pitchFamily="18" charset="2"/>
              <a:buChar char="-"/>
            </a:pPr>
            <a:r>
              <a:rPr lang="de-DE" sz="1400" spc="100" dirty="0" smtClean="0">
                <a:solidFill>
                  <a:srgbClr val="000000"/>
                </a:solidFill>
                <a:latin typeface="Roboto Light" panose="02000000000000000000" pitchFamily="2" charset="0"/>
                <a:ea typeface="Roboto Light" panose="02000000000000000000" pitchFamily="2" charset="0"/>
                <a:cs typeface="Roboto Thin"/>
              </a:rPr>
              <a:t>Google Drive API (</a:t>
            </a:r>
            <a:r>
              <a:rPr lang="de-DE" sz="1400" spc="100" dirty="0">
                <a:solidFill>
                  <a:srgbClr val="000000"/>
                </a:solidFill>
                <a:latin typeface="Roboto Light" panose="02000000000000000000" pitchFamily="2" charset="0"/>
                <a:ea typeface="Roboto Light" panose="02000000000000000000" pitchFamily="2" charset="0"/>
                <a:cs typeface="Roboto Thin"/>
              </a:rPr>
              <a:t>Für binäre Daten</a:t>
            </a:r>
            <a:r>
              <a:rPr lang="de-DE" sz="1400" spc="100" dirty="0" smtClean="0">
                <a:solidFill>
                  <a:srgbClr val="000000"/>
                </a:solidFill>
                <a:latin typeface="Roboto Light" panose="02000000000000000000" pitchFamily="2" charset="0"/>
                <a:ea typeface="Roboto Light" panose="02000000000000000000" pitchFamily="2" charset="0"/>
                <a:cs typeface="Roboto Thin"/>
              </a:rPr>
              <a:t>): </a:t>
            </a:r>
            <a:r>
              <a:rPr lang="de-DE" sz="1400" spc="100" dirty="0">
                <a:solidFill>
                  <a:srgbClr val="000000"/>
                </a:solidFill>
                <a:latin typeface="Roboto Light" panose="02000000000000000000" pitchFamily="2" charset="0"/>
                <a:ea typeface="Roboto Light" panose="02000000000000000000" pitchFamily="2" charset="0"/>
                <a:cs typeface="Roboto Thin"/>
                <a:hlinkClick r:id="rId5"/>
              </a:rPr>
              <a:t>https://</a:t>
            </a:r>
            <a:r>
              <a:rPr lang="de-DE" sz="1400" spc="100" dirty="0" smtClean="0">
                <a:solidFill>
                  <a:srgbClr val="000000"/>
                </a:solidFill>
                <a:latin typeface="Roboto Light" panose="02000000000000000000" pitchFamily="2" charset="0"/>
                <a:ea typeface="Roboto Light" panose="02000000000000000000" pitchFamily="2" charset="0"/>
                <a:cs typeface="Roboto Thin"/>
                <a:hlinkClick r:id="rId5"/>
              </a:rPr>
              <a:t>developers.google.com/drive/v3/reference/files</a:t>
            </a:r>
            <a:endParaRPr lang="de-DE" sz="1400" spc="100" dirty="0" smtClean="0">
              <a:solidFill>
                <a:srgbClr val="000000"/>
              </a:solidFill>
              <a:latin typeface="Roboto Light" panose="02000000000000000000" pitchFamily="2" charset="0"/>
              <a:ea typeface="Roboto Light" panose="02000000000000000000" pitchFamily="2" charset="0"/>
              <a:cs typeface="Roboto Thin"/>
            </a:endParaRPr>
          </a:p>
          <a:p>
            <a:pPr lvl="1" eaLnBrk="1" hangingPunct="1">
              <a:spcBef>
                <a:spcPct val="50000"/>
              </a:spcBef>
              <a:buSzPct val="100000"/>
              <a:buFont typeface="Symbol" panose="05050102010706020507" pitchFamily="18" charset="2"/>
              <a:buChar char="-"/>
            </a:pPr>
            <a:r>
              <a:rPr lang="de-DE" sz="1400" spc="100" dirty="0" err="1" smtClean="0">
                <a:solidFill>
                  <a:srgbClr val="000000"/>
                </a:solidFill>
                <a:latin typeface="Roboto Light" panose="02000000000000000000" pitchFamily="2" charset="0"/>
                <a:ea typeface="Roboto Light" panose="02000000000000000000" pitchFamily="2" charset="0"/>
                <a:cs typeface="Roboto Thin"/>
              </a:rPr>
              <a:t>GitHub</a:t>
            </a:r>
            <a:r>
              <a:rPr lang="de-DE" sz="1400" spc="100" dirty="0" smtClean="0">
                <a:solidFill>
                  <a:srgbClr val="000000"/>
                </a:solidFill>
                <a:latin typeface="Roboto Light" panose="02000000000000000000" pitchFamily="2" charset="0"/>
                <a:ea typeface="Roboto Light" panose="02000000000000000000" pitchFamily="2" charset="0"/>
                <a:cs typeface="Roboto Thin"/>
              </a:rPr>
              <a:t> </a:t>
            </a:r>
            <a:r>
              <a:rPr lang="de-DE" sz="1400" spc="100" dirty="0">
                <a:solidFill>
                  <a:srgbClr val="000000"/>
                </a:solidFill>
                <a:latin typeface="Roboto Light" panose="02000000000000000000" pitchFamily="2" charset="0"/>
                <a:ea typeface="Roboto Light" panose="02000000000000000000" pitchFamily="2" charset="0"/>
                <a:cs typeface="Roboto Thin"/>
              </a:rPr>
              <a:t>API: </a:t>
            </a:r>
            <a:r>
              <a:rPr lang="de-DE" sz="1400" spc="100" dirty="0">
                <a:solidFill>
                  <a:srgbClr val="000000"/>
                </a:solidFill>
                <a:latin typeface="Roboto Light" panose="02000000000000000000" pitchFamily="2" charset="0"/>
                <a:ea typeface="Roboto Light" panose="02000000000000000000" pitchFamily="2" charset="0"/>
                <a:cs typeface="Roboto Thin"/>
                <a:hlinkClick r:id="rId6"/>
              </a:rPr>
              <a:t>https://developer.github.com/v3</a:t>
            </a:r>
            <a:r>
              <a:rPr lang="de-DE" sz="1400" spc="100" dirty="0" smtClean="0">
                <a:solidFill>
                  <a:srgbClr val="000000"/>
                </a:solidFill>
                <a:latin typeface="Roboto Light" panose="02000000000000000000" pitchFamily="2" charset="0"/>
                <a:ea typeface="Roboto Light" panose="02000000000000000000" pitchFamily="2" charset="0"/>
                <a:cs typeface="Roboto Thin"/>
                <a:hlinkClick r:id="rId6"/>
              </a:rPr>
              <a:t>/</a:t>
            </a:r>
            <a:endParaRPr lang="de-DE" sz="1400" spc="100" dirty="0" smtClean="0">
              <a:solidFill>
                <a:srgbClr val="000000"/>
              </a:solidFill>
              <a:latin typeface="Roboto Light" panose="02000000000000000000" pitchFamily="2" charset="0"/>
              <a:ea typeface="Roboto Light" panose="02000000000000000000" pitchFamily="2" charset="0"/>
              <a:cs typeface="Roboto Thin"/>
            </a:endParaRPr>
          </a:p>
          <a:p>
            <a:pPr lvl="1" eaLnBrk="1" hangingPunct="1">
              <a:spcBef>
                <a:spcPct val="50000"/>
              </a:spcBef>
              <a:buSzPct val="100000"/>
              <a:buFont typeface="Symbol" panose="05050102010706020507" pitchFamily="18" charset="2"/>
              <a:buChar char="-"/>
            </a:pPr>
            <a:r>
              <a:rPr lang="de-DE" sz="1400" spc="100" dirty="0" err="1" smtClean="0">
                <a:solidFill>
                  <a:srgbClr val="000000"/>
                </a:solidFill>
                <a:latin typeface="Roboto Light" panose="02000000000000000000" pitchFamily="2" charset="0"/>
                <a:ea typeface="Roboto Light" panose="02000000000000000000" pitchFamily="2" charset="0"/>
                <a:cs typeface="Roboto Thin"/>
              </a:rPr>
              <a:t>Stripe</a:t>
            </a:r>
            <a:r>
              <a:rPr lang="de-DE" sz="1400" spc="100" dirty="0">
                <a:solidFill>
                  <a:srgbClr val="000000"/>
                </a:solidFill>
                <a:latin typeface="Roboto Light" panose="02000000000000000000" pitchFamily="2" charset="0"/>
                <a:ea typeface="Roboto Light" panose="02000000000000000000" pitchFamily="2" charset="0"/>
                <a:cs typeface="Roboto Thin"/>
              </a:rPr>
              <a:t> API: </a:t>
            </a:r>
            <a:r>
              <a:rPr lang="de-DE" sz="1400" spc="100" dirty="0">
                <a:solidFill>
                  <a:srgbClr val="000000"/>
                </a:solidFill>
                <a:latin typeface="Roboto Light" panose="02000000000000000000" pitchFamily="2" charset="0"/>
                <a:ea typeface="Roboto Light" panose="02000000000000000000" pitchFamily="2" charset="0"/>
                <a:cs typeface="Roboto Thin"/>
                <a:hlinkClick r:id="rId7"/>
              </a:rPr>
              <a:t>https://</a:t>
            </a:r>
            <a:r>
              <a:rPr lang="de-DE" sz="1400" spc="100" dirty="0" smtClean="0">
                <a:solidFill>
                  <a:srgbClr val="000000"/>
                </a:solidFill>
                <a:latin typeface="Roboto Light" panose="02000000000000000000" pitchFamily="2" charset="0"/>
                <a:ea typeface="Roboto Light" panose="02000000000000000000" pitchFamily="2" charset="0"/>
                <a:cs typeface="Roboto Thin"/>
                <a:hlinkClick r:id="rId7"/>
              </a:rPr>
              <a:t>stripe.com/docs/api</a:t>
            </a:r>
            <a:r>
              <a:rPr lang="de-DE" sz="1400" spc="100" dirty="0" smtClean="0">
                <a:solidFill>
                  <a:srgbClr val="000000"/>
                </a:solidFill>
                <a:latin typeface="Roboto Light" panose="02000000000000000000" pitchFamily="2" charset="0"/>
                <a:ea typeface="Roboto Light" panose="02000000000000000000" pitchFamily="2" charset="0"/>
                <a:cs typeface="Roboto Thin"/>
              </a:rPr>
              <a:t>  </a:t>
            </a:r>
          </a:p>
          <a:p>
            <a:pPr lvl="1" eaLnBrk="1" hangingPunct="1">
              <a:spcBef>
                <a:spcPct val="50000"/>
              </a:spcBef>
              <a:buSzPct val="100000"/>
              <a:buFont typeface="Symbol" panose="05050102010706020507" pitchFamily="18" charset="2"/>
              <a:buChar char="-"/>
            </a:pPr>
            <a:endParaRPr lang="de-DE" sz="1400" spc="100" dirty="0">
              <a:solidFill>
                <a:srgbClr val="000000"/>
              </a:solidFill>
              <a:latin typeface="Roboto Light" panose="02000000000000000000" pitchFamily="2" charset="0"/>
              <a:ea typeface="Roboto Light" panose="02000000000000000000" pitchFamily="2" charset="0"/>
              <a:cs typeface="Roboto Thin"/>
            </a:endParaRPr>
          </a:p>
          <a:p>
            <a:pPr marL="0" indent="0" eaLnBrk="1" hangingPunct="1">
              <a:spcBef>
                <a:spcPct val="50000"/>
              </a:spcBef>
              <a:buClr>
                <a:srgbClr val="004D9F"/>
              </a:buClr>
              <a:buSzPct val="100000"/>
            </a:pPr>
            <a:r>
              <a:rPr lang="de-DE" sz="1400" dirty="0" smtClean="0">
                <a:solidFill>
                  <a:srgbClr val="004D9F"/>
                </a:solidFill>
                <a:latin typeface="Roboto Black"/>
                <a:ea typeface="+mn-ea"/>
                <a:cs typeface="Roboto Black"/>
              </a:rPr>
              <a:t>Books (open </a:t>
            </a:r>
            <a:r>
              <a:rPr lang="de-DE" sz="1400" dirty="0" err="1" smtClean="0">
                <a:solidFill>
                  <a:srgbClr val="004D9F"/>
                </a:solidFill>
                <a:latin typeface="Roboto Black"/>
                <a:ea typeface="+mn-ea"/>
                <a:cs typeface="Roboto Black"/>
              </a:rPr>
              <a:t>to</a:t>
            </a:r>
            <a:r>
              <a:rPr lang="de-DE" sz="1400" dirty="0" smtClean="0">
                <a:solidFill>
                  <a:srgbClr val="004D9F"/>
                </a:solidFill>
                <a:latin typeface="Roboto Black"/>
                <a:ea typeface="+mn-ea"/>
                <a:cs typeface="Roboto Black"/>
              </a:rPr>
              <a:t> </a:t>
            </a:r>
            <a:r>
              <a:rPr lang="de-DE" sz="1400" dirty="0" err="1" smtClean="0">
                <a:solidFill>
                  <a:srgbClr val="004D9F"/>
                </a:solidFill>
                <a:latin typeface="Roboto Black"/>
                <a:ea typeface="+mn-ea"/>
                <a:cs typeface="Roboto Black"/>
              </a:rPr>
              <a:t>sugesstions</a:t>
            </a:r>
            <a:r>
              <a:rPr lang="de-DE" sz="1400" dirty="0" smtClean="0">
                <a:solidFill>
                  <a:srgbClr val="004D9F"/>
                </a:solidFill>
                <a:latin typeface="Roboto Black"/>
                <a:ea typeface="+mn-ea"/>
                <a:cs typeface="Roboto Black"/>
              </a:rPr>
              <a:t>)</a:t>
            </a:r>
          </a:p>
          <a:p>
            <a:pPr lvl="1" eaLnBrk="1" hangingPunct="1">
              <a:spcBef>
                <a:spcPct val="50000"/>
              </a:spcBef>
              <a:buSzPct val="100000"/>
              <a:buFont typeface="Symbol" panose="05050102010706020507" pitchFamily="18" charset="2"/>
              <a:buChar char="-"/>
            </a:pPr>
            <a:r>
              <a:rPr lang="en-US" sz="1400" spc="100" dirty="0" smtClean="0">
                <a:solidFill>
                  <a:srgbClr val="000000"/>
                </a:solidFill>
                <a:latin typeface="Roboto Light" panose="02000000000000000000" pitchFamily="2" charset="0"/>
                <a:ea typeface="Roboto Light" panose="02000000000000000000" pitchFamily="2" charset="0"/>
                <a:cs typeface="Roboto Thin"/>
              </a:rPr>
              <a:t>“Build </a:t>
            </a:r>
            <a:r>
              <a:rPr lang="en-US" sz="1400" spc="100" dirty="0">
                <a:solidFill>
                  <a:srgbClr val="000000"/>
                </a:solidFill>
                <a:latin typeface="Roboto Light" panose="02000000000000000000" pitchFamily="2" charset="0"/>
                <a:ea typeface="Roboto Light" panose="02000000000000000000" pitchFamily="2" charset="0"/>
                <a:cs typeface="Roboto Thin"/>
              </a:rPr>
              <a:t>APIs You Won't </a:t>
            </a:r>
            <a:r>
              <a:rPr lang="en-US" sz="1400" spc="100" dirty="0" smtClean="0">
                <a:solidFill>
                  <a:srgbClr val="000000"/>
                </a:solidFill>
                <a:latin typeface="Roboto Light" panose="02000000000000000000" pitchFamily="2" charset="0"/>
                <a:ea typeface="Roboto Light" panose="02000000000000000000" pitchFamily="2" charset="0"/>
                <a:cs typeface="Roboto Thin"/>
              </a:rPr>
              <a:t>Hate</a:t>
            </a:r>
            <a:r>
              <a:rPr lang="en-US" sz="1400" spc="100" dirty="0">
                <a:solidFill>
                  <a:srgbClr val="000000"/>
                </a:solidFill>
                <a:latin typeface="Roboto Light" panose="02000000000000000000" pitchFamily="2" charset="0"/>
                <a:ea typeface="Roboto Light" panose="02000000000000000000" pitchFamily="2" charset="0"/>
                <a:cs typeface="Roboto Thin"/>
              </a:rPr>
              <a:t>” </a:t>
            </a:r>
            <a:r>
              <a:rPr lang="en-US" sz="1400" spc="100" dirty="0" smtClean="0">
                <a:solidFill>
                  <a:srgbClr val="000000"/>
                </a:solidFill>
                <a:latin typeface="Roboto Light" panose="02000000000000000000" pitchFamily="2" charset="0"/>
                <a:ea typeface="Roboto Light" panose="02000000000000000000" pitchFamily="2" charset="0"/>
                <a:cs typeface="Roboto Thin"/>
              </a:rPr>
              <a:t>von Phil Sturgeon</a:t>
            </a:r>
          </a:p>
          <a:p>
            <a:pPr lvl="1" eaLnBrk="1" hangingPunct="1">
              <a:buSzPct val="100000"/>
              <a:buFont typeface="Symbol" panose="05050102010706020507" pitchFamily="18" charset="2"/>
              <a:buChar char="-"/>
            </a:pPr>
            <a:endParaRPr lang="de-DE" sz="1400" spc="100" dirty="0">
              <a:solidFill>
                <a:srgbClr val="000000"/>
              </a:solidFill>
              <a:latin typeface="Roboto Light" panose="02000000000000000000" pitchFamily="2" charset="0"/>
              <a:ea typeface="Roboto Light" panose="02000000000000000000" pitchFamily="2" charset="0"/>
              <a:cs typeface="Roboto Thin"/>
            </a:endParaRPr>
          </a:p>
        </p:txBody>
      </p:sp>
    </p:spTree>
    <p:extLst>
      <p:ext uri="{BB962C8B-B14F-4D97-AF65-F5344CB8AC3E}">
        <p14:creationId xmlns:p14="http://schemas.microsoft.com/office/powerpoint/2010/main" val="3662110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3"/>
          <p:cNvSpPr>
            <a:spLocks noGrp="1"/>
          </p:cNvSpPr>
          <p:nvPr>
            <p:ph type="dt" sz="half" idx="4294967295"/>
          </p:nvPr>
        </p:nvSpPr>
        <p:spPr>
          <a:xfrm>
            <a:off x="325248" y="6477000"/>
            <a:ext cx="1423817" cy="381000"/>
          </a:xfrm>
          <a:prstGeom prst="rect">
            <a:avLst/>
          </a:prstGeom>
        </p:spPr>
        <p:txBody>
          <a:bodyPr/>
          <a:lstStyle/>
          <a:p>
            <a:fld id="{A43091BB-1512-4885-B863-E3D80A555E72}" type="datetime1">
              <a:rPr lang="de-DE" sz="800" smtClean="0">
                <a:solidFill>
                  <a:schemeClr val="bg1">
                    <a:lumMod val="50000"/>
                  </a:schemeClr>
                </a:solidFill>
                <a:latin typeface="Roboto Light" panose="02000000000000000000" pitchFamily="2" charset="0"/>
                <a:ea typeface="Roboto Light" panose="02000000000000000000" pitchFamily="2" charset="0"/>
              </a:rPr>
              <a:t>19.06.2017</a:t>
            </a:fld>
            <a:endParaRPr lang="de-DE" sz="800" dirty="0">
              <a:solidFill>
                <a:schemeClr val="bg1">
                  <a:lumMod val="50000"/>
                </a:schemeClr>
              </a:solidFill>
              <a:latin typeface="Roboto Light" panose="02000000000000000000" pitchFamily="2" charset="0"/>
              <a:ea typeface="Roboto Light" panose="02000000000000000000" pitchFamily="2" charset="0"/>
            </a:endParaRPr>
          </a:p>
        </p:txBody>
      </p:sp>
      <p:sp>
        <p:nvSpPr>
          <p:cNvPr id="3" name="Foliennummernplatzhalter 4"/>
          <p:cNvSpPr>
            <a:spLocks noGrp="1"/>
          </p:cNvSpPr>
          <p:nvPr>
            <p:ph type="sldNum" sz="quarter" idx="4294967295"/>
          </p:nvPr>
        </p:nvSpPr>
        <p:spPr>
          <a:xfrm>
            <a:off x="1109798" y="6477000"/>
            <a:ext cx="457127" cy="381000"/>
          </a:xfrm>
          <a:prstGeom prst="rect">
            <a:avLst/>
          </a:prstGeom>
        </p:spPr>
        <p:txBody>
          <a:bodyPr/>
          <a:lstStyle/>
          <a:p>
            <a:fld id="{826F140E-EA6C-4311-89AF-468DFF826338}" type="slidenum">
              <a:rPr lang="de-DE" sz="800" smtClean="0">
                <a:solidFill>
                  <a:schemeClr val="bg1">
                    <a:lumMod val="50000"/>
                  </a:schemeClr>
                </a:solidFill>
                <a:latin typeface="Roboto Light" panose="02000000000000000000" pitchFamily="2" charset="0"/>
                <a:ea typeface="Roboto Light" panose="02000000000000000000" pitchFamily="2" charset="0"/>
              </a:rPr>
              <a:t>28</a:t>
            </a:fld>
            <a:endParaRPr lang="de-DE" sz="800" dirty="0">
              <a:solidFill>
                <a:schemeClr val="bg1">
                  <a:lumMod val="50000"/>
                </a:schemeClr>
              </a:solidFill>
              <a:latin typeface="Roboto Light" panose="02000000000000000000" pitchFamily="2" charset="0"/>
              <a:ea typeface="Roboto Light" panose="02000000000000000000" pitchFamily="2" charset="0"/>
            </a:endParaRPr>
          </a:p>
        </p:txBody>
      </p:sp>
      <p:sp>
        <p:nvSpPr>
          <p:cNvPr id="48" name="Titel 1"/>
          <p:cNvSpPr txBox="1">
            <a:spLocks/>
          </p:cNvSpPr>
          <p:nvPr/>
        </p:nvSpPr>
        <p:spPr>
          <a:xfrm>
            <a:off x="271686" y="404741"/>
            <a:ext cx="7992890" cy="341908"/>
          </a:xfrm>
          <a:prstGeom prst="rect">
            <a:avLst/>
          </a:prstGeom>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CH" spc="100" dirty="0" smtClean="0">
                <a:solidFill>
                  <a:srgbClr val="000000"/>
                </a:solidFill>
                <a:latin typeface="Roboto Light" panose="02000000000000000000" pitchFamily="2" charset="0"/>
                <a:ea typeface="Roboto Light" panose="02000000000000000000" pitchFamily="2" charset="0"/>
                <a:cs typeface="Roboto Thin"/>
              </a:rPr>
              <a:t>Appendix </a:t>
            </a:r>
            <a:r>
              <a:rPr lang="de-CH" spc="100" dirty="0" smtClean="0">
                <a:solidFill>
                  <a:srgbClr val="000000"/>
                </a:solidFill>
                <a:latin typeface="Roboto Light" panose="02000000000000000000" pitchFamily="2" charset="0"/>
                <a:ea typeface="Roboto Light" panose="02000000000000000000" pitchFamily="2" charset="0"/>
                <a:cs typeface="Roboto Light" panose="02000000000000000000" pitchFamily="2" charset="0"/>
              </a:rPr>
              <a:t>– </a:t>
            </a:r>
            <a:r>
              <a:rPr lang="de-CH" spc="100" dirty="0" err="1" smtClean="0">
                <a:solidFill>
                  <a:srgbClr val="000000"/>
                </a:solidFill>
                <a:latin typeface="Roboto Black"/>
                <a:ea typeface="Roboto Regular" panose="02000000000000000000" pitchFamily="2" charset="0"/>
                <a:cs typeface="Roboto Black"/>
              </a:rPr>
              <a:t>OpenAPI</a:t>
            </a:r>
            <a:r>
              <a:rPr lang="de-CH" spc="100" dirty="0" smtClean="0">
                <a:solidFill>
                  <a:srgbClr val="000000"/>
                </a:solidFill>
                <a:latin typeface="Roboto Black"/>
                <a:ea typeface="Roboto Regular" panose="02000000000000000000" pitchFamily="2" charset="0"/>
                <a:cs typeface="Roboto Black"/>
              </a:rPr>
              <a:t>/</a:t>
            </a:r>
            <a:r>
              <a:rPr lang="de-CH" spc="100" dirty="0" err="1" smtClean="0">
                <a:solidFill>
                  <a:srgbClr val="000000"/>
                </a:solidFill>
                <a:latin typeface="Roboto Black"/>
                <a:ea typeface="Roboto Regular" panose="02000000000000000000" pitchFamily="2" charset="0"/>
                <a:cs typeface="Roboto Black"/>
              </a:rPr>
              <a:t>Swagger</a:t>
            </a:r>
            <a:r>
              <a:rPr lang="de-CH" spc="100" dirty="0" smtClean="0">
                <a:solidFill>
                  <a:srgbClr val="000000"/>
                </a:solidFill>
                <a:latin typeface="Roboto Black"/>
                <a:ea typeface="Roboto Regular" panose="02000000000000000000" pitchFamily="2" charset="0"/>
                <a:cs typeface="Roboto Black"/>
              </a:rPr>
              <a:t> </a:t>
            </a:r>
            <a:r>
              <a:rPr lang="de-CH" spc="100" dirty="0" err="1" smtClean="0">
                <a:solidFill>
                  <a:srgbClr val="000000"/>
                </a:solidFill>
                <a:latin typeface="Roboto Black"/>
                <a:ea typeface="Roboto Regular" panose="02000000000000000000" pitchFamily="2" charset="0"/>
                <a:cs typeface="Roboto Black"/>
              </a:rPr>
              <a:t>universe</a:t>
            </a:r>
            <a:endParaRPr lang="de-CH" spc="100" dirty="0">
              <a:solidFill>
                <a:srgbClr val="000000"/>
              </a:solidFill>
              <a:latin typeface="Roboto Black"/>
              <a:cs typeface="Roboto Black"/>
            </a:endParaRPr>
          </a:p>
        </p:txBody>
      </p:sp>
      <p:sp>
        <p:nvSpPr>
          <p:cNvPr id="5" name="Rechteck 4"/>
          <p:cNvSpPr/>
          <p:nvPr/>
        </p:nvSpPr>
        <p:spPr>
          <a:xfrm>
            <a:off x="526356" y="1130104"/>
            <a:ext cx="7257570" cy="738664"/>
          </a:xfrm>
          <a:prstGeom prst="rect">
            <a:avLst/>
          </a:prstGeom>
        </p:spPr>
        <p:txBody>
          <a:bodyPr wrap="square">
            <a:spAutoFit/>
          </a:bodyPr>
          <a:lstStyle/>
          <a:p>
            <a:pPr>
              <a:spcBef>
                <a:spcPct val="50000"/>
              </a:spcBef>
              <a:buClr>
                <a:srgbClr val="004D9F"/>
              </a:buClr>
              <a:buSzPct val="100000"/>
            </a:pPr>
            <a:r>
              <a:rPr lang="de-DE" sz="1400" dirty="0" smtClean="0">
                <a:solidFill>
                  <a:srgbClr val="004D9F"/>
                </a:solidFill>
                <a:latin typeface="Roboto Black"/>
                <a:cs typeface="Roboto Black"/>
              </a:rPr>
              <a:t>Test </a:t>
            </a:r>
            <a:r>
              <a:rPr lang="de-DE" sz="1400" dirty="0" err="1" smtClean="0">
                <a:solidFill>
                  <a:srgbClr val="004D9F"/>
                </a:solidFill>
                <a:latin typeface="Roboto Black"/>
                <a:cs typeface="Roboto Black"/>
              </a:rPr>
              <a:t>and</a:t>
            </a:r>
            <a:r>
              <a:rPr lang="de-DE" sz="1400" dirty="0" smtClean="0">
                <a:solidFill>
                  <a:srgbClr val="004D9F"/>
                </a:solidFill>
                <a:latin typeface="Roboto Black"/>
                <a:cs typeface="Roboto Black"/>
              </a:rPr>
              <a:t> </a:t>
            </a:r>
            <a:r>
              <a:rPr lang="de-DE" sz="1400" dirty="0" err="1" smtClean="0">
                <a:solidFill>
                  <a:srgbClr val="004D9F"/>
                </a:solidFill>
                <a:latin typeface="Roboto Black"/>
                <a:cs typeface="Roboto Black"/>
              </a:rPr>
              <a:t>Mocking</a:t>
            </a:r>
            <a:r>
              <a:rPr lang="de-DE" sz="1400" dirty="0" smtClean="0">
                <a:solidFill>
                  <a:srgbClr val="004D9F"/>
                </a:solidFill>
                <a:latin typeface="Roboto Black"/>
                <a:cs typeface="Roboto Black"/>
              </a:rPr>
              <a:t/>
            </a:r>
            <a:br>
              <a:rPr lang="de-DE" sz="1400" dirty="0" smtClean="0">
                <a:solidFill>
                  <a:srgbClr val="004D9F"/>
                </a:solidFill>
                <a:latin typeface="Roboto Black"/>
                <a:cs typeface="Roboto Black"/>
              </a:rPr>
            </a:br>
            <a:endParaRPr lang="de-DE" sz="1400" dirty="0">
              <a:solidFill>
                <a:srgbClr val="004D9F"/>
              </a:solidFill>
              <a:latin typeface="Roboto Black"/>
              <a:cs typeface="Roboto Black"/>
            </a:endParaRPr>
          </a:p>
          <a:p>
            <a:pPr lvl="1">
              <a:buSzPct val="100000"/>
              <a:buFont typeface="Symbol" panose="05050102010706020507" pitchFamily="18" charset="2"/>
              <a:buChar char="-"/>
            </a:pPr>
            <a:r>
              <a:rPr lang="de-DE" sz="1400" spc="100" dirty="0" smtClean="0">
                <a:solidFill>
                  <a:srgbClr val="000000"/>
                </a:solidFill>
                <a:latin typeface="Roboto Light" panose="02000000000000000000" pitchFamily="2" charset="0"/>
                <a:ea typeface="Roboto Light" panose="02000000000000000000" pitchFamily="2" charset="0"/>
                <a:cs typeface="Roboto Thin"/>
              </a:rPr>
              <a:t> </a:t>
            </a:r>
            <a:r>
              <a:rPr lang="de-DE" sz="1400" spc="100" dirty="0" err="1" smtClean="0">
                <a:solidFill>
                  <a:srgbClr val="000000"/>
                </a:solidFill>
                <a:latin typeface="Roboto Light" panose="02000000000000000000" pitchFamily="2" charset="0"/>
                <a:ea typeface="Roboto Light" panose="02000000000000000000" pitchFamily="2" charset="0"/>
                <a:cs typeface="Roboto Thin"/>
              </a:rPr>
              <a:t>Prism</a:t>
            </a:r>
            <a:r>
              <a:rPr lang="de-DE" sz="1400" spc="100" dirty="0" smtClean="0">
                <a:solidFill>
                  <a:srgbClr val="000000"/>
                </a:solidFill>
                <a:latin typeface="Roboto Light" panose="02000000000000000000" pitchFamily="2" charset="0"/>
                <a:ea typeface="Roboto Light" panose="02000000000000000000" pitchFamily="2" charset="0"/>
                <a:cs typeface="Roboto Thin"/>
              </a:rPr>
              <a:t> Mock Server: </a:t>
            </a:r>
            <a:r>
              <a:rPr lang="de-DE" sz="1400" spc="100" dirty="0" smtClean="0">
                <a:solidFill>
                  <a:srgbClr val="000000"/>
                </a:solidFill>
                <a:latin typeface="Roboto Light" panose="02000000000000000000" pitchFamily="2" charset="0"/>
                <a:ea typeface="Roboto Light" panose="02000000000000000000" pitchFamily="2" charset="0"/>
                <a:cs typeface="Roboto Thin"/>
                <a:hlinkClick r:id="rId2"/>
              </a:rPr>
              <a:t>http</a:t>
            </a:r>
            <a:r>
              <a:rPr lang="de-DE" sz="1400" spc="100" dirty="0">
                <a:solidFill>
                  <a:srgbClr val="000000"/>
                </a:solidFill>
                <a:latin typeface="Roboto Light" panose="02000000000000000000" pitchFamily="2" charset="0"/>
                <a:ea typeface="Roboto Light" panose="02000000000000000000" pitchFamily="2" charset="0"/>
                <a:cs typeface="Roboto Thin"/>
                <a:hlinkClick r:id="rId2"/>
              </a:rPr>
              <a:t>://stoplight.io/platform/prism</a:t>
            </a:r>
            <a:r>
              <a:rPr lang="de-DE" sz="1400" spc="100" dirty="0" smtClean="0">
                <a:solidFill>
                  <a:srgbClr val="000000"/>
                </a:solidFill>
                <a:latin typeface="Roboto Light" panose="02000000000000000000" pitchFamily="2" charset="0"/>
                <a:ea typeface="Roboto Light" panose="02000000000000000000" pitchFamily="2" charset="0"/>
                <a:cs typeface="Roboto Thin"/>
                <a:hlinkClick r:id="rId2"/>
              </a:rPr>
              <a:t>/</a:t>
            </a:r>
            <a:endParaRPr lang="de-DE" sz="1400" spc="100" dirty="0" smtClean="0">
              <a:solidFill>
                <a:srgbClr val="000000"/>
              </a:solidFill>
              <a:latin typeface="Roboto Light" panose="02000000000000000000" pitchFamily="2" charset="0"/>
              <a:ea typeface="Roboto Light" panose="02000000000000000000" pitchFamily="2" charset="0"/>
              <a:cs typeface="Roboto Thin"/>
            </a:endParaRPr>
          </a:p>
        </p:txBody>
      </p:sp>
      <p:sp>
        <p:nvSpPr>
          <p:cNvPr id="11" name="Rechteck 10"/>
          <p:cNvSpPr/>
          <p:nvPr/>
        </p:nvSpPr>
        <p:spPr>
          <a:xfrm>
            <a:off x="526356" y="2299724"/>
            <a:ext cx="7257570" cy="954107"/>
          </a:xfrm>
          <a:prstGeom prst="rect">
            <a:avLst/>
          </a:prstGeom>
        </p:spPr>
        <p:txBody>
          <a:bodyPr wrap="square">
            <a:spAutoFit/>
          </a:bodyPr>
          <a:lstStyle/>
          <a:p>
            <a:pPr>
              <a:spcBef>
                <a:spcPct val="50000"/>
              </a:spcBef>
              <a:buClr>
                <a:srgbClr val="004D9F"/>
              </a:buClr>
              <a:buSzPct val="100000"/>
            </a:pPr>
            <a:r>
              <a:rPr lang="de-DE" sz="1400" dirty="0" err="1" smtClean="0">
                <a:solidFill>
                  <a:srgbClr val="004D9F"/>
                </a:solidFill>
                <a:latin typeface="Roboto Black"/>
                <a:cs typeface="Roboto Black"/>
              </a:rPr>
              <a:t>Documentation</a:t>
            </a:r>
            <a:r>
              <a:rPr lang="de-DE" sz="1400" dirty="0" smtClean="0">
                <a:solidFill>
                  <a:srgbClr val="004D9F"/>
                </a:solidFill>
                <a:latin typeface="Roboto Black"/>
                <a:cs typeface="Roboto Black"/>
              </a:rPr>
              <a:t/>
            </a:r>
            <a:br>
              <a:rPr lang="de-DE" sz="1400" dirty="0" smtClean="0">
                <a:solidFill>
                  <a:srgbClr val="004D9F"/>
                </a:solidFill>
                <a:latin typeface="Roboto Black"/>
                <a:cs typeface="Roboto Black"/>
              </a:rPr>
            </a:br>
            <a:endParaRPr lang="de-DE" sz="1400" dirty="0">
              <a:solidFill>
                <a:srgbClr val="004D9F"/>
              </a:solidFill>
              <a:latin typeface="Roboto Black"/>
              <a:cs typeface="Roboto Black"/>
            </a:endParaRPr>
          </a:p>
          <a:p>
            <a:pPr lvl="1">
              <a:buSzPct val="100000"/>
              <a:buFont typeface="Symbol" panose="05050102010706020507" pitchFamily="18" charset="2"/>
              <a:buChar char="-"/>
            </a:pPr>
            <a:r>
              <a:rPr lang="de-DE" sz="1400" spc="100" dirty="0" smtClean="0">
                <a:solidFill>
                  <a:srgbClr val="000000"/>
                </a:solidFill>
                <a:latin typeface="Roboto Light" panose="02000000000000000000" pitchFamily="2" charset="0"/>
                <a:ea typeface="Roboto Light" panose="02000000000000000000" pitchFamily="2" charset="0"/>
                <a:cs typeface="Roboto Thin"/>
              </a:rPr>
              <a:t> Editor, Dokumentation: </a:t>
            </a:r>
            <a:r>
              <a:rPr lang="de-DE" sz="1400" spc="100" dirty="0" smtClean="0">
                <a:solidFill>
                  <a:srgbClr val="000000"/>
                </a:solidFill>
                <a:latin typeface="Roboto Light" panose="02000000000000000000" pitchFamily="2" charset="0"/>
                <a:ea typeface="Roboto Light" panose="02000000000000000000" pitchFamily="2" charset="0"/>
                <a:cs typeface="Roboto Thin"/>
                <a:hlinkClick r:id="rId3"/>
              </a:rPr>
              <a:t>http://editor.swagger.io</a:t>
            </a:r>
            <a:endParaRPr lang="de-DE" sz="1400" spc="100" dirty="0" smtClean="0">
              <a:solidFill>
                <a:srgbClr val="000000"/>
              </a:solidFill>
              <a:latin typeface="Roboto Light" panose="02000000000000000000" pitchFamily="2" charset="0"/>
              <a:ea typeface="Roboto Light" panose="02000000000000000000" pitchFamily="2" charset="0"/>
              <a:cs typeface="Roboto Thin"/>
            </a:endParaRPr>
          </a:p>
          <a:p>
            <a:pPr lvl="1">
              <a:buSzPct val="100000"/>
              <a:buFont typeface="Symbol" panose="05050102010706020507" pitchFamily="18" charset="2"/>
              <a:buChar char="-"/>
            </a:pPr>
            <a:r>
              <a:rPr lang="de-DE" sz="1400" spc="100" dirty="0">
                <a:solidFill>
                  <a:srgbClr val="000000"/>
                </a:solidFill>
                <a:latin typeface="Roboto Light" panose="02000000000000000000" pitchFamily="2" charset="0"/>
                <a:ea typeface="Roboto Light" panose="02000000000000000000" pitchFamily="2" charset="0"/>
                <a:cs typeface="Roboto Thin"/>
              </a:rPr>
              <a:t> </a:t>
            </a:r>
            <a:r>
              <a:rPr lang="de-DE" sz="1400" spc="100" dirty="0" err="1" smtClean="0">
                <a:solidFill>
                  <a:srgbClr val="000000"/>
                </a:solidFill>
                <a:latin typeface="Roboto Light" panose="02000000000000000000" pitchFamily="2" charset="0"/>
                <a:ea typeface="Roboto Light" panose="02000000000000000000" pitchFamily="2" charset="0"/>
                <a:cs typeface="Roboto Thin"/>
              </a:rPr>
              <a:t>ReDoc</a:t>
            </a:r>
            <a:r>
              <a:rPr lang="de-DE" sz="1400" spc="100" dirty="0">
                <a:solidFill>
                  <a:srgbClr val="000000"/>
                </a:solidFill>
                <a:latin typeface="Roboto Light" panose="02000000000000000000" pitchFamily="2" charset="0"/>
                <a:ea typeface="Roboto Light" panose="02000000000000000000" pitchFamily="2" charset="0"/>
                <a:cs typeface="Roboto Thin"/>
              </a:rPr>
              <a:t>: </a:t>
            </a:r>
            <a:r>
              <a:rPr lang="de-DE" sz="1400" spc="100" dirty="0">
                <a:solidFill>
                  <a:srgbClr val="000000"/>
                </a:solidFill>
                <a:latin typeface="Roboto Light" panose="02000000000000000000" pitchFamily="2" charset="0"/>
                <a:ea typeface="Roboto Light" panose="02000000000000000000" pitchFamily="2" charset="0"/>
                <a:cs typeface="Roboto Thin"/>
                <a:hlinkClick r:id="rId4"/>
              </a:rPr>
              <a:t>https://</a:t>
            </a:r>
            <a:r>
              <a:rPr lang="de-DE" sz="1400" spc="100" dirty="0" smtClean="0">
                <a:solidFill>
                  <a:srgbClr val="000000"/>
                </a:solidFill>
                <a:latin typeface="Roboto Light" panose="02000000000000000000" pitchFamily="2" charset="0"/>
                <a:ea typeface="Roboto Light" panose="02000000000000000000" pitchFamily="2" charset="0"/>
                <a:cs typeface="Roboto Thin"/>
                <a:hlinkClick r:id="rId4"/>
              </a:rPr>
              <a:t>github.com/Rebilly/ReDoc</a:t>
            </a:r>
            <a:r>
              <a:rPr lang="de-DE" sz="1400" spc="100" dirty="0" smtClean="0">
                <a:solidFill>
                  <a:srgbClr val="000000"/>
                </a:solidFill>
                <a:latin typeface="Roboto Light" panose="02000000000000000000" pitchFamily="2" charset="0"/>
                <a:ea typeface="Roboto Light" panose="02000000000000000000" pitchFamily="2" charset="0"/>
                <a:cs typeface="Roboto Thin"/>
              </a:rPr>
              <a:t> </a:t>
            </a:r>
          </a:p>
        </p:txBody>
      </p:sp>
      <p:sp>
        <p:nvSpPr>
          <p:cNvPr id="12" name="Rechteck 11"/>
          <p:cNvSpPr/>
          <p:nvPr/>
        </p:nvSpPr>
        <p:spPr>
          <a:xfrm>
            <a:off x="526356" y="3684788"/>
            <a:ext cx="7257570" cy="738664"/>
          </a:xfrm>
          <a:prstGeom prst="rect">
            <a:avLst/>
          </a:prstGeom>
        </p:spPr>
        <p:txBody>
          <a:bodyPr wrap="square">
            <a:spAutoFit/>
          </a:bodyPr>
          <a:lstStyle/>
          <a:p>
            <a:pPr>
              <a:spcBef>
                <a:spcPct val="50000"/>
              </a:spcBef>
              <a:buClr>
                <a:srgbClr val="004D9F"/>
              </a:buClr>
              <a:buSzPct val="100000"/>
            </a:pPr>
            <a:r>
              <a:rPr lang="de-DE" sz="1400" dirty="0" err="1" smtClean="0">
                <a:solidFill>
                  <a:srgbClr val="004D9F"/>
                </a:solidFill>
                <a:latin typeface="Roboto Black"/>
                <a:cs typeface="Roboto Black"/>
              </a:rPr>
              <a:t>Full</a:t>
            </a:r>
            <a:r>
              <a:rPr lang="de-DE" sz="1400" dirty="0" smtClean="0">
                <a:solidFill>
                  <a:srgbClr val="004D9F"/>
                </a:solidFill>
                <a:latin typeface="Roboto Black"/>
                <a:cs typeface="Roboto Black"/>
              </a:rPr>
              <a:t> </a:t>
            </a:r>
            <a:r>
              <a:rPr lang="de-DE" sz="1400" dirty="0" err="1" smtClean="0">
                <a:solidFill>
                  <a:srgbClr val="004D9F"/>
                </a:solidFill>
                <a:latin typeface="Roboto Black"/>
                <a:cs typeface="Roboto Black"/>
              </a:rPr>
              <a:t>list</a:t>
            </a:r>
            <a:r>
              <a:rPr lang="de-DE" sz="1400" dirty="0" smtClean="0">
                <a:solidFill>
                  <a:srgbClr val="004D9F"/>
                </a:solidFill>
                <a:latin typeface="Roboto Black"/>
                <a:cs typeface="Roboto Black"/>
              </a:rPr>
              <a:t> </a:t>
            </a:r>
            <a:r>
              <a:rPr lang="de-DE" sz="1400" dirty="0" err="1" smtClean="0">
                <a:solidFill>
                  <a:srgbClr val="004D9F"/>
                </a:solidFill>
                <a:latin typeface="Roboto Black"/>
                <a:cs typeface="Roboto Black"/>
              </a:rPr>
              <a:t>of</a:t>
            </a:r>
            <a:r>
              <a:rPr lang="de-DE" sz="1400" dirty="0" smtClean="0">
                <a:solidFill>
                  <a:srgbClr val="004D9F"/>
                </a:solidFill>
                <a:latin typeface="Roboto Black"/>
                <a:cs typeface="Roboto Black"/>
              </a:rPr>
              <a:t> </a:t>
            </a:r>
            <a:r>
              <a:rPr lang="de-DE" sz="1400" dirty="0" err="1" smtClean="0">
                <a:solidFill>
                  <a:srgbClr val="004D9F"/>
                </a:solidFill>
                <a:latin typeface="Roboto Black"/>
                <a:cs typeface="Roboto Black"/>
              </a:rPr>
              <a:t>tools</a:t>
            </a:r>
            <a:r>
              <a:rPr lang="de-DE" sz="1400" dirty="0" smtClean="0">
                <a:solidFill>
                  <a:srgbClr val="004D9F"/>
                </a:solidFill>
                <a:latin typeface="Roboto Black"/>
                <a:cs typeface="Roboto Black"/>
              </a:rPr>
              <a:t>:</a:t>
            </a:r>
            <a:br>
              <a:rPr lang="de-DE" sz="1400" dirty="0" smtClean="0">
                <a:solidFill>
                  <a:srgbClr val="004D9F"/>
                </a:solidFill>
                <a:latin typeface="Roboto Black"/>
                <a:cs typeface="Roboto Black"/>
              </a:rPr>
            </a:br>
            <a:endParaRPr lang="de-DE" sz="1400" dirty="0" smtClean="0">
              <a:solidFill>
                <a:srgbClr val="004D9F"/>
              </a:solidFill>
              <a:latin typeface="Roboto Black"/>
              <a:cs typeface="Roboto Black"/>
            </a:endParaRPr>
          </a:p>
          <a:p>
            <a:pPr lvl="1">
              <a:buSzPct val="100000"/>
              <a:buFont typeface="Symbol" panose="05050102010706020507" pitchFamily="18" charset="2"/>
              <a:buChar char="-"/>
            </a:pPr>
            <a:r>
              <a:rPr lang="de-DE" sz="1400" spc="100" dirty="0" smtClean="0">
                <a:solidFill>
                  <a:srgbClr val="000000"/>
                </a:solidFill>
                <a:latin typeface="Roboto Light" panose="02000000000000000000" pitchFamily="2" charset="0"/>
                <a:ea typeface="Roboto Light" panose="02000000000000000000" pitchFamily="2" charset="0"/>
                <a:cs typeface="Roboto Thin"/>
              </a:rPr>
              <a:t> </a:t>
            </a:r>
            <a:r>
              <a:rPr lang="de-DE" sz="1400" spc="100" dirty="0">
                <a:solidFill>
                  <a:srgbClr val="000000"/>
                </a:solidFill>
                <a:latin typeface="Roboto Light" panose="02000000000000000000" pitchFamily="2" charset="0"/>
                <a:ea typeface="Roboto Light" panose="02000000000000000000" pitchFamily="2" charset="0"/>
                <a:cs typeface="Roboto Thin"/>
                <a:hlinkClick r:id="rId5"/>
              </a:rPr>
              <a:t>http://swagger.io/open-source-integrations</a:t>
            </a:r>
            <a:r>
              <a:rPr lang="de-DE" sz="1400" spc="100" dirty="0" smtClean="0">
                <a:solidFill>
                  <a:srgbClr val="000000"/>
                </a:solidFill>
                <a:latin typeface="Roboto Light" panose="02000000000000000000" pitchFamily="2" charset="0"/>
                <a:ea typeface="Roboto Light" panose="02000000000000000000" pitchFamily="2" charset="0"/>
                <a:cs typeface="Roboto Thin"/>
                <a:hlinkClick r:id="rId5"/>
              </a:rPr>
              <a:t>/</a:t>
            </a:r>
            <a:r>
              <a:rPr lang="de-DE" sz="1400" spc="100" dirty="0" smtClean="0">
                <a:solidFill>
                  <a:srgbClr val="000000"/>
                </a:solidFill>
                <a:latin typeface="Roboto Light" panose="02000000000000000000" pitchFamily="2" charset="0"/>
                <a:ea typeface="Roboto Light" panose="02000000000000000000" pitchFamily="2" charset="0"/>
                <a:cs typeface="Roboto Thin"/>
              </a:rPr>
              <a:t> </a:t>
            </a:r>
          </a:p>
        </p:txBody>
      </p:sp>
    </p:spTree>
    <p:extLst>
      <p:ext uri="{BB962C8B-B14F-4D97-AF65-F5344CB8AC3E}">
        <p14:creationId xmlns:p14="http://schemas.microsoft.com/office/powerpoint/2010/main" val="1659538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3"/>
          <p:cNvSpPr>
            <a:spLocks noGrp="1"/>
          </p:cNvSpPr>
          <p:nvPr>
            <p:ph type="dt" sz="half" idx="4294967295"/>
          </p:nvPr>
        </p:nvSpPr>
        <p:spPr>
          <a:xfrm>
            <a:off x="325248" y="6477000"/>
            <a:ext cx="1423817" cy="381000"/>
          </a:xfrm>
          <a:prstGeom prst="rect">
            <a:avLst/>
          </a:prstGeom>
        </p:spPr>
        <p:txBody>
          <a:bodyPr/>
          <a:lstStyle/>
          <a:p>
            <a:fld id="{A43091BB-1512-4885-B863-E3D80A555E72}" type="datetime1">
              <a:rPr lang="de-DE" sz="800" smtClean="0">
                <a:solidFill>
                  <a:schemeClr val="bg1">
                    <a:lumMod val="50000"/>
                  </a:schemeClr>
                </a:solidFill>
                <a:latin typeface="Roboto Light" panose="02000000000000000000" pitchFamily="2" charset="0"/>
                <a:ea typeface="Roboto Light" panose="02000000000000000000" pitchFamily="2" charset="0"/>
              </a:rPr>
              <a:t>19.06.2017</a:t>
            </a:fld>
            <a:endParaRPr lang="de-DE" sz="800" dirty="0">
              <a:solidFill>
                <a:schemeClr val="bg1">
                  <a:lumMod val="50000"/>
                </a:schemeClr>
              </a:solidFill>
              <a:latin typeface="Roboto Light" panose="02000000000000000000" pitchFamily="2" charset="0"/>
              <a:ea typeface="Roboto Light" panose="02000000000000000000" pitchFamily="2" charset="0"/>
            </a:endParaRPr>
          </a:p>
        </p:txBody>
      </p:sp>
      <p:sp>
        <p:nvSpPr>
          <p:cNvPr id="3" name="Foliennummernplatzhalter 4"/>
          <p:cNvSpPr>
            <a:spLocks noGrp="1"/>
          </p:cNvSpPr>
          <p:nvPr>
            <p:ph type="sldNum" sz="quarter" idx="4294967295"/>
          </p:nvPr>
        </p:nvSpPr>
        <p:spPr>
          <a:xfrm>
            <a:off x="1109798" y="6477000"/>
            <a:ext cx="457127" cy="381000"/>
          </a:xfrm>
          <a:prstGeom prst="rect">
            <a:avLst/>
          </a:prstGeom>
        </p:spPr>
        <p:txBody>
          <a:bodyPr/>
          <a:lstStyle/>
          <a:p>
            <a:fld id="{826F140E-EA6C-4311-89AF-468DFF826338}" type="slidenum">
              <a:rPr lang="de-DE" sz="800" smtClean="0">
                <a:solidFill>
                  <a:schemeClr val="bg1">
                    <a:lumMod val="50000"/>
                  </a:schemeClr>
                </a:solidFill>
                <a:latin typeface="Roboto Light" panose="02000000000000000000" pitchFamily="2" charset="0"/>
                <a:ea typeface="Roboto Light" panose="02000000000000000000" pitchFamily="2" charset="0"/>
              </a:rPr>
              <a:t>3</a:t>
            </a:fld>
            <a:endParaRPr lang="de-DE" sz="800" dirty="0">
              <a:solidFill>
                <a:schemeClr val="bg1">
                  <a:lumMod val="50000"/>
                </a:schemeClr>
              </a:solidFill>
              <a:latin typeface="Roboto Light" panose="02000000000000000000" pitchFamily="2" charset="0"/>
              <a:ea typeface="Roboto Light" panose="02000000000000000000" pitchFamily="2" charset="0"/>
            </a:endParaRPr>
          </a:p>
        </p:txBody>
      </p:sp>
      <p:sp>
        <p:nvSpPr>
          <p:cNvPr id="48" name="Titel 1"/>
          <p:cNvSpPr txBox="1">
            <a:spLocks/>
          </p:cNvSpPr>
          <p:nvPr/>
        </p:nvSpPr>
        <p:spPr>
          <a:xfrm>
            <a:off x="271686" y="404741"/>
            <a:ext cx="7992890" cy="341908"/>
          </a:xfrm>
          <a:prstGeom prst="rect">
            <a:avLst/>
          </a:prstGeom>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CH" spc="100" dirty="0" smtClean="0">
                <a:solidFill>
                  <a:srgbClr val="000000"/>
                </a:solidFill>
                <a:latin typeface="Roboto Light" panose="02000000000000000000" pitchFamily="2" charset="0"/>
                <a:ea typeface="Roboto Light" panose="02000000000000000000" pitchFamily="2" charset="0"/>
                <a:cs typeface="Roboto Thin"/>
              </a:rPr>
              <a:t>ti&amp;m academy </a:t>
            </a:r>
            <a:r>
              <a:rPr lang="de-CH" spc="100" dirty="0" smtClean="0">
                <a:solidFill>
                  <a:srgbClr val="000000"/>
                </a:solidFill>
                <a:latin typeface="Roboto Light" panose="02000000000000000000" pitchFamily="2" charset="0"/>
                <a:ea typeface="Roboto Light" panose="02000000000000000000" pitchFamily="2" charset="0"/>
                <a:cs typeface="Roboto Light" panose="02000000000000000000" pitchFamily="2" charset="0"/>
              </a:rPr>
              <a:t>–</a:t>
            </a:r>
            <a:r>
              <a:rPr lang="de-CH" spc="100" dirty="0" smtClean="0">
                <a:solidFill>
                  <a:srgbClr val="000000"/>
                </a:solidFill>
                <a:latin typeface="Roboto Regular" panose="02000000000000000000" pitchFamily="2" charset="0"/>
                <a:ea typeface="Roboto Regular" panose="02000000000000000000" pitchFamily="2" charset="0"/>
                <a:cs typeface="Roboto Bold"/>
              </a:rPr>
              <a:t> </a:t>
            </a:r>
            <a:r>
              <a:rPr lang="de-CH" spc="100" dirty="0" smtClean="0">
                <a:solidFill>
                  <a:srgbClr val="000000"/>
                </a:solidFill>
                <a:latin typeface="Roboto Black"/>
                <a:ea typeface="Roboto Regular" panose="02000000000000000000" pitchFamily="2" charset="0"/>
                <a:cs typeface="Roboto Bold"/>
              </a:rPr>
              <a:t>Content</a:t>
            </a:r>
            <a:endParaRPr lang="de-CH" spc="100" dirty="0">
              <a:solidFill>
                <a:srgbClr val="000000"/>
              </a:solidFill>
              <a:latin typeface="Roboto Black"/>
              <a:cs typeface="Roboto Black"/>
            </a:endParaRPr>
          </a:p>
        </p:txBody>
      </p:sp>
      <p:sp>
        <p:nvSpPr>
          <p:cNvPr id="8" name="Rechteck 7"/>
          <p:cNvSpPr/>
          <p:nvPr/>
        </p:nvSpPr>
        <p:spPr>
          <a:xfrm>
            <a:off x="526356" y="1130104"/>
            <a:ext cx="7257570" cy="4031873"/>
          </a:xfrm>
          <a:prstGeom prst="rect">
            <a:avLst/>
          </a:prstGeom>
        </p:spPr>
        <p:txBody>
          <a:bodyPr wrap="square">
            <a:spAutoFit/>
          </a:bodyPr>
          <a:lstStyle/>
          <a:p>
            <a:pPr marL="285750" indent="-285750">
              <a:spcBef>
                <a:spcPct val="50000"/>
              </a:spcBef>
              <a:buClr>
                <a:srgbClr val="004D9F"/>
              </a:buClr>
              <a:buSzPct val="100000"/>
              <a:buFont typeface="Symbol" panose="05050102010706020507" pitchFamily="18" charset="2"/>
              <a:buChar char="-"/>
            </a:pPr>
            <a:r>
              <a:rPr lang="de-DE" sz="1600" dirty="0" smtClean="0">
                <a:solidFill>
                  <a:srgbClr val="004D9F"/>
                </a:solidFill>
                <a:latin typeface="Roboto Black"/>
                <a:cs typeface="Roboto Black"/>
              </a:rPr>
              <a:t>Intro</a:t>
            </a:r>
          </a:p>
          <a:p>
            <a:pPr marL="285750" indent="-285750">
              <a:spcBef>
                <a:spcPct val="50000"/>
              </a:spcBef>
              <a:buClr>
                <a:srgbClr val="004D9F"/>
              </a:buClr>
              <a:buSzPct val="100000"/>
              <a:buFont typeface="Symbol" panose="05050102010706020507" pitchFamily="18" charset="2"/>
              <a:buChar char="-"/>
            </a:pPr>
            <a:r>
              <a:rPr lang="de-DE" sz="1600" dirty="0" smtClean="0">
                <a:solidFill>
                  <a:srgbClr val="004D9F"/>
                </a:solidFill>
                <a:latin typeface="Roboto Black"/>
                <a:cs typeface="Roboto Black"/>
              </a:rPr>
              <a:t>Resources &amp; Relations</a:t>
            </a:r>
            <a:endParaRPr lang="de-DE" sz="1600" dirty="0">
              <a:solidFill>
                <a:srgbClr val="004D9F"/>
              </a:solidFill>
              <a:latin typeface="Roboto Black"/>
              <a:cs typeface="Roboto Black"/>
            </a:endParaRPr>
          </a:p>
          <a:p>
            <a:pPr marL="285750" indent="-285750">
              <a:spcBef>
                <a:spcPct val="50000"/>
              </a:spcBef>
              <a:buClr>
                <a:srgbClr val="004D9F"/>
              </a:buClr>
              <a:buSzPct val="100000"/>
              <a:buFont typeface="Symbol" panose="05050102010706020507" pitchFamily="18" charset="2"/>
              <a:buChar char="-"/>
            </a:pPr>
            <a:r>
              <a:rPr lang="de-DE" sz="1600" spc="100" dirty="0" smtClean="0">
                <a:solidFill>
                  <a:srgbClr val="004D9F"/>
                </a:solidFill>
                <a:latin typeface="Roboto Black"/>
                <a:ea typeface="Roboto Light" panose="02000000000000000000" pitchFamily="2" charset="0"/>
                <a:cs typeface="Roboto Thin"/>
              </a:rPr>
              <a:t>HTTP Verbs &amp; Status Codes</a:t>
            </a:r>
          </a:p>
          <a:p>
            <a:pPr marL="742950" lvl="1" indent="-285750">
              <a:spcBef>
                <a:spcPct val="50000"/>
              </a:spcBef>
              <a:buClr>
                <a:srgbClr val="004D9F"/>
              </a:buClr>
              <a:buSzPct val="100000"/>
              <a:buFont typeface="Symbol" panose="05050102010706020507" pitchFamily="18" charset="2"/>
              <a:buChar char="-"/>
            </a:pPr>
            <a:r>
              <a:rPr lang="de-DE" sz="1600" spc="100" dirty="0" smtClean="0">
                <a:solidFill>
                  <a:srgbClr val="004D9F"/>
                </a:solidFill>
                <a:latin typeface="Roboto Black"/>
                <a:ea typeface="Roboto Light" panose="02000000000000000000" pitchFamily="2" charset="0"/>
                <a:cs typeface="Roboto Thin"/>
              </a:rPr>
              <a:t>PUT vs. POST</a:t>
            </a:r>
          </a:p>
          <a:p>
            <a:pPr marL="742950" lvl="1" indent="-285750">
              <a:spcBef>
                <a:spcPct val="50000"/>
              </a:spcBef>
              <a:buClr>
                <a:srgbClr val="004D9F"/>
              </a:buClr>
              <a:buSzPct val="100000"/>
              <a:buFont typeface="Symbol" panose="05050102010706020507" pitchFamily="18" charset="2"/>
              <a:buChar char="-"/>
            </a:pPr>
            <a:r>
              <a:rPr lang="de-DE" sz="1600" spc="100" dirty="0" smtClean="0">
                <a:solidFill>
                  <a:srgbClr val="004D9F"/>
                </a:solidFill>
                <a:latin typeface="Roboto Black"/>
                <a:ea typeface="Roboto Light" panose="02000000000000000000" pitchFamily="2" charset="0"/>
                <a:cs typeface="Roboto Thin"/>
              </a:rPr>
              <a:t>Partial Update</a:t>
            </a:r>
          </a:p>
          <a:p>
            <a:pPr marL="742950" lvl="1" indent="-285750">
              <a:spcBef>
                <a:spcPct val="50000"/>
              </a:spcBef>
              <a:buClr>
                <a:srgbClr val="004D9F"/>
              </a:buClr>
              <a:buSzPct val="100000"/>
              <a:buFont typeface="Symbol" panose="05050102010706020507" pitchFamily="18" charset="2"/>
              <a:buChar char="-"/>
            </a:pPr>
            <a:r>
              <a:rPr lang="de-DE" sz="1600" spc="100" dirty="0" smtClean="0">
                <a:solidFill>
                  <a:srgbClr val="004D9F"/>
                </a:solidFill>
                <a:latin typeface="Roboto Black"/>
                <a:ea typeface="Roboto Light" panose="02000000000000000000" pitchFamily="2" charset="0"/>
                <a:cs typeface="Roboto Thin"/>
              </a:rPr>
              <a:t>Path &amp; Query Parameter</a:t>
            </a:r>
          </a:p>
          <a:p>
            <a:pPr marL="285750" indent="-285750">
              <a:spcBef>
                <a:spcPct val="50000"/>
              </a:spcBef>
              <a:buClr>
                <a:srgbClr val="004D9F"/>
              </a:buClr>
              <a:buSzPct val="100000"/>
              <a:buFont typeface="Symbol" panose="05050102010706020507" pitchFamily="18" charset="2"/>
              <a:buChar char="-"/>
            </a:pPr>
            <a:r>
              <a:rPr lang="de-DE" sz="1600" spc="100" dirty="0" err="1" smtClean="0">
                <a:solidFill>
                  <a:srgbClr val="004D9F"/>
                </a:solidFill>
                <a:latin typeface="Roboto Black"/>
                <a:ea typeface="Roboto Light" panose="02000000000000000000" pitchFamily="2" charset="0"/>
                <a:cs typeface="Roboto Thin"/>
              </a:rPr>
              <a:t>Advanced</a:t>
            </a:r>
            <a:r>
              <a:rPr lang="de-DE" sz="1600" spc="100" dirty="0" smtClean="0">
                <a:solidFill>
                  <a:srgbClr val="004D9F"/>
                </a:solidFill>
                <a:latin typeface="Roboto Black"/>
                <a:ea typeface="Roboto Light" panose="02000000000000000000" pitchFamily="2" charset="0"/>
                <a:cs typeface="Roboto Thin"/>
              </a:rPr>
              <a:t> Topics</a:t>
            </a:r>
          </a:p>
          <a:p>
            <a:pPr marL="742950" lvl="1" indent="-285750">
              <a:spcBef>
                <a:spcPct val="50000"/>
              </a:spcBef>
              <a:buClr>
                <a:srgbClr val="004D9F"/>
              </a:buClr>
              <a:buSzPct val="100000"/>
              <a:buFont typeface="Symbol" panose="05050102010706020507" pitchFamily="18" charset="2"/>
              <a:buChar char="-"/>
            </a:pPr>
            <a:r>
              <a:rPr lang="de-DE" sz="1600" spc="100" dirty="0" err="1" smtClean="0">
                <a:solidFill>
                  <a:srgbClr val="004D9F"/>
                </a:solidFill>
                <a:latin typeface="Roboto Black"/>
                <a:ea typeface="Roboto Light" panose="02000000000000000000" pitchFamily="2" charset="0"/>
                <a:cs typeface="Roboto Thin"/>
              </a:rPr>
              <a:t>Pagination</a:t>
            </a:r>
            <a:endParaRPr lang="de-DE" sz="1600" spc="100" dirty="0">
              <a:solidFill>
                <a:srgbClr val="004D9F"/>
              </a:solidFill>
              <a:latin typeface="Roboto Black"/>
              <a:ea typeface="Roboto Light" panose="02000000000000000000" pitchFamily="2" charset="0"/>
              <a:cs typeface="Roboto Thin"/>
            </a:endParaRPr>
          </a:p>
          <a:p>
            <a:pPr marL="742950" lvl="1" indent="-285750">
              <a:spcBef>
                <a:spcPct val="50000"/>
              </a:spcBef>
              <a:buClr>
                <a:srgbClr val="004D9F"/>
              </a:buClr>
              <a:buSzPct val="100000"/>
              <a:buFont typeface="Symbol" panose="05050102010706020507" pitchFamily="18" charset="2"/>
              <a:buChar char="-"/>
            </a:pPr>
            <a:r>
              <a:rPr lang="de-DE" sz="1600" spc="100" dirty="0" err="1" smtClean="0">
                <a:solidFill>
                  <a:srgbClr val="004D9F"/>
                </a:solidFill>
                <a:latin typeface="Roboto Black"/>
                <a:ea typeface="Roboto Light" panose="02000000000000000000" pitchFamily="2" charset="0"/>
                <a:cs typeface="Roboto Thin"/>
              </a:rPr>
              <a:t>Versioning</a:t>
            </a:r>
            <a:r>
              <a:rPr lang="de-DE" sz="1600" spc="100" dirty="0" smtClean="0">
                <a:solidFill>
                  <a:srgbClr val="004D9F"/>
                </a:solidFill>
                <a:latin typeface="Roboto Black"/>
                <a:ea typeface="Roboto Light" panose="02000000000000000000" pitchFamily="2" charset="0"/>
                <a:cs typeface="Roboto Thin"/>
              </a:rPr>
              <a:t> (Optional)</a:t>
            </a:r>
            <a:endParaRPr lang="de-DE" sz="1600" spc="100" dirty="0">
              <a:solidFill>
                <a:srgbClr val="004D9F"/>
              </a:solidFill>
              <a:latin typeface="Roboto Black"/>
              <a:ea typeface="Roboto Light" panose="02000000000000000000" pitchFamily="2" charset="0"/>
              <a:cs typeface="Roboto Thin"/>
            </a:endParaRPr>
          </a:p>
          <a:p>
            <a:pPr marL="742950" lvl="1" indent="-285750">
              <a:spcBef>
                <a:spcPct val="50000"/>
              </a:spcBef>
              <a:buClr>
                <a:srgbClr val="004D9F"/>
              </a:buClr>
              <a:buSzPct val="100000"/>
              <a:buFont typeface="Symbol" panose="05050102010706020507" pitchFamily="18" charset="2"/>
              <a:buChar char="-"/>
            </a:pPr>
            <a:r>
              <a:rPr lang="de-DE" sz="1600" spc="100" dirty="0" smtClean="0">
                <a:solidFill>
                  <a:srgbClr val="004D9F"/>
                </a:solidFill>
                <a:latin typeface="Roboto Black"/>
                <a:ea typeface="Roboto Light" panose="02000000000000000000" pitchFamily="2" charset="0"/>
                <a:cs typeface="Roboto Thin"/>
              </a:rPr>
              <a:t>HATEOAS </a:t>
            </a:r>
            <a:r>
              <a:rPr lang="de-DE" sz="1600" spc="100" dirty="0" smtClean="0">
                <a:solidFill>
                  <a:srgbClr val="004D9F"/>
                </a:solidFill>
                <a:latin typeface="Roboto Black"/>
                <a:ea typeface="Roboto Light" panose="02000000000000000000" pitchFamily="2" charset="0"/>
                <a:cs typeface="Roboto Thin"/>
              </a:rPr>
              <a:t>(Optional)</a:t>
            </a:r>
          </a:p>
          <a:p>
            <a:pPr marL="285750" indent="-285750">
              <a:spcBef>
                <a:spcPct val="50000"/>
              </a:spcBef>
              <a:buClr>
                <a:srgbClr val="004D9F"/>
              </a:buClr>
              <a:buSzPct val="100000"/>
              <a:buFont typeface="Symbol" panose="05050102010706020507" pitchFamily="18" charset="2"/>
              <a:buChar char="-"/>
            </a:pPr>
            <a:r>
              <a:rPr lang="de-DE" sz="1600" spc="100" dirty="0" smtClean="0">
                <a:solidFill>
                  <a:srgbClr val="004D9F"/>
                </a:solidFill>
                <a:latin typeface="Roboto Black"/>
                <a:ea typeface="Roboto Light" panose="02000000000000000000" pitchFamily="2" charset="0"/>
                <a:cs typeface="Roboto Thin"/>
              </a:rPr>
              <a:t>Appendix, Links</a:t>
            </a:r>
            <a:endParaRPr lang="de-DE" sz="1600" spc="100" dirty="0" smtClean="0">
              <a:solidFill>
                <a:srgbClr val="000000"/>
              </a:solidFill>
              <a:latin typeface="Roboto Light" panose="02000000000000000000" pitchFamily="2" charset="0"/>
              <a:ea typeface="Roboto Light" panose="02000000000000000000" pitchFamily="2" charset="0"/>
              <a:cs typeface="Roboto Thin"/>
            </a:endParaRPr>
          </a:p>
        </p:txBody>
      </p:sp>
    </p:spTree>
    <p:extLst>
      <p:ext uri="{BB962C8B-B14F-4D97-AF65-F5344CB8AC3E}">
        <p14:creationId xmlns:p14="http://schemas.microsoft.com/office/powerpoint/2010/main" val="2383145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731520" y="2434858"/>
            <a:ext cx="7875270" cy="1200329"/>
          </a:xfrm>
          <a:prstGeom prst="rect">
            <a:avLst/>
          </a:prstGeom>
        </p:spPr>
        <p:txBody>
          <a:bodyPr wrap="square">
            <a:spAutoFit/>
          </a:bodyPr>
          <a:lstStyle/>
          <a:p>
            <a:r>
              <a:rPr lang="en-US" i="1" dirty="0">
                <a:solidFill>
                  <a:srgbClr val="666666"/>
                </a:solidFill>
              </a:rPr>
              <a:t>Look at the current huge tech companies: Facebook, Twitter, Google, GitHub, Amazon, Netflix… None of them would be nearly as big as they are today if they hadn’t opened up their data via API. In fact, an entire industry exists with the sole purpose of consuming data provided by said platforms.</a:t>
            </a:r>
            <a:endParaRPr lang="de-CH" i="1" dirty="0"/>
          </a:p>
        </p:txBody>
      </p:sp>
      <p:sp>
        <p:nvSpPr>
          <p:cNvPr id="3" name="Rechteck 2"/>
          <p:cNvSpPr/>
          <p:nvPr/>
        </p:nvSpPr>
        <p:spPr>
          <a:xfrm>
            <a:off x="5189220" y="3620632"/>
            <a:ext cx="3714750" cy="261610"/>
          </a:xfrm>
          <a:prstGeom prst="rect">
            <a:avLst/>
          </a:prstGeom>
        </p:spPr>
        <p:txBody>
          <a:bodyPr wrap="square">
            <a:spAutoFit/>
          </a:bodyPr>
          <a:lstStyle/>
          <a:p>
            <a:r>
              <a:rPr lang="de-CH" sz="1100" dirty="0"/>
              <a:t>https://codeplanet.io/principles-good-restful-api-design/</a:t>
            </a:r>
          </a:p>
        </p:txBody>
      </p:sp>
    </p:spTree>
    <p:extLst>
      <p:ext uri="{BB962C8B-B14F-4D97-AF65-F5344CB8AC3E}">
        <p14:creationId xmlns:p14="http://schemas.microsoft.com/office/powerpoint/2010/main" val="63140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3"/>
          <p:cNvSpPr>
            <a:spLocks noGrp="1"/>
          </p:cNvSpPr>
          <p:nvPr>
            <p:ph type="dt" sz="half" idx="4294967295"/>
          </p:nvPr>
        </p:nvSpPr>
        <p:spPr>
          <a:xfrm>
            <a:off x="325248" y="6477000"/>
            <a:ext cx="1423817" cy="381000"/>
          </a:xfrm>
          <a:prstGeom prst="rect">
            <a:avLst/>
          </a:prstGeom>
        </p:spPr>
        <p:txBody>
          <a:bodyPr/>
          <a:lstStyle/>
          <a:p>
            <a:fld id="{A43091BB-1512-4885-B863-E3D80A555E72}" type="datetime1">
              <a:rPr lang="de-DE" sz="800" smtClean="0">
                <a:solidFill>
                  <a:schemeClr val="bg1">
                    <a:lumMod val="50000"/>
                  </a:schemeClr>
                </a:solidFill>
                <a:latin typeface="Roboto Light" panose="02000000000000000000" pitchFamily="2" charset="0"/>
                <a:ea typeface="Roboto Light" panose="02000000000000000000" pitchFamily="2" charset="0"/>
              </a:rPr>
              <a:t>19.06.2017</a:t>
            </a:fld>
            <a:endParaRPr lang="de-DE" sz="800" dirty="0">
              <a:solidFill>
                <a:schemeClr val="bg1">
                  <a:lumMod val="50000"/>
                </a:schemeClr>
              </a:solidFill>
              <a:latin typeface="Roboto Light" panose="02000000000000000000" pitchFamily="2" charset="0"/>
              <a:ea typeface="Roboto Light" panose="02000000000000000000" pitchFamily="2" charset="0"/>
            </a:endParaRPr>
          </a:p>
        </p:txBody>
      </p:sp>
      <p:sp>
        <p:nvSpPr>
          <p:cNvPr id="3" name="Foliennummernplatzhalter 4"/>
          <p:cNvSpPr>
            <a:spLocks noGrp="1"/>
          </p:cNvSpPr>
          <p:nvPr>
            <p:ph type="sldNum" sz="quarter" idx="4294967295"/>
          </p:nvPr>
        </p:nvSpPr>
        <p:spPr>
          <a:xfrm>
            <a:off x="1109798" y="6477000"/>
            <a:ext cx="457127" cy="381000"/>
          </a:xfrm>
          <a:prstGeom prst="rect">
            <a:avLst/>
          </a:prstGeom>
        </p:spPr>
        <p:txBody>
          <a:bodyPr/>
          <a:lstStyle/>
          <a:p>
            <a:fld id="{826F140E-EA6C-4311-89AF-468DFF826338}" type="slidenum">
              <a:rPr lang="de-DE" sz="800" smtClean="0">
                <a:solidFill>
                  <a:schemeClr val="bg1">
                    <a:lumMod val="50000"/>
                  </a:schemeClr>
                </a:solidFill>
                <a:latin typeface="Roboto Light" panose="02000000000000000000" pitchFamily="2" charset="0"/>
                <a:ea typeface="Roboto Light" panose="02000000000000000000" pitchFamily="2" charset="0"/>
              </a:rPr>
              <a:t>5</a:t>
            </a:fld>
            <a:endParaRPr lang="de-DE" sz="800" dirty="0">
              <a:solidFill>
                <a:schemeClr val="bg1">
                  <a:lumMod val="50000"/>
                </a:schemeClr>
              </a:solidFill>
              <a:latin typeface="Roboto Light" panose="02000000000000000000" pitchFamily="2" charset="0"/>
              <a:ea typeface="Roboto Light" panose="02000000000000000000" pitchFamily="2" charset="0"/>
            </a:endParaRPr>
          </a:p>
        </p:txBody>
      </p:sp>
      <p:sp>
        <p:nvSpPr>
          <p:cNvPr id="48" name="Titel 1"/>
          <p:cNvSpPr txBox="1">
            <a:spLocks/>
          </p:cNvSpPr>
          <p:nvPr/>
        </p:nvSpPr>
        <p:spPr>
          <a:xfrm>
            <a:off x="271686" y="404741"/>
            <a:ext cx="7992890" cy="341908"/>
          </a:xfrm>
          <a:prstGeom prst="rect">
            <a:avLst/>
          </a:prstGeom>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CH" spc="100" dirty="0" smtClean="0">
                <a:solidFill>
                  <a:srgbClr val="000000"/>
                </a:solidFill>
                <a:latin typeface="Roboto Light" panose="02000000000000000000" pitchFamily="2" charset="0"/>
                <a:ea typeface="Roboto Light" panose="02000000000000000000" pitchFamily="2" charset="0"/>
                <a:cs typeface="Roboto Thin"/>
              </a:rPr>
              <a:t>Intro </a:t>
            </a:r>
            <a:r>
              <a:rPr lang="de-CH" spc="100" dirty="0" smtClean="0">
                <a:solidFill>
                  <a:srgbClr val="000000"/>
                </a:solidFill>
                <a:latin typeface="Roboto Light" panose="02000000000000000000" pitchFamily="2" charset="0"/>
                <a:ea typeface="Roboto Light" panose="02000000000000000000" pitchFamily="2" charset="0"/>
                <a:cs typeface="Roboto Light" panose="02000000000000000000" pitchFamily="2" charset="0"/>
              </a:rPr>
              <a:t>–</a:t>
            </a:r>
            <a:r>
              <a:rPr lang="de-CH" spc="100" dirty="0" smtClean="0">
                <a:solidFill>
                  <a:srgbClr val="000000"/>
                </a:solidFill>
                <a:latin typeface="Roboto Regular" panose="02000000000000000000" pitchFamily="2" charset="0"/>
                <a:ea typeface="Roboto Regular" panose="02000000000000000000" pitchFamily="2" charset="0"/>
                <a:cs typeface="Roboto Bold"/>
              </a:rPr>
              <a:t> </a:t>
            </a:r>
            <a:r>
              <a:rPr lang="de-CH" spc="100" dirty="0" smtClean="0">
                <a:solidFill>
                  <a:srgbClr val="000000"/>
                </a:solidFill>
                <a:latin typeface="Roboto Black"/>
                <a:ea typeface="Roboto Regular" panose="02000000000000000000" pitchFamily="2" charset="0"/>
                <a:cs typeface="Roboto Black"/>
              </a:rPr>
              <a:t>Developer Experience (DX)</a:t>
            </a:r>
            <a:endParaRPr lang="de-CH" spc="100" dirty="0">
              <a:solidFill>
                <a:srgbClr val="000000"/>
              </a:solidFill>
              <a:latin typeface="Roboto Black"/>
              <a:cs typeface="Roboto Black"/>
            </a:endParaRPr>
          </a:p>
        </p:txBody>
      </p:sp>
      <p:sp>
        <p:nvSpPr>
          <p:cNvPr id="11" name="Text Box 4"/>
          <p:cNvSpPr txBox="1">
            <a:spLocks noChangeArrowheads="1"/>
          </p:cNvSpPr>
          <p:nvPr/>
        </p:nvSpPr>
        <p:spPr bwMode="auto">
          <a:xfrm>
            <a:off x="858031" y="945136"/>
            <a:ext cx="8163024" cy="5333376"/>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lIns="50800" tIns="90000" rIns="50800" bIns="90000"/>
          <a:lstStyle>
            <a:lvl1pPr marL="180975" indent="-180975" eaLnBrk="0" hangingPunct="0">
              <a:defRPr sz="2400">
                <a:solidFill>
                  <a:schemeClr val="tx1"/>
                </a:solidFill>
                <a:latin typeface="Arial" pitchFamily="34" charset="0"/>
                <a:ea typeface="ＭＳ Ｐゴシック" pitchFamily="34" charset="-128"/>
              </a:defRPr>
            </a:lvl1pPr>
            <a:lvl2pPr marL="638175" indent="-180975"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342900" indent="-342900">
              <a:buFont typeface="Arial" panose="020B0604020202020204" pitchFamily="34" charset="0"/>
              <a:buChar char="•"/>
            </a:pPr>
            <a:endParaRPr lang="de-CH" sz="2000" dirty="0" smtClean="0">
              <a:latin typeface="+mn-lt"/>
            </a:endParaRPr>
          </a:p>
          <a:p>
            <a:pPr marL="342900" indent="-342900">
              <a:buFont typeface="Arial" panose="020B0604020202020204" pitchFamily="34" charset="0"/>
              <a:buChar char="•"/>
            </a:pPr>
            <a:r>
              <a:rPr lang="en-US" sz="2000" dirty="0" smtClean="0">
                <a:latin typeface="+mn-lt"/>
              </a:rPr>
              <a:t>An </a:t>
            </a:r>
            <a:r>
              <a:rPr lang="en-US" sz="2000" dirty="0">
                <a:latin typeface="+mn-lt"/>
              </a:rPr>
              <a:t>API is a developer's UI - just like any UI, it's important to ensure the user's </a:t>
            </a:r>
            <a:r>
              <a:rPr lang="en-US" sz="2000" dirty="0" smtClean="0">
                <a:latin typeface="+mn-lt"/>
              </a:rPr>
              <a:t>experience </a:t>
            </a:r>
            <a:r>
              <a:rPr lang="en-US" sz="2000" dirty="0">
                <a:latin typeface="+mn-lt"/>
              </a:rPr>
              <a:t>is thought out carefully!</a:t>
            </a:r>
          </a:p>
          <a:p>
            <a:pPr marL="342900" indent="-342900">
              <a:buFont typeface="Arial" panose="020B0604020202020204" pitchFamily="34" charset="0"/>
              <a:buChar char="•"/>
            </a:pPr>
            <a:endParaRPr lang="en-US" sz="2000" dirty="0" smtClean="0">
              <a:latin typeface="+mn-lt"/>
            </a:endParaRPr>
          </a:p>
          <a:p>
            <a:pPr marL="342900" indent="-342900">
              <a:buFont typeface="Arial" panose="020B0604020202020204" pitchFamily="34" charset="0"/>
              <a:buChar char="•"/>
            </a:pPr>
            <a:r>
              <a:rPr lang="en-US" sz="2000" dirty="0" smtClean="0">
                <a:latin typeface="+mn-lt"/>
              </a:rPr>
              <a:t>Use </a:t>
            </a:r>
            <a:r>
              <a:rPr lang="en-US" sz="2000" dirty="0">
                <a:latin typeface="+mn-lt"/>
              </a:rPr>
              <a:t>web standards where they make </a:t>
            </a:r>
            <a:r>
              <a:rPr lang="en-US" sz="2000" dirty="0" smtClean="0">
                <a:latin typeface="+mn-lt"/>
              </a:rPr>
              <a:t>sense</a:t>
            </a:r>
            <a:br>
              <a:rPr lang="en-US" sz="2000" dirty="0" smtClean="0">
                <a:latin typeface="+mn-lt"/>
              </a:rPr>
            </a:br>
            <a:endParaRPr lang="en-US" sz="2000" dirty="0">
              <a:latin typeface="+mn-lt"/>
            </a:endParaRPr>
          </a:p>
          <a:p>
            <a:pPr marL="342900" indent="-342900">
              <a:buFont typeface="Arial" panose="020B0604020202020204" pitchFamily="34" charset="0"/>
              <a:buChar char="•"/>
            </a:pPr>
            <a:r>
              <a:rPr lang="en-US" sz="2000" dirty="0">
                <a:latin typeface="+mn-lt"/>
              </a:rPr>
              <a:t>It should be friendly to the developer and be </a:t>
            </a:r>
            <a:r>
              <a:rPr lang="en-US" sz="2000" dirty="0" err="1">
                <a:latin typeface="+mn-lt"/>
              </a:rPr>
              <a:t>explorable</a:t>
            </a:r>
            <a:r>
              <a:rPr lang="en-US" sz="2000" dirty="0">
                <a:latin typeface="+mn-lt"/>
              </a:rPr>
              <a:t> via a browser address </a:t>
            </a:r>
            <a:r>
              <a:rPr lang="en-US" sz="2000" dirty="0" smtClean="0">
                <a:latin typeface="+mn-lt"/>
              </a:rPr>
              <a:t>bar</a:t>
            </a:r>
            <a:br>
              <a:rPr lang="en-US" sz="2000" dirty="0" smtClean="0">
                <a:latin typeface="+mn-lt"/>
              </a:rPr>
            </a:br>
            <a:endParaRPr lang="en-US" sz="2000" dirty="0">
              <a:latin typeface="+mn-lt"/>
            </a:endParaRPr>
          </a:p>
          <a:p>
            <a:pPr marL="342900" indent="-342900">
              <a:buFont typeface="Arial" panose="020B0604020202020204" pitchFamily="34" charset="0"/>
              <a:buChar char="•"/>
            </a:pPr>
            <a:r>
              <a:rPr lang="en-US" sz="2000" dirty="0">
                <a:latin typeface="+mn-lt"/>
              </a:rPr>
              <a:t>It should be simple, intuitive and consistent to make adoption not only easy but </a:t>
            </a:r>
            <a:r>
              <a:rPr lang="en-US" sz="2000" dirty="0" smtClean="0">
                <a:latin typeface="+mn-lt"/>
              </a:rPr>
              <a:t>pleasant</a:t>
            </a:r>
            <a:br>
              <a:rPr lang="en-US" sz="2000" dirty="0" smtClean="0">
                <a:latin typeface="+mn-lt"/>
              </a:rPr>
            </a:br>
            <a:endParaRPr lang="de-CH" sz="2000" dirty="0">
              <a:latin typeface="+mn-lt"/>
            </a:endParaRPr>
          </a:p>
          <a:p>
            <a:pPr marL="342900" indent="-342900">
              <a:buFont typeface="Arial" panose="020B0604020202020204" pitchFamily="34" charset="0"/>
              <a:buChar char="•"/>
            </a:pPr>
            <a:r>
              <a:rPr lang="de-CH" sz="2000" dirty="0" err="1" smtClean="0">
                <a:latin typeface="+mn-lt"/>
              </a:rPr>
              <a:t>Provide</a:t>
            </a:r>
            <a:r>
              <a:rPr lang="de-CH" sz="2000" dirty="0" smtClean="0">
                <a:latin typeface="+mn-lt"/>
              </a:rPr>
              <a:t> </a:t>
            </a:r>
            <a:r>
              <a:rPr lang="de-CH" sz="2000" dirty="0" err="1" smtClean="0">
                <a:latin typeface="+mn-lt"/>
              </a:rPr>
              <a:t>examples</a:t>
            </a:r>
            <a:r>
              <a:rPr lang="de-CH" sz="2000" dirty="0" smtClean="0">
                <a:latin typeface="+mn-lt"/>
              </a:rPr>
              <a:t> </a:t>
            </a:r>
            <a:r>
              <a:rPr lang="de-CH" sz="2000" dirty="0" err="1" smtClean="0">
                <a:latin typeface="+mn-lt"/>
              </a:rPr>
              <a:t>and</a:t>
            </a:r>
            <a:r>
              <a:rPr lang="de-CH" sz="2000" dirty="0" smtClean="0">
                <a:latin typeface="+mn-lt"/>
              </a:rPr>
              <a:t> </a:t>
            </a:r>
            <a:r>
              <a:rPr lang="de-CH" sz="2000" dirty="0" err="1" smtClean="0">
                <a:latin typeface="+mn-lt"/>
              </a:rPr>
              <a:t>documentation</a:t>
            </a:r>
            <a:endParaRPr lang="de-CH" sz="2000" dirty="0">
              <a:latin typeface="+mn-lt"/>
            </a:endParaRPr>
          </a:p>
          <a:p>
            <a:pPr marL="0" indent="0" algn="ctr"/>
            <a:endParaRPr lang="de-CH" sz="2000" dirty="0">
              <a:latin typeface="+mn-lt"/>
            </a:endParaRPr>
          </a:p>
          <a:p>
            <a:pPr marL="0" indent="0" algn="ctr"/>
            <a:r>
              <a:rPr lang="de-CH" sz="2000" b="1" dirty="0" err="1" smtClean="0">
                <a:latin typeface="+mn-lt"/>
              </a:rPr>
              <a:t>Invest</a:t>
            </a:r>
            <a:r>
              <a:rPr lang="de-CH" sz="2000" b="1" dirty="0" smtClean="0">
                <a:latin typeface="+mn-lt"/>
              </a:rPr>
              <a:t> not </a:t>
            </a:r>
            <a:r>
              <a:rPr lang="de-CH" sz="2000" b="1" dirty="0" err="1" smtClean="0">
                <a:latin typeface="+mn-lt"/>
              </a:rPr>
              <a:t>only</a:t>
            </a:r>
            <a:r>
              <a:rPr lang="de-CH" sz="2000" b="1" dirty="0" smtClean="0">
                <a:latin typeface="+mn-lt"/>
              </a:rPr>
              <a:t> </a:t>
            </a:r>
            <a:r>
              <a:rPr lang="de-CH" sz="2000" b="1" dirty="0" err="1" smtClean="0">
                <a:latin typeface="+mn-lt"/>
              </a:rPr>
              <a:t>for</a:t>
            </a:r>
            <a:r>
              <a:rPr lang="de-CH" sz="2000" b="1" dirty="0" smtClean="0">
                <a:latin typeface="+mn-lt"/>
              </a:rPr>
              <a:t> «</a:t>
            </a:r>
            <a:r>
              <a:rPr lang="de-CH" sz="2000" b="1" dirty="0" err="1" smtClean="0">
                <a:latin typeface="+mn-lt"/>
              </a:rPr>
              <a:t>public</a:t>
            </a:r>
            <a:r>
              <a:rPr lang="de-CH" sz="2000" b="1" dirty="0" smtClean="0">
                <a:latin typeface="+mn-lt"/>
              </a:rPr>
              <a:t>» APIs in </a:t>
            </a:r>
            <a:r>
              <a:rPr lang="de-CH" sz="2000" b="1" dirty="0" err="1" smtClean="0">
                <a:latin typeface="+mn-lt"/>
              </a:rPr>
              <a:t>the</a:t>
            </a:r>
            <a:r>
              <a:rPr lang="de-CH" sz="2000" b="1" dirty="0" smtClean="0">
                <a:latin typeface="+mn-lt"/>
              </a:rPr>
              <a:t> DX </a:t>
            </a:r>
          </a:p>
          <a:p>
            <a:pPr marL="0" indent="0" algn="ctr"/>
            <a:r>
              <a:rPr lang="de-CH" sz="2000" b="1" dirty="0" smtClean="0">
                <a:latin typeface="+mn-lt"/>
              </a:rPr>
              <a:t>(Internal </a:t>
            </a:r>
            <a:r>
              <a:rPr lang="de-CH" sz="2000" b="1" dirty="0" err="1" smtClean="0">
                <a:latin typeface="+mn-lt"/>
              </a:rPr>
              <a:t>users</a:t>
            </a:r>
            <a:r>
              <a:rPr lang="de-CH" sz="2000" b="1" dirty="0" smtClean="0">
                <a:latin typeface="+mn-lt"/>
              </a:rPr>
              <a:t> </a:t>
            </a:r>
            <a:r>
              <a:rPr lang="de-CH" sz="2000" b="1" dirty="0" err="1" smtClean="0">
                <a:latin typeface="+mn-lt"/>
              </a:rPr>
              <a:t>are</a:t>
            </a:r>
            <a:r>
              <a:rPr lang="de-CH" sz="2000" b="1" dirty="0" smtClean="0">
                <a:latin typeface="+mn-lt"/>
              </a:rPr>
              <a:t> </a:t>
            </a:r>
            <a:r>
              <a:rPr lang="de-CH" sz="2000" b="1" dirty="0" err="1" smtClean="0">
                <a:latin typeface="+mn-lt"/>
              </a:rPr>
              <a:t>important</a:t>
            </a:r>
            <a:r>
              <a:rPr lang="de-CH" sz="2000" b="1" dirty="0" smtClean="0">
                <a:latin typeface="+mn-lt"/>
              </a:rPr>
              <a:t> </a:t>
            </a:r>
            <a:r>
              <a:rPr lang="de-CH" sz="2000" b="1" dirty="0" err="1" smtClean="0">
                <a:latin typeface="+mn-lt"/>
              </a:rPr>
              <a:t>too</a:t>
            </a:r>
            <a:r>
              <a:rPr lang="de-CH" sz="2000" b="1" dirty="0" smtClean="0">
                <a:latin typeface="+mn-lt"/>
              </a:rPr>
              <a:t>!)</a:t>
            </a:r>
          </a:p>
        </p:txBody>
      </p:sp>
      <p:sp>
        <p:nvSpPr>
          <p:cNvPr id="5" name="Pfeil nach rechts 4"/>
          <p:cNvSpPr/>
          <p:nvPr/>
        </p:nvSpPr>
        <p:spPr>
          <a:xfrm>
            <a:off x="1978478" y="5429250"/>
            <a:ext cx="389671" cy="32004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604000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1686" y="404741"/>
            <a:ext cx="7992890" cy="341908"/>
          </a:xfrm>
          <a:prstGeom prst="rect">
            <a:avLst/>
          </a:prstGeom>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CH" spc="100" dirty="0" smtClean="0">
                <a:solidFill>
                  <a:srgbClr val="000000"/>
                </a:solidFill>
                <a:latin typeface="Roboto Light" panose="02000000000000000000" pitchFamily="2" charset="0"/>
                <a:ea typeface="Roboto Light" panose="02000000000000000000" pitchFamily="2" charset="0"/>
                <a:cs typeface="Roboto Light" panose="02000000000000000000" pitchFamily="2" charset="0"/>
              </a:rPr>
              <a:t>Intro–</a:t>
            </a:r>
            <a:r>
              <a:rPr lang="de-CH" spc="100" dirty="0" smtClean="0">
                <a:solidFill>
                  <a:srgbClr val="000000"/>
                </a:solidFill>
                <a:latin typeface="Roboto Regular" panose="02000000000000000000" pitchFamily="2" charset="0"/>
                <a:ea typeface="Roboto Regular" panose="02000000000000000000" pitchFamily="2" charset="0"/>
                <a:cs typeface="Roboto Bold"/>
              </a:rPr>
              <a:t> </a:t>
            </a:r>
            <a:r>
              <a:rPr lang="de-CH" spc="100" dirty="0" smtClean="0">
                <a:solidFill>
                  <a:srgbClr val="000000"/>
                </a:solidFill>
                <a:latin typeface="Roboto Black"/>
                <a:ea typeface="Roboto Regular" panose="02000000000000000000" pitchFamily="2" charset="0"/>
                <a:cs typeface="Roboto Black"/>
              </a:rPr>
              <a:t>SOAP vs. REST</a:t>
            </a:r>
            <a:endParaRPr lang="de-CH" spc="100" dirty="0">
              <a:solidFill>
                <a:srgbClr val="000000"/>
              </a:solidFill>
              <a:latin typeface="Roboto Black"/>
              <a:cs typeface="Roboto Black"/>
            </a:endParaRPr>
          </a:p>
        </p:txBody>
      </p:sp>
      <p:sp>
        <p:nvSpPr>
          <p:cNvPr id="3" name="Abgerundetes Rechteck 2"/>
          <p:cNvSpPr>
            <a:spLocks noChangeArrowheads="1"/>
          </p:cNvSpPr>
          <p:nvPr/>
        </p:nvSpPr>
        <p:spPr bwMode="auto">
          <a:xfrm>
            <a:off x="343694" y="997740"/>
            <a:ext cx="4191000" cy="4465800"/>
          </a:xfrm>
          <a:prstGeom prst="roundRect">
            <a:avLst>
              <a:gd name="adj" fmla="val 3330"/>
            </a:avLst>
          </a:prstGeom>
          <a:noFill/>
          <a:ln w="9525">
            <a:solidFill>
              <a:srgbClr val="A7ACAC"/>
            </a:solidFill>
            <a:miter lim="800000"/>
            <a:headEnd/>
            <a:tailEnd/>
          </a:ln>
          <a:effectLst/>
        </p:spPr>
        <p:txBody>
          <a:bodyPr wrap="square" tIns="108000" anchor="t" anchorCtr="0">
            <a:noAutofit/>
          </a:bodyPr>
          <a:lstStyle/>
          <a:p>
            <a:pPr>
              <a:spcBef>
                <a:spcPct val="50000"/>
              </a:spcBef>
              <a:buClr>
                <a:srgbClr val="004D9F"/>
              </a:buClr>
              <a:buSzPct val="100000"/>
            </a:pPr>
            <a:r>
              <a:rPr lang="de-CH" sz="1600" dirty="0" smtClean="0">
                <a:solidFill>
                  <a:srgbClr val="004D9F"/>
                </a:solidFill>
                <a:latin typeface="Roboto Black"/>
                <a:cs typeface="Roboto Black"/>
              </a:rPr>
              <a:t>SOAP</a:t>
            </a:r>
          </a:p>
          <a:p>
            <a:pPr>
              <a:spcBef>
                <a:spcPct val="50000"/>
              </a:spcBef>
              <a:buClr>
                <a:srgbClr val="004D9F"/>
              </a:buClr>
              <a:buSzPct val="100000"/>
            </a:pPr>
            <a:endParaRPr lang="de-CH" sz="1400" dirty="0" smtClean="0">
              <a:solidFill>
                <a:srgbClr val="004D9F"/>
              </a:solidFill>
              <a:latin typeface="Roboto Black"/>
              <a:cs typeface="Roboto Black"/>
            </a:endParaRPr>
          </a:p>
          <a:p>
            <a:pPr marL="171450" indent="-171450">
              <a:buFont typeface="Symbol" panose="05050102010706020507" pitchFamily="18" charset="2"/>
              <a:buChar char="-"/>
            </a:pPr>
            <a:r>
              <a:rPr lang="en-US" sz="1100" dirty="0" smtClean="0"/>
              <a:t>SOAP is a protocol</a:t>
            </a:r>
            <a:br>
              <a:rPr lang="en-US" sz="1100" dirty="0" smtClean="0"/>
            </a:br>
            <a:endParaRPr lang="en-US" sz="1100" dirty="0" smtClean="0"/>
          </a:p>
          <a:p>
            <a:pPr marL="171450" indent="-171450">
              <a:buFont typeface="Symbol" panose="05050102010706020507" pitchFamily="18" charset="2"/>
              <a:buChar char="-"/>
            </a:pPr>
            <a:r>
              <a:rPr lang="en-US" sz="1100" dirty="0" smtClean="0"/>
              <a:t>Language</a:t>
            </a:r>
            <a:r>
              <a:rPr lang="en-US" sz="1100" dirty="0"/>
              <a:t>, platform, and transport independent (REST requires use of HTTP</a:t>
            </a:r>
            <a:r>
              <a:rPr lang="en-US" sz="1100" dirty="0" smtClean="0"/>
              <a:t>)</a:t>
            </a:r>
            <a:br>
              <a:rPr lang="en-US" sz="1100" dirty="0" smtClean="0"/>
            </a:br>
            <a:endParaRPr lang="en-US" sz="1100" dirty="0"/>
          </a:p>
          <a:p>
            <a:pPr marL="171450" indent="-171450">
              <a:buFont typeface="Symbol" panose="05050102010706020507" pitchFamily="18" charset="2"/>
              <a:buChar char="-"/>
            </a:pPr>
            <a:r>
              <a:rPr lang="en-US" sz="1100" dirty="0"/>
              <a:t>Works well in distributed enterprise </a:t>
            </a:r>
            <a:r>
              <a:rPr lang="en-US" sz="1100" dirty="0" smtClean="0"/>
              <a:t>environments</a:t>
            </a:r>
            <a:br>
              <a:rPr lang="en-US" sz="1100" dirty="0" smtClean="0"/>
            </a:br>
            <a:endParaRPr lang="en-US" sz="1100" dirty="0"/>
          </a:p>
          <a:p>
            <a:pPr marL="171450" indent="-171450">
              <a:buFont typeface="Symbol" panose="05050102010706020507" pitchFamily="18" charset="2"/>
              <a:buChar char="-"/>
            </a:pPr>
            <a:r>
              <a:rPr lang="en-US" sz="1100" dirty="0" smtClean="0"/>
              <a:t>Standardized</a:t>
            </a:r>
            <a:br>
              <a:rPr lang="en-US" sz="1100" dirty="0" smtClean="0"/>
            </a:br>
            <a:endParaRPr lang="en-US" sz="1100" dirty="0"/>
          </a:p>
          <a:p>
            <a:pPr marL="171450" indent="-171450">
              <a:buFont typeface="Symbol" panose="05050102010706020507" pitchFamily="18" charset="2"/>
              <a:buChar char="-"/>
            </a:pPr>
            <a:r>
              <a:rPr lang="en-US" sz="1100" dirty="0"/>
              <a:t>Provides significant pre-build extensibility in the form of the WS* </a:t>
            </a:r>
            <a:r>
              <a:rPr lang="en-US" sz="1100" dirty="0" smtClean="0"/>
              <a:t>standards</a:t>
            </a:r>
            <a:br>
              <a:rPr lang="en-US" sz="1100" dirty="0" smtClean="0"/>
            </a:br>
            <a:endParaRPr lang="en-US" sz="1100" dirty="0"/>
          </a:p>
          <a:p>
            <a:pPr>
              <a:spcBef>
                <a:spcPct val="50000"/>
              </a:spcBef>
              <a:buClr>
                <a:srgbClr val="004D9F"/>
              </a:buClr>
              <a:buSzPct val="100000"/>
            </a:pPr>
            <a:r>
              <a:rPr lang="de-CH" sz="1200" dirty="0" err="1" smtClean="0">
                <a:solidFill>
                  <a:srgbClr val="004D9F"/>
                </a:solidFill>
                <a:latin typeface="Roboto Black"/>
                <a:cs typeface="Roboto Black"/>
              </a:rPr>
              <a:t>Example</a:t>
            </a:r>
            <a:r>
              <a:rPr lang="de-CH" sz="1200" dirty="0" smtClean="0">
                <a:solidFill>
                  <a:srgbClr val="004D9F"/>
                </a:solidFill>
                <a:latin typeface="Roboto Black"/>
                <a:cs typeface="Roboto Black"/>
              </a:rPr>
              <a:t> SOAP </a:t>
            </a:r>
            <a:r>
              <a:rPr lang="de-CH" sz="1200" dirty="0" err="1" smtClean="0">
                <a:solidFill>
                  <a:srgbClr val="004D9F"/>
                </a:solidFill>
                <a:latin typeface="Roboto Black"/>
                <a:cs typeface="Roboto Black"/>
              </a:rPr>
              <a:t>services</a:t>
            </a:r>
            <a:endParaRPr lang="de-CH" sz="1400" dirty="0" smtClean="0">
              <a:solidFill>
                <a:srgbClr val="004D9F"/>
              </a:solidFill>
              <a:latin typeface="Roboto Black"/>
              <a:cs typeface="Roboto Black"/>
            </a:endParaRPr>
          </a:p>
          <a:p>
            <a:pPr marL="171450" lvl="0" indent="-171450">
              <a:spcBef>
                <a:spcPct val="50000"/>
              </a:spcBef>
              <a:buClr>
                <a:srgbClr val="004D9F"/>
              </a:buClr>
              <a:buSzPct val="100000"/>
              <a:buFont typeface="Symbol" charset="2"/>
              <a:buChar char="-"/>
            </a:pPr>
            <a:r>
              <a:rPr lang="de-CH" sz="1100" dirty="0" err="1" smtClean="0">
                <a:solidFill>
                  <a:srgbClr val="000000"/>
                </a:solidFill>
                <a:latin typeface="Roboto Light" panose="02000000000000000000" pitchFamily="2" charset="0"/>
                <a:ea typeface="Roboto Light" panose="02000000000000000000" pitchFamily="2" charset="0"/>
                <a:cs typeface="Roboto Thin"/>
              </a:rPr>
              <a:t>searchCusomer</a:t>
            </a:r>
            <a:endParaRPr lang="de-CH" sz="1100" dirty="0" smtClean="0">
              <a:solidFill>
                <a:srgbClr val="000000"/>
              </a:solidFill>
              <a:latin typeface="Roboto Light" panose="02000000000000000000" pitchFamily="2" charset="0"/>
              <a:ea typeface="Roboto Light" panose="02000000000000000000" pitchFamily="2" charset="0"/>
              <a:cs typeface="Roboto Thin"/>
            </a:endParaRPr>
          </a:p>
          <a:p>
            <a:pPr marL="171450" lvl="0" indent="-171450">
              <a:spcBef>
                <a:spcPct val="50000"/>
              </a:spcBef>
              <a:buClr>
                <a:srgbClr val="004D9F"/>
              </a:buClr>
              <a:buSzPct val="100000"/>
              <a:buFont typeface="Symbol" charset="2"/>
              <a:buChar char="-"/>
            </a:pPr>
            <a:r>
              <a:rPr lang="de-CH" sz="1100" dirty="0" err="1" smtClean="0">
                <a:solidFill>
                  <a:srgbClr val="000000"/>
                </a:solidFill>
                <a:latin typeface="Roboto Light" panose="02000000000000000000" pitchFamily="2" charset="0"/>
                <a:ea typeface="Roboto Light" panose="02000000000000000000" pitchFamily="2" charset="0"/>
                <a:cs typeface="Roboto Thin"/>
              </a:rPr>
              <a:t>updateCustomerAndAddNewCar</a:t>
            </a:r>
            <a:endParaRPr lang="de-CH" sz="1100" dirty="0" smtClean="0">
              <a:solidFill>
                <a:srgbClr val="000000"/>
              </a:solidFill>
              <a:latin typeface="Roboto Light" panose="02000000000000000000" pitchFamily="2" charset="0"/>
              <a:ea typeface="Roboto Light" panose="02000000000000000000" pitchFamily="2" charset="0"/>
              <a:cs typeface="Roboto Thin"/>
            </a:endParaRPr>
          </a:p>
          <a:p>
            <a:pPr marL="171450" lvl="0" indent="-171450">
              <a:spcBef>
                <a:spcPct val="50000"/>
              </a:spcBef>
              <a:buClr>
                <a:srgbClr val="004D9F"/>
              </a:buClr>
              <a:buSzPct val="100000"/>
              <a:buFont typeface="Symbol" charset="2"/>
              <a:buChar char="-"/>
            </a:pPr>
            <a:r>
              <a:rPr lang="de-CH" sz="1100" dirty="0" err="1" smtClean="0">
                <a:solidFill>
                  <a:srgbClr val="000000"/>
                </a:solidFill>
                <a:latin typeface="Roboto Light" panose="02000000000000000000" pitchFamily="2" charset="0"/>
                <a:ea typeface="Roboto Light" panose="02000000000000000000" pitchFamily="2" charset="0"/>
                <a:cs typeface="Roboto Thin"/>
              </a:rPr>
              <a:t>addCustomer</a:t>
            </a:r>
            <a:endParaRPr lang="de-CH" sz="1100" dirty="0" smtClean="0">
              <a:solidFill>
                <a:srgbClr val="000000"/>
              </a:solidFill>
              <a:latin typeface="Roboto Light" panose="02000000000000000000" pitchFamily="2" charset="0"/>
              <a:ea typeface="Roboto Light" panose="02000000000000000000" pitchFamily="2" charset="0"/>
              <a:cs typeface="Roboto Thin"/>
            </a:endParaRPr>
          </a:p>
          <a:p>
            <a:pPr marL="171450" lvl="0" indent="-171450">
              <a:spcBef>
                <a:spcPct val="50000"/>
              </a:spcBef>
              <a:buClr>
                <a:srgbClr val="004D9F"/>
              </a:buClr>
              <a:buSzPct val="100000"/>
              <a:buFont typeface="Symbol" charset="2"/>
              <a:buChar char="-"/>
            </a:pPr>
            <a:r>
              <a:rPr lang="de-CH" sz="1100" dirty="0" err="1" smtClean="0">
                <a:solidFill>
                  <a:srgbClr val="000000"/>
                </a:solidFill>
                <a:latin typeface="Roboto Light" panose="02000000000000000000" pitchFamily="2" charset="0"/>
                <a:ea typeface="Roboto Light" panose="02000000000000000000" pitchFamily="2" charset="0"/>
                <a:cs typeface="Roboto Thin"/>
              </a:rPr>
              <a:t>getCustomerById</a:t>
            </a:r>
            <a:endParaRPr lang="de-CH" sz="1100" dirty="0">
              <a:solidFill>
                <a:srgbClr val="000000"/>
              </a:solidFill>
              <a:latin typeface="Roboto Light" panose="02000000000000000000" pitchFamily="2" charset="0"/>
              <a:ea typeface="Roboto Light" panose="02000000000000000000" pitchFamily="2" charset="0"/>
              <a:cs typeface="Roboto Thin"/>
            </a:endParaRPr>
          </a:p>
        </p:txBody>
      </p:sp>
      <p:sp>
        <p:nvSpPr>
          <p:cNvPr id="4" name="Abgerundetes Rechteck 3"/>
          <p:cNvSpPr>
            <a:spLocks noChangeArrowheads="1"/>
          </p:cNvSpPr>
          <p:nvPr/>
        </p:nvSpPr>
        <p:spPr bwMode="auto">
          <a:xfrm>
            <a:off x="4666389" y="997739"/>
            <a:ext cx="4191000" cy="4465801"/>
          </a:xfrm>
          <a:prstGeom prst="roundRect">
            <a:avLst>
              <a:gd name="adj" fmla="val 3330"/>
            </a:avLst>
          </a:prstGeom>
          <a:noFill/>
          <a:ln w="9525">
            <a:solidFill>
              <a:srgbClr val="A7ACAC"/>
            </a:solidFill>
            <a:miter lim="800000"/>
            <a:headEnd/>
            <a:tailEnd/>
          </a:ln>
          <a:effectLst/>
        </p:spPr>
        <p:txBody>
          <a:bodyPr wrap="square" tIns="108000" anchor="t" anchorCtr="0">
            <a:noAutofit/>
          </a:bodyPr>
          <a:lstStyle/>
          <a:p>
            <a:pPr>
              <a:spcBef>
                <a:spcPct val="50000"/>
              </a:spcBef>
              <a:buClr>
                <a:srgbClr val="004D9F"/>
              </a:buClr>
              <a:buSzPct val="100000"/>
            </a:pPr>
            <a:r>
              <a:rPr lang="de-CH" sz="1600" dirty="0" smtClean="0">
                <a:solidFill>
                  <a:srgbClr val="004D9F"/>
                </a:solidFill>
                <a:latin typeface="Roboto Black"/>
                <a:cs typeface="Roboto Black"/>
              </a:rPr>
              <a:t>REST</a:t>
            </a:r>
          </a:p>
          <a:p>
            <a:pPr>
              <a:spcBef>
                <a:spcPct val="50000"/>
              </a:spcBef>
              <a:buClr>
                <a:srgbClr val="004D9F"/>
              </a:buClr>
              <a:buSzPct val="100000"/>
            </a:pPr>
            <a:endParaRPr lang="de-CH" sz="1600" dirty="0" smtClean="0">
              <a:solidFill>
                <a:srgbClr val="004D9F"/>
              </a:solidFill>
              <a:latin typeface="Roboto Black"/>
              <a:cs typeface="Roboto Black"/>
            </a:endParaRPr>
          </a:p>
          <a:p>
            <a:pPr marL="171450" indent="-171450">
              <a:buFont typeface="Symbol" panose="05050102010706020507" pitchFamily="18" charset="2"/>
              <a:buChar char="-"/>
            </a:pPr>
            <a:r>
              <a:rPr lang="en-US" sz="1100" dirty="0" smtClean="0"/>
              <a:t>REST is a architecture style</a:t>
            </a:r>
            <a:br>
              <a:rPr lang="en-US" sz="1100" dirty="0" smtClean="0"/>
            </a:br>
            <a:endParaRPr lang="en-US" sz="1100" dirty="0" smtClean="0"/>
          </a:p>
          <a:p>
            <a:pPr marL="171450" indent="-171450">
              <a:buFont typeface="Symbol" panose="05050102010706020507" pitchFamily="18" charset="2"/>
              <a:buChar char="-"/>
            </a:pPr>
            <a:r>
              <a:rPr lang="en-US" sz="1100" dirty="0" smtClean="0"/>
              <a:t>No </a:t>
            </a:r>
            <a:r>
              <a:rPr lang="en-US" sz="1100" dirty="0"/>
              <a:t>expensive tools require to interact with the Web </a:t>
            </a:r>
            <a:r>
              <a:rPr lang="en-US" sz="1100" dirty="0" smtClean="0"/>
              <a:t>service</a:t>
            </a:r>
            <a:br>
              <a:rPr lang="en-US" sz="1100" dirty="0" smtClean="0"/>
            </a:br>
            <a:endParaRPr lang="en-US" sz="1100" dirty="0"/>
          </a:p>
          <a:p>
            <a:pPr marL="171450" indent="-171450">
              <a:buFont typeface="Symbol" panose="05050102010706020507" pitchFamily="18" charset="2"/>
              <a:buChar char="-"/>
            </a:pPr>
            <a:r>
              <a:rPr lang="en-US" sz="1100" dirty="0"/>
              <a:t>Smaller learning </a:t>
            </a:r>
            <a:r>
              <a:rPr lang="en-US" sz="1100" dirty="0" smtClean="0"/>
              <a:t>curve</a:t>
            </a:r>
            <a:br>
              <a:rPr lang="en-US" sz="1100" dirty="0" smtClean="0"/>
            </a:br>
            <a:endParaRPr lang="en-US" sz="1100" dirty="0"/>
          </a:p>
          <a:p>
            <a:pPr marL="171450" indent="-171450">
              <a:buFont typeface="Symbol" panose="05050102010706020507" pitchFamily="18" charset="2"/>
              <a:buChar char="-"/>
            </a:pPr>
            <a:r>
              <a:rPr lang="en-US" sz="1100" dirty="0"/>
              <a:t>Efficient (SOAP uses XML for all messages, REST can use smaller message </a:t>
            </a:r>
            <a:r>
              <a:rPr lang="en-US" sz="1100" dirty="0" smtClean="0"/>
              <a:t>formats such as JSON)</a:t>
            </a:r>
            <a:br>
              <a:rPr lang="en-US" sz="1100" dirty="0" smtClean="0"/>
            </a:br>
            <a:endParaRPr lang="en-US" sz="1100" dirty="0"/>
          </a:p>
          <a:p>
            <a:pPr marL="171450" indent="-171450">
              <a:buFont typeface="Symbol" panose="05050102010706020507" pitchFamily="18" charset="2"/>
              <a:buChar char="-"/>
            </a:pPr>
            <a:r>
              <a:rPr lang="en-US" sz="1100" dirty="0"/>
              <a:t>Fast (no extensive processing required</a:t>
            </a:r>
            <a:r>
              <a:rPr lang="en-US" sz="1100" dirty="0" smtClean="0"/>
              <a:t>)</a:t>
            </a:r>
            <a:br>
              <a:rPr lang="en-US" sz="1100" dirty="0" smtClean="0"/>
            </a:br>
            <a:endParaRPr lang="en-US" sz="1100" dirty="0"/>
          </a:p>
          <a:p>
            <a:pPr marL="171450" indent="-171450">
              <a:buFont typeface="Symbol" panose="05050102010706020507" pitchFamily="18" charset="2"/>
              <a:buChar char="-"/>
            </a:pPr>
            <a:r>
              <a:rPr lang="en-US" sz="1100" dirty="0"/>
              <a:t>Closer to other Web technologies in design </a:t>
            </a:r>
            <a:r>
              <a:rPr lang="en-US" sz="1100" dirty="0" smtClean="0"/>
              <a:t>philosophy</a:t>
            </a:r>
            <a:endParaRPr lang="de-CH" sz="1200" dirty="0">
              <a:solidFill>
                <a:srgbClr val="004D9F"/>
              </a:solidFill>
              <a:latin typeface="Roboto Black"/>
              <a:cs typeface="Roboto Black"/>
            </a:endParaRPr>
          </a:p>
          <a:p>
            <a:pPr>
              <a:spcBef>
                <a:spcPct val="50000"/>
              </a:spcBef>
              <a:buClr>
                <a:srgbClr val="004D9F"/>
              </a:buClr>
              <a:buSzPct val="100000"/>
            </a:pPr>
            <a:endParaRPr lang="de-CH" sz="1200" dirty="0" smtClean="0">
              <a:solidFill>
                <a:srgbClr val="004D9F"/>
              </a:solidFill>
              <a:latin typeface="Roboto Black"/>
              <a:cs typeface="Roboto Black"/>
            </a:endParaRPr>
          </a:p>
          <a:p>
            <a:pPr>
              <a:spcBef>
                <a:spcPct val="50000"/>
              </a:spcBef>
              <a:buClr>
                <a:srgbClr val="004D9F"/>
              </a:buClr>
              <a:buSzPct val="100000"/>
            </a:pPr>
            <a:r>
              <a:rPr lang="de-CH" sz="1200" dirty="0" err="1" smtClean="0">
                <a:solidFill>
                  <a:srgbClr val="004D9F"/>
                </a:solidFill>
                <a:latin typeface="Roboto Black"/>
                <a:cs typeface="Roboto Black"/>
              </a:rPr>
              <a:t>Example</a:t>
            </a:r>
            <a:r>
              <a:rPr lang="de-CH" sz="1200" dirty="0" smtClean="0">
                <a:solidFill>
                  <a:srgbClr val="004D9F"/>
                </a:solidFill>
                <a:latin typeface="Roboto Black"/>
                <a:cs typeface="Roboto Black"/>
              </a:rPr>
              <a:t> REST </a:t>
            </a:r>
            <a:r>
              <a:rPr lang="de-CH" sz="1200" dirty="0" err="1" smtClean="0">
                <a:solidFill>
                  <a:srgbClr val="004D9F"/>
                </a:solidFill>
                <a:latin typeface="Roboto Black"/>
                <a:cs typeface="Roboto Black"/>
              </a:rPr>
              <a:t>resources</a:t>
            </a:r>
            <a:endParaRPr lang="de-CH" sz="1400" dirty="0">
              <a:solidFill>
                <a:srgbClr val="004D9F"/>
              </a:solidFill>
              <a:latin typeface="Roboto Black"/>
              <a:cs typeface="Roboto Black"/>
            </a:endParaRPr>
          </a:p>
          <a:p>
            <a:pPr marL="171450" indent="-171450">
              <a:spcBef>
                <a:spcPct val="50000"/>
              </a:spcBef>
              <a:buClr>
                <a:srgbClr val="004D9F"/>
              </a:buClr>
              <a:buSzPct val="100000"/>
              <a:buFont typeface="Symbol" charset="2"/>
              <a:buChar char="-"/>
            </a:pPr>
            <a:r>
              <a:rPr lang="de-CH" sz="1100" dirty="0" smtClean="0">
                <a:latin typeface="Roboto Light" panose="02000000000000000000" pitchFamily="2" charset="0"/>
                <a:ea typeface="Roboto Light" panose="02000000000000000000" pitchFamily="2" charset="0"/>
                <a:cs typeface="Roboto Thin"/>
              </a:rPr>
              <a:t>GET /</a:t>
            </a:r>
            <a:r>
              <a:rPr lang="de-CH" sz="1100" dirty="0" err="1" smtClean="0">
                <a:latin typeface="Roboto Light" panose="02000000000000000000" pitchFamily="2" charset="0"/>
                <a:ea typeface="Roboto Light" panose="02000000000000000000" pitchFamily="2" charset="0"/>
                <a:cs typeface="Roboto Thin"/>
              </a:rPr>
              <a:t>customers</a:t>
            </a:r>
            <a:endParaRPr lang="de-CH" sz="1100" dirty="0" smtClean="0">
              <a:latin typeface="Roboto Light" panose="02000000000000000000" pitchFamily="2" charset="0"/>
              <a:ea typeface="Roboto Light" panose="02000000000000000000" pitchFamily="2" charset="0"/>
              <a:cs typeface="Roboto Thin"/>
            </a:endParaRPr>
          </a:p>
          <a:p>
            <a:pPr marL="171450" indent="-171450">
              <a:spcBef>
                <a:spcPct val="50000"/>
              </a:spcBef>
              <a:buClr>
                <a:srgbClr val="004D9F"/>
              </a:buClr>
              <a:buSzPct val="100000"/>
              <a:buFont typeface="Symbol" charset="2"/>
              <a:buChar char="-"/>
            </a:pPr>
            <a:r>
              <a:rPr lang="de-CH" sz="1100" dirty="0" smtClean="0">
                <a:latin typeface="Roboto Light" panose="02000000000000000000" pitchFamily="2" charset="0"/>
                <a:ea typeface="Roboto Light" panose="02000000000000000000" pitchFamily="2" charset="0"/>
                <a:cs typeface="Roboto Thin"/>
              </a:rPr>
              <a:t>PUT /</a:t>
            </a:r>
            <a:r>
              <a:rPr lang="de-CH" sz="1100" dirty="0" err="1" smtClean="0">
                <a:latin typeface="Roboto Light" panose="02000000000000000000" pitchFamily="2" charset="0"/>
                <a:ea typeface="Roboto Light" panose="02000000000000000000" pitchFamily="2" charset="0"/>
                <a:cs typeface="Roboto Thin"/>
              </a:rPr>
              <a:t>customers</a:t>
            </a:r>
            <a:r>
              <a:rPr lang="de-CH" sz="1100" dirty="0" smtClean="0">
                <a:latin typeface="Roboto Light" panose="02000000000000000000" pitchFamily="2" charset="0"/>
                <a:ea typeface="Roboto Light" panose="02000000000000000000" pitchFamily="2" charset="0"/>
                <a:cs typeface="Roboto Thin"/>
              </a:rPr>
              <a:t>/{</a:t>
            </a:r>
            <a:r>
              <a:rPr lang="de-CH" sz="1100" dirty="0" err="1" smtClean="0">
                <a:latin typeface="Roboto Light" panose="02000000000000000000" pitchFamily="2" charset="0"/>
                <a:ea typeface="Roboto Light" panose="02000000000000000000" pitchFamily="2" charset="0"/>
                <a:cs typeface="Roboto Thin"/>
              </a:rPr>
              <a:t>id</a:t>
            </a:r>
            <a:r>
              <a:rPr lang="de-CH" sz="1100" dirty="0" smtClean="0">
                <a:latin typeface="Roboto Light" panose="02000000000000000000" pitchFamily="2" charset="0"/>
                <a:ea typeface="Roboto Light" panose="02000000000000000000" pitchFamily="2" charset="0"/>
                <a:cs typeface="Roboto Thin"/>
              </a:rPr>
              <a:t>} ; POST /</a:t>
            </a:r>
            <a:r>
              <a:rPr lang="de-CH" sz="1100" dirty="0" err="1" smtClean="0">
                <a:latin typeface="Roboto Light" panose="02000000000000000000" pitchFamily="2" charset="0"/>
                <a:ea typeface="Roboto Light" panose="02000000000000000000" pitchFamily="2" charset="0"/>
                <a:cs typeface="Roboto Thin"/>
              </a:rPr>
              <a:t>cars</a:t>
            </a:r>
            <a:endParaRPr lang="de-CH" sz="1100" dirty="0" smtClean="0">
              <a:latin typeface="Roboto Light" panose="02000000000000000000" pitchFamily="2" charset="0"/>
              <a:ea typeface="Roboto Light" panose="02000000000000000000" pitchFamily="2" charset="0"/>
              <a:cs typeface="Roboto Thin"/>
            </a:endParaRPr>
          </a:p>
          <a:p>
            <a:pPr marL="171450" indent="-171450">
              <a:spcBef>
                <a:spcPct val="50000"/>
              </a:spcBef>
              <a:buClr>
                <a:srgbClr val="004D9F"/>
              </a:buClr>
              <a:buSzPct val="100000"/>
              <a:buFont typeface="Symbol" charset="2"/>
              <a:buChar char="-"/>
            </a:pPr>
            <a:r>
              <a:rPr lang="de-CH" sz="1100" dirty="0" smtClean="0">
                <a:latin typeface="Roboto Light" panose="02000000000000000000" pitchFamily="2" charset="0"/>
                <a:ea typeface="Roboto Light" panose="02000000000000000000" pitchFamily="2" charset="0"/>
                <a:cs typeface="Roboto Thin"/>
              </a:rPr>
              <a:t>POST /</a:t>
            </a:r>
            <a:r>
              <a:rPr lang="de-CH" sz="1100" dirty="0" err="1" smtClean="0">
                <a:latin typeface="Roboto Light" panose="02000000000000000000" pitchFamily="2" charset="0"/>
                <a:ea typeface="Roboto Light" panose="02000000000000000000" pitchFamily="2" charset="0"/>
                <a:cs typeface="Roboto Thin"/>
              </a:rPr>
              <a:t>customers</a:t>
            </a:r>
            <a:endParaRPr lang="de-CH" sz="1100" dirty="0" smtClean="0">
              <a:latin typeface="Roboto Light" panose="02000000000000000000" pitchFamily="2" charset="0"/>
              <a:ea typeface="Roboto Light" panose="02000000000000000000" pitchFamily="2" charset="0"/>
              <a:cs typeface="Roboto Thin"/>
            </a:endParaRPr>
          </a:p>
          <a:p>
            <a:pPr marL="171450" indent="-171450">
              <a:spcBef>
                <a:spcPct val="50000"/>
              </a:spcBef>
              <a:buClr>
                <a:srgbClr val="004D9F"/>
              </a:buClr>
              <a:buSzPct val="100000"/>
              <a:buFont typeface="Symbol" charset="2"/>
              <a:buChar char="-"/>
            </a:pPr>
            <a:r>
              <a:rPr lang="de-CH" sz="1100" dirty="0" smtClean="0">
                <a:latin typeface="Roboto Light" panose="02000000000000000000" pitchFamily="2" charset="0"/>
                <a:ea typeface="Roboto Light" panose="02000000000000000000" pitchFamily="2" charset="0"/>
                <a:cs typeface="Roboto Thin"/>
              </a:rPr>
              <a:t>/</a:t>
            </a:r>
            <a:r>
              <a:rPr lang="de-CH" sz="1100" dirty="0" err="1" smtClean="0">
                <a:latin typeface="Roboto Light" panose="02000000000000000000" pitchFamily="2" charset="0"/>
                <a:ea typeface="Roboto Light" panose="02000000000000000000" pitchFamily="2" charset="0"/>
                <a:cs typeface="Roboto Thin"/>
              </a:rPr>
              <a:t>customers</a:t>
            </a:r>
            <a:r>
              <a:rPr lang="de-CH" sz="1100" dirty="0" smtClean="0">
                <a:latin typeface="Roboto Light" panose="02000000000000000000" pitchFamily="2" charset="0"/>
                <a:ea typeface="Roboto Light" panose="02000000000000000000" pitchFamily="2" charset="0"/>
                <a:cs typeface="Roboto Thin"/>
              </a:rPr>
              <a:t>/{</a:t>
            </a:r>
            <a:r>
              <a:rPr lang="de-CH" sz="1100" dirty="0" err="1" smtClean="0">
                <a:latin typeface="Roboto Light" panose="02000000000000000000" pitchFamily="2" charset="0"/>
                <a:ea typeface="Roboto Light" panose="02000000000000000000" pitchFamily="2" charset="0"/>
                <a:cs typeface="Roboto Thin"/>
              </a:rPr>
              <a:t>id</a:t>
            </a:r>
            <a:r>
              <a:rPr lang="de-CH" sz="1100" dirty="0">
                <a:latin typeface="Roboto Light" panose="02000000000000000000" pitchFamily="2" charset="0"/>
                <a:ea typeface="Roboto Light" panose="02000000000000000000" pitchFamily="2" charset="0"/>
                <a:cs typeface="Roboto Thin"/>
              </a:rPr>
              <a:t>}</a:t>
            </a:r>
          </a:p>
        </p:txBody>
      </p:sp>
    </p:spTree>
    <p:extLst>
      <p:ext uri="{BB962C8B-B14F-4D97-AF65-F5344CB8AC3E}">
        <p14:creationId xmlns:p14="http://schemas.microsoft.com/office/powerpoint/2010/main" val="212469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1686" y="404741"/>
            <a:ext cx="7992890" cy="341908"/>
          </a:xfrm>
          <a:prstGeom prst="rect">
            <a:avLst/>
          </a:prstGeom>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CH" spc="100" dirty="0" smtClean="0">
                <a:solidFill>
                  <a:srgbClr val="000000"/>
                </a:solidFill>
                <a:latin typeface="Roboto Light" panose="02000000000000000000" pitchFamily="2" charset="0"/>
                <a:ea typeface="Roboto Light" panose="02000000000000000000" pitchFamily="2" charset="0"/>
                <a:cs typeface="Roboto Light" panose="02000000000000000000" pitchFamily="2" charset="0"/>
              </a:rPr>
              <a:t>Intro –</a:t>
            </a:r>
            <a:r>
              <a:rPr lang="de-CH" spc="100" dirty="0" smtClean="0">
                <a:solidFill>
                  <a:srgbClr val="000000"/>
                </a:solidFill>
                <a:latin typeface="Roboto Regular" panose="02000000000000000000" pitchFamily="2" charset="0"/>
                <a:ea typeface="Roboto Regular" panose="02000000000000000000" pitchFamily="2" charset="0"/>
                <a:cs typeface="Roboto Bold"/>
              </a:rPr>
              <a:t> </a:t>
            </a:r>
            <a:r>
              <a:rPr lang="de-CH" spc="100" dirty="0" smtClean="0">
                <a:solidFill>
                  <a:srgbClr val="000000"/>
                </a:solidFill>
                <a:latin typeface="Roboto Black"/>
                <a:ea typeface="Roboto Regular" panose="02000000000000000000" pitchFamily="2" charset="0"/>
                <a:cs typeface="Roboto Bold"/>
              </a:rPr>
              <a:t>Levels (Richardson </a:t>
            </a:r>
            <a:r>
              <a:rPr lang="de-CH" spc="100" dirty="0" err="1" smtClean="0">
                <a:solidFill>
                  <a:srgbClr val="000000"/>
                </a:solidFill>
                <a:latin typeface="Roboto Black"/>
                <a:ea typeface="Roboto Regular" panose="02000000000000000000" pitchFamily="2" charset="0"/>
                <a:cs typeface="Roboto Bold"/>
              </a:rPr>
              <a:t>Maturity</a:t>
            </a:r>
            <a:r>
              <a:rPr lang="de-CH" spc="100" dirty="0" smtClean="0">
                <a:solidFill>
                  <a:srgbClr val="000000"/>
                </a:solidFill>
                <a:latin typeface="Roboto Black"/>
                <a:ea typeface="Roboto Regular" panose="02000000000000000000" pitchFamily="2" charset="0"/>
                <a:cs typeface="Roboto Bold"/>
              </a:rPr>
              <a:t> Model)</a:t>
            </a:r>
            <a:endParaRPr lang="de-CH" spc="100" dirty="0">
              <a:solidFill>
                <a:srgbClr val="000000"/>
              </a:solidFill>
              <a:latin typeface="Roboto Black"/>
              <a:cs typeface="Roboto Black"/>
            </a:endParaRPr>
          </a:p>
        </p:txBody>
      </p:sp>
      <p:sp>
        <p:nvSpPr>
          <p:cNvPr id="4" name="Rechteck 3"/>
          <p:cNvSpPr/>
          <p:nvPr/>
        </p:nvSpPr>
        <p:spPr>
          <a:xfrm>
            <a:off x="441832" y="4880846"/>
            <a:ext cx="6758108" cy="1200329"/>
          </a:xfrm>
          <a:prstGeom prst="rect">
            <a:avLst/>
          </a:prstGeom>
        </p:spPr>
        <p:txBody>
          <a:bodyPr wrap="square">
            <a:spAutoFit/>
          </a:bodyPr>
          <a:lstStyle/>
          <a:p>
            <a:r>
              <a:rPr lang="de-CH" dirty="0" smtClean="0"/>
              <a:t>Level 3 = </a:t>
            </a:r>
            <a:r>
              <a:rPr lang="de-CH" dirty="0" smtClean="0"/>
              <a:t>HATEOAS</a:t>
            </a:r>
            <a:endParaRPr lang="de-CH" dirty="0" smtClean="0"/>
          </a:p>
          <a:p>
            <a:endParaRPr lang="de-CH" dirty="0" smtClean="0"/>
          </a:p>
          <a:p>
            <a:r>
              <a:rPr lang="de-CH" dirty="0"/>
              <a:t>M</a:t>
            </a:r>
            <a:r>
              <a:rPr lang="de-CH" dirty="0" smtClean="0"/>
              <a:t>ore </a:t>
            </a:r>
            <a:r>
              <a:rPr lang="en-US" dirty="0" smtClean="0"/>
              <a:t>information</a:t>
            </a:r>
            <a:r>
              <a:rPr lang="de-CH" dirty="0" smtClean="0"/>
              <a:t>: </a:t>
            </a:r>
            <a:r>
              <a:rPr lang="de-CH" dirty="0" smtClean="0">
                <a:hlinkClick r:id="rId2"/>
              </a:rPr>
              <a:t>http</a:t>
            </a:r>
            <a:r>
              <a:rPr lang="de-CH" dirty="0">
                <a:hlinkClick r:id="rId2"/>
              </a:rPr>
              <a:t>://</a:t>
            </a:r>
            <a:r>
              <a:rPr lang="de-CH" dirty="0" smtClean="0">
                <a:hlinkClick r:id="rId2"/>
              </a:rPr>
              <a:t>martinfowler.com/articles/richardsonMaturityModel.html</a:t>
            </a:r>
            <a:r>
              <a:rPr lang="de-CH" dirty="0" smtClean="0"/>
              <a:t> </a:t>
            </a:r>
            <a:endParaRPr lang="de-CH" dirty="0"/>
          </a:p>
        </p:txBody>
      </p:sp>
      <p:pic>
        <p:nvPicPr>
          <p:cNvPr id="1026" name="Picture 2" descr="Fig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969" y="1214585"/>
            <a:ext cx="5706666" cy="3374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760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3"/>
          <p:cNvSpPr>
            <a:spLocks noGrp="1"/>
          </p:cNvSpPr>
          <p:nvPr>
            <p:ph type="dt" sz="half" idx="4294967295"/>
          </p:nvPr>
        </p:nvSpPr>
        <p:spPr>
          <a:xfrm>
            <a:off x="325248" y="6477000"/>
            <a:ext cx="1423817" cy="381000"/>
          </a:xfrm>
          <a:prstGeom prst="rect">
            <a:avLst/>
          </a:prstGeom>
        </p:spPr>
        <p:txBody>
          <a:bodyPr/>
          <a:lstStyle/>
          <a:p>
            <a:fld id="{A43091BB-1512-4885-B863-E3D80A555E72}" type="datetime1">
              <a:rPr lang="de-DE" sz="800" smtClean="0">
                <a:solidFill>
                  <a:schemeClr val="bg1">
                    <a:lumMod val="50000"/>
                  </a:schemeClr>
                </a:solidFill>
                <a:latin typeface="Roboto Light" panose="02000000000000000000" pitchFamily="2" charset="0"/>
                <a:ea typeface="Roboto Light" panose="02000000000000000000" pitchFamily="2" charset="0"/>
              </a:rPr>
              <a:t>19.06.2017</a:t>
            </a:fld>
            <a:endParaRPr lang="de-DE" sz="800" dirty="0">
              <a:solidFill>
                <a:schemeClr val="bg1">
                  <a:lumMod val="50000"/>
                </a:schemeClr>
              </a:solidFill>
              <a:latin typeface="Roboto Light" panose="02000000000000000000" pitchFamily="2" charset="0"/>
              <a:ea typeface="Roboto Light" panose="02000000000000000000" pitchFamily="2" charset="0"/>
            </a:endParaRPr>
          </a:p>
        </p:txBody>
      </p:sp>
      <p:sp>
        <p:nvSpPr>
          <p:cNvPr id="3" name="Foliennummernplatzhalter 4"/>
          <p:cNvSpPr>
            <a:spLocks noGrp="1"/>
          </p:cNvSpPr>
          <p:nvPr>
            <p:ph type="sldNum" sz="quarter" idx="4294967295"/>
          </p:nvPr>
        </p:nvSpPr>
        <p:spPr>
          <a:xfrm>
            <a:off x="1109798" y="6477000"/>
            <a:ext cx="457127" cy="381000"/>
          </a:xfrm>
          <a:prstGeom prst="rect">
            <a:avLst/>
          </a:prstGeom>
        </p:spPr>
        <p:txBody>
          <a:bodyPr/>
          <a:lstStyle/>
          <a:p>
            <a:fld id="{826F140E-EA6C-4311-89AF-468DFF826338}" type="slidenum">
              <a:rPr lang="de-DE" sz="800" smtClean="0">
                <a:solidFill>
                  <a:schemeClr val="bg1">
                    <a:lumMod val="50000"/>
                  </a:schemeClr>
                </a:solidFill>
                <a:latin typeface="Roboto Light" panose="02000000000000000000" pitchFamily="2" charset="0"/>
                <a:ea typeface="Roboto Light" panose="02000000000000000000" pitchFamily="2" charset="0"/>
              </a:rPr>
              <a:t>8</a:t>
            </a:fld>
            <a:endParaRPr lang="de-DE" sz="800" dirty="0">
              <a:solidFill>
                <a:schemeClr val="bg1">
                  <a:lumMod val="50000"/>
                </a:schemeClr>
              </a:solidFill>
              <a:latin typeface="Roboto Light" panose="02000000000000000000" pitchFamily="2" charset="0"/>
              <a:ea typeface="Roboto Light" panose="02000000000000000000" pitchFamily="2" charset="0"/>
            </a:endParaRPr>
          </a:p>
        </p:txBody>
      </p:sp>
      <p:sp>
        <p:nvSpPr>
          <p:cNvPr id="48" name="Titel 1"/>
          <p:cNvSpPr txBox="1">
            <a:spLocks/>
          </p:cNvSpPr>
          <p:nvPr/>
        </p:nvSpPr>
        <p:spPr>
          <a:xfrm>
            <a:off x="271686" y="404741"/>
            <a:ext cx="7992890" cy="341908"/>
          </a:xfrm>
          <a:prstGeom prst="rect">
            <a:avLst/>
          </a:prstGeom>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CH" spc="100" dirty="0" smtClean="0">
                <a:solidFill>
                  <a:srgbClr val="000000"/>
                </a:solidFill>
                <a:latin typeface="Roboto Light" panose="02000000000000000000" pitchFamily="2" charset="0"/>
                <a:ea typeface="Roboto Light" panose="02000000000000000000" pitchFamily="2" charset="0"/>
                <a:cs typeface="Roboto Thin"/>
              </a:rPr>
              <a:t>Intro </a:t>
            </a:r>
            <a:r>
              <a:rPr lang="de-CH" spc="100" dirty="0" smtClean="0">
                <a:solidFill>
                  <a:srgbClr val="000000"/>
                </a:solidFill>
                <a:latin typeface="Roboto Light" panose="02000000000000000000" pitchFamily="2" charset="0"/>
                <a:ea typeface="Roboto Light" panose="02000000000000000000" pitchFamily="2" charset="0"/>
                <a:cs typeface="Roboto Light" panose="02000000000000000000" pitchFamily="2" charset="0"/>
              </a:rPr>
              <a:t>–</a:t>
            </a:r>
            <a:r>
              <a:rPr lang="de-CH" spc="100" dirty="0" smtClean="0">
                <a:solidFill>
                  <a:srgbClr val="000000"/>
                </a:solidFill>
                <a:latin typeface="Roboto Regular" panose="02000000000000000000" pitchFamily="2" charset="0"/>
                <a:ea typeface="Roboto Regular" panose="02000000000000000000" pitchFamily="2" charset="0"/>
                <a:cs typeface="Roboto Bold"/>
              </a:rPr>
              <a:t> </a:t>
            </a:r>
            <a:r>
              <a:rPr lang="de-CH" spc="100" dirty="0" err="1" smtClean="0">
                <a:solidFill>
                  <a:srgbClr val="000000"/>
                </a:solidFill>
                <a:latin typeface="Roboto Black"/>
                <a:ea typeface="Roboto Regular" panose="02000000000000000000" pitchFamily="2" charset="0"/>
                <a:cs typeface="Roboto Black"/>
              </a:rPr>
              <a:t>Swagger</a:t>
            </a:r>
            <a:r>
              <a:rPr lang="de-CH" spc="100" dirty="0">
                <a:solidFill>
                  <a:srgbClr val="000000"/>
                </a:solidFill>
                <a:latin typeface="Roboto Black"/>
                <a:ea typeface="Roboto Regular" panose="02000000000000000000" pitchFamily="2" charset="0"/>
                <a:cs typeface="Roboto Black"/>
              </a:rPr>
              <a:t> </a:t>
            </a:r>
            <a:r>
              <a:rPr lang="de-CH" spc="100" dirty="0" smtClean="0">
                <a:solidFill>
                  <a:srgbClr val="000000"/>
                </a:solidFill>
                <a:latin typeface="Roboto Black"/>
                <a:ea typeface="Roboto Regular" panose="02000000000000000000" pitchFamily="2" charset="0"/>
                <a:cs typeface="Roboto Black"/>
              </a:rPr>
              <a:t>2.0 / </a:t>
            </a:r>
            <a:r>
              <a:rPr lang="de-CH" spc="100" dirty="0" err="1" smtClean="0">
                <a:solidFill>
                  <a:srgbClr val="000000"/>
                </a:solidFill>
                <a:latin typeface="Roboto Black"/>
                <a:ea typeface="Roboto Regular" panose="02000000000000000000" pitchFamily="2" charset="0"/>
                <a:cs typeface="Roboto Black"/>
              </a:rPr>
              <a:t>OpenAPI</a:t>
            </a:r>
            <a:endParaRPr lang="de-CH" spc="100" dirty="0">
              <a:solidFill>
                <a:srgbClr val="000000"/>
              </a:solidFill>
              <a:latin typeface="Roboto Black"/>
              <a:cs typeface="Roboto Black"/>
            </a:endParaRPr>
          </a:p>
        </p:txBody>
      </p:sp>
      <p:sp>
        <p:nvSpPr>
          <p:cNvPr id="11" name="Text Box 4"/>
          <p:cNvSpPr txBox="1">
            <a:spLocks noChangeArrowheads="1"/>
          </p:cNvSpPr>
          <p:nvPr/>
        </p:nvSpPr>
        <p:spPr bwMode="auto">
          <a:xfrm>
            <a:off x="858031" y="945136"/>
            <a:ext cx="8163024" cy="5333376"/>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lIns="50800" tIns="90000" rIns="50800" bIns="90000"/>
          <a:lstStyle>
            <a:lvl1pPr marL="180975" indent="-180975" eaLnBrk="0" hangingPunct="0">
              <a:defRPr sz="2400">
                <a:solidFill>
                  <a:schemeClr val="tx1"/>
                </a:solidFill>
                <a:latin typeface="Arial" pitchFamily="34" charset="0"/>
                <a:ea typeface="ＭＳ Ｐゴシック" pitchFamily="34" charset="-128"/>
              </a:defRPr>
            </a:lvl1pPr>
            <a:lvl2pPr marL="638175" indent="-180975"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indent="0" eaLnBrk="1" hangingPunct="1">
              <a:spcBef>
                <a:spcPct val="50000"/>
              </a:spcBef>
              <a:buClr>
                <a:srgbClr val="004D9F"/>
              </a:buClr>
              <a:buSzPct val="100000"/>
            </a:pPr>
            <a:r>
              <a:rPr lang="de-DE" sz="1400" dirty="0" err="1" smtClean="0">
                <a:solidFill>
                  <a:srgbClr val="004D9F"/>
                </a:solidFill>
                <a:latin typeface="Roboto Black"/>
                <a:ea typeface="+mn-ea"/>
                <a:cs typeface="Roboto Black"/>
              </a:rPr>
              <a:t>History</a:t>
            </a:r>
            <a:endParaRPr lang="de-DE" sz="1400" dirty="0">
              <a:solidFill>
                <a:srgbClr val="004D9F"/>
              </a:solidFill>
              <a:latin typeface="Roboto Black"/>
              <a:ea typeface="+mn-ea"/>
              <a:cs typeface="Roboto Black"/>
            </a:endParaRPr>
          </a:p>
          <a:p>
            <a:pPr lvl="1" eaLnBrk="1" hangingPunct="1">
              <a:spcBef>
                <a:spcPct val="50000"/>
              </a:spcBef>
              <a:buSzPct val="100000"/>
              <a:buFont typeface="Symbol" panose="05050102010706020507" pitchFamily="18" charset="2"/>
              <a:buChar char="-"/>
            </a:pPr>
            <a:r>
              <a:rPr lang="de-CH" sz="1400" spc="100" dirty="0" smtClean="0">
                <a:solidFill>
                  <a:srgbClr val="000000"/>
                </a:solidFill>
                <a:latin typeface="Roboto Light" panose="02000000000000000000" pitchFamily="2" charset="0"/>
                <a:ea typeface="Roboto Light" panose="02000000000000000000" pitchFamily="2" charset="0"/>
                <a:cs typeface="Roboto Thin"/>
              </a:rPr>
              <a:t>2010 Start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development</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of</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the</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spec</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Wordnik</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a:solidFill>
                  <a:srgbClr val="000000"/>
                </a:solidFill>
                <a:latin typeface="Roboto Light" panose="02000000000000000000" pitchFamily="2" charset="0"/>
                <a:ea typeface="Roboto Light" panose="02000000000000000000" pitchFamily="2" charset="0"/>
                <a:cs typeface="Roboto Thin"/>
              </a:rPr>
              <a:t>Developer)</a:t>
            </a:r>
          </a:p>
          <a:p>
            <a:pPr lvl="1" eaLnBrk="1" hangingPunct="1">
              <a:spcBef>
                <a:spcPct val="50000"/>
              </a:spcBef>
              <a:buSzPct val="100000"/>
              <a:buFont typeface="Symbol" panose="05050102010706020507" pitchFamily="18" charset="2"/>
              <a:buChar char="-"/>
            </a:pPr>
            <a:r>
              <a:rPr lang="de-CH" sz="1400" spc="100" dirty="0" smtClean="0">
                <a:solidFill>
                  <a:srgbClr val="000000"/>
                </a:solidFill>
                <a:latin typeface="Roboto Light" panose="02000000000000000000" pitchFamily="2" charset="0"/>
                <a:ea typeface="Roboto Light" panose="02000000000000000000" pitchFamily="2" charset="0"/>
                <a:cs typeface="Roboto Thin"/>
              </a:rPr>
              <a:t>2015 </a:t>
            </a:r>
            <a:r>
              <a:rPr lang="en-US" sz="1400" spc="100" dirty="0" smtClean="0">
                <a:solidFill>
                  <a:srgbClr val="000000"/>
                </a:solidFill>
                <a:latin typeface="Roboto Light" panose="02000000000000000000" pitchFamily="2" charset="0"/>
                <a:ea typeface="Roboto Light" panose="02000000000000000000" pitchFamily="2" charset="0"/>
                <a:cs typeface="Roboto Thin"/>
              </a:rPr>
              <a:t>bought</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by</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SmartBear</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a:solidFill>
                  <a:srgbClr val="000000"/>
                </a:solidFill>
                <a:latin typeface="Roboto Light" panose="02000000000000000000" pitchFamily="2" charset="0"/>
                <a:ea typeface="Roboto Light" panose="02000000000000000000" pitchFamily="2" charset="0"/>
                <a:cs typeface="Roboto Thin"/>
              </a:rPr>
              <a:t>(</a:t>
            </a:r>
            <a:r>
              <a:rPr lang="de-CH" sz="1400" spc="100" dirty="0" err="1">
                <a:solidFill>
                  <a:srgbClr val="000000"/>
                </a:solidFill>
                <a:latin typeface="Roboto Light" panose="02000000000000000000" pitchFamily="2" charset="0"/>
                <a:ea typeface="Roboto Light" panose="02000000000000000000" pitchFamily="2" charset="0"/>
                <a:cs typeface="Roboto Thin"/>
              </a:rPr>
              <a:t>SoapUI</a:t>
            </a:r>
            <a:r>
              <a:rPr lang="de-CH" sz="1400" spc="100" dirty="0" smtClean="0">
                <a:solidFill>
                  <a:srgbClr val="000000"/>
                </a:solidFill>
                <a:latin typeface="Roboto Light" panose="02000000000000000000" pitchFamily="2" charset="0"/>
                <a:ea typeface="Roboto Light" panose="02000000000000000000" pitchFamily="2" charset="0"/>
                <a:cs typeface="Roboto Thin"/>
              </a:rPr>
              <a:t>)</a:t>
            </a:r>
          </a:p>
          <a:p>
            <a:pPr lvl="1" eaLnBrk="1" hangingPunct="1">
              <a:spcBef>
                <a:spcPct val="50000"/>
              </a:spcBef>
              <a:buSzPct val="100000"/>
              <a:buFont typeface="Symbol" panose="05050102010706020507" pitchFamily="18" charset="2"/>
              <a:buChar char="-"/>
            </a:pPr>
            <a:r>
              <a:rPr lang="de-CH" sz="1400" spc="100" dirty="0" smtClean="0">
                <a:solidFill>
                  <a:srgbClr val="000000"/>
                </a:solidFill>
                <a:latin typeface="Roboto Light" panose="02000000000000000000" pitchFamily="2" charset="0"/>
                <a:ea typeface="Roboto Light" panose="02000000000000000000" pitchFamily="2" charset="0"/>
                <a:cs typeface="Roboto Thin"/>
              </a:rPr>
              <a:t>2015: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donated</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to</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the</a:t>
            </a:r>
            <a:r>
              <a:rPr lang="de-CH" sz="1400" spc="100" dirty="0" smtClean="0">
                <a:solidFill>
                  <a:srgbClr val="000000"/>
                </a:solidFill>
                <a:latin typeface="Roboto Light" panose="02000000000000000000" pitchFamily="2" charset="0"/>
                <a:ea typeface="Roboto Light" panose="02000000000000000000" pitchFamily="2" charset="0"/>
                <a:cs typeface="Roboto Thin"/>
              </a:rPr>
              <a:t> Linux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Foundation</a:t>
            </a:r>
            <a:endParaRPr lang="de-CH" sz="1400" spc="100" dirty="0" smtClean="0">
              <a:solidFill>
                <a:srgbClr val="000000"/>
              </a:solidFill>
              <a:latin typeface="Roboto Light" panose="02000000000000000000" pitchFamily="2" charset="0"/>
              <a:ea typeface="Roboto Light" panose="02000000000000000000" pitchFamily="2" charset="0"/>
              <a:cs typeface="Roboto Thin"/>
            </a:endParaRPr>
          </a:p>
          <a:p>
            <a:pPr lvl="2" eaLnBrk="1" hangingPunct="1">
              <a:spcBef>
                <a:spcPct val="50000"/>
              </a:spcBef>
              <a:buSzPct val="100000"/>
              <a:buFont typeface="Symbol" panose="05050102010706020507" pitchFamily="18" charset="2"/>
              <a:buChar char="-"/>
            </a:pPr>
            <a:r>
              <a:rPr lang="de-CH" sz="1400" spc="100" dirty="0" smtClean="0">
                <a:solidFill>
                  <a:srgbClr val="000000"/>
                </a:solidFill>
                <a:latin typeface="Roboto Light" panose="02000000000000000000" pitchFamily="2" charset="0"/>
                <a:ea typeface="Roboto Light" panose="02000000000000000000" pitchFamily="2" charset="0"/>
                <a:cs typeface="Roboto Thin"/>
              </a:rPr>
              <a:t>Microsoft, Google und IBM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are</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founding</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members</a:t>
            </a:r>
            <a:endParaRPr lang="de-CH" sz="1400" spc="100" dirty="0" smtClean="0">
              <a:solidFill>
                <a:srgbClr val="000000"/>
              </a:solidFill>
              <a:latin typeface="Roboto Light" panose="02000000000000000000" pitchFamily="2" charset="0"/>
              <a:ea typeface="Roboto Light" panose="02000000000000000000" pitchFamily="2" charset="0"/>
              <a:cs typeface="Roboto Thin"/>
            </a:endParaRPr>
          </a:p>
          <a:p>
            <a:pPr lvl="2" eaLnBrk="1" hangingPunct="1">
              <a:spcBef>
                <a:spcPct val="50000"/>
              </a:spcBef>
              <a:buSzPct val="100000"/>
              <a:buFont typeface="Symbol" panose="05050102010706020507" pitchFamily="18" charset="2"/>
              <a:buChar char="-"/>
            </a:pPr>
            <a:r>
              <a:rPr lang="de-CH" sz="1400" spc="100" dirty="0" smtClean="0">
                <a:solidFill>
                  <a:srgbClr val="000000"/>
                </a:solidFill>
                <a:latin typeface="Roboto Light" panose="02000000000000000000" pitchFamily="2" charset="0"/>
                <a:ea typeface="Roboto Light" panose="02000000000000000000" pitchFamily="2" charset="0"/>
                <a:cs typeface="Roboto Thin"/>
              </a:rPr>
              <a:t>New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name</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of</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the</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foundation</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OpenAPI</a:t>
            </a:r>
            <a:r>
              <a:rPr lang="de-CH" sz="1400" spc="100" dirty="0" smtClean="0">
                <a:solidFill>
                  <a:srgbClr val="000000"/>
                </a:solidFill>
                <a:latin typeface="Roboto Light" panose="02000000000000000000" pitchFamily="2" charset="0"/>
                <a:ea typeface="Roboto Light" panose="02000000000000000000" pitchFamily="2" charset="0"/>
                <a:cs typeface="Roboto Thin"/>
              </a:rPr>
              <a:t> Initiative </a:t>
            </a:r>
          </a:p>
          <a:p>
            <a:pPr lvl="2" eaLnBrk="1" hangingPunct="1">
              <a:spcBef>
                <a:spcPct val="50000"/>
              </a:spcBef>
              <a:buSzPct val="100000"/>
              <a:buFont typeface="Symbol" panose="05050102010706020507" pitchFamily="18" charset="2"/>
              <a:buChar char="-"/>
            </a:pPr>
            <a:r>
              <a:rPr lang="de-CH" sz="1400" spc="100" dirty="0" smtClean="0">
                <a:solidFill>
                  <a:srgbClr val="000000"/>
                </a:solidFill>
                <a:latin typeface="Roboto Light" panose="02000000000000000000" pitchFamily="2" charset="0"/>
                <a:ea typeface="Roboto Light" panose="02000000000000000000" pitchFamily="2" charset="0"/>
                <a:cs typeface="Roboto Thin"/>
              </a:rPr>
              <a:t>New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name</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of</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the</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specification</a:t>
            </a:r>
            <a:r>
              <a:rPr lang="de-CH" sz="1400" spc="100" dirty="0" smtClean="0">
                <a:solidFill>
                  <a:srgbClr val="000000"/>
                </a:solidFill>
                <a:latin typeface="Roboto Light" panose="02000000000000000000" pitchFamily="2" charset="0"/>
                <a:ea typeface="Roboto Light" panose="02000000000000000000" pitchFamily="2" charset="0"/>
                <a:cs typeface="Roboto Thin"/>
              </a:rPr>
              <a:t>: OAS =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OpenAPI</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Specification</a:t>
            </a:r>
            <a:endParaRPr lang="de-CH" sz="1400" spc="100" dirty="0">
              <a:solidFill>
                <a:srgbClr val="000000"/>
              </a:solidFill>
              <a:latin typeface="Roboto Light" panose="02000000000000000000" pitchFamily="2" charset="0"/>
              <a:ea typeface="Roboto Light" panose="02000000000000000000" pitchFamily="2" charset="0"/>
              <a:cs typeface="Roboto Thin"/>
            </a:endParaRPr>
          </a:p>
          <a:p>
            <a:pPr marL="0" indent="0" eaLnBrk="1" hangingPunct="1">
              <a:spcBef>
                <a:spcPct val="50000"/>
              </a:spcBef>
              <a:buSzPct val="100000"/>
            </a:pPr>
            <a:r>
              <a:rPr lang="de-CH" sz="1400" dirty="0" smtClean="0">
                <a:solidFill>
                  <a:srgbClr val="004D9F"/>
                </a:solidFill>
                <a:latin typeface="Roboto Black"/>
                <a:ea typeface="+mn-ea"/>
                <a:cs typeface="Roboto Black"/>
              </a:rPr>
              <a:t>Technology / Features</a:t>
            </a:r>
          </a:p>
          <a:p>
            <a:pPr marL="285750" indent="-285750" eaLnBrk="1" hangingPunct="1">
              <a:spcBef>
                <a:spcPct val="50000"/>
              </a:spcBef>
              <a:buSzPct val="100000"/>
              <a:buFont typeface="Symbol" panose="05050102010706020507" pitchFamily="18" charset="2"/>
              <a:buChar char="-"/>
            </a:pPr>
            <a:r>
              <a:rPr lang="en-US" sz="1400" spc="100" dirty="0" smtClean="0">
                <a:solidFill>
                  <a:srgbClr val="000000"/>
                </a:solidFill>
                <a:latin typeface="Roboto Light" panose="02000000000000000000" pitchFamily="2" charset="0"/>
                <a:ea typeface="Roboto Light" panose="02000000000000000000" pitchFamily="2" charset="0"/>
                <a:cs typeface="Roboto Thin"/>
              </a:rPr>
              <a:t>JSON/YAML for the spec</a:t>
            </a:r>
          </a:p>
          <a:p>
            <a:pPr marL="285750" indent="-285750" eaLnBrk="1" hangingPunct="1">
              <a:spcBef>
                <a:spcPct val="50000"/>
              </a:spcBef>
              <a:buSzPct val="100000"/>
              <a:buFont typeface="Symbol" panose="05050102010706020507" pitchFamily="18" charset="2"/>
              <a:buChar char="-"/>
            </a:pPr>
            <a:r>
              <a:rPr lang="en-US" sz="1400" spc="100" dirty="0" smtClean="0">
                <a:solidFill>
                  <a:srgbClr val="000000"/>
                </a:solidFill>
                <a:latin typeface="Roboto Light" panose="02000000000000000000" pitchFamily="2" charset="0"/>
                <a:ea typeface="Roboto Light" panose="02000000000000000000" pitchFamily="2" charset="0"/>
                <a:cs typeface="Roboto Thin"/>
              </a:rPr>
              <a:t>Nice web editor: </a:t>
            </a:r>
            <a:r>
              <a:rPr lang="en-US" sz="1400" spc="100" dirty="0" smtClean="0">
                <a:solidFill>
                  <a:srgbClr val="000000"/>
                </a:solidFill>
                <a:latin typeface="Roboto Light" panose="02000000000000000000" pitchFamily="2" charset="0"/>
                <a:ea typeface="Roboto Light" panose="02000000000000000000" pitchFamily="2" charset="0"/>
                <a:cs typeface="Roboto Thin"/>
                <a:hlinkClick r:id="rId2"/>
              </a:rPr>
              <a:t>http://editor.swagger.io</a:t>
            </a:r>
            <a:endParaRPr lang="en-US" sz="1400" spc="100" dirty="0" smtClean="0">
              <a:solidFill>
                <a:srgbClr val="000000"/>
              </a:solidFill>
              <a:latin typeface="Roboto Light" panose="02000000000000000000" pitchFamily="2" charset="0"/>
              <a:ea typeface="Roboto Light" panose="02000000000000000000" pitchFamily="2" charset="0"/>
              <a:cs typeface="Roboto Thin"/>
            </a:endParaRPr>
          </a:p>
          <a:p>
            <a:pPr marL="285750" indent="-285750" eaLnBrk="1" hangingPunct="1">
              <a:spcBef>
                <a:spcPct val="50000"/>
              </a:spcBef>
              <a:buSzPct val="100000"/>
              <a:buFont typeface="Symbol" panose="05050102010706020507" pitchFamily="18" charset="2"/>
              <a:buChar char="-"/>
            </a:pPr>
            <a:r>
              <a:rPr lang="en-US" sz="1400" spc="100" dirty="0" smtClean="0">
                <a:solidFill>
                  <a:srgbClr val="000000"/>
                </a:solidFill>
                <a:latin typeface="Roboto Light" panose="02000000000000000000" pitchFamily="2" charset="0"/>
                <a:ea typeface="Roboto Light" panose="02000000000000000000" pitchFamily="2" charset="0"/>
                <a:cs typeface="Roboto Thin"/>
              </a:rPr>
              <a:t>Language independent</a:t>
            </a:r>
          </a:p>
          <a:p>
            <a:pPr marL="285750" indent="-285750" eaLnBrk="1" hangingPunct="1">
              <a:spcBef>
                <a:spcPct val="50000"/>
              </a:spcBef>
              <a:buSzPct val="100000"/>
              <a:buFont typeface="Symbol" panose="05050102010706020507" pitchFamily="18" charset="2"/>
              <a:buChar char="-"/>
            </a:pPr>
            <a:r>
              <a:rPr lang="en-US" sz="1400" spc="100" dirty="0" smtClean="0">
                <a:solidFill>
                  <a:srgbClr val="000000"/>
                </a:solidFill>
                <a:latin typeface="Roboto Light" panose="02000000000000000000" pitchFamily="2" charset="0"/>
                <a:ea typeface="Roboto Light" panose="02000000000000000000" pitchFamily="2" charset="0"/>
                <a:cs typeface="Roboto Black"/>
              </a:rPr>
              <a:t>Many 3</a:t>
            </a:r>
            <a:r>
              <a:rPr lang="en-US" sz="1400" spc="100" baseline="30000" dirty="0" smtClean="0">
                <a:solidFill>
                  <a:srgbClr val="000000"/>
                </a:solidFill>
                <a:latin typeface="Roboto Light" panose="02000000000000000000" pitchFamily="2" charset="0"/>
                <a:ea typeface="Roboto Light" panose="02000000000000000000" pitchFamily="2" charset="0"/>
                <a:cs typeface="Roboto Black"/>
              </a:rPr>
              <a:t>rd</a:t>
            </a:r>
            <a:r>
              <a:rPr lang="en-US" sz="1400" spc="100" dirty="0" smtClean="0">
                <a:solidFill>
                  <a:srgbClr val="000000"/>
                </a:solidFill>
                <a:latin typeface="Roboto Light" panose="02000000000000000000" pitchFamily="2" charset="0"/>
                <a:ea typeface="Roboto Light" panose="02000000000000000000" pitchFamily="2" charset="0"/>
                <a:cs typeface="Roboto Black"/>
              </a:rPr>
              <a:t> </a:t>
            </a:r>
            <a:r>
              <a:rPr lang="en-US" sz="1400" spc="100" dirty="0">
                <a:solidFill>
                  <a:srgbClr val="000000"/>
                </a:solidFill>
                <a:latin typeface="Roboto Light" panose="02000000000000000000" pitchFamily="2" charset="0"/>
                <a:ea typeface="Roboto Light" panose="02000000000000000000" pitchFamily="2" charset="0"/>
                <a:cs typeface="Roboto Black"/>
              </a:rPr>
              <a:t>p</a:t>
            </a:r>
            <a:r>
              <a:rPr lang="en-US" sz="1400" spc="100" dirty="0" smtClean="0">
                <a:solidFill>
                  <a:srgbClr val="000000"/>
                </a:solidFill>
                <a:latin typeface="Roboto Light" panose="02000000000000000000" pitchFamily="2" charset="0"/>
                <a:ea typeface="Roboto Light" panose="02000000000000000000" pitchFamily="2" charset="0"/>
                <a:cs typeface="Roboto Black"/>
              </a:rPr>
              <a:t>arty </a:t>
            </a:r>
            <a:r>
              <a:rPr lang="en-US" sz="1400" spc="100" dirty="0">
                <a:solidFill>
                  <a:srgbClr val="000000"/>
                </a:solidFill>
                <a:latin typeface="Roboto Light" panose="02000000000000000000" pitchFamily="2" charset="0"/>
                <a:ea typeface="Roboto Light" panose="02000000000000000000" pitchFamily="2" charset="0"/>
                <a:cs typeface="Roboto Black"/>
              </a:rPr>
              <a:t>t</a:t>
            </a:r>
            <a:r>
              <a:rPr lang="en-US" sz="1400" spc="100" dirty="0" smtClean="0">
                <a:solidFill>
                  <a:srgbClr val="000000"/>
                </a:solidFill>
                <a:latin typeface="Roboto Light" panose="02000000000000000000" pitchFamily="2" charset="0"/>
                <a:ea typeface="Roboto Light" panose="02000000000000000000" pitchFamily="2" charset="0"/>
                <a:cs typeface="Roboto Black"/>
              </a:rPr>
              <a:t>ools (mock servers, code generators, documentation generators, ...)</a:t>
            </a:r>
            <a:endParaRPr lang="de-CH" sz="1400" dirty="0" smtClean="0">
              <a:solidFill>
                <a:srgbClr val="004D9F"/>
              </a:solidFill>
              <a:latin typeface="Roboto Black"/>
              <a:ea typeface="+mn-ea"/>
              <a:cs typeface="Roboto Black"/>
            </a:endParaRPr>
          </a:p>
          <a:p>
            <a:pPr marL="0" indent="0" eaLnBrk="1" hangingPunct="1">
              <a:spcBef>
                <a:spcPct val="50000"/>
              </a:spcBef>
              <a:buClr>
                <a:srgbClr val="004D9F"/>
              </a:buClr>
              <a:buSzPct val="100000"/>
            </a:pPr>
            <a:r>
              <a:rPr lang="de-DE" sz="1400" dirty="0" smtClean="0">
                <a:solidFill>
                  <a:srgbClr val="004D9F"/>
                </a:solidFill>
                <a:latin typeface="Roboto Black"/>
                <a:ea typeface="+mn-ea"/>
                <a:cs typeface="Roboto Black"/>
              </a:rPr>
              <a:t/>
            </a:r>
            <a:br>
              <a:rPr lang="de-DE" sz="1400" dirty="0" smtClean="0">
                <a:solidFill>
                  <a:srgbClr val="004D9F"/>
                </a:solidFill>
                <a:latin typeface="Roboto Black"/>
                <a:ea typeface="+mn-ea"/>
                <a:cs typeface="Roboto Black"/>
              </a:rPr>
            </a:br>
            <a:r>
              <a:rPr lang="de-DE" sz="1400" dirty="0" smtClean="0">
                <a:solidFill>
                  <a:srgbClr val="004D9F"/>
                </a:solidFill>
                <a:latin typeface="Roboto Black"/>
                <a:ea typeface="+mn-ea"/>
                <a:cs typeface="Roboto Black"/>
              </a:rPr>
              <a:t>Alternatives</a:t>
            </a:r>
          </a:p>
          <a:p>
            <a:pPr lvl="1" eaLnBrk="1" hangingPunct="1">
              <a:spcBef>
                <a:spcPct val="50000"/>
              </a:spcBef>
              <a:buSzPct val="100000"/>
              <a:buFont typeface="Symbol" panose="05050102010706020507" pitchFamily="18" charset="2"/>
              <a:buChar char="-"/>
            </a:pPr>
            <a:r>
              <a:rPr lang="en-US" sz="1400" spc="100" dirty="0" smtClean="0">
                <a:solidFill>
                  <a:srgbClr val="000000"/>
                </a:solidFill>
                <a:latin typeface="Roboto Light" panose="02000000000000000000" pitchFamily="2" charset="0"/>
                <a:ea typeface="Roboto Light" panose="02000000000000000000" pitchFamily="2" charset="0"/>
                <a:cs typeface="Roboto Thin"/>
              </a:rPr>
              <a:t>RAML, API Blueprint, WADL, </a:t>
            </a:r>
            <a:r>
              <a:rPr lang="en-US" sz="1400" spc="100" dirty="0" err="1" smtClean="0">
                <a:solidFill>
                  <a:srgbClr val="000000"/>
                </a:solidFill>
                <a:latin typeface="Roboto Light" panose="02000000000000000000" pitchFamily="2" charset="0"/>
                <a:ea typeface="Roboto Light" panose="02000000000000000000" pitchFamily="2" charset="0"/>
                <a:cs typeface="Roboto Thin"/>
              </a:rPr>
              <a:t>Odata</a:t>
            </a:r>
            <a:r>
              <a:rPr lang="en-US" sz="1400" spc="100" dirty="0" smtClean="0">
                <a:solidFill>
                  <a:srgbClr val="000000"/>
                </a:solidFill>
                <a:latin typeface="Roboto Light" panose="02000000000000000000" pitchFamily="2" charset="0"/>
                <a:ea typeface="Roboto Light" panose="02000000000000000000" pitchFamily="2" charset="0"/>
                <a:cs typeface="Roboto Thin"/>
              </a:rPr>
              <a:t>, Slate</a:t>
            </a:r>
            <a:br>
              <a:rPr lang="en-US" sz="1400" spc="100" dirty="0" smtClean="0">
                <a:solidFill>
                  <a:srgbClr val="000000"/>
                </a:solidFill>
                <a:latin typeface="Roboto Light" panose="02000000000000000000" pitchFamily="2" charset="0"/>
                <a:ea typeface="Roboto Light" panose="02000000000000000000" pitchFamily="2" charset="0"/>
                <a:cs typeface="Roboto Thin"/>
              </a:rPr>
            </a:br>
            <a:endParaRPr lang="en-US" sz="1400" spc="100" dirty="0">
              <a:solidFill>
                <a:srgbClr val="000000"/>
              </a:solidFill>
              <a:latin typeface="Roboto Light" panose="02000000000000000000" pitchFamily="2" charset="0"/>
              <a:ea typeface="Roboto Light" panose="02000000000000000000" pitchFamily="2" charset="0"/>
              <a:cs typeface="Roboto Black"/>
            </a:endParaRPr>
          </a:p>
          <a:p>
            <a:pPr marL="0" indent="0" eaLnBrk="1" hangingPunct="1">
              <a:spcBef>
                <a:spcPct val="50000"/>
              </a:spcBef>
              <a:buSzPct val="100000"/>
            </a:pPr>
            <a:r>
              <a:rPr lang="de-DE" sz="1400" dirty="0" smtClean="0">
                <a:solidFill>
                  <a:srgbClr val="004D9F"/>
                </a:solidFill>
                <a:latin typeface="Roboto Black"/>
                <a:cs typeface="Roboto Black"/>
              </a:rPr>
              <a:t>Live Demo</a:t>
            </a:r>
            <a:endParaRPr lang="en-US" sz="1400" spc="100" dirty="0" smtClean="0">
              <a:solidFill>
                <a:srgbClr val="000000"/>
              </a:solidFill>
              <a:latin typeface="Roboto Light" panose="02000000000000000000" pitchFamily="2" charset="0"/>
              <a:ea typeface="Roboto Light" panose="02000000000000000000" pitchFamily="2" charset="0"/>
              <a:cs typeface="Roboto Thin"/>
            </a:endParaRPr>
          </a:p>
          <a:p>
            <a:pPr lvl="1" eaLnBrk="1" hangingPunct="1">
              <a:buSzPct val="100000"/>
              <a:buFont typeface="Symbol" panose="05050102010706020507" pitchFamily="18" charset="2"/>
              <a:buChar char="-"/>
            </a:pPr>
            <a:endParaRPr lang="de-DE" sz="1400" spc="100" dirty="0">
              <a:solidFill>
                <a:srgbClr val="000000"/>
              </a:solidFill>
              <a:latin typeface="Roboto Light" panose="02000000000000000000" pitchFamily="2" charset="0"/>
              <a:ea typeface="Roboto Light" panose="02000000000000000000" pitchFamily="2" charset="0"/>
              <a:cs typeface="Roboto Thin"/>
            </a:endParaRPr>
          </a:p>
        </p:txBody>
      </p:sp>
    </p:spTree>
    <p:extLst>
      <p:ext uri="{BB962C8B-B14F-4D97-AF65-F5344CB8AC3E}">
        <p14:creationId xmlns:p14="http://schemas.microsoft.com/office/powerpoint/2010/main" val="3822236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1686" y="404741"/>
            <a:ext cx="7992890" cy="341908"/>
          </a:xfrm>
          <a:prstGeom prst="rect">
            <a:avLst/>
          </a:prstGeom>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CH" spc="100" dirty="0" smtClean="0">
                <a:solidFill>
                  <a:srgbClr val="000000"/>
                </a:solidFill>
                <a:latin typeface="Roboto Light" panose="02000000000000000000" pitchFamily="2" charset="0"/>
                <a:ea typeface="Roboto Light" panose="02000000000000000000" pitchFamily="2" charset="0"/>
                <a:cs typeface="Roboto Thin"/>
              </a:rPr>
              <a:t>Resources &amp; Relations </a:t>
            </a:r>
            <a:r>
              <a:rPr lang="de-CH" spc="100" dirty="0" smtClean="0">
                <a:solidFill>
                  <a:srgbClr val="000000"/>
                </a:solidFill>
                <a:latin typeface="Roboto Light" panose="02000000000000000000" pitchFamily="2" charset="0"/>
                <a:ea typeface="Roboto Light" panose="02000000000000000000" pitchFamily="2" charset="0"/>
                <a:cs typeface="Roboto Light" panose="02000000000000000000" pitchFamily="2" charset="0"/>
              </a:rPr>
              <a:t>–</a:t>
            </a:r>
            <a:r>
              <a:rPr lang="de-CH" spc="100" dirty="0" smtClean="0">
                <a:solidFill>
                  <a:srgbClr val="000000"/>
                </a:solidFill>
                <a:latin typeface="Roboto Regular" panose="02000000000000000000" pitchFamily="2" charset="0"/>
                <a:ea typeface="Roboto Regular" panose="02000000000000000000" pitchFamily="2" charset="0"/>
                <a:cs typeface="Roboto Bold"/>
              </a:rPr>
              <a:t> </a:t>
            </a:r>
            <a:r>
              <a:rPr lang="de-CH" spc="100" dirty="0" err="1" smtClean="0">
                <a:solidFill>
                  <a:srgbClr val="000000"/>
                </a:solidFill>
                <a:latin typeface="Roboto Black"/>
                <a:ea typeface="Roboto Regular" panose="02000000000000000000" pitchFamily="2" charset="0"/>
                <a:cs typeface="Roboto Bold"/>
              </a:rPr>
              <a:t>Introduction</a:t>
            </a:r>
            <a:endParaRPr lang="de-CH" spc="100" dirty="0">
              <a:solidFill>
                <a:srgbClr val="000000"/>
              </a:solidFill>
              <a:latin typeface="Roboto Black"/>
              <a:cs typeface="Roboto Black"/>
            </a:endParaRPr>
          </a:p>
        </p:txBody>
      </p:sp>
      <p:sp>
        <p:nvSpPr>
          <p:cNvPr id="3" name="Text Box 4"/>
          <p:cNvSpPr txBox="1">
            <a:spLocks noChangeArrowheads="1"/>
          </p:cNvSpPr>
          <p:nvPr/>
        </p:nvSpPr>
        <p:spPr bwMode="auto">
          <a:xfrm>
            <a:off x="858031" y="945136"/>
            <a:ext cx="8163024" cy="5333376"/>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lIns="50800" tIns="90000" rIns="50800" bIns="90000"/>
          <a:lstStyle>
            <a:lvl1pPr marL="180975" indent="-180975" eaLnBrk="0" hangingPunct="0">
              <a:defRPr sz="2400">
                <a:solidFill>
                  <a:schemeClr val="tx1"/>
                </a:solidFill>
                <a:latin typeface="Arial" pitchFamily="34" charset="0"/>
                <a:ea typeface="ＭＳ Ｐゴシック" pitchFamily="34" charset="-128"/>
              </a:defRPr>
            </a:lvl1pPr>
            <a:lvl2pPr marL="638175" indent="-180975"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indent="0" eaLnBrk="1" hangingPunct="1">
              <a:spcBef>
                <a:spcPct val="50000"/>
              </a:spcBef>
              <a:buClr>
                <a:srgbClr val="004D9F"/>
              </a:buClr>
              <a:buSzPct val="100000"/>
            </a:pPr>
            <a:r>
              <a:rPr lang="de-DE" sz="1400" dirty="0" smtClean="0">
                <a:solidFill>
                  <a:srgbClr val="004D9F"/>
                </a:solidFill>
                <a:latin typeface="Roboto Black"/>
                <a:cs typeface="Roboto Black"/>
              </a:rPr>
              <a:t>Resources</a:t>
            </a:r>
            <a:endParaRPr lang="de-DE" sz="1400" dirty="0">
              <a:solidFill>
                <a:srgbClr val="004D9F"/>
              </a:solidFill>
              <a:latin typeface="Roboto Black"/>
              <a:cs typeface="Roboto Black"/>
            </a:endParaRPr>
          </a:p>
          <a:p>
            <a:pPr lvl="1" eaLnBrk="1" hangingPunct="1">
              <a:spcBef>
                <a:spcPct val="50000"/>
              </a:spcBef>
              <a:buSzPct val="100000"/>
              <a:buFont typeface="Symbol" panose="05050102010706020507" pitchFamily="18" charset="2"/>
              <a:buChar char="-"/>
            </a:pPr>
            <a:r>
              <a:rPr lang="en-US" sz="1400" spc="100" dirty="0" smtClean="0">
                <a:solidFill>
                  <a:srgbClr val="000000"/>
                </a:solidFill>
                <a:latin typeface="Roboto Light" panose="02000000000000000000" pitchFamily="2" charset="0"/>
                <a:ea typeface="Roboto Light" panose="02000000000000000000" pitchFamily="2" charset="0"/>
                <a:cs typeface="Roboto Thin"/>
              </a:rPr>
              <a:t>Resources are the key element in API design</a:t>
            </a:r>
          </a:p>
          <a:p>
            <a:pPr lvl="1" eaLnBrk="1" hangingPunct="1">
              <a:spcBef>
                <a:spcPct val="50000"/>
              </a:spcBef>
              <a:buSzPct val="100000"/>
              <a:buFont typeface="Symbol" panose="05050102010706020507" pitchFamily="18" charset="2"/>
              <a:buChar char="-"/>
            </a:pPr>
            <a:r>
              <a:rPr lang="en-US" sz="1400" spc="100" dirty="0">
                <a:solidFill>
                  <a:srgbClr val="000000"/>
                </a:solidFill>
                <a:latin typeface="Roboto Light" panose="02000000000000000000" pitchFamily="2" charset="0"/>
                <a:ea typeface="Roboto Light" panose="02000000000000000000" pitchFamily="2" charset="0"/>
                <a:cs typeface="Roboto Thin"/>
              </a:rPr>
              <a:t>Resources should be nouns (and not verbs</a:t>
            </a:r>
            <a:r>
              <a:rPr lang="en-US" sz="1400" spc="100" dirty="0" smtClean="0">
                <a:solidFill>
                  <a:srgbClr val="000000"/>
                </a:solidFill>
                <a:latin typeface="Roboto Light" panose="02000000000000000000" pitchFamily="2" charset="0"/>
                <a:ea typeface="Roboto Light" panose="02000000000000000000" pitchFamily="2" charset="0"/>
                <a:cs typeface="Roboto Thin"/>
              </a:rPr>
              <a:t>)</a:t>
            </a:r>
          </a:p>
          <a:p>
            <a:pPr lvl="1" eaLnBrk="1" hangingPunct="1">
              <a:spcBef>
                <a:spcPct val="50000"/>
              </a:spcBef>
              <a:buSzPct val="100000"/>
              <a:buFont typeface="Symbol" panose="05050102010706020507" pitchFamily="18" charset="2"/>
              <a:buChar char="-"/>
            </a:pPr>
            <a:r>
              <a:rPr lang="en-US" sz="1400" spc="100" dirty="0" smtClean="0">
                <a:solidFill>
                  <a:srgbClr val="000000"/>
                </a:solidFill>
                <a:latin typeface="Roboto Light" panose="02000000000000000000" pitchFamily="2" charset="0"/>
                <a:ea typeface="Roboto Light" panose="02000000000000000000" pitchFamily="2" charset="0"/>
                <a:cs typeface="Roboto Thin"/>
              </a:rPr>
              <a:t>The resource </a:t>
            </a:r>
            <a:r>
              <a:rPr lang="en-US" sz="1400" spc="100" dirty="0" err="1" smtClean="0">
                <a:solidFill>
                  <a:srgbClr val="000000"/>
                </a:solidFill>
                <a:latin typeface="Roboto Light" panose="02000000000000000000" pitchFamily="2" charset="0"/>
                <a:ea typeface="Roboto Light" panose="02000000000000000000" pitchFamily="2" charset="0"/>
                <a:cs typeface="Roboto Thin"/>
              </a:rPr>
              <a:t>centerd</a:t>
            </a:r>
            <a:r>
              <a:rPr lang="en-US" sz="1400" spc="100" dirty="0" smtClean="0">
                <a:solidFill>
                  <a:srgbClr val="000000"/>
                </a:solidFill>
                <a:latin typeface="Roboto Light" panose="02000000000000000000" pitchFamily="2" charset="0"/>
                <a:ea typeface="Roboto Light" panose="02000000000000000000" pitchFamily="2" charset="0"/>
                <a:cs typeface="Roboto Thin"/>
              </a:rPr>
              <a:t> design is one </a:t>
            </a:r>
            <a:r>
              <a:rPr lang="en-US" sz="1400" spc="100" dirty="0" smtClean="0">
                <a:solidFill>
                  <a:srgbClr val="000000"/>
                </a:solidFill>
                <a:latin typeface="Roboto Light" panose="02000000000000000000" pitchFamily="2" charset="0"/>
                <a:ea typeface="Roboto Light" panose="02000000000000000000" pitchFamily="2" charset="0"/>
                <a:cs typeface="Roboto Thin"/>
              </a:rPr>
              <a:t>of the </a:t>
            </a:r>
            <a:r>
              <a:rPr lang="en-US" sz="1400" spc="100" dirty="0" smtClean="0">
                <a:solidFill>
                  <a:srgbClr val="000000"/>
                </a:solidFill>
                <a:latin typeface="Roboto Light" panose="02000000000000000000" pitchFamily="2" charset="0"/>
                <a:ea typeface="Roboto Light" panose="02000000000000000000" pitchFamily="2" charset="0"/>
                <a:cs typeface="Roboto Thin"/>
              </a:rPr>
              <a:t>main difference </a:t>
            </a:r>
            <a:r>
              <a:rPr lang="en-US" sz="1400" spc="100" dirty="0">
                <a:solidFill>
                  <a:srgbClr val="000000"/>
                </a:solidFill>
                <a:latin typeface="Roboto Light" panose="02000000000000000000" pitchFamily="2" charset="0"/>
                <a:ea typeface="Roboto Light" panose="02000000000000000000" pitchFamily="2" charset="0"/>
                <a:cs typeface="Roboto Thin"/>
              </a:rPr>
              <a:t>between REST-styled APIs and RPC/SOAP-styled </a:t>
            </a:r>
            <a:r>
              <a:rPr lang="en-US" sz="1400" spc="100" dirty="0" smtClean="0">
                <a:solidFill>
                  <a:srgbClr val="000000"/>
                </a:solidFill>
                <a:latin typeface="Roboto Light" panose="02000000000000000000" pitchFamily="2" charset="0"/>
                <a:ea typeface="Roboto Light" panose="02000000000000000000" pitchFamily="2" charset="0"/>
                <a:cs typeface="Roboto Thin"/>
              </a:rPr>
              <a:t>APIs</a:t>
            </a:r>
          </a:p>
          <a:p>
            <a:pPr lvl="1" eaLnBrk="1" hangingPunct="1">
              <a:spcBef>
                <a:spcPct val="50000"/>
              </a:spcBef>
              <a:buSzPct val="100000"/>
              <a:buFont typeface="Symbol" panose="05050102010706020507" pitchFamily="18" charset="2"/>
              <a:buChar char="-"/>
            </a:pPr>
            <a:r>
              <a:rPr lang="de-CH" sz="1400" spc="100" dirty="0" err="1" smtClean="0">
                <a:solidFill>
                  <a:srgbClr val="000000"/>
                </a:solidFill>
                <a:latin typeface="Roboto Light" panose="02000000000000000000" pitchFamily="2" charset="0"/>
                <a:ea typeface="Roboto Light" panose="02000000000000000000" pitchFamily="2" charset="0"/>
                <a:cs typeface="Roboto Thin"/>
              </a:rPr>
              <a:t>Use</a:t>
            </a:r>
            <a:r>
              <a:rPr lang="de-CH" sz="1400" spc="100" dirty="0" smtClean="0">
                <a:solidFill>
                  <a:srgbClr val="000000"/>
                </a:solidFill>
                <a:latin typeface="Roboto Light" panose="02000000000000000000" pitchFamily="2" charset="0"/>
                <a:ea typeface="Roboto Light" panose="02000000000000000000" pitchFamily="2" charset="0"/>
                <a:cs typeface="Roboto Thin"/>
              </a:rPr>
              <a:t> plural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ticket</a:t>
            </a:r>
            <a:r>
              <a:rPr lang="de-CH" sz="1400" b="1" spc="100" dirty="0" err="1" smtClean="0">
                <a:solidFill>
                  <a:srgbClr val="000000"/>
                </a:solidFill>
                <a:latin typeface="Roboto Light" panose="02000000000000000000" pitchFamily="2" charset="0"/>
                <a:ea typeface="Roboto Light" panose="02000000000000000000" pitchFamily="2" charset="0"/>
                <a:cs typeface="Roboto Thin"/>
              </a:rPr>
              <a:t>s</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and</a:t>
            </a:r>
            <a:r>
              <a:rPr lang="de-CH" sz="1400" spc="100" dirty="0" smtClean="0">
                <a:solidFill>
                  <a:srgbClr val="000000"/>
                </a:solidFill>
                <a:latin typeface="Roboto Light" panose="02000000000000000000" pitchFamily="2" charset="0"/>
                <a:ea typeface="Roboto Light" panose="02000000000000000000" pitchFamily="2" charset="0"/>
                <a:cs typeface="Roboto Thin"/>
              </a:rPr>
              <a:t> not ticket)</a:t>
            </a:r>
          </a:p>
          <a:p>
            <a:pPr marL="457200" lvl="1" indent="0" eaLnBrk="1" hangingPunct="1">
              <a:spcBef>
                <a:spcPct val="50000"/>
              </a:spcBef>
              <a:buSzPct val="100000"/>
            </a:pPr>
            <a:r>
              <a:rPr lang="de-CH" sz="1400" spc="100" dirty="0" smtClean="0">
                <a:solidFill>
                  <a:srgbClr val="000000"/>
                </a:solidFill>
                <a:latin typeface="Roboto Light" panose="02000000000000000000" pitchFamily="2" charset="0"/>
                <a:ea typeface="Roboto Light" panose="02000000000000000000" pitchFamily="2" charset="0"/>
                <a:cs typeface="Roboto Thin"/>
              </a:rPr>
              <a:t/>
            </a:r>
            <a:br>
              <a:rPr lang="de-CH" sz="1400" spc="100" dirty="0" smtClean="0">
                <a:solidFill>
                  <a:srgbClr val="000000"/>
                </a:solidFill>
                <a:latin typeface="Roboto Light" panose="02000000000000000000" pitchFamily="2" charset="0"/>
                <a:ea typeface="Roboto Light" panose="02000000000000000000" pitchFamily="2" charset="0"/>
                <a:cs typeface="Roboto Thin"/>
              </a:rPr>
            </a:br>
            <a:r>
              <a:rPr lang="de-CH" sz="1400" b="1" spc="100" dirty="0" smtClean="0">
                <a:solidFill>
                  <a:srgbClr val="000000"/>
                </a:solidFill>
                <a:latin typeface="Roboto Light" panose="02000000000000000000" pitchFamily="2" charset="0"/>
                <a:ea typeface="Roboto Light" panose="02000000000000000000" pitchFamily="2" charset="0"/>
                <a:cs typeface="Roboto Thin"/>
              </a:rPr>
              <a:t>REST style:</a:t>
            </a:r>
            <a:endParaRPr lang="de-CH" sz="1400" b="1" spc="100" dirty="0">
              <a:solidFill>
                <a:srgbClr val="000000"/>
              </a:solidFill>
              <a:latin typeface="Roboto Light" panose="02000000000000000000" pitchFamily="2" charset="0"/>
              <a:ea typeface="Roboto Light" panose="02000000000000000000" pitchFamily="2" charset="0"/>
              <a:cs typeface="Roboto Thin"/>
            </a:endParaRPr>
          </a:p>
          <a:p>
            <a:pPr marL="457200" lvl="1" indent="0" eaLnBrk="1" hangingPunct="1">
              <a:spcBef>
                <a:spcPct val="50000"/>
              </a:spcBef>
              <a:buSzPct val="100000"/>
            </a:pPr>
            <a:r>
              <a:rPr lang="de-CH" sz="1400" spc="100" dirty="0" smtClean="0">
                <a:solidFill>
                  <a:srgbClr val="000000"/>
                </a:solidFill>
                <a:latin typeface="Roboto Light" panose="02000000000000000000" pitchFamily="2" charset="0"/>
                <a:ea typeface="Roboto Light" panose="02000000000000000000" pitchFamily="2" charset="0"/>
                <a:cs typeface="Roboto Thin"/>
              </a:rPr>
              <a:t>/</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tickets</a:t>
            </a:r>
            <a:r>
              <a:rPr lang="de-CH" sz="1400" spc="100" dirty="0" smtClean="0">
                <a:solidFill>
                  <a:srgbClr val="000000"/>
                </a:solidFill>
                <a:latin typeface="Roboto Light" panose="02000000000000000000" pitchFamily="2" charset="0"/>
                <a:ea typeface="Roboto Light" panose="02000000000000000000" pitchFamily="2" charset="0"/>
                <a:cs typeface="Roboto Thin"/>
              </a:rPr>
              <a:t> 		(all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tickets</a:t>
            </a:r>
            <a:r>
              <a:rPr lang="de-CH" sz="1400" spc="100" dirty="0" smtClean="0">
                <a:solidFill>
                  <a:srgbClr val="000000"/>
                </a:solidFill>
                <a:latin typeface="Roboto Light" panose="02000000000000000000" pitchFamily="2" charset="0"/>
                <a:ea typeface="Roboto Light" panose="02000000000000000000" pitchFamily="2" charset="0"/>
                <a:cs typeface="Roboto Thin"/>
              </a:rPr>
              <a:t>)</a:t>
            </a:r>
          </a:p>
          <a:p>
            <a:pPr marL="457200" lvl="1" indent="0" eaLnBrk="1" hangingPunct="1">
              <a:spcBef>
                <a:spcPct val="50000"/>
              </a:spcBef>
              <a:buSzPct val="100000"/>
            </a:pPr>
            <a:r>
              <a:rPr lang="de-CH" sz="1400" spc="100" dirty="0" smtClean="0">
                <a:solidFill>
                  <a:srgbClr val="000000"/>
                </a:solidFill>
                <a:latin typeface="Roboto Light" panose="02000000000000000000" pitchFamily="2" charset="0"/>
                <a:ea typeface="Roboto Light" panose="02000000000000000000" pitchFamily="2" charset="0"/>
                <a:cs typeface="Roboto Thin"/>
              </a:rPr>
              <a:t>/</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tickets</a:t>
            </a:r>
            <a:r>
              <a:rPr lang="de-CH" sz="1400" spc="100" dirty="0" smtClean="0">
                <a:solidFill>
                  <a:srgbClr val="000000"/>
                </a:solidFill>
                <a:latin typeface="Roboto Light" panose="02000000000000000000" pitchFamily="2" charset="0"/>
                <a:ea typeface="Roboto Light" panose="02000000000000000000" pitchFamily="2" charset="0"/>
                <a:cs typeface="Roboto Thin"/>
              </a:rPr>
              <a:t>/312 	(a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specific</a:t>
            </a:r>
            <a:r>
              <a:rPr lang="de-CH" sz="1400" spc="100" dirty="0" smtClean="0">
                <a:solidFill>
                  <a:srgbClr val="000000"/>
                </a:solidFill>
                <a:latin typeface="Roboto Light" panose="02000000000000000000" pitchFamily="2" charset="0"/>
                <a:ea typeface="Roboto Light" panose="02000000000000000000" pitchFamily="2" charset="0"/>
                <a:cs typeface="Roboto Thin"/>
              </a:rPr>
              <a:t> ticket)</a:t>
            </a:r>
          </a:p>
          <a:p>
            <a:pPr marL="457200" lvl="1" indent="0" eaLnBrk="1" hangingPunct="1">
              <a:spcBef>
                <a:spcPct val="50000"/>
              </a:spcBef>
              <a:buSzPct val="100000"/>
            </a:pPr>
            <a:endParaRPr lang="de-CH" sz="1400" spc="100" dirty="0" smtClean="0">
              <a:solidFill>
                <a:srgbClr val="000000"/>
              </a:solidFill>
              <a:latin typeface="Roboto Light" panose="02000000000000000000" pitchFamily="2" charset="0"/>
              <a:ea typeface="Roboto Light" panose="02000000000000000000" pitchFamily="2" charset="0"/>
              <a:cs typeface="Roboto Thin"/>
            </a:endParaRPr>
          </a:p>
          <a:p>
            <a:pPr marL="457200" lvl="1" indent="0" eaLnBrk="1" hangingPunct="1">
              <a:spcBef>
                <a:spcPct val="50000"/>
              </a:spcBef>
              <a:buSzPct val="100000"/>
            </a:pPr>
            <a:r>
              <a:rPr lang="de-CH" sz="1400" b="1" spc="100" dirty="0" smtClean="0">
                <a:solidFill>
                  <a:srgbClr val="000000"/>
                </a:solidFill>
                <a:latin typeface="Roboto Light" panose="02000000000000000000" pitchFamily="2" charset="0"/>
                <a:ea typeface="Roboto Light" panose="02000000000000000000" pitchFamily="2" charset="0"/>
                <a:cs typeface="Roboto Thin"/>
              </a:rPr>
              <a:t>RPC/SOAP style</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p>
          <a:p>
            <a:pPr marL="457200" lvl="1" indent="0" eaLnBrk="1" hangingPunct="1">
              <a:spcBef>
                <a:spcPct val="50000"/>
              </a:spcBef>
              <a:buSzPct val="100000"/>
            </a:pPr>
            <a:r>
              <a:rPr lang="de-CH" sz="1400" spc="100" dirty="0" err="1" smtClean="0">
                <a:solidFill>
                  <a:srgbClr val="000000"/>
                </a:solidFill>
                <a:latin typeface="Roboto Light" panose="02000000000000000000" pitchFamily="2" charset="0"/>
                <a:ea typeface="Roboto Light" panose="02000000000000000000" pitchFamily="2" charset="0"/>
                <a:cs typeface="Roboto Thin"/>
              </a:rPr>
              <a:t>getAllTickets</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getTicketById</a:t>
            </a:r>
            <a:endParaRPr lang="de-CH" sz="1400" spc="100" dirty="0">
              <a:solidFill>
                <a:srgbClr val="000000"/>
              </a:solidFill>
              <a:latin typeface="Roboto Light" panose="02000000000000000000" pitchFamily="2" charset="0"/>
              <a:ea typeface="Roboto Light" panose="02000000000000000000" pitchFamily="2" charset="0"/>
              <a:cs typeface="Roboto Thin"/>
            </a:endParaRPr>
          </a:p>
          <a:p>
            <a:pPr marL="0" indent="0" eaLnBrk="1" hangingPunct="1">
              <a:spcBef>
                <a:spcPct val="50000"/>
              </a:spcBef>
              <a:buClr>
                <a:srgbClr val="004D9F"/>
              </a:buClr>
              <a:buSzPct val="100000"/>
            </a:pPr>
            <a:endParaRPr lang="de-DE" sz="1400" dirty="0" smtClean="0">
              <a:solidFill>
                <a:srgbClr val="004D9F"/>
              </a:solidFill>
              <a:latin typeface="Roboto Black"/>
              <a:cs typeface="Roboto Black"/>
            </a:endParaRPr>
          </a:p>
          <a:p>
            <a:pPr marL="0" indent="0" eaLnBrk="1" hangingPunct="1">
              <a:spcBef>
                <a:spcPct val="50000"/>
              </a:spcBef>
              <a:buClr>
                <a:srgbClr val="004D9F"/>
              </a:buClr>
              <a:buSzPct val="100000"/>
            </a:pPr>
            <a:r>
              <a:rPr lang="de-DE" sz="1400" dirty="0" smtClean="0">
                <a:solidFill>
                  <a:srgbClr val="004D9F"/>
                </a:solidFill>
                <a:latin typeface="Roboto Black"/>
                <a:cs typeface="Roboto Black"/>
              </a:rPr>
              <a:t>Relations</a:t>
            </a:r>
            <a:endParaRPr lang="de-DE" sz="1400" dirty="0">
              <a:solidFill>
                <a:srgbClr val="004D9F"/>
              </a:solidFill>
              <a:latin typeface="Roboto Black"/>
              <a:cs typeface="Roboto Black"/>
            </a:endParaRPr>
          </a:p>
          <a:p>
            <a:pPr lvl="1" eaLnBrk="1" hangingPunct="1">
              <a:spcBef>
                <a:spcPct val="50000"/>
              </a:spcBef>
              <a:buSzPct val="100000"/>
              <a:buFont typeface="Symbol" panose="05050102010706020507" pitchFamily="18" charset="2"/>
              <a:buChar char="-"/>
            </a:pPr>
            <a:r>
              <a:rPr lang="en-US" sz="1400" spc="100" dirty="0">
                <a:solidFill>
                  <a:srgbClr val="000000"/>
                </a:solidFill>
                <a:latin typeface="Roboto Light" panose="02000000000000000000" pitchFamily="2" charset="0"/>
                <a:ea typeface="Roboto Light" panose="02000000000000000000" pitchFamily="2" charset="0"/>
                <a:cs typeface="Roboto Thin"/>
              </a:rPr>
              <a:t>If a resource is related to another resource use </a:t>
            </a:r>
            <a:r>
              <a:rPr lang="en-US" sz="1400" spc="100" dirty="0" err="1" smtClean="0">
                <a:solidFill>
                  <a:srgbClr val="000000"/>
                </a:solidFill>
                <a:latin typeface="Roboto Light" panose="02000000000000000000" pitchFamily="2" charset="0"/>
                <a:ea typeface="Roboto Light" panose="02000000000000000000" pitchFamily="2" charset="0"/>
                <a:cs typeface="Roboto Thin"/>
              </a:rPr>
              <a:t>subresources</a:t>
            </a:r>
            <a:r>
              <a:rPr lang="en-US" sz="1400" spc="100" dirty="0" smtClean="0">
                <a:solidFill>
                  <a:srgbClr val="000000"/>
                </a:solidFill>
                <a:latin typeface="Roboto Light" panose="02000000000000000000" pitchFamily="2" charset="0"/>
                <a:ea typeface="Roboto Light" panose="02000000000000000000" pitchFamily="2" charset="0"/>
                <a:cs typeface="Roboto Thin"/>
              </a:rPr>
              <a:t>:</a:t>
            </a:r>
            <a:endParaRPr lang="en-US" sz="1400" spc="100" dirty="0">
              <a:solidFill>
                <a:srgbClr val="000000"/>
              </a:solidFill>
              <a:latin typeface="Roboto Light" panose="02000000000000000000" pitchFamily="2" charset="0"/>
              <a:ea typeface="Roboto Light" panose="02000000000000000000" pitchFamily="2" charset="0"/>
              <a:cs typeface="Roboto Thin"/>
            </a:endParaRPr>
          </a:p>
          <a:p>
            <a:pPr marL="457200" lvl="1" indent="0" eaLnBrk="1" hangingPunct="1">
              <a:spcBef>
                <a:spcPct val="50000"/>
              </a:spcBef>
              <a:buSzPct val="100000"/>
            </a:pPr>
            <a:r>
              <a:rPr lang="de-CH" sz="1400" spc="100" dirty="0">
                <a:solidFill>
                  <a:srgbClr val="000000"/>
                </a:solidFill>
                <a:latin typeface="Roboto Light" panose="02000000000000000000" pitchFamily="2" charset="0"/>
                <a:ea typeface="Roboto Light" panose="02000000000000000000" pitchFamily="2" charset="0"/>
                <a:cs typeface="Roboto Thin"/>
              </a:rPr>
              <a:t>/</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tickets</a:t>
            </a:r>
            <a:r>
              <a:rPr lang="de-CH" sz="1400" spc="100" dirty="0" smtClean="0">
                <a:solidFill>
                  <a:srgbClr val="000000"/>
                </a:solidFill>
                <a:latin typeface="Roboto Light" panose="02000000000000000000" pitchFamily="2" charset="0"/>
                <a:ea typeface="Roboto Light" panose="02000000000000000000" pitchFamily="2" charset="0"/>
                <a:cs typeface="Roboto Thin"/>
              </a:rPr>
              <a:t>/312/</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messages</a:t>
            </a:r>
            <a:r>
              <a:rPr lang="de-CH" sz="1400" spc="100" dirty="0" smtClean="0">
                <a:solidFill>
                  <a:srgbClr val="000000"/>
                </a:solidFill>
                <a:latin typeface="Roboto Light" panose="02000000000000000000" pitchFamily="2" charset="0"/>
                <a:ea typeface="Roboto Light" panose="02000000000000000000" pitchFamily="2" charset="0"/>
                <a:cs typeface="Roboto Thin"/>
              </a:rPr>
              <a:t> -&gt; all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messages</a:t>
            </a:r>
            <a:r>
              <a:rPr lang="de-CH" sz="1400" spc="100" dirty="0" smtClean="0">
                <a:solidFill>
                  <a:srgbClr val="000000"/>
                </a:solidFill>
                <a:latin typeface="Roboto Light" panose="02000000000000000000" pitchFamily="2" charset="0"/>
                <a:ea typeface="Roboto Light" panose="02000000000000000000" pitchFamily="2" charset="0"/>
                <a:cs typeface="Roboto Thin"/>
              </a:rPr>
              <a: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from</a:t>
            </a:r>
            <a:r>
              <a:rPr lang="de-CH" sz="1400" spc="100" dirty="0" smtClean="0">
                <a:solidFill>
                  <a:srgbClr val="000000"/>
                </a:solidFill>
                <a:latin typeface="Roboto Light" panose="02000000000000000000" pitchFamily="2" charset="0"/>
                <a:ea typeface="Roboto Light" panose="02000000000000000000" pitchFamily="2" charset="0"/>
                <a:cs typeface="Roboto Thin"/>
              </a:rPr>
              <a:t> ticket 312</a:t>
            </a:r>
          </a:p>
          <a:p>
            <a:pPr marL="457200" lvl="1" indent="0" eaLnBrk="1" hangingPunct="1">
              <a:spcBef>
                <a:spcPct val="50000"/>
              </a:spcBef>
              <a:buSzPct val="100000"/>
            </a:pPr>
            <a:r>
              <a:rPr lang="de-CH" sz="1400" spc="100" dirty="0" smtClean="0">
                <a:solidFill>
                  <a:srgbClr val="000000"/>
                </a:solidFill>
                <a:latin typeface="Roboto Light" panose="02000000000000000000" pitchFamily="2" charset="0"/>
                <a:ea typeface="Roboto Light" panose="02000000000000000000" pitchFamily="2" charset="0"/>
                <a:cs typeface="Roboto Thin"/>
              </a:rPr>
              <a:t>/</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tickets</a:t>
            </a:r>
            <a:r>
              <a:rPr lang="de-CH" sz="1400" spc="100" dirty="0" smtClean="0">
                <a:solidFill>
                  <a:srgbClr val="000000"/>
                </a:solidFill>
                <a:latin typeface="Roboto Light" panose="02000000000000000000" pitchFamily="2" charset="0"/>
                <a:ea typeface="Roboto Light" panose="02000000000000000000" pitchFamily="2" charset="0"/>
                <a:cs typeface="Roboto Thin"/>
              </a:rPr>
              <a:t>/312/</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messages</a:t>
            </a:r>
            <a:r>
              <a:rPr lang="de-CH" sz="1400" spc="100" dirty="0" smtClean="0">
                <a:solidFill>
                  <a:srgbClr val="000000"/>
                </a:solidFill>
                <a:latin typeface="Roboto Light" panose="02000000000000000000" pitchFamily="2" charset="0"/>
                <a:ea typeface="Roboto Light" panose="02000000000000000000" pitchFamily="2" charset="0"/>
                <a:cs typeface="Roboto Thin"/>
              </a:rPr>
              <a:t>/3 -&gt;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message</a:t>
            </a:r>
            <a:r>
              <a:rPr lang="de-CH" sz="1400" spc="100" dirty="0" smtClean="0">
                <a:solidFill>
                  <a:srgbClr val="000000"/>
                </a:solidFill>
                <a:latin typeface="Roboto Light" panose="02000000000000000000" pitchFamily="2" charset="0"/>
                <a:ea typeface="Roboto Light" panose="02000000000000000000" pitchFamily="2" charset="0"/>
                <a:cs typeface="Roboto Thin"/>
              </a:rPr>
              <a:t> 3 </a:t>
            </a:r>
            <a:r>
              <a:rPr lang="de-CH" sz="1400" spc="100" dirty="0" err="1" smtClean="0">
                <a:solidFill>
                  <a:srgbClr val="000000"/>
                </a:solidFill>
                <a:latin typeface="Roboto Light" panose="02000000000000000000" pitchFamily="2" charset="0"/>
                <a:ea typeface="Roboto Light" panose="02000000000000000000" pitchFamily="2" charset="0"/>
                <a:cs typeface="Roboto Thin"/>
              </a:rPr>
              <a:t>from</a:t>
            </a:r>
            <a:r>
              <a:rPr lang="de-CH" sz="1400" spc="100" dirty="0" smtClean="0">
                <a:solidFill>
                  <a:srgbClr val="000000"/>
                </a:solidFill>
                <a:latin typeface="Roboto Light" panose="02000000000000000000" pitchFamily="2" charset="0"/>
                <a:ea typeface="Roboto Light" panose="02000000000000000000" pitchFamily="2" charset="0"/>
                <a:cs typeface="Roboto Thin"/>
              </a:rPr>
              <a:t> ticket 312</a:t>
            </a:r>
            <a:endParaRPr lang="de-CH" sz="1400" spc="100" dirty="0">
              <a:solidFill>
                <a:srgbClr val="000000"/>
              </a:solidFill>
              <a:latin typeface="Roboto Light" panose="02000000000000000000" pitchFamily="2" charset="0"/>
              <a:ea typeface="Roboto Light" panose="02000000000000000000" pitchFamily="2" charset="0"/>
              <a:cs typeface="Roboto Thin"/>
            </a:endParaRPr>
          </a:p>
        </p:txBody>
      </p:sp>
    </p:spTree>
    <p:extLst>
      <p:ext uri="{BB962C8B-B14F-4D97-AF65-F5344CB8AC3E}">
        <p14:creationId xmlns:p14="http://schemas.microsoft.com/office/powerpoint/2010/main" val="22179525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ags/tag2.xml><?xml version="1.0" encoding="utf-8"?>
<p:tagLst xmlns:a="http://schemas.openxmlformats.org/drawingml/2006/main" xmlns:r="http://schemas.openxmlformats.org/officeDocument/2006/relationships" xmlns:p="http://schemas.openxmlformats.org/presentationml/2006/main">
  <p:tag name="OFFISYNC_SLIDE_GUID" val="0f253d00-8c98-4091-bcb4-cd76b99760f6"/>
</p:tagLst>
</file>

<file path=ppt/tags/tag3.xml><?xml version="1.0" encoding="utf-8"?>
<p:tagLst xmlns:a="http://schemas.openxmlformats.org/drawingml/2006/main" xmlns:r="http://schemas.openxmlformats.org/officeDocument/2006/relationships" xmlns:p="http://schemas.openxmlformats.org/presentationml/2006/main">
  <p:tag name="OFFISYNC_SLIDE_GUID" val="3597128c-b991-4518-b87f-7d73fe3bbf06"/>
</p:tagLst>
</file>

<file path=ppt/theme/theme1.xml><?xml version="1.0" encoding="utf-8"?>
<a:theme xmlns:a="http://schemas.openxmlformats.org/drawingml/2006/main" name="1_CICD_2014">
  <a:themeElements>
    <a:clrScheme name="ti&amp;m">
      <a:dk1>
        <a:sysClr val="windowText" lastClr="000000"/>
      </a:dk1>
      <a:lt1>
        <a:sysClr val="window" lastClr="FFFFFF"/>
      </a:lt1>
      <a:dk2>
        <a:srgbClr val="004D9F"/>
      </a:dk2>
      <a:lt2>
        <a:srgbClr val="14ADAA"/>
      </a:lt2>
      <a:accent1>
        <a:srgbClr val="E94F10"/>
      </a:accent1>
      <a:accent2>
        <a:srgbClr val="575757"/>
      </a:accent2>
      <a:accent3>
        <a:srgbClr val="878787"/>
      </a:accent3>
      <a:accent4>
        <a:srgbClr val="B2B2B2"/>
      </a:accent4>
      <a:accent5>
        <a:srgbClr val="A5D7D9"/>
      </a:accent5>
      <a:accent6>
        <a:srgbClr val="76C6C7"/>
      </a:accent6>
      <a:hlink>
        <a:srgbClr val="004D9F"/>
      </a:hlink>
      <a:folHlink>
        <a:srgbClr val="14ADAA"/>
      </a:folHlink>
    </a:clrScheme>
    <a:fontScheme name="ti8m">
      <a:majorFont>
        <a:latin typeface="Roboto Black"/>
        <a:ea typeface=""/>
        <a:cs typeface=""/>
      </a:majorFont>
      <a:minorFont>
        <a:latin typeface="Robot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rmAutofit fontScale="40000" lnSpcReduction="20000"/>
      </a:bodyPr>
      <a:lstStyle>
        <a:defPPr algn="l">
          <a:defRPr spc="100" dirty="0" smtClean="0">
            <a:solidFill>
              <a:srgbClr val="000000"/>
            </a:solidFill>
            <a:latin typeface="Roboto Thin"/>
            <a:ea typeface="Roboto Regular" panose="02000000000000000000" pitchFamily="2" charset="0"/>
            <a:cs typeface="Roboto Thin"/>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Offering_x0020_Year_x0020_2 xmlns="82b081b0-00b4-4f78-93e6-767e7b14b245">2015</Offering_x0020_Year_x0020_2>
    <TaxCatchAll xmlns="5b5207ef-afc5-45b1-ae37-3acf650242aa">
      <Value>1</Value>
    </TaxCatchAll>
    <o590610753144b9a8c154b04e4b05010 xmlns="82b081b0-00b4-4f78-93e6-767e7b14b245">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66cabbd1-b96f-40a4-9520-c3ba27a0b145</TermId>
        </TermInfo>
      </Terms>
    </o590610753144b9a8c154b04e4b05010>
    <Offering_x0020_Date xmlns="82b081b0-00b4-4f78-93e6-767e7b14b245">2015-02-26T23:00:00+00:00</Offering_x0020_Dat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193C7D88E46FC4E86432BAFFA6DC21F" ma:contentTypeVersion="1" ma:contentTypeDescription="Create a new document." ma:contentTypeScope="" ma:versionID="c851260c502b5e3bce7df397f1dc3cc4">
  <xsd:schema xmlns:xsd="http://www.w3.org/2001/XMLSchema" xmlns:xs="http://www.w3.org/2001/XMLSchema" xmlns:p="http://schemas.microsoft.com/office/2006/metadata/properties" xmlns:ns2="82b081b0-00b4-4f78-93e6-767e7b14b245" xmlns:ns3="5b5207ef-afc5-45b1-ae37-3acf650242aa" targetNamespace="http://schemas.microsoft.com/office/2006/metadata/properties" ma:root="true" ma:fieldsID="8545857df7fa5f171b4430baa4169d7d" ns2:_="" ns3:_="">
    <xsd:import namespace="82b081b0-00b4-4f78-93e6-767e7b14b245"/>
    <xsd:import namespace="5b5207ef-afc5-45b1-ae37-3acf650242aa"/>
    <xsd:element name="properties">
      <xsd:complexType>
        <xsd:sequence>
          <xsd:element name="documentManagement">
            <xsd:complexType>
              <xsd:all>
                <xsd:element ref="ns2:o590610753144b9a8c154b04e4b05010" minOccurs="0"/>
                <xsd:element ref="ns3:TaxCatchAll" minOccurs="0"/>
                <xsd:element ref="ns3:TaxCatchAllLabel" minOccurs="0"/>
                <xsd:element ref="ns2:Offering_x0020_Date" minOccurs="0"/>
                <xsd:element ref="ns2:Offering_x0020_Year_x0020_2"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b081b0-00b4-4f78-93e6-767e7b14b245" elementFormDefault="qualified">
    <xsd:import namespace="http://schemas.microsoft.com/office/2006/documentManagement/types"/>
    <xsd:import namespace="http://schemas.microsoft.com/office/infopath/2007/PartnerControls"/>
    <xsd:element name="o590610753144b9a8c154b04e4b05010" ma:index="9" nillable="true" ma:taxonomy="true" ma:internalName="o590610753144b9a8c154b04e4b05010" ma:taxonomyFieldName="Offering_x0020_State" ma:displayName="State of Offering" ma:indexed="true" ma:readOnly="false" ma:default="1;#Draft|66cabbd1-b96f-40a4-9520-c3ba27a0b145" ma:fieldId="{85906107-5314-4b9a-8c15-4b04e4b05010}" ma:sspId="58b43751-7517-4f39-bf35-9af731e908e1" ma:termSetId="2918f876-43cd-4c83-8254-727164b38c34" ma:anchorId="00000000-0000-0000-0000-000000000000" ma:open="false" ma:isKeyword="false">
      <xsd:complexType>
        <xsd:sequence>
          <xsd:element ref="pc:Terms" minOccurs="0" maxOccurs="1"/>
        </xsd:sequence>
      </xsd:complexType>
    </xsd:element>
    <xsd:element name="Offering_x0020_Date" ma:index="13" nillable="true" ma:displayName="Offering Date" ma:format="DateOnly" ma:internalName="Offering_x0020_Date">
      <xsd:simpleType>
        <xsd:restriction base="dms:DateTime"/>
      </xsd:simpleType>
    </xsd:element>
    <xsd:element name="Offering_x0020_Year_x0020_2" ma:index="14" nillable="true" ma:displayName="Year of Offering" ma:default="2012" ma:format="Dropdown" ma:internalName="Offering_x0020_Year_x0020_2" ma:readOnly="false">
      <xsd:simpleType>
        <xsd:union memberTypes="dms:Text">
          <xsd:simpleType>
            <xsd:restriction base="dms:Choice">
              <xsd:enumeration value="2008"/>
              <xsd:enumeration value="2009"/>
              <xsd:enumeration value="2010"/>
              <xsd:enumeration value="2011"/>
              <xsd:enumeration value="2012"/>
              <xsd:enumeration value="2013"/>
              <xsd:enumeration value="2014"/>
              <xsd:enumeration value="2015"/>
              <xsd:enumeration value="2016"/>
              <xsd:enumeration value="2017"/>
              <xsd:enumeration value="2018"/>
              <xsd:enumeration value="2019"/>
              <xsd:enumeration value="2020"/>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5b5207ef-afc5-45b1-ae37-3acf650242aa"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2f8189cc-3f74-41e9-ae50-827d7389de3a}" ma:internalName="TaxCatchAll" ma:showField="CatchAllData" ma:web="5b5207ef-afc5-45b1-ae37-3acf650242aa">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2f8189cc-3f74-41e9-ae50-827d7389de3a}" ma:internalName="TaxCatchAllLabel" ma:readOnly="true" ma:showField="CatchAllDataLabel" ma:web="5b5207ef-afc5-45b1-ae37-3acf650242a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753361-87B7-4A82-8115-0AB20D0F303C}">
  <ds:schemaRefs>
    <ds:schemaRef ds:uri="82b081b0-00b4-4f78-93e6-767e7b14b24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5b5207ef-afc5-45b1-ae37-3acf650242aa"/>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A01A59D-518A-46F1-8970-336CAACA604D}">
  <ds:schemaRefs>
    <ds:schemaRef ds:uri="http://schemas.microsoft.com/sharepoint/v3/contenttype/forms"/>
  </ds:schemaRefs>
</ds:datastoreItem>
</file>

<file path=customXml/itemProps3.xml><?xml version="1.0" encoding="utf-8"?>
<ds:datastoreItem xmlns:ds="http://schemas.openxmlformats.org/officeDocument/2006/customXml" ds:itemID="{2F078EA2-BBAB-4394-B86D-A93F257C76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b081b0-00b4-4f78-93e6-767e7b14b245"/>
    <ds:schemaRef ds:uri="5b5207ef-afc5-45b1-ae37-3acf650242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910</Words>
  <Application>Microsoft Office PowerPoint</Application>
  <PresentationFormat>Bildschirmpräsentation (4:3)</PresentationFormat>
  <Paragraphs>261</Paragraphs>
  <Slides>28</Slides>
  <Notes>0</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28</vt:i4>
      </vt:variant>
    </vt:vector>
  </HeadingPairs>
  <TitlesOfParts>
    <vt:vector size="40" baseType="lpstr">
      <vt:lpstr>ＭＳ Ｐゴシック</vt:lpstr>
      <vt:lpstr>Arial</vt:lpstr>
      <vt:lpstr>Calibri</vt:lpstr>
      <vt:lpstr>Courier New</vt:lpstr>
      <vt:lpstr>Roboto Black</vt:lpstr>
      <vt:lpstr>Roboto Bold</vt:lpstr>
      <vt:lpstr>Roboto Light</vt:lpstr>
      <vt:lpstr>Roboto Regular</vt:lpstr>
      <vt:lpstr>Roboto Thin</vt:lpstr>
      <vt:lpstr>Symbol</vt:lpstr>
      <vt:lpstr>Thin</vt:lpstr>
      <vt:lpstr>1_CICD_2014</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ti&amp;m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antidoping - Rahmenvertrag</dc:title>
  <dc:creator>Marco.Soldato@ti8m.ch</dc:creator>
  <cp:lastModifiedBy>Bach David</cp:lastModifiedBy>
  <cp:revision>1566</cp:revision>
  <cp:lastPrinted>2016-08-10T13:43:28Z</cp:lastPrinted>
  <dcterms:created xsi:type="dcterms:W3CDTF">2014-10-03T06:55:02Z</dcterms:created>
  <dcterms:modified xsi:type="dcterms:W3CDTF">2017-06-19T05:11:15Z</dcterms:modified>
  <cp:category>Bid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0x010100E193C7D88E46FC4E86432BAFFA6DC21F</vt:lpwstr>
  </property>
  <property fmtid="{D5CDD505-2E9C-101B-9397-08002B2CF9AE}" pid="3" name="Offering State">
    <vt:lpwstr>1;#Draft|66cabbd1-b96f-40a4-9520-c3ba27a0b145</vt:lpwstr>
  </property>
  <property fmtid="{D5CDD505-2E9C-101B-9397-08002B2CF9AE}" pid="4" name="Offering_x0020_State">
    <vt:lpwstr>1;#Draft|66cabbd1-b96f-40a4-9520-c3ba27a0b145</vt:lpwstr>
  </property>
  <property fmtid="{D5CDD505-2E9C-101B-9397-08002B2CF9AE}" pid="5" name="Offisync_UniqueId">
    <vt:lpwstr>25152</vt:lpwstr>
  </property>
  <property fmtid="{D5CDD505-2E9C-101B-9397-08002B2CF9AE}" pid="6" name="Jive_LatestUserAccountName">
    <vt:lpwstr>dof</vt:lpwstr>
  </property>
  <property fmtid="{D5CDD505-2E9C-101B-9397-08002B2CF9AE}" pid="7" name="Offisync_UpdateToken">
    <vt:lpwstr>1</vt:lpwstr>
  </property>
  <property fmtid="{D5CDD505-2E9C-101B-9397-08002B2CF9AE}" pid="8" name="Jive_VersionGuid">
    <vt:lpwstr>ff70e947-9e48-47c2-aa1a-305d8dd7f4d1</vt:lpwstr>
  </property>
  <property fmtid="{D5CDD505-2E9C-101B-9397-08002B2CF9AE}" pid="9" name="Offisync_ProviderInitializationData">
    <vt:lpwstr>https://collab.ti8m.ch</vt:lpwstr>
  </property>
  <property fmtid="{D5CDD505-2E9C-101B-9397-08002B2CF9AE}" pid="10" name="Offisync_ServerID">
    <vt:lpwstr>eed51138-74f1-468d-ac43-54fb8e5b61bd</vt:lpwstr>
  </property>
  <property fmtid="{D5CDD505-2E9C-101B-9397-08002B2CF9AE}" pid="11" name="Jive_ModifiedButNotPublished">
    <vt:lpwstr>True</vt:lpwstr>
  </property>
</Properties>
</file>