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93" r:id="rId2"/>
    <p:sldId id="257" r:id="rId3"/>
    <p:sldId id="296" r:id="rId4"/>
    <p:sldId id="268" r:id="rId5"/>
    <p:sldId id="269" r:id="rId6"/>
    <p:sldId id="279" r:id="rId7"/>
    <p:sldId id="311" r:id="rId8"/>
    <p:sldId id="300" r:id="rId9"/>
    <p:sldId id="317" r:id="rId10"/>
    <p:sldId id="312" r:id="rId11"/>
    <p:sldId id="301" r:id="rId12"/>
    <p:sldId id="310" r:id="rId13"/>
    <p:sldId id="313" r:id="rId14"/>
    <p:sldId id="314" r:id="rId15"/>
    <p:sldId id="315" r:id="rId16"/>
    <p:sldId id="316" r:id="rId17"/>
    <p:sldId id="318" r:id="rId18"/>
    <p:sldId id="308" r:id="rId19"/>
    <p:sldId id="319" r:id="rId20"/>
    <p:sldId id="320" r:id="rId21"/>
    <p:sldId id="304" r:id="rId22"/>
    <p:sldId id="290" r:id="rId23"/>
    <p:sldId id="298" r:id="rId24"/>
    <p:sldId id="299" r:id="rId25"/>
    <p:sldId id="297" r:id="rId26"/>
    <p:sldId id="295" r:id="rId27"/>
  </p:sldIdLst>
  <p:sldSz cx="9144000" cy="6858000" type="screen4x3"/>
  <p:notesSz cx="6858000" cy="9144000"/>
  <p:embeddedFontLst>
    <p:embeddedFont>
      <p:font typeface="AA Zuehlke Medium" panose="02000603060000020004" pitchFamily="2" charset="0"/>
      <p:regular r:id="rId30"/>
    </p:embeddedFont>
    <p:embeddedFont>
      <p:font typeface="AA Zuehlke" panose="02000503060000020004" pitchFamily="2" charset="0"/>
      <p:regular r:id="rId31"/>
      <p:bold r:id="rId32"/>
    </p:embeddedFont>
    <p:embeddedFont>
      <p:font typeface="Webdings" panose="05030102010509060703" pitchFamily="18" charset="2"/>
      <p:regular r:id="rId33"/>
    </p:embeddedFont>
    <p:embeddedFont>
      <p:font typeface="Wingdings 3" panose="05040102010807070707" pitchFamily="18" charset="2"/>
      <p:regular r:id="rId34"/>
    </p:embeddedFont>
  </p:embeddedFontLst>
  <p:custDataLst>
    <p:tags r:id="rId35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A5CDFE"/>
    <a:srgbClr val="CBE2FE"/>
    <a:srgbClr val="B3D877"/>
    <a:srgbClr val="B7D8C4"/>
    <a:srgbClr val="000000"/>
    <a:srgbClr val="FEF080"/>
    <a:srgbClr val="999999"/>
    <a:srgbClr val="69A786"/>
    <a:srgbClr val="92C1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56710EB-4081-4327-87A8-A6E326B6FCDB}">
  <a:tblStyle styleId="{556710EB-4081-4327-87A8-A6E326B6FCDB}" styleName="Zuehlke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>
        <a:fontRef idx="maj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>
        <a:fontRef idx="maj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100" d="100"/>
          <a:sy n="100" d="100"/>
        </p:scale>
        <p:origin x="-546" y="3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100" d="100"/>
          <a:sy n="100" d="100"/>
        </p:scale>
        <p:origin x="-3552" y="-102"/>
      </p:cViewPr>
      <p:guideLst>
        <p:guide orient="horz" pos="2880"/>
        <p:guide pos="2160"/>
      </p:guideLst>
    </p:cSldViewPr>
  </p:notesViewPr>
  <p:gridSpacing cx="71289" cy="71289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tags" Target="tags/tag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CH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1"/>
            <c:bubble3D val="0"/>
            <c:spPr>
              <a:solidFill>
                <a:schemeClr val="bg1"/>
              </a:solidFill>
            </c:spPr>
          </c:dPt>
          <c:cat>
            <c:strRef>
              <c:f>Sheet1!$A$2:$A$3</c:f>
              <c:strCache>
                <c:ptCount val="2"/>
                <c:pt idx="0">
                  <c:v>Mobile Device</c:v>
                </c:pt>
                <c:pt idx="1">
                  <c:v>others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75</c:v>
                </c:pt>
                <c:pt idx="1">
                  <c:v>25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de-DE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CH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Facebook Posts</c:v>
                </c:pt>
              </c:strCache>
            </c:strRef>
          </c:tx>
          <c:dPt>
            <c:idx val="1"/>
            <c:bubble3D val="0"/>
            <c:spPr>
              <a:solidFill>
                <a:schemeClr val="bg1"/>
              </a:solidFill>
            </c:spPr>
          </c:dPt>
          <c:cat>
            <c:strRef>
              <c:f>Sheet1!$A$2:$A$3</c:f>
              <c:strCache>
                <c:ptCount val="2"/>
                <c:pt idx="0">
                  <c:v>Mobile Device</c:v>
                </c:pt>
                <c:pt idx="1">
                  <c:v>others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60</c:v>
                </c:pt>
                <c:pt idx="1">
                  <c:v>40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de-DE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CH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Facebook Posts</c:v>
                </c:pt>
              </c:strCache>
            </c:strRef>
          </c:tx>
          <c:dPt>
            <c:idx val="1"/>
            <c:bubble3D val="0"/>
            <c:spPr>
              <a:solidFill>
                <a:schemeClr val="bg1"/>
              </a:solidFill>
            </c:spPr>
          </c:dPt>
          <c:cat>
            <c:strRef>
              <c:f>Sheet1!$A$2:$A$3</c:f>
              <c:strCache>
                <c:ptCount val="2"/>
                <c:pt idx="0">
                  <c:v>Mobile Device</c:v>
                </c:pt>
                <c:pt idx="1">
                  <c:v>others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90</c:v>
                </c:pt>
                <c:pt idx="1">
                  <c:v>10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de-DE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>
              <a:latin typeface="AA Zuehlke" pitchFamily="2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D189A0-0A58-4992-87A6-55AC822E6B9B}" type="datetimeFigureOut">
              <a:rPr lang="de-DE" smtClean="0">
                <a:latin typeface="AA Zuehlke" pitchFamily="2" charset="0"/>
              </a:rPr>
              <a:t>16.09.2013</a:t>
            </a:fld>
            <a:endParaRPr lang="de-DE">
              <a:latin typeface="AA Zuehlke" pitchFamily="2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>
              <a:latin typeface="AA Zuehlke" pitchFamily="2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1C6F6C-8E1B-4498-9594-4C11B1F32799}" type="slidenum">
              <a:rPr lang="de-DE" smtClean="0">
                <a:latin typeface="AA Zuehlke" pitchFamily="2" charset="0"/>
              </a:rPr>
              <a:t>‹#›</a:t>
            </a:fld>
            <a:endParaRPr lang="de-DE">
              <a:latin typeface="AA Zuehlk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17455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A Zuehlke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A Zuehlke" pitchFamily="2" charset="0"/>
              </a:defRPr>
            </a:lvl1pPr>
          </a:lstStyle>
          <a:p>
            <a:fld id="{A6966AE6-B72D-4967-9CA3-8469D2863705}" type="datetimeFigureOut">
              <a:rPr lang="en-US" smtClean="0"/>
              <a:pPr/>
              <a:t>9/16/2013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A Zuehlke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A Zuehlke" pitchFamily="2" charset="0"/>
              </a:defRPr>
            </a:lvl1pPr>
          </a:lstStyle>
          <a:p>
            <a:fld id="{04E102C5-3B9C-48EE-BFF0-2E7AF2F2A1F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5680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" y="1574800"/>
            <a:ext cx="6273800" cy="1355725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de-DE" sz="4400"/>
            </a:lvl1pPr>
          </a:lstStyle>
          <a:p>
            <a:pPr lvl="0"/>
            <a:r>
              <a:rPr lang="en-US" dirty="0" smtClean="0"/>
              <a:t>Click to add presentation title</a:t>
            </a:r>
            <a:endParaRPr lang="de-D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3072555"/>
            <a:ext cx="6273800" cy="926358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de-DE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10" name="Rectangle 9"/>
          <p:cNvSpPr/>
          <p:nvPr userDrawn="1"/>
        </p:nvSpPr>
        <p:spPr bwMode="gray">
          <a:xfrm>
            <a:off x="107503" y="6525344"/>
            <a:ext cx="7672501" cy="216024"/>
          </a:xfrm>
          <a:prstGeom prst="rect">
            <a:avLst/>
          </a:prstGeom>
          <a:solidFill>
            <a:srgbClr val="FFFFFF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ine6"/>
          <p:cNvSpPr>
            <a:spLocks noChangeShapeType="1"/>
          </p:cNvSpPr>
          <p:nvPr userDrawn="1"/>
        </p:nvSpPr>
        <p:spPr bwMode="gray">
          <a:xfrm>
            <a:off x="152400" y="4077072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" name="Line7"/>
          <p:cNvSpPr>
            <a:spLocks noChangeShapeType="1"/>
          </p:cNvSpPr>
          <p:nvPr userDrawn="1"/>
        </p:nvSpPr>
        <p:spPr bwMode="gray">
          <a:xfrm>
            <a:off x="1435100" y="4077072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" name="Line8"/>
          <p:cNvSpPr>
            <a:spLocks noChangeShapeType="1"/>
          </p:cNvSpPr>
          <p:nvPr userDrawn="1"/>
        </p:nvSpPr>
        <p:spPr bwMode="gray">
          <a:xfrm>
            <a:off x="2717800" y="4077072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" name="Line9"/>
          <p:cNvSpPr>
            <a:spLocks noChangeShapeType="1"/>
          </p:cNvSpPr>
          <p:nvPr userDrawn="1"/>
        </p:nvSpPr>
        <p:spPr bwMode="gray">
          <a:xfrm>
            <a:off x="4002088" y="4077072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" name="Line10"/>
          <p:cNvSpPr>
            <a:spLocks noChangeShapeType="1"/>
          </p:cNvSpPr>
          <p:nvPr userDrawn="1"/>
        </p:nvSpPr>
        <p:spPr bwMode="gray">
          <a:xfrm>
            <a:off x="5284788" y="4077072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" name="Line11"/>
          <p:cNvSpPr>
            <a:spLocks noChangeShapeType="1"/>
          </p:cNvSpPr>
          <p:nvPr userDrawn="1"/>
        </p:nvSpPr>
        <p:spPr bwMode="gray">
          <a:xfrm>
            <a:off x="7851775" y="5353050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" name="TextBox 16"/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7851776" y="5870574"/>
            <a:ext cx="1150937" cy="695142"/>
          </a:xfrm>
          <a:prstGeom prst="rect">
            <a:avLst/>
          </a:prstGeom>
        </p:spPr>
        <p:txBody>
          <a:bodyPr vert="horz" wrap="square" lIns="0" tIns="0" rIns="0" bIns="0" rtlCol="0" anchor="b" anchorCtr="0"/>
          <a:lstStyle>
            <a:defPPr>
              <a:defRPr lang="de-DE"/>
            </a:defPPr>
            <a:lvl1pPr>
              <a:defRPr lang="de-CH" sz="700" dirty="0">
                <a:solidFill>
                  <a:srgbClr val="000000"/>
                </a:solidFill>
                <a:latin typeface="AA Zuehlke" pitchFamily="2" charset="0"/>
              </a:defRPr>
            </a:lvl1pPr>
          </a:lstStyle>
          <a:p>
            <a:pPr lvl="0"/>
            <a:r>
              <a:rPr lang="sv-SE" noProof="1" smtClean="0"/>
              <a:t>Ursin Brunner</a:t>
            </a:r>
            <a:br>
              <a:rPr lang="sv-SE" noProof="1" smtClean="0"/>
            </a:br>
            <a:r>
              <a:rPr lang="sv-SE" noProof="1" smtClean="0"/>
              <a:t>Stefan Schöb</a:t>
            </a:r>
            <a:br>
              <a:rPr lang="sv-SE" noProof="1" smtClean="0"/>
            </a:br>
            <a:r>
              <a:rPr lang="sv-SE" noProof="1" smtClean="0"/>
              <a:t>Oliver Brack</a:t>
            </a:r>
            <a:endParaRPr lang="en-US" noProof="1" smtClean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7851776" y="5532597"/>
            <a:ext cx="1150937" cy="106362"/>
          </a:xfrm>
        </p:spPr>
        <p:txBody>
          <a:bodyPr vert="horz" wrap="none" lIns="0" tIns="0" rIns="0" bIns="0" rtlCol="0" anchor="t" anchorCtr="0"/>
          <a:lstStyle>
            <a:lvl1pPr>
              <a:defRPr lang="de-CH" smtClean="0"/>
            </a:lvl1pPr>
          </a:lstStyle>
          <a:p>
            <a:r>
              <a:rPr lang="de-CH" smtClean="0"/>
              <a:t>26. September 2013</a:t>
            </a:r>
            <a:endParaRPr lang="de-CH" dirty="0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>
          <a:xfrm>
            <a:off x="7851777" y="5424488"/>
            <a:ext cx="1150937" cy="106362"/>
          </a:xfrm>
        </p:spPr>
        <p:txBody>
          <a:bodyPr vert="horz" wrap="none" lIns="0" tIns="0" rIns="0" bIns="0" rtlCol="0" anchor="t" anchorCtr="0"/>
          <a:lstStyle>
            <a:lvl1pPr>
              <a:defRPr lang="de-CH" smtClean="0"/>
            </a:lvl1pPr>
          </a:lstStyle>
          <a:p>
            <a:r>
              <a:rPr lang="de-CH" smtClean="0"/>
              <a:t>Slide </a:t>
            </a:r>
            <a:fld id="{701E5CC2-6583-404C-9435-A85A2238A7B1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29600665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de-C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AE16435C-DBD1-440D-BB0D-F8EAD2BAFE55}" type="slidenum">
              <a:rPr lang="de-CH" smtClean="0"/>
              <a:t>‹#›</a:t>
            </a:fld>
            <a:endParaRPr lang="de-CH" dirty="0"/>
          </a:p>
        </p:txBody>
      </p:sp>
    </p:spTree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Slide Small" type="obj" preserve="1">
  <p:cSld name="Text Slide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B4A0E5B1-79FC-4B47-9748-810F1C93ADDA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286382813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Large" preserve="1" userDrawn="1">
  <p:cSld name="Title Slide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 userDrawn="1"/>
        </p:nvSpPr>
        <p:spPr bwMode="gray">
          <a:xfrm>
            <a:off x="107503" y="6525344"/>
            <a:ext cx="7672501" cy="216024"/>
          </a:xfrm>
          <a:prstGeom prst="rect">
            <a:avLst/>
          </a:prstGeom>
          <a:solidFill>
            <a:srgbClr val="FFFFFF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3072555"/>
            <a:ext cx="6273800" cy="926358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de-DE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 smtClean="0"/>
              <a:t>Click to edit Master subtitle style</a:t>
            </a:r>
            <a:endParaRPr lang="de-DE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152400" y="1574800"/>
            <a:ext cx="6273800" cy="1355725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de-DE" sz="4400"/>
            </a:lvl1pPr>
          </a:lstStyle>
          <a:p>
            <a:pPr lvl="0"/>
            <a:r>
              <a:rPr lang="en-US" dirty="0" smtClean="0"/>
              <a:t>Click to add presentation title</a:t>
            </a:r>
            <a:endParaRPr lang="de-DE" dirty="0"/>
          </a:p>
        </p:txBody>
      </p:sp>
      <p:sp>
        <p:nvSpPr>
          <p:cNvPr id="11" name="Line6"/>
          <p:cNvSpPr>
            <a:spLocks noChangeShapeType="1"/>
          </p:cNvSpPr>
          <p:nvPr userDrawn="1"/>
        </p:nvSpPr>
        <p:spPr bwMode="gray">
          <a:xfrm>
            <a:off x="152400" y="4077072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" name="Line7"/>
          <p:cNvSpPr>
            <a:spLocks noChangeShapeType="1"/>
          </p:cNvSpPr>
          <p:nvPr userDrawn="1"/>
        </p:nvSpPr>
        <p:spPr bwMode="gray">
          <a:xfrm>
            <a:off x="1435100" y="4077072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" name="Line8"/>
          <p:cNvSpPr>
            <a:spLocks noChangeShapeType="1"/>
          </p:cNvSpPr>
          <p:nvPr userDrawn="1"/>
        </p:nvSpPr>
        <p:spPr bwMode="gray">
          <a:xfrm>
            <a:off x="2717800" y="4077072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" name="Line9"/>
          <p:cNvSpPr>
            <a:spLocks noChangeShapeType="1"/>
          </p:cNvSpPr>
          <p:nvPr userDrawn="1"/>
        </p:nvSpPr>
        <p:spPr bwMode="gray">
          <a:xfrm>
            <a:off x="4002088" y="4077072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" name="Line10"/>
          <p:cNvSpPr>
            <a:spLocks noChangeShapeType="1"/>
          </p:cNvSpPr>
          <p:nvPr userDrawn="1"/>
        </p:nvSpPr>
        <p:spPr bwMode="gray">
          <a:xfrm>
            <a:off x="5284788" y="4077072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" name="Line11"/>
          <p:cNvSpPr>
            <a:spLocks noChangeShapeType="1"/>
          </p:cNvSpPr>
          <p:nvPr userDrawn="1"/>
        </p:nvSpPr>
        <p:spPr bwMode="gray">
          <a:xfrm>
            <a:off x="7851775" y="5353050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152400" y="4141788"/>
            <a:ext cx="6272213" cy="2490787"/>
          </a:xfrm>
        </p:spPr>
        <p:txBody>
          <a:bodyPr/>
          <a:lstStyle>
            <a:lvl1pPr>
              <a:defRPr sz="1200">
                <a:solidFill>
                  <a:srgbClr val="B2B2B2"/>
                </a:solidFill>
              </a:defRPr>
            </a:lvl1pPr>
          </a:lstStyle>
          <a:p>
            <a:r>
              <a:rPr lang="en-GB" dirty="0" smtClean="0"/>
              <a:t>Optionally insert a picture</a:t>
            </a:r>
            <a:endParaRPr lang="en-GB" dirty="0"/>
          </a:p>
        </p:txBody>
      </p:sp>
      <p:sp>
        <p:nvSpPr>
          <p:cNvPr id="19" name="TextBox 18"/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7851776" y="5870574"/>
            <a:ext cx="1150937" cy="695142"/>
          </a:xfrm>
          <a:prstGeom prst="rect">
            <a:avLst/>
          </a:prstGeom>
        </p:spPr>
        <p:txBody>
          <a:bodyPr vert="horz" wrap="square" lIns="0" tIns="0" rIns="0" bIns="0" rtlCol="0" anchor="b" anchorCtr="0"/>
          <a:lstStyle>
            <a:defPPr>
              <a:defRPr lang="de-DE"/>
            </a:defPPr>
            <a:lvl1pPr>
              <a:defRPr lang="de-CH" sz="700" dirty="0">
                <a:solidFill>
                  <a:srgbClr val="000000"/>
                </a:solidFill>
                <a:latin typeface="AA Zuehlke" pitchFamily="2" charset="0"/>
              </a:defRPr>
            </a:lvl1pPr>
          </a:lstStyle>
          <a:p>
            <a:pPr lvl="0"/>
            <a:r>
              <a:rPr lang="sv-SE" noProof="1" smtClean="0"/>
              <a:t>Ursin Brunner</a:t>
            </a:r>
            <a:br>
              <a:rPr lang="sv-SE" noProof="1" smtClean="0"/>
            </a:br>
            <a:r>
              <a:rPr lang="sv-SE" noProof="1" smtClean="0"/>
              <a:t>Stefan Schöb</a:t>
            </a:r>
            <a:br>
              <a:rPr lang="sv-SE" noProof="1" smtClean="0"/>
            </a:br>
            <a:r>
              <a:rPr lang="sv-SE" noProof="1" smtClean="0"/>
              <a:t>Oliver Brack</a:t>
            </a:r>
            <a:endParaRPr lang="en-US" noProof="1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>
          <a:xfrm>
            <a:off x="7851776" y="5532597"/>
            <a:ext cx="1150937" cy="106362"/>
          </a:xfrm>
        </p:spPr>
        <p:txBody>
          <a:bodyPr vert="horz" wrap="none" lIns="0" tIns="0" rIns="0" bIns="0" rtlCol="0" anchor="t" anchorCtr="0"/>
          <a:lstStyle>
            <a:lvl1pPr>
              <a:defRPr lang="de-CH" smtClean="0"/>
            </a:lvl1pPr>
          </a:lstStyle>
          <a:p>
            <a:r>
              <a:rPr lang="de-CH" smtClean="0"/>
              <a:t>26. September 2013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>
          <a:xfrm>
            <a:off x="7851777" y="5424488"/>
            <a:ext cx="1150937" cy="106362"/>
          </a:xfrm>
        </p:spPr>
        <p:txBody>
          <a:bodyPr vert="horz" wrap="none" lIns="0" tIns="0" rIns="0" bIns="0" rtlCol="0" anchor="t" anchorCtr="0"/>
          <a:lstStyle>
            <a:lvl1pPr>
              <a:defRPr lang="de-CH" smtClean="0"/>
            </a:lvl1pPr>
          </a:lstStyle>
          <a:p>
            <a:r>
              <a:rPr lang="de-CH" smtClean="0"/>
              <a:t>Slide </a:t>
            </a:r>
            <a:fld id="{B05A4128-DB35-41C2-B388-5A79E3A302B1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395233831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Small" preserve="1" userDrawn="1">
  <p:cSld name="Title Slide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" y="1574800"/>
            <a:ext cx="6273800" cy="1355725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dirty="0" smtClean="0"/>
              <a:t>Click to add presentation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3072555"/>
            <a:ext cx="6273800" cy="926358"/>
          </a:xfrm>
        </p:spPr>
        <p:txBody>
          <a:bodyPr anchor="t" anchorCtr="0"/>
          <a:lstStyle>
            <a:lvl1pPr marL="0" indent="0" algn="l">
              <a:buNone/>
              <a:defRPr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0" name="Line6"/>
          <p:cNvSpPr>
            <a:spLocks noChangeShapeType="1"/>
          </p:cNvSpPr>
          <p:nvPr userDrawn="1"/>
        </p:nvSpPr>
        <p:spPr bwMode="gray">
          <a:xfrm>
            <a:off x="152400" y="4077072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" name="Line7"/>
          <p:cNvSpPr>
            <a:spLocks noChangeShapeType="1"/>
          </p:cNvSpPr>
          <p:nvPr userDrawn="1"/>
        </p:nvSpPr>
        <p:spPr bwMode="gray">
          <a:xfrm>
            <a:off x="1435100" y="4077072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" name="Line8"/>
          <p:cNvSpPr>
            <a:spLocks noChangeShapeType="1"/>
          </p:cNvSpPr>
          <p:nvPr userDrawn="1"/>
        </p:nvSpPr>
        <p:spPr bwMode="gray">
          <a:xfrm>
            <a:off x="2717800" y="4077072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" name="Line9"/>
          <p:cNvSpPr>
            <a:spLocks noChangeShapeType="1"/>
          </p:cNvSpPr>
          <p:nvPr userDrawn="1"/>
        </p:nvSpPr>
        <p:spPr bwMode="gray">
          <a:xfrm>
            <a:off x="4002088" y="4077072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" name="Line10"/>
          <p:cNvSpPr>
            <a:spLocks noChangeShapeType="1"/>
          </p:cNvSpPr>
          <p:nvPr userDrawn="1"/>
        </p:nvSpPr>
        <p:spPr bwMode="gray">
          <a:xfrm>
            <a:off x="5284788" y="4077072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 userDrawn="1"/>
        </p:nvSpPr>
        <p:spPr bwMode="gray">
          <a:xfrm>
            <a:off x="107503" y="6525344"/>
            <a:ext cx="7672501" cy="216024"/>
          </a:xfrm>
          <a:prstGeom prst="rect">
            <a:avLst/>
          </a:prstGeom>
          <a:solidFill>
            <a:srgbClr val="FFFFFF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ine11"/>
          <p:cNvSpPr>
            <a:spLocks noChangeShapeType="1"/>
          </p:cNvSpPr>
          <p:nvPr userDrawn="1"/>
        </p:nvSpPr>
        <p:spPr bwMode="gray">
          <a:xfrm>
            <a:off x="7851775" y="5353050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 hasCustomPrompt="1"/>
          </p:nvPr>
        </p:nvSpPr>
        <p:spPr>
          <a:xfrm>
            <a:off x="2717800" y="4141789"/>
            <a:ext cx="2424113" cy="2424113"/>
          </a:xfrm>
        </p:spPr>
        <p:txBody>
          <a:bodyPr/>
          <a:lstStyle>
            <a:lvl1pPr>
              <a:defRPr sz="1200">
                <a:solidFill>
                  <a:srgbClr val="B2B2B2"/>
                </a:solidFill>
              </a:defRPr>
            </a:lvl1pPr>
          </a:lstStyle>
          <a:p>
            <a:r>
              <a:rPr lang="en-GB" dirty="0" smtClean="0"/>
              <a:t>Insert a picture</a:t>
            </a:r>
            <a:endParaRPr lang="en-GB" dirty="0"/>
          </a:p>
        </p:txBody>
      </p:sp>
      <p:sp>
        <p:nvSpPr>
          <p:cNvPr id="16" name="TextBox 15"/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7851776" y="5870574"/>
            <a:ext cx="1150937" cy="695142"/>
          </a:xfrm>
          <a:prstGeom prst="rect">
            <a:avLst/>
          </a:prstGeom>
        </p:spPr>
        <p:txBody>
          <a:bodyPr vert="horz" wrap="square" lIns="0" tIns="0" rIns="0" bIns="0" rtlCol="0" anchor="b" anchorCtr="0"/>
          <a:lstStyle>
            <a:defPPr>
              <a:defRPr lang="de-DE"/>
            </a:defPPr>
            <a:lvl1pPr>
              <a:defRPr lang="de-CH" sz="700" dirty="0">
                <a:solidFill>
                  <a:srgbClr val="000000"/>
                </a:solidFill>
                <a:latin typeface="AA Zuehlke" pitchFamily="2" charset="0"/>
              </a:defRPr>
            </a:lvl1pPr>
          </a:lstStyle>
          <a:p>
            <a:pPr lvl="0"/>
            <a:r>
              <a:rPr lang="sv-SE" noProof="1" smtClean="0"/>
              <a:t>Ursin Brunner</a:t>
            </a:r>
            <a:br>
              <a:rPr lang="sv-SE" noProof="1" smtClean="0"/>
            </a:br>
            <a:r>
              <a:rPr lang="sv-SE" noProof="1" smtClean="0"/>
              <a:t>Stefan Schöb</a:t>
            </a:r>
            <a:br>
              <a:rPr lang="sv-SE" noProof="1" smtClean="0"/>
            </a:br>
            <a:r>
              <a:rPr lang="sv-SE" noProof="1" smtClean="0"/>
              <a:t>Oliver Brack</a:t>
            </a:r>
            <a:endParaRPr lang="en-US" noProof="1" smtClean="0"/>
          </a:p>
        </p:txBody>
      </p:sp>
      <p:sp>
        <p:nvSpPr>
          <p:cNvPr id="20" name="Line8"/>
          <p:cNvSpPr>
            <a:spLocks noChangeShapeType="1"/>
          </p:cNvSpPr>
          <p:nvPr userDrawn="1"/>
        </p:nvSpPr>
        <p:spPr bwMode="gray">
          <a:xfrm>
            <a:off x="2717800" y="6637338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" name="Line9"/>
          <p:cNvSpPr>
            <a:spLocks noChangeShapeType="1"/>
          </p:cNvSpPr>
          <p:nvPr userDrawn="1"/>
        </p:nvSpPr>
        <p:spPr bwMode="gray">
          <a:xfrm>
            <a:off x="4002088" y="6637338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1"/>
          </p:nvPr>
        </p:nvSpPr>
        <p:spPr>
          <a:xfrm>
            <a:off x="7851776" y="5532597"/>
            <a:ext cx="1150937" cy="106362"/>
          </a:xfrm>
        </p:spPr>
        <p:txBody>
          <a:bodyPr vert="horz" wrap="none" lIns="0" tIns="0" rIns="0" bIns="0" rtlCol="0" anchor="t" anchorCtr="0"/>
          <a:lstStyle>
            <a:lvl1pPr>
              <a:defRPr lang="de-CH" smtClean="0"/>
            </a:lvl1pPr>
          </a:lstStyle>
          <a:p>
            <a:r>
              <a:rPr lang="de-CH" smtClean="0"/>
              <a:t>26. September 2013</a:t>
            </a:r>
            <a:endParaRPr lang="de-CH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3"/>
          </p:nvPr>
        </p:nvSpPr>
        <p:spPr>
          <a:xfrm>
            <a:off x="7851777" y="5424488"/>
            <a:ext cx="1150937" cy="106362"/>
          </a:xfrm>
        </p:spPr>
        <p:txBody>
          <a:bodyPr vert="horz" wrap="none" lIns="0" tIns="0" rIns="0" bIns="0" rtlCol="0" anchor="t" anchorCtr="0"/>
          <a:lstStyle>
            <a:lvl1pPr>
              <a:defRPr lang="de-CH" smtClean="0"/>
            </a:lvl1pPr>
          </a:lstStyle>
          <a:p>
            <a:r>
              <a:rPr lang="de-CH" smtClean="0"/>
              <a:t>Slide </a:t>
            </a:r>
            <a:fld id="{378A4CBE-FEF7-4960-B5D7-4D3455C94231}" type="slidenum">
              <a:rPr lang="de-CH" smtClean="0"/>
              <a:t>‹#›</a:t>
            </a:fld>
            <a:endParaRPr lang="de-C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pter Slide" type="secHead" preserve="1">
  <p:cSld name="Chap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2400" y="1574800"/>
            <a:ext cx="6273800" cy="1355725"/>
          </a:xfr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8000"/>
              </a:lnSpc>
              <a:spcBef>
                <a:spcPct val="0"/>
              </a:spcBef>
              <a:buNone/>
              <a:defRPr lang="en-US" sz="4400" kern="1200">
                <a:solidFill>
                  <a:srgbClr val="FF820A"/>
                </a:solidFill>
                <a:latin typeface="AA Zuehlke Medium" pitchFamily="2" charset="0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add chapter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3072555"/>
            <a:ext cx="6273800" cy="926358"/>
          </a:xfrm>
        </p:spPr>
        <p:txBody>
          <a:bodyPr vert="horz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98000"/>
              </a:lnSpc>
              <a:spcBef>
                <a:spcPts val="1320"/>
              </a:spcBef>
              <a:buFontTx/>
              <a:buNone/>
              <a:defRPr lang="en-US" sz="2200" kern="1200" smtClean="0">
                <a:solidFill>
                  <a:srgbClr val="000000"/>
                </a:solidFill>
                <a:latin typeface="AA Zuehlke Medium" pitchFamily="2" charset="0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Line6"/>
          <p:cNvSpPr>
            <a:spLocks noChangeShapeType="1"/>
          </p:cNvSpPr>
          <p:nvPr userDrawn="1"/>
        </p:nvSpPr>
        <p:spPr bwMode="gray">
          <a:xfrm>
            <a:off x="152400" y="4077072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" name="Line7"/>
          <p:cNvSpPr>
            <a:spLocks noChangeShapeType="1"/>
          </p:cNvSpPr>
          <p:nvPr userDrawn="1"/>
        </p:nvSpPr>
        <p:spPr bwMode="gray">
          <a:xfrm>
            <a:off x="1435100" y="4077072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" name="Line8"/>
          <p:cNvSpPr>
            <a:spLocks noChangeShapeType="1"/>
          </p:cNvSpPr>
          <p:nvPr userDrawn="1"/>
        </p:nvSpPr>
        <p:spPr bwMode="gray">
          <a:xfrm>
            <a:off x="2717800" y="4077072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" name="Line9"/>
          <p:cNvSpPr>
            <a:spLocks noChangeShapeType="1"/>
          </p:cNvSpPr>
          <p:nvPr userDrawn="1"/>
        </p:nvSpPr>
        <p:spPr bwMode="gray">
          <a:xfrm>
            <a:off x="4002088" y="4077072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" name="Line10"/>
          <p:cNvSpPr>
            <a:spLocks noChangeShapeType="1"/>
          </p:cNvSpPr>
          <p:nvPr userDrawn="1"/>
        </p:nvSpPr>
        <p:spPr bwMode="gray">
          <a:xfrm>
            <a:off x="5284788" y="4077072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 userDrawn="1"/>
        </p:nvSpPr>
        <p:spPr bwMode="gray">
          <a:xfrm>
            <a:off x="107503" y="6525344"/>
            <a:ext cx="7672501" cy="216024"/>
          </a:xfrm>
          <a:prstGeom prst="rect">
            <a:avLst/>
          </a:prstGeom>
          <a:solidFill>
            <a:srgbClr val="FFFFFF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ine11"/>
          <p:cNvSpPr>
            <a:spLocks noChangeShapeType="1"/>
          </p:cNvSpPr>
          <p:nvPr userDrawn="1"/>
        </p:nvSpPr>
        <p:spPr bwMode="gray">
          <a:xfrm>
            <a:off x="7851775" y="5353050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" name="TextBox 20"/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7851774" y="5424488"/>
            <a:ext cx="1150938" cy="212725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/>
          <a:p>
            <a:pPr marL="0" algn="l" defTabSz="914400" rtl="0" eaLnBrk="1" latinLnBrk="0" hangingPunct="1"/>
            <a:r>
              <a:rPr lang="en-US" sz="700" b="1" kern="1200" noProof="1" smtClean="0">
                <a:solidFill>
                  <a:srgbClr val="000000"/>
                </a:solidFill>
                <a:latin typeface="AA Zuehlke" pitchFamily="2" charset="0"/>
                <a:ea typeface="+mn-ea"/>
                <a:cs typeface="+mn-cs"/>
              </a:rPr>
              <a:t>Cross-platform Mobile Development</a:t>
            </a:r>
          </a:p>
        </p:txBody>
      </p:sp>
      <p:sp>
        <p:nvSpPr>
          <p:cNvPr id="16" name="TextBox 15"/>
          <p:cNvSpPr txBox="1">
            <a:spLocks/>
          </p:cNvSpPr>
          <p:nvPr userDrawn="1">
            <p:custDataLst>
              <p:tags r:id="rId2"/>
            </p:custDataLst>
          </p:nvPr>
        </p:nvSpPr>
        <p:spPr>
          <a:xfrm>
            <a:off x="7851776" y="5870574"/>
            <a:ext cx="1150937" cy="695142"/>
          </a:xfrm>
          <a:prstGeom prst="rect">
            <a:avLst/>
          </a:prstGeom>
        </p:spPr>
        <p:txBody>
          <a:bodyPr vert="horz" wrap="square" lIns="0" tIns="0" rIns="0" bIns="0" rtlCol="0" anchor="b" anchorCtr="0"/>
          <a:lstStyle>
            <a:defPPr>
              <a:defRPr lang="de-DE"/>
            </a:defPPr>
            <a:lvl1pPr>
              <a:defRPr lang="de-CH" sz="700" dirty="0">
                <a:solidFill>
                  <a:srgbClr val="000000"/>
                </a:solidFill>
                <a:latin typeface="AA Zuehlke" pitchFamily="2" charset="0"/>
              </a:defRPr>
            </a:lvl1pPr>
          </a:lstStyle>
          <a:p>
            <a:pPr lvl="0"/>
            <a:r>
              <a:rPr lang="sv-SE" noProof="1" smtClean="0"/>
              <a:t>Ursin Brunner</a:t>
            </a:r>
            <a:br>
              <a:rPr lang="sv-SE" noProof="1" smtClean="0"/>
            </a:br>
            <a:r>
              <a:rPr lang="sv-SE" noProof="1" smtClean="0"/>
              <a:t>Stefan Schöb</a:t>
            </a:r>
            <a:br>
              <a:rPr lang="sv-SE" noProof="1" smtClean="0"/>
            </a:br>
            <a:r>
              <a:rPr lang="sv-SE" noProof="1" smtClean="0"/>
              <a:t>Oliver Brack</a:t>
            </a:r>
            <a:endParaRPr lang="en-US" noProof="1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51775" y="5743575"/>
            <a:ext cx="1150938" cy="106363"/>
          </a:xfrm>
        </p:spPr>
        <p:txBody>
          <a:bodyPr vert="horz" wrap="none" lIns="0" tIns="0" rIns="0" bIns="0" rtlCol="0" anchor="t" anchorCtr="0"/>
          <a:lstStyle>
            <a:lvl1pPr>
              <a:defRPr lang="de-CH" smtClean="0"/>
            </a:lvl1pPr>
          </a:lstStyle>
          <a:p>
            <a:r>
              <a:rPr lang="de-CH" smtClean="0"/>
              <a:t>26. September 2013</a:t>
            </a:r>
            <a:endParaRPr lang="de-C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1775" y="5637213"/>
            <a:ext cx="1150938" cy="106363"/>
          </a:xfrm>
        </p:spPr>
        <p:txBody>
          <a:bodyPr vert="horz" wrap="none" lIns="0" tIns="0" rIns="0" bIns="0" rtlCol="0" anchor="t" anchorCtr="0"/>
          <a:lstStyle>
            <a:lvl1pPr>
              <a:defRPr lang="de-CH" smtClean="0"/>
            </a:lvl1pPr>
          </a:lstStyle>
          <a:p>
            <a:r>
              <a:rPr lang="de-CH" smtClean="0"/>
              <a:t>Slide </a:t>
            </a:r>
            <a:fld id="{B94A92AD-9E5D-4B92-8CFB-3DA1B35B5F6E}" type="slidenum">
              <a:rPr lang="de-CH" smtClean="0"/>
              <a:t>‹#›</a:t>
            </a:fld>
            <a:endParaRPr lang="de-CH" dirty="0"/>
          </a:p>
        </p:txBody>
      </p:sp>
    </p:spTree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Slide Medium" preserve="1" userDrawn="1">
  <p:cSld name="Text Slide Mediu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082" y="1646775"/>
            <a:ext cx="7556633" cy="48476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de-C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76AE5747-D0E7-4D66-8FBF-9CFC53A4E0C8}" type="slidenum">
              <a:rPr lang="de-CH" smtClean="0"/>
              <a:t>‹#›</a:t>
            </a:fld>
            <a:endParaRPr lang="de-C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Slide Large" preserve="1" userDrawn="1">
  <p:cSld name="Text Slide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082" y="1646775"/>
            <a:ext cx="8839836" cy="48476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de-CH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D7B7DDA7-CF12-4BBF-B8E0-F427BB9AB6A0}" type="slidenum">
              <a:rPr lang="de-CH" smtClean="0"/>
              <a:t>‹#›</a:t>
            </a:fld>
            <a:endParaRPr lang="de-CH" dirty="0"/>
          </a:p>
        </p:txBody>
      </p:sp>
    </p:spTree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with 2 Columns" type="twoObj" preserve="1">
  <p:cSld name="Slide with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646239"/>
            <a:ext cx="2424113" cy="4848225"/>
          </a:xfrm>
        </p:spPr>
        <p:txBody>
          <a:bodyPr/>
          <a:lstStyle>
            <a:lvl1pPr>
              <a:spcBef>
                <a:spcPts val="1200"/>
              </a:spcBef>
              <a:defRPr sz="2000"/>
            </a:lvl1pPr>
            <a:lvl2pPr>
              <a:spcBef>
                <a:spcPts val="1200"/>
              </a:spcBef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17800" y="1646239"/>
            <a:ext cx="3706812" cy="4848225"/>
          </a:xfrm>
        </p:spPr>
        <p:txBody>
          <a:bodyPr/>
          <a:lstStyle>
            <a:lvl1pPr>
              <a:spcBef>
                <a:spcPts val="1200"/>
              </a:spcBef>
              <a:defRPr sz="2000"/>
            </a:lvl1pPr>
            <a:lvl2pPr>
              <a:spcBef>
                <a:spcPts val="1200"/>
              </a:spcBef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de-C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608036F8-FD1A-4F80-8A70-B92E69488E2B}" type="slidenum">
              <a:rPr lang="de-CH" smtClean="0"/>
              <a:t>‹#›</a:t>
            </a:fld>
            <a:endParaRPr lang="de-CH" dirty="0"/>
          </a:p>
        </p:txBody>
      </p:sp>
    </p:spTree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with 3 Frames" preserve="1" userDrawn="1">
  <p:cSld name="Slide with 3 Fram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2" name="Line1"/>
          <p:cNvSpPr>
            <a:spLocks noChangeShapeType="1"/>
          </p:cNvSpPr>
          <p:nvPr userDrawn="1"/>
        </p:nvSpPr>
        <p:spPr bwMode="gray">
          <a:xfrm>
            <a:off x="152400" y="4070601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" name="Line2"/>
          <p:cNvSpPr>
            <a:spLocks noChangeShapeType="1"/>
          </p:cNvSpPr>
          <p:nvPr userDrawn="1"/>
        </p:nvSpPr>
        <p:spPr bwMode="gray">
          <a:xfrm>
            <a:off x="1435100" y="4070601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2717800" y="1646238"/>
            <a:ext cx="3698875" cy="48482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6"/>
          </p:nvPr>
        </p:nvSpPr>
        <p:spPr>
          <a:xfrm>
            <a:off x="152400" y="1574800"/>
            <a:ext cx="2424113" cy="242411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7" name="Content Placeholder 15"/>
          <p:cNvSpPr>
            <a:spLocks noGrp="1"/>
          </p:cNvSpPr>
          <p:nvPr>
            <p:ph sz="quarter" idx="17"/>
          </p:nvPr>
        </p:nvSpPr>
        <p:spPr>
          <a:xfrm>
            <a:off x="152400" y="4141787"/>
            <a:ext cx="2424113" cy="242411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de-C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89E8E012-0A83-4B09-BF48-F9A61631A5C2}" type="slidenum">
              <a:rPr lang="de-CH" smtClean="0"/>
              <a:t>‹#›</a:t>
            </a:fld>
            <a:endParaRPr lang="de-CH" dirty="0"/>
          </a:p>
        </p:txBody>
      </p:sp>
    </p:spTree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52082" y="220995"/>
            <a:ext cx="6274118" cy="121251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083" y="1646775"/>
            <a:ext cx="6264594" cy="484768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284788" y="6673221"/>
            <a:ext cx="1139825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lvl1pPr>
              <a:defRPr lang="en-US" sz="700" noProof="1" smtClean="0">
                <a:solidFill>
                  <a:srgbClr val="000000"/>
                </a:solidFill>
                <a:latin typeface="AA Zuehlke" pitchFamily="2" charset="0"/>
              </a:defRPr>
            </a:lvl1pPr>
          </a:lstStyle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082" y="6673221"/>
            <a:ext cx="4989831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lvl1pPr>
              <a:defRPr lang="de-CH" sz="700" dirty="0">
                <a:solidFill>
                  <a:srgbClr val="000000"/>
                </a:solidFill>
                <a:latin typeface="AA Zuehlke" pitchFamily="2" charset="0"/>
              </a:defRPr>
            </a:lvl1pPr>
          </a:lstStyle>
          <a:p>
            <a:r>
              <a:rPr lang="en-US" smtClean="0"/>
              <a:t>Cross-platform Mobile Development | Ursin Brunner, Stefan Schöb, Oliver Brack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67488" y="6673221"/>
            <a:ext cx="1139825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lvl1pPr>
              <a:defRPr lang="de-CH" sz="700" smtClean="0">
                <a:solidFill>
                  <a:srgbClr val="000000"/>
                </a:solidFill>
                <a:latin typeface="AA Zuehlke" pitchFamily="2" charset="0"/>
              </a:defRPr>
            </a:lvl1pPr>
          </a:lstStyle>
          <a:p>
            <a:r>
              <a:rPr lang="de-CH" smtClean="0"/>
              <a:t>Slide </a:t>
            </a:r>
            <a:fld id="{16E85F37-F433-4A88-8678-0FDC0A7E7087}" type="slidenum">
              <a:rPr lang="de-CH" smtClean="0"/>
              <a:t>‹#›</a:t>
            </a:fld>
            <a:endParaRPr lang="de-CH" dirty="0"/>
          </a:p>
        </p:txBody>
      </p:sp>
      <p:sp>
        <p:nvSpPr>
          <p:cNvPr id="8" name="Line12"/>
          <p:cNvSpPr>
            <a:spLocks noChangeShapeType="1"/>
          </p:cNvSpPr>
          <p:nvPr/>
        </p:nvSpPr>
        <p:spPr bwMode="gray">
          <a:xfrm>
            <a:off x="7851775" y="6637338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" name="Line1"/>
          <p:cNvSpPr>
            <a:spLocks noChangeShapeType="1"/>
          </p:cNvSpPr>
          <p:nvPr/>
        </p:nvSpPr>
        <p:spPr bwMode="gray">
          <a:xfrm>
            <a:off x="152400" y="1504950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" name="Line6"/>
          <p:cNvSpPr>
            <a:spLocks noChangeShapeType="1"/>
          </p:cNvSpPr>
          <p:nvPr/>
        </p:nvSpPr>
        <p:spPr bwMode="gray">
          <a:xfrm>
            <a:off x="152400" y="6637338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" name="Line7"/>
          <p:cNvSpPr>
            <a:spLocks noChangeShapeType="1"/>
          </p:cNvSpPr>
          <p:nvPr/>
        </p:nvSpPr>
        <p:spPr bwMode="gray">
          <a:xfrm>
            <a:off x="1435100" y="6637338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" name="Line8"/>
          <p:cNvSpPr>
            <a:spLocks noChangeShapeType="1"/>
          </p:cNvSpPr>
          <p:nvPr/>
        </p:nvSpPr>
        <p:spPr bwMode="gray">
          <a:xfrm>
            <a:off x="2717800" y="6637338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" name="Line9"/>
          <p:cNvSpPr>
            <a:spLocks noChangeShapeType="1"/>
          </p:cNvSpPr>
          <p:nvPr/>
        </p:nvSpPr>
        <p:spPr bwMode="gray">
          <a:xfrm>
            <a:off x="4002088" y="6637338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" name="Line10"/>
          <p:cNvSpPr>
            <a:spLocks noChangeShapeType="1"/>
          </p:cNvSpPr>
          <p:nvPr/>
        </p:nvSpPr>
        <p:spPr bwMode="gray">
          <a:xfrm>
            <a:off x="5284788" y="6637338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" name="Line2"/>
          <p:cNvSpPr>
            <a:spLocks noChangeShapeType="1"/>
          </p:cNvSpPr>
          <p:nvPr/>
        </p:nvSpPr>
        <p:spPr bwMode="gray">
          <a:xfrm>
            <a:off x="1435100" y="1504950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" name="Line3"/>
          <p:cNvSpPr>
            <a:spLocks noChangeShapeType="1"/>
          </p:cNvSpPr>
          <p:nvPr/>
        </p:nvSpPr>
        <p:spPr bwMode="gray">
          <a:xfrm>
            <a:off x="2717800" y="1504950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" name="Line4"/>
          <p:cNvSpPr>
            <a:spLocks noChangeShapeType="1"/>
          </p:cNvSpPr>
          <p:nvPr/>
        </p:nvSpPr>
        <p:spPr bwMode="gray">
          <a:xfrm>
            <a:off x="4002088" y="1504950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" name="Line5"/>
          <p:cNvSpPr>
            <a:spLocks noChangeShapeType="1"/>
          </p:cNvSpPr>
          <p:nvPr/>
        </p:nvSpPr>
        <p:spPr bwMode="gray">
          <a:xfrm>
            <a:off x="5284788" y="1504950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" name="Line 118"/>
          <p:cNvSpPr>
            <a:spLocks noChangeShapeType="1"/>
          </p:cNvSpPr>
          <p:nvPr/>
        </p:nvSpPr>
        <p:spPr bwMode="gray">
          <a:xfrm>
            <a:off x="-347663" y="6565900"/>
            <a:ext cx="2857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0" name="Line 122"/>
          <p:cNvSpPr>
            <a:spLocks noChangeShapeType="1"/>
          </p:cNvSpPr>
          <p:nvPr/>
        </p:nvSpPr>
        <p:spPr bwMode="gray">
          <a:xfrm>
            <a:off x="-347663" y="5424488"/>
            <a:ext cx="2857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1" name="Line 123"/>
          <p:cNvSpPr>
            <a:spLocks noChangeShapeType="1"/>
          </p:cNvSpPr>
          <p:nvPr/>
        </p:nvSpPr>
        <p:spPr bwMode="gray">
          <a:xfrm>
            <a:off x="-347663" y="5283200"/>
            <a:ext cx="2857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2" name="Line 125"/>
          <p:cNvSpPr>
            <a:spLocks noChangeShapeType="1"/>
          </p:cNvSpPr>
          <p:nvPr/>
        </p:nvSpPr>
        <p:spPr bwMode="gray">
          <a:xfrm>
            <a:off x="-347663" y="6637338"/>
            <a:ext cx="285750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3" name="Line 126"/>
          <p:cNvSpPr>
            <a:spLocks noChangeShapeType="1"/>
          </p:cNvSpPr>
          <p:nvPr/>
        </p:nvSpPr>
        <p:spPr bwMode="gray">
          <a:xfrm>
            <a:off x="-347663" y="5353050"/>
            <a:ext cx="285750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4" name="Line 127"/>
          <p:cNvSpPr>
            <a:spLocks noChangeShapeType="1"/>
          </p:cNvSpPr>
          <p:nvPr/>
        </p:nvSpPr>
        <p:spPr bwMode="gray">
          <a:xfrm>
            <a:off x="-347663" y="4070350"/>
            <a:ext cx="285750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5" name="Line 128"/>
          <p:cNvSpPr>
            <a:spLocks noChangeShapeType="1"/>
          </p:cNvSpPr>
          <p:nvPr/>
        </p:nvSpPr>
        <p:spPr bwMode="gray">
          <a:xfrm>
            <a:off x="-347663" y="2787650"/>
            <a:ext cx="285750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6" name="Line 129"/>
          <p:cNvSpPr>
            <a:spLocks noChangeShapeType="1"/>
          </p:cNvSpPr>
          <p:nvPr/>
        </p:nvSpPr>
        <p:spPr bwMode="gray">
          <a:xfrm>
            <a:off x="-347663" y="1504950"/>
            <a:ext cx="285750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7" name="Line 130"/>
          <p:cNvSpPr>
            <a:spLocks noChangeShapeType="1"/>
          </p:cNvSpPr>
          <p:nvPr/>
        </p:nvSpPr>
        <p:spPr bwMode="gray">
          <a:xfrm>
            <a:off x="-347663" y="4140200"/>
            <a:ext cx="2857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8" name="Line 131"/>
          <p:cNvSpPr>
            <a:spLocks noChangeShapeType="1"/>
          </p:cNvSpPr>
          <p:nvPr/>
        </p:nvSpPr>
        <p:spPr bwMode="gray">
          <a:xfrm>
            <a:off x="-347663" y="3998913"/>
            <a:ext cx="2857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9" name="Line 132"/>
          <p:cNvSpPr>
            <a:spLocks noChangeShapeType="1"/>
          </p:cNvSpPr>
          <p:nvPr/>
        </p:nvSpPr>
        <p:spPr bwMode="gray">
          <a:xfrm>
            <a:off x="-347663" y="2857500"/>
            <a:ext cx="2857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30" name="Line 133"/>
          <p:cNvSpPr>
            <a:spLocks noChangeShapeType="1"/>
          </p:cNvSpPr>
          <p:nvPr/>
        </p:nvSpPr>
        <p:spPr bwMode="gray">
          <a:xfrm>
            <a:off x="-347663" y="2716213"/>
            <a:ext cx="2857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31" name="Line 134"/>
          <p:cNvSpPr>
            <a:spLocks noChangeShapeType="1"/>
          </p:cNvSpPr>
          <p:nvPr/>
        </p:nvSpPr>
        <p:spPr bwMode="gray">
          <a:xfrm>
            <a:off x="-346075" y="1574800"/>
            <a:ext cx="284162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32" name="Line 135"/>
          <p:cNvSpPr>
            <a:spLocks noChangeShapeType="1"/>
          </p:cNvSpPr>
          <p:nvPr/>
        </p:nvSpPr>
        <p:spPr bwMode="gray">
          <a:xfrm>
            <a:off x="152400" y="6921500"/>
            <a:ext cx="0" cy="2857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33" name="Line 137"/>
          <p:cNvSpPr>
            <a:spLocks noChangeShapeType="1"/>
          </p:cNvSpPr>
          <p:nvPr/>
        </p:nvSpPr>
        <p:spPr bwMode="gray">
          <a:xfrm>
            <a:off x="1292225" y="6921500"/>
            <a:ext cx="0" cy="2857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34" name="Line 138"/>
          <p:cNvSpPr>
            <a:spLocks noChangeShapeType="1"/>
          </p:cNvSpPr>
          <p:nvPr/>
        </p:nvSpPr>
        <p:spPr bwMode="gray">
          <a:xfrm>
            <a:off x="1435100" y="6921500"/>
            <a:ext cx="0" cy="2857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35" name="Line 139"/>
          <p:cNvSpPr>
            <a:spLocks noChangeShapeType="1"/>
          </p:cNvSpPr>
          <p:nvPr/>
        </p:nvSpPr>
        <p:spPr bwMode="gray">
          <a:xfrm>
            <a:off x="2576513" y="6921500"/>
            <a:ext cx="0" cy="2857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36" name="Line 140"/>
          <p:cNvSpPr>
            <a:spLocks noChangeShapeType="1"/>
          </p:cNvSpPr>
          <p:nvPr/>
        </p:nvSpPr>
        <p:spPr bwMode="gray">
          <a:xfrm>
            <a:off x="2717800" y="6921500"/>
            <a:ext cx="0" cy="2857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37" name="Line 141"/>
          <p:cNvSpPr>
            <a:spLocks noChangeShapeType="1"/>
          </p:cNvSpPr>
          <p:nvPr/>
        </p:nvSpPr>
        <p:spPr bwMode="gray">
          <a:xfrm>
            <a:off x="3859213" y="6921500"/>
            <a:ext cx="0" cy="2857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38" name="Line 142"/>
          <p:cNvSpPr>
            <a:spLocks noChangeShapeType="1"/>
          </p:cNvSpPr>
          <p:nvPr/>
        </p:nvSpPr>
        <p:spPr bwMode="gray">
          <a:xfrm>
            <a:off x="4002088" y="6921500"/>
            <a:ext cx="0" cy="2857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39" name="Line 143"/>
          <p:cNvSpPr>
            <a:spLocks noChangeShapeType="1"/>
          </p:cNvSpPr>
          <p:nvPr/>
        </p:nvSpPr>
        <p:spPr bwMode="gray">
          <a:xfrm>
            <a:off x="5141913" y="6921500"/>
            <a:ext cx="0" cy="2857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40" name="Line 144"/>
          <p:cNvSpPr>
            <a:spLocks noChangeShapeType="1"/>
          </p:cNvSpPr>
          <p:nvPr/>
        </p:nvSpPr>
        <p:spPr bwMode="gray">
          <a:xfrm>
            <a:off x="5284788" y="6921500"/>
            <a:ext cx="0" cy="2857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41" name="Line 145"/>
          <p:cNvSpPr>
            <a:spLocks noChangeShapeType="1"/>
          </p:cNvSpPr>
          <p:nvPr/>
        </p:nvSpPr>
        <p:spPr bwMode="gray">
          <a:xfrm>
            <a:off x="6426200" y="6921500"/>
            <a:ext cx="0" cy="2857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42" name="Line 146"/>
          <p:cNvSpPr>
            <a:spLocks noChangeShapeType="1"/>
          </p:cNvSpPr>
          <p:nvPr/>
        </p:nvSpPr>
        <p:spPr bwMode="gray">
          <a:xfrm>
            <a:off x="7851775" y="6921500"/>
            <a:ext cx="0" cy="2857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43" name="Line 147"/>
          <p:cNvSpPr>
            <a:spLocks noChangeShapeType="1"/>
          </p:cNvSpPr>
          <p:nvPr/>
        </p:nvSpPr>
        <p:spPr bwMode="gray">
          <a:xfrm>
            <a:off x="8991600" y="6921500"/>
            <a:ext cx="0" cy="2857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44" name="Line 149"/>
          <p:cNvSpPr>
            <a:spLocks noChangeShapeType="1"/>
          </p:cNvSpPr>
          <p:nvPr/>
        </p:nvSpPr>
        <p:spPr bwMode="gray">
          <a:xfrm>
            <a:off x="6567488" y="6921500"/>
            <a:ext cx="0" cy="2857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45" name="Line 150"/>
          <p:cNvSpPr>
            <a:spLocks noChangeShapeType="1"/>
          </p:cNvSpPr>
          <p:nvPr/>
        </p:nvSpPr>
        <p:spPr bwMode="gray">
          <a:xfrm>
            <a:off x="7708900" y="6921500"/>
            <a:ext cx="0" cy="2857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46" name="TextBox 45"/>
          <p:cNvSpPr txBox="1">
            <a:spLocks/>
          </p:cNvSpPr>
          <p:nvPr>
            <p:custDataLst>
              <p:tags r:id="rId13"/>
            </p:custDataLst>
          </p:nvPr>
        </p:nvSpPr>
        <p:spPr>
          <a:xfrm>
            <a:off x="7851775" y="6673221"/>
            <a:ext cx="1150937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/>
          <a:p>
            <a:pPr marL="0" algn="l" defTabSz="914400" rtl="0" eaLnBrk="1" latinLnBrk="0" hangingPunct="1"/>
            <a:r>
              <a:rPr lang="en-US" sz="700" kern="1200" noProof="1" smtClean="0">
                <a:solidFill>
                  <a:srgbClr val="000000"/>
                </a:solidFill>
                <a:latin typeface="AA Zuehlke" pitchFamily="2" charset="0"/>
                <a:ea typeface="+mn-ea"/>
                <a:cs typeface="+mn-cs"/>
              </a:rPr>
              <a:t>© Zühlke 2013</a:t>
            </a:r>
          </a:p>
        </p:txBody>
      </p:sp>
      <p:sp>
        <p:nvSpPr>
          <p:cNvPr id="50" name="Line10"/>
          <p:cNvSpPr>
            <a:spLocks noChangeShapeType="1"/>
          </p:cNvSpPr>
          <p:nvPr/>
        </p:nvSpPr>
        <p:spPr bwMode="gray">
          <a:xfrm>
            <a:off x="6567488" y="6637338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1026" name="Logo" descr="C:\Users\Luc Benninger\Desktop\Zuehlke_Logo_rgb_300dpi.png"/>
          <p:cNvPicPr>
            <a:picLocks noChangeArrowheads="1"/>
          </p:cNvPicPr>
          <p:nvPr>
            <p:custDataLst>
              <p:tags r:id="rId14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7488" y="292100"/>
            <a:ext cx="1141412" cy="1141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0" r:id="rId2"/>
    <p:sldLayoutId id="2147483671" r:id="rId3"/>
    <p:sldLayoutId id="2147483649" r:id="rId4"/>
    <p:sldLayoutId id="2147483651" r:id="rId5"/>
    <p:sldLayoutId id="2147483664" r:id="rId6"/>
    <p:sldLayoutId id="2147483666" r:id="rId7"/>
    <p:sldLayoutId id="2147483652" r:id="rId8"/>
    <p:sldLayoutId id="2147483663" r:id="rId9"/>
    <p:sldLayoutId id="2147483655" r:id="rId10"/>
    <p:sldLayoutId id="2147483654" r:id="rId11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8000"/>
        </a:lnSpc>
        <a:spcBef>
          <a:spcPct val="0"/>
        </a:spcBef>
        <a:buNone/>
        <a:defRPr sz="2800" kern="1200">
          <a:solidFill>
            <a:srgbClr val="FF820A"/>
          </a:solidFill>
          <a:latin typeface="AA Zuehlke Medium" pitchFamily="2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8000"/>
        </a:lnSpc>
        <a:spcBef>
          <a:spcPts val="1320"/>
        </a:spcBef>
        <a:buFontTx/>
        <a:buNone/>
        <a:defRPr sz="2200" kern="1200">
          <a:solidFill>
            <a:schemeClr val="tx1"/>
          </a:solidFill>
          <a:latin typeface="AA Zuehlke Medium" pitchFamily="2" charset="0"/>
          <a:ea typeface="+mn-ea"/>
          <a:cs typeface="+mn-cs"/>
        </a:defRPr>
      </a:lvl1pPr>
      <a:lvl2pPr marL="265113" indent="-265113" algn="l" defTabSz="914400" rtl="0" eaLnBrk="1" latinLnBrk="0" hangingPunct="1">
        <a:lnSpc>
          <a:spcPct val="98000"/>
        </a:lnSpc>
        <a:spcBef>
          <a:spcPts val="1320"/>
        </a:spcBef>
        <a:buClr>
          <a:srgbClr val="808080"/>
        </a:buClr>
        <a:buSzPct val="75000"/>
        <a:buFont typeface="AA Zuehlke" pitchFamily="2" charset="0"/>
        <a:buChar char="•"/>
        <a:defRPr sz="2200" kern="1200">
          <a:solidFill>
            <a:schemeClr val="tx1"/>
          </a:solidFill>
          <a:latin typeface="AA Zuehlke" pitchFamily="2" charset="0"/>
          <a:ea typeface="+mn-ea"/>
          <a:cs typeface="+mn-cs"/>
        </a:defRPr>
      </a:lvl2pPr>
      <a:lvl3pPr marL="538163" indent="-273050" algn="l" defTabSz="914400" rtl="0" eaLnBrk="1" latinLnBrk="0" hangingPunct="1">
        <a:lnSpc>
          <a:spcPct val="98000"/>
        </a:lnSpc>
        <a:spcBef>
          <a:spcPts val="0"/>
        </a:spcBef>
        <a:buClr>
          <a:srgbClr val="000000"/>
        </a:buClr>
        <a:buFont typeface="AA Zuehlke" pitchFamily="2" charset="0"/>
        <a:buChar char="–"/>
        <a:defRPr sz="1800" kern="1200">
          <a:solidFill>
            <a:schemeClr val="tx1"/>
          </a:solidFill>
          <a:latin typeface="AA Zuehlke" pitchFamily="2" charset="0"/>
          <a:ea typeface="+mn-ea"/>
          <a:cs typeface="+mn-cs"/>
        </a:defRPr>
      </a:lvl3pPr>
      <a:lvl4pPr marL="803275" indent="-265113" algn="l" defTabSz="914400" rtl="0" eaLnBrk="1" latinLnBrk="0" hangingPunct="1">
        <a:lnSpc>
          <a:spcPct val="98000"/>
        </a:lnSpc>
        <a:spcBef>
          <a:spcPts val="0"/>
        </a:spcBef>
        <a:buClr>
          <a:srgbClr val="000000"/>
        </a:buClr>
        <a:buFont typeface="AA Zuehlke" pitchFamily="2" charset="0"/>
        <a:buChar char="–"/>
        <a:defRPr sz="1800" kern="1200">
          <a:solidFill>
            <a:schemeClr val="tx1"/>
          </a:solidFill>
          <a:latin typeface="AA Zuehlke" pitchFamily="2" charset="0"/>
          <a:ea typeface="+mn-ea"/>
          <a:cs typeface="+mn-cs"/>
        </a:defRPr>
      </a:lvl4pPr>
      <a:lvl5pPr marL="1076325" indent="-273050" algn="l" defTabSz="914400" rtl="0" eaLnBrk="1" latinLnBrk="0" hangingPunct="1">
        <a:lnSpc>
          <a:spcPct val="98000"/>
        </a:lnSpc>
        <a:spcBef>
          <a:spcPts val="0"/>
        </a:spcBef>
        <a:buClr>
          <a:srgbClr val="000000"/>
        </a:buClr>
        <a:buFont typeface="AA Zuehlke" pitchFamily="2" charset="0"/>
        <a:buChar char="–"/>
        <a:defRPr sz="1800" kern="1200">
          <a:solidFill>
            <a:schemeClr val="tx1"/>
          </a:solidFill>
          <a:latin typeface="AA Zuehlke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0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1.xml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2.xml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3.xml"/><Relationship Id="rId4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hyperlink" Target="http://atcevent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zxm.azurewebsites.net/api/message" TargetMode="Externa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4.xml"/><Relationship Id="rId4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na.ad-tech.com/sf/wp-content/uploads/DigitalConsumer.pdf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microsoft.com/office/2007/relationships/hdphoto" Target="../media/hdphoto4.wdp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Cross-platform Mobile Development (with C#)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anchor="t" anchorCtr="0"/>
          <a:lstStyle/>
          <a:p>
            <a:r>
              <a:rPr lang="en-US" dirty="0" err="1" smtClean="0"/>
              <a:t>Xamarin</a:t>
            </a:r>
            <a:r>
              <a:rPr lang="en-US" dirty="0" smtClean="0"/>
              <a:t> and </a:t>
            </a:r>
            <a:r>
              <a:rPr lang="en-US" dirty="0" err="1" smtClean="0"/>
              <a:t>MvvmCross</a:t>
            </a:r>
            <a:endParaRPr lang="en-US" dirty="0"/>
          </a:p>
        </p:txBody>
      </p:sp>
      <p:pic>
        <p:nvPicPr>
          <p:cNvPr id="9" name="Picture 4" descr="http://www.digi-news.ch/schulen/20100624/uploads/apple_logo2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10000" r="90000">
                        <a14:foregroundMark x1="56444" y1="12162" x2="56444" y2="1216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636" r="15609"/>
          <a:stretch/>
        </p:blipFill>
        <p:spPr bwMode="auto">
          <a:xfrm>
            <a:off x="4072977" y="4213178"/>
            <a:ext cx="1055179" cy="1160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://www.dosenfischer.de/wp-content/uploads/2009/06/android_vector-580x435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5287" b="92644" l="22069" r="78448">
                        <a14:foregroundMark x1="27931" y1="45287" x2="27931" y2="45287"/>
                        <a14:foregroundMark x1="74310" y1="48506" x2="74310" y2="48506"/>
                        <a14:foregroundMark x1="48621" y1="21149" x2="48621" y2="21149"/>
                        <a14:foregroundMark x1="42586" y1="25977" x2="42586" y2="25977"/>
                        <a14:foregroundMark x1="58103" y1="25517" x2="58103" y2="255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1204" t="7413" r="21232" b="3409"/>
          <a:stretch/>
        </p:blipFill>
        <p:spPr bwMode="auto">
          <a:xfrm>
            <a:off x="5356179" y="4254942"/>
            <a:ext cx="1039933" cy="1208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26. September 2013</a:t>
            </a:r>
            <a:endParaRPr lang="de-CH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AB8AA607-8E02-43F3-9B54-7A29AE560499}" type="slidenum">
              <a:rPr lang="de-CH" smtClean="0"/>
              <a:t>1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392477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0" y="0"/>
            <a:ext cx="9144000" cy="1524000"/>
          </a:xfrm>
          <a:prstGeom prst="rect">
            <a:avLst/>
          </a:prstGeom>
          <a:solidFill>
            <a:srgbClr val="FF820A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 err="1" smtClean="0">
              <a:latin typeface="AA Zuehlke" pitchFamily="2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Requirements</a:t>
            </a:r>
          </a:p>
          <a:p>
            <a:pPr lvl="1"/>
            <a:r>
              <a:rPr lang="en-US" sz="2800" dirty="0" smtClean="0"/>
              <a:t>User list</a:t>
            </a:r>
          </a:p>
          <a:p>
            <a:pPr lvl="1"/>
            <a:r>
              <a:rPr lang="en-US" sz="2800" dirty="0" smtClean="0"/>
              <a:t>Refresh button</a:t>
            </a:r>
          </a:p>
          <a:p>
            <a:pPr lvl="1"/>
            <a:endParaRPr lang="en-US" sz="2800" dirty="0" smtClean="0"/>
          </a:p>
          <a:p>
            <a:r>
              <a:rPr lang="en-US" sz="2800" dirty="0" smtClean="0"/>
              <a:t>Vision</a:t>
            </a:r>
          </a:p>
          <a:p>
            <a:pPr lvl="1"/>
            <a:r>
              <a:rPr lang="en-US" sz="2800" dirty="0" smtClean="0"/>
              <a:t>User details</a:t>
            </a:r>
          </a:p>
          <a:p>
            <a:pPr lvl="1"/>
            <a:r>
              <a:rPr lang="en-US" sz="2800" dirty="0" smtClean="0"/>
              <a:t>Messages</a:t>
            </a:r>
            <a:endParaRPr lang="en-US" sz="2800" dirty="0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en-US" dirty="0"/>
          </a:p>
        </p:txBody>
      </p:sp>
      <p:sp>
        <p:nvSpPr>
          <p:cNvPr id="11" name="Title 2"/>
          <p:cNvSpPr txBox="1">
            <a:spLocks/>
          </p:cNvSpPr>
          <p:nvPr/>
        </p:nvSpPr>
        <p:spPr bwMode="gray">
          <a:xfrm>
            <a:off x="304482" y="373395"/>
            <a:ext cx="6274118" cy="121251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8000"/>
              </a:lnSpc>
              <a:spcBef>
                <a:spcPct val="0"/>
              </a:spcBef>
              <a:buNone/>
              <a:defRPr sz="2800" kern="1200">
                <a:solidFill>
                  <a:srgbClr val="FF820A"/>
                </a:solidFill>
                <a:latin typeface="AA Zuehlke Medium" pitchFamily="2" charset="0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bg1"/>
                </a:solidFill>
                <a:latin typeface="+mj-lt"/>
              </a:rPr>
              <a:t>User Interface Mockup</a:t>
            </a:r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5" name="Logo" descr="C:\Users\Luc Benninger\Desktop\Zuehlke_Logo_rgb_300dpi.png"/>
          <p:cNvPicPr>
            <a:picLocks noChangeArrowheads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7488" y="292100"/>
            <a:ext cx="1141412" cy="1141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4891" y="1585913"/>
            <a:ext cx="2424010" cy="49253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76AE5747-D0E7-4D66-8FBF-9CFC53A4E0C8}" type="slidenum">
              <a:rPr lang="de-CH" smtClean="0"/>
              <a:t>10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686012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Prepared</a:t>
            </a:r>
            <a:r>
              <a:rPr lang="en-US" dirty="0"/>
              <a:t> </a:t>
            </a:r>
            <a:r>
              <a:rPr lang="en-US" dirty="0" smtClean="0"/>
              <a:t>Solution</a:t>
            </a:r>
          </a:p>
          <a:p>
            <a:pPr lvl="1"/>
            <a:r>
              <a:rPr lang="en-US" dirty="0" err="1" smtClean="0"/>
              <a:t>NuGet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 Install </a:t>
            </a:r>
            <a:r>
              <a:rPr lang="en-US" dirty="0" err="1" smtClean="0">
                <a:sym typeface="Wingdings" panose="05000000000000000000" pitchFamily="2" charset="2"/>
              </a:rPr>
              <a:t>MvvmCross</a:t>
            </a:r>
            <a:endParaRPr lang="en-US" dirty="0" smtClean="0">
              <a:sym typeface="Wingdings" panose="05000000000000000000" pitchFamily="2" charset="2"/>
            </a:endParaRP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Run mini-Demo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err="1" smtClean="0"/>
              <a:t>MvvmCross</a:t>
            </a:r>
            <a:r>
              <a:rPr lang="en-US" dirty="0" smtClean="0"/>
              <a:t> Setup with </a:t>
            </a:r>
            <a:r>
              <a:rPr lang="en-US" dirty="0" err="1" smtClean="0"/>
              <a:t>NuGet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75C58849-2B8D-462E-A136-5B0C5EFE9461}" type="slidenum">
              <a:rPr lang="de-CH" smtClean="0"/>
              <a:t>11</a:t>
            </a:fld>
            <a:endParaRPr lang="de-CH" dirty="0"/>
          </a:p>
        </p:txBody>
      </p:sp>
      <p:sp>
        <p:nvSpPr>
          <p:cNvPr id="12" name="Oval 11"/>
          <p:cNvSpPr/>
          <p:nvPr/>
        </p:nvSpPr>
        <p:spPr>
          <a:xfrm>
            <a:off x="8635473" y="78417"/>
            <a:ext cx="427734" cy="427734"/>
          </a:xfrm>
          <a:prstGeom prst="ellipse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accent1"/>
                </a:solidFill>
                <a:latin typeface="+mj-lt"/>
              </a:rPr>
              <a:t>3</a:t>
            </a:r>
          </a:p>
        </p:txBody>
      </p:sp>
      <p:pic>
        <p:nvPicPr>
          <p:cNvPr id="13" name="Picture 2" descr="http://www.dosenfischer.de/wp-content/uploads/2009/06/android_vector-580x435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287" b="92644" l="22069" r="78448">
                        <a14:foregroundMark x1="27931" y1="45287" x2="27931" y2="45287"/>
                        <a14:foregroundMark x1="74310" y1="48506" x2="74310" y2="48506"/>
                        <a14:foregroundMark x1="48621" y1="21149" x2="48621" y2="21149"/>
                        <a14:foregroundMark x1="42586" y1="25977" x2="42586" y2="25977"/>
                        <a14:foregroundMark x1="58103" y1="25517" x2="58103" y2="255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1204" t="7413" r="21232" b="3409"/>
          <a:stretch/>
        </p:blipFill>
        <p:spPr bwMode="auto">
          <a:xfrm>
            <a:off x="8440600" y="5924115"/>
            <a:ext cx="619675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6474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err="1" smtClean="0"/>
              <a:t>Benutzer</a:t>
            </a:r>
            <a:r>
              <a:rPr lang="en-US" dirty="0" smtClean="0"/>
              <a:t> Class</a:t>
            </a:r>
          </a:p>
          <a:p>
            <a:pPr lvl="1"/>
            <a:r>
              <a:rPr lang="en-US" dirty="0" err="1" smtClean="0"/>
              <a:t>ViewModel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 Dummy </a:t>
            </a:r>
            <a:r>
              <a:rPr lang="en-US" dirty="0" err="1" smtClean="0">
                <a:sym typeface="Wingdings" panose="05000000000000000000" pitchFamily="2" charset="2"/>
              </a:rPr>
              <a:t>Daten</a:t>
            </a:r>
            <a:endParaRPr lang="en-US" dirty="0" smtClean="0">
              <a:sym typeface="Wingdings" panose="05000000000000000000" pitchFamily="2" charset="2"/>
            </a:endParaRP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View  </a:t>
            </a:r>
            <a:r>
              <a:rPr lang="en-US" dirty="0" err="1" smtClean="0">
                <a:sym typeface="Wingdings" panose="05000000000000000000" pitchFamily="2" charset="2"/>
              </a:rPr>
              <a:t>DataBinding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Shared Model/</a:t>
            </a:r>
            <a:r>
              <a:rPr lang="en-US" dirty="0" err="1" smtClean="0"/>
              <a:t>ViewModel</a:t>
            </a:r>
            <a:r>
              <a:rPr lang="en-US" dirty="0" smtClean="0"/>
              <a:t> (1/2)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B3B97BE1-35C1-414D-8998-D7C12E7673C1}" type="slidenum">
              <a:rPr lang="de-CH" smtClean="0"/>
              <a:t>12</a:t>
            </a:fld>
            <a:endParaRPr lang="de-CH" dirty="0"/>
          </a:p>
        </p:txBody>
      </p:sp>
      <p:sp>
        <p:nvSpPr>
          <p:cNvPr id="12" name="Oval 11"/>
          <p:cNvSpPr/>
          <p:nvPr/>
        </p:nvSpPr>
        <p:spPr>
          <a:xfrm>
            <a:off x="8635473" y="78417"/>
            <a:ext cx="427734" cy="427734"/>
          </a:xfrm>
          <a:prstGeom prst="ellipse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accent1"/>
                </a:solidFill>
                <a:latin typeface="+mj-lt"/>
              </a:rPr>
              <a:t>4</a:t>
            </a:r>
          </a:p>
        </p:txBody>
      </p:sp>
      <p:pic>
        <p:nvPicPr>
          <p:cNvPr id="13" name="Picture 4" descr="http://www.digi-news.ch/schulen/20100624/uploads/apple_logo2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10000" r="90000">
                        <a14:foregroundMark x1="56444" y1="12162" x2="56444" y2="1216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636" r="15609"/>
          <a:stretch/>
        </p:blipFill>
        <p:spPr bwMode="auto">
          <a:xfrm>
            <a:off x="8379457" y="5871876"/>
            <a:ext cx="65461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27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Create </a:t>
            </a:r>
            <a:r>
              <a:rPr lang="en-US" dirty="0" err="1" smtClean="0"/>
              <a:t>UserList</a:t>
            </a:r>
            <a:r>
              <a:rPr lang="en-US" dirty="0" smtClean="0"/>
              <a:t>-View (XML)</a:t>
            </a:r>
          </a:p>
          <a:p>
            <a:pPr lvl="2"/>
            <a:r>
              <a:rPr lang="en-US" dirty="0" err="1" smtClean="0"/>
              <a:t>DataBinding</a:t>
            </a:r>
            <a:endParaRPr lang="en-US" dirty="0" smtClean="0"/>
          </a:p>
          <a:p>
            <a:pPr lvl="1"/>
            <a:r>
              <a:rPr lang="en-US" dirty="0" err="1" smtClean="0"/>
              <a:t>UserList</a:t>
            </a:r>
            <a:r>
              <a:rPr lang="en-US" dirty="0" smtClean="0"/>
              <a:t> Service</a:t>
            </a:r>
          </a:p>
          <a:p>
            <a:pPr lvl="2"/>
            <a:r>
              <a:rPr lang="en-US" dirty="0" smtClean="0"/>
              <a:t>Request users from web</a:t>
            </a:r>
          </a:p>
          <a:p>
            <a:pPr lvl="2"/>
            <a:r>
              <a:rPr lang="en-US" dirty="0" err="1" smtClean="0"/>
              <a:t>RestSharp</a:t>
            </a:r>
            <a:r>
              <a:rPr lang="en-US" dirty="0" smtClean="0"/>
              <a:t> and Json.NET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Shared Model/</a:t>
            </a:r>
            <a:r>
              <a:rPr lang="en-US" dirty="0" err="1"/>
              <a:t>ViewModel</a:t>
            </a:r>
            <a:r>
              <a:rPr lang="en-US" dirty="0"/>
              <a:t> </a:t>
            </a:r>
            <a:r>
              <a:rPr lang="en-US" dirty="0" smtClean="0"/>
              <a:t>(2/2</a:t>
            </a:r>
            <a:r>
              <a:rPr lang="en-US" dirty="0"/>
              <a:t>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B34BD413-43F6-4070-803A-629292F2ECAE}" type="slidenum">
              <a:rPr lang="de-CH" smtClean="0"/>
              <a:t>13</a:t>
            </a:fld>
            <a:endParaRPr lang="de-CH" dirty="0"/>
          </a:p>
        </p:txBody>
      </p:sp>
      <p:sp>
        <p:nvSpPr>
          <p:cNvPr id="12" name="Oval 11"/>
          <p:cNvSpPr/>
          <p:nvPr/>
        </p:nvSpPr>
        <p:spPr>
          <a:xfrm>
            <a:off x="8635473" y="78417"/>
            <a:ext cx="427734" cy="427734"/>
          </a:xfrm>
          <a:prstGeom prst="ellipse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accent1"/>
                </a:solidFill>
                <a:latin typeface="+mj-lt"/>
              </a:rPr>
              <a:t>5</a:t>
            </a:r>
          </a:p>
        </p:txBody>
      </p:sp>
      <p:pic>
        <p:nvPicPr>
          <p:cNvPr id="13" name="Picture 2" descr="http://www.dosenfischer.de/wp-content/uploads/2009/06/android_vector-580x435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287" b="92644" l="22069" r="78448">
                        <a14:foregroundMark x1="27931" y1="45287" x2="27931" y2="45287"/>
                        <a14:foregroundMark x1="74310" y1="48506" x2="74310" y2="48506"/>
                        <a14:foregroundMark x1="48621" y1="21149" x2="48621" y2="21149"/>
                        <a14:foregroundMark x1="42586" y1="25977" x2="42586" y2="25977"/>
                        <a14:foregroundMark x1="58103" y1="25517" x2="58103" y2="255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1204" t="7413" r="21232" b="3409"/>
          <a:stretch/>
        </p:blipFill>
        <p:spPr bwMode="auto">
          <a:xfrm>
            <a:off x="8440600" y="5924115"/>
            <a:ext cx="619675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27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1524000"/>
          </a:xfrm>
          <a:prstGeom prst="rect">
            <a:avLst/>
          </a:prstGeom>
          <a:solidFill>
            <a:srgbClr val="FF820A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 err="1" smtClean="0">
              <a:latin typeface="AA Zuehlke" pitchFamily="2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User Details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082" y="1612982"/>
            <a:ext cx="8207739" cy="48814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Logo" descr="C:\Users\Luc Benninger\Desktop\Zuehlke_Logo_rgb_300dpi.png"/>
          <p:cNvPicPr>
            <a:picLocks noChangeArrowheads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7488" y="292100"/>
            <a:ext cx="1141412" cy="1141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7C2DB7A0-06DB-4D16-BEF2-9752666C014E}" type="slidenum">
              <a:rPr lang="de-CH" smtClean="0"/>
              <a:t>14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827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Navigation shared</a:t>
            </a:r>
          </a:p>
          <a:p>
            <a:pPr lvl="1"/>
            <a:r>
              <a:rPr lang="en-US" dirty="0" err="1" smtClean="0"/>
              <a:t>WebView</a:t>
            </a:r>
            <a:r>
              <a:rPr lang="en-US" dirty="0" smtClean="0"/>
              <a:t> (existing)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Including HTML5 </a:t>
            </a:r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8D640C6B-F2E1-43DE-A8F0-766B912423D9}" type="slidenum">
              <a:rPr lang="de-CH" smtClean="0"/>
              <a:t>15</a:t>
            </a:fld>
            <a:endParaRPr lang="de-CH" dirty="0"/>
          </a:p>
        </p:txBody>
      </p:sp>
      <p:sp>
        <p:nvSpPr>
          <p:cNvPr id="12" name="Oval 11"/>
          <p:cNvSpPr/>
          <p:nvPr/>
        </p:nvSpPr>
        <p:spPr>
          <a:xfrm>
            <a:off x="8635473" y="78417"/>
            <a:ext cx="427734" cy="427734"/>
          </a:xfrm>
          <a:prstGeom prst="ellipse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accent1"/>
                </a:solidFill>
                <a:latin typeface="+mj-lt"/>
              </a:rPr>
              <a:t>6</a:t>
            </a:r>
          </a:p>
        </p:txBody>
      </p:sp>
      <p:pic>
        <p:nvPicPr>
          <p:cNvPr id="13" name="Picture 4" descr="http://www.digi-news.ch/schulen/20100624/uploads/apple_logo2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10000" r="90000">
                        <a14:foregroundMark x1="56444" y1="12162" x2="56444" y2="1216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636" r="15609"/>
          <a:stretch/>
        </p:blipFill>
        <p:spPr bwMode="auto">
          <a:xfrm>
            <a:off x="8379457" y="5871876"/>
            <a:ext cx="65461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27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1524000"/>
          </a:xfrm>
          <a:prstGeom prst="rect">
            <a:avLst/>
          </a:prstGeom>
          <a:solidFill>
            <a:srgbClr val="FF820A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 err="1" smtClean="0">
              <a:latin typeface="AA Zuehlke" pitchFamily="2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Requirements</a:t>
            </a:r>
          </a:p>
          <a:p>
            <a:pPr lvl="1"/>
            <a:r>
              <a:rPr lang="en-US" sz="2800" dirty="0" smtClean="0"/>
              <a:t>Group chat</a:t>
            </a:r>
          </a:p>
          <a:p>
            <a:pPr lvl="1"/>
            <a:r>
              <a:rPr lang="en-US" sz="2800" dirty="0" smtClean="0"/>
              <a:t>Every user can</a:t>
            </a:r>
            <a:br>
              <a:rPr lang="en-US" sz="2800" dirty="0" smtClean="0"/>
            </a:br>
            <a:r>
              <a:rPr lang="en-US" sz="2800" dirty="0" smtClean="0"/>
              <a:t>post messages</a:t>
            </a:r>
          </a:p>
          <a:p>
            <a:pPr lvl="1"/>
            <a:r>
              <a:rPr lang="en-US" sz="2800" dirty="0" smtClean="0"/>
              <a:t>All users see</a:t>
            </a:r>
            <a:br>
              <a:rPr lang="en-US" sz="2800" dirty="0" smtClean="0"/>
            </a:br>
            <a:r>
              <a:rPr lang="en-US" sz="2800" dirty="0" smtClean="0"/>
              <a:t>whole message history</a:t>
            </a:r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Messages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en-US" dirty="0"/>
          </a:p>
        </p:txBody>
      </p:sp>
      <p:pic>
        <p:nvPicPr>
          <p:cNvPr id="2050" name="Picture 2" descr="http://cdn.itproportal.com/photos/Whatsapp-Android-Chats_original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0063" y="1699075"/>
            <a:ext cx="2659942" cy="4781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Logo" descr="C:\Users\Luc Benninger\Desktop\Zuehlke_Logo_rgb_300dpi.png"/>
          <p:cNvPicPr>
            <a:picLocks noChangeArrowheads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7488" y="292100"/>
            <a:ext cx="1141412" cy="1141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02982A73-811C-4CFD-A616-A880D45024A1}" type="slidenum">
              <a:rPr lang="de-CH" smtClean="0"/>
              <a:t>16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827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err="1" smtClean="0"/>
              <a:t>MessageList</a:t>
            </a:r>
            <a:endParaRPr lang="en-US" dirty="0" smtClean="0"/>
          </a:p>
          <a:p>
            <a:pPr lvl="1"/>
            <a:r>
              <a:rPr lang="en-US" dirty="0" err="1" smtClean="0"/>
              <a:t>MessageService</a:t>
            </a:r>
            <a:endParaRPr lang="en-US" dirty="0" smtClean="0"/>
          </a:p>
          <a:p>
            <a:pPr lvl="1"/>
            <a:r>
              <a:rPr lang="en-US" dirty="0" err="1" smtClean="0"/>
              <a:t>MessageViewModel</a:t>
            </a:r>
            <a:endParaRPr lang="en-US" dirty="0" smtClean="0"/>
          </a:p>
          <a:p>
            <a:pPr lvl="1"/>
            <a:r>
              <a:rPr lang="en-US" dirty="0" err="1" smtClean="0"/>
              <a:t>MessageView</a:t>
            </a:r>
            <a:endParaRPr lang="en-US" dirty="0" smtClean="0"/>
          </a:p>
          <a:p>
            <a:pPr lvl="1"/>
            <a:r>
              <a:rPr lang="en-US" dirty="0" err="1" smtClean="0"/>
              <a:t>AddMessageView</a:t>
            </a:r>
            <a:endParaRPr lang="en-US" dirty="0" smtClean="0"/>
          </a:p>
          <a:p>
            <a:pPr lvl="1"/>
            <a:r>
              <a:rPr lang="en-US" dirty="0" err="1" smtClean="0"/>
              <a:t>AddMessageViewModel</a:t>
            </a:r>
            <a:endParaRPr lang="en-US" dirty="0" smtClean="0"/>
          </a:p>
          <a:p>
            <a:pPr lvl="1"/>
            <a:r>
              <a:rPr lang="en-US" dirty="0" smtClean="0"/>
              <a:t>Send message using </a:t>
            </a:r>
            <a:r>
              <a:rPr lang="en-US" dirty="0" err="1" smtClean="0"/>
              <a:t>MessageService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26. September 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Cross-platform Mobile Development | Ursin Brunner, Stefan </a:t>
            </a:r>
            <a:r>
              <a:rPr lang="en-US" dirty="0" err="1" smtClean="0"/>
              <a:t>Schöb</a:t>
            </a:r>
            <a:r>
              <a:rPr lang="en-US" dirty="0" smtClean="0"/>
              <a:t>, Oliver Brack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76AE5747-D0E7-4D66-8FBF-9CFC53A4E0C8}" type="slidenum">
              <a:rPr lang="de-CH" smtClean="0"/>
              <a:t>17</a:t>
            </a:fld>
            <a:endParaRPr lang="de-CH" dirty="0"/>
          </a:p>
        </p:txBody>
      </p:sp>
      <p:sp>
        <p:nvSpPr>
          <p:cNvPr id="10" name="Oval 9"/>
          <p:cNvSpPr/>
          <p:nvPr/>
        </p:nvSpPr>
        <p:spPr>
          <a:xfrm>
            <a:off x="8635473" y="78417"/>
            <a:ext cx="427734" cy="427734"/>
          </a:xfrm>
          <a:prstGeom prst="ellipse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accent1"/>
                </a:solidFill>
                <a:latin typeface="+mj-lt"/>
              </a:rPr>
              <a:t>7</a:t>
            </a:r>
          </a:p>
        </p:txBody>
      </p:sp>
      <p:pic>
        <p:nvPicPr>
          <p:cNvPr id="11" name="Picture 2" descr="http://www.dosenfischer.de/wp-content/uploads/2009/06/android_vector-580x435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287" b="92644" l="22069" r="78448">
                        <a14:foregroundMark x1="27931" y1="45287" x2="27931" y2="45287"/>
                        <a14:foregroundMark x1="74310" y1="48506" x2="74310" y2="48506"/>
                        <a14:foregroundMark x1="48621" y1="21149" x2="48621" y2="21149"/>
                        <a14:foregroundMark x1="42586" y1="25977" x2="42586" y2="25977"/>
                        <a14:foregroundMark x1="58103" y1="25517" x2="58103" y2="255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1204" t="7413" r="21232" b="3409"/>
          <a:stretch/>
        </p:blipFill>
        <p:spPr bwMode="auto">
          <a:xfrm>
            <a:off x="8440600" y="5924115"/>
            <a:ext cx="619675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27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www.marxist.com/images/stories/science/prism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1718064"/>
            <a:ext cx="6191250" cy="389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0" y="0"/>
            <a:ext cx="9144000" cy="1524000"/>
          </a:xfrm>
          <a:prstGeom prst="rect">
            <a:avLst/>
          </a:prstGeom>
          <a:solidFill>
            <a:srgbClr val="FF820A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 err="1" smtClean="0">
              <a:latin typeface="AA Zuehlke" pitchFamily="2" charset="0"/>
            </a:endParaRPr>
          </a:p>
        </p:txBody>
      </p:sp>
      <p:pic>
        <p:nvPicPr>
          <p:cNvPr id="11" name="Logo" descr="C:\Users\Luc Benninger\Desktop\Zuehlke_Logo_rgb_300dpi.png"/>
          <p:cNvPicPr>
            <a:picLocks noChangeArrowheads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7488" y="292100"/>
            <a:ext cx="1141412" cy="1141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152082" y="5353803"/>
            <a:ext cx="7556633" cy="1140659"/>
          </a:xfrm>
        </p:spPr>
        <p:txBody>
          <a:bodyPr anchor="b"/>
          <a:lstStyle/>
          <a:p>
            <a:r>
              <a:rPr lang="en-US" dirty="0" smtClean="0"/>
              <a:t>What about testing?</a:t>
            </a:r>
          </a:p>
          <a:p>
            <a:pPr lvl="1"/>
            <a:r>
              <a:rPr lang="en-US" dirty="0" smtClean="0"/>
              <a:t>How can we ensure proper encryption/decryption?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>
                <a:solidFill>
                  <a:schemeClr val="bg1"/>
                </a:solidFill>
              </a:rPr>
              <a:t>What About Security?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D81727B8-15C5-4C54-A7E8-FF16A5766928}" type="slidenum">
              <a:rPr lang="de-CH" smtClean="0"/>
              <a:t>18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36474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err="1" smtClean="0"/>
              <a:t>EncryptionService</a:t>
            </a:r>
            <a:endParaRPr lang="en-US" dirty="0" smtClean="0"/>
          </a:p>
          <a:p>
            <a:pPr lvl="1"/>
            <a:r>
              <a:rPr lang="en-US" dirty="0" smtClean="0"/>
              <a:t>Include </a:t>
            </a:r>
            <a:r>
              <a:rPr lang="en-US" dirty="0" err="1" smtClean="0"/>
              <a:t>BountyCastle</a:t>
            </a:r>
            <a:endParaRPr lang="en-US" dirty="0" smtClean="0"/>
          </a:p>
          <a:p>
            <a:pPr lvl="1"/>
            <a:r>
              <a:rPr lang="en-US" dirty="0" smtClean="0"/>
              <a:t>TDD</a:t>
            </a:r>
          </a:p>
          <a:p>
            <a:pPr lvl="1"/>
            <a:r>
              <a:rPr lang="en-US" dirty="0" err="1" smtClean="0"/>
              <a:t>MessageEncryptionService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Client-side Encryption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26. September 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Cross-platform Mobile Development | Ursin Brunner, Stefan </a:t>
            </a:r>
            <a:r>
              <a:rPr lang="en-US" dirty="0" err="1" smtClean="0"/>
              <a:t>Schöb</a:t>
            </a:r>
            <a:r>
              <a:rPr lang="en-US" dirty="0" smtClean="0"/>
              <a:t>, Oliver Brack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76AE5747-D0E7-4D66-8FBF-9CFC53A4E0C8}" type="slidenum">
              <a:rPr lang="de-CH" smtClean="0"/>
              <a:t>19</a:t>
            </a:fld>
            <a:endParaRPr lang="de-CH" dirty="0"/>
          </a:p>
        </p:txBody>
      </p:sp>
      <p:sp>
        <p:nvSpPr>
          <p:cNvPr id="10" name="Oval 9"/>
          <p:cNvSpPr/>
          <p:nvPr/>
        </p:nvSpPr>
        <p:spPr>
          <a:xfrm>
            <a:off x="8635473" y="78417"/>
            <a:ext cx="427734" cy="427734"/>
          </a:xfrm>
          <a:prstGeom prst="ellipse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accent1"/>
                </a:solidFill>
                <a:latin typeface="+mj-lt"/>
              </a:rPr>
              <a:t>8</a:t>
            </a:r>
          </a:p>
        </p:txBody>
      </p:sp>
      <p:pic>
        <p:nvPicPr>
          <p:cNvPr id="11" name="Picture 4" descr="http://www.digi-news.ch/schulen/20100624/uploads/apple_logo2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10000" r="90000">
                        <a14:foregroundMark x1="56444" y1="12162" x2="56444" y2="1216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636" r="15609"/>
          <a:stretch/>
        </p:blipFill>
        <p:spPr bwMode="auto">
          <a:xfrm>
            <a:off x="8379457" y="5871876"/>
            <a:ext cx="65461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27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 smtClean="0"/>
              <a:t>The Future Is Mobile!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42439" y="6399474"/>
            <a:ext cx="14398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 smtClean="0"/>
              <a:t>Bill </a:t>
            </a:r>
            <a:r>
              <a:rPr lang="en-US" sz="1000" dirty="0" err="1" smtClean="0"/>
              <a:t>Boorman</a:t>
            </a:r>
            <a:r>
              <a:rPr lang="en-US" sz="1000" dirty="0" smtClean="0"/>
              <a:t>, </a:t>
            </a:r>
            <a:r>
              <a:rPr lang="en-US" sz="1000" dirty="0" smtClean="0">
                <a:hlinkClick r:id="rId2"/>
              </a:rPr>
              <a:t>ATC 2012</a:t>
            </a:r>
            <a:endParaRPr lang="en-US" sz="1000" dirty="0" smtClean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52D4AFEC-F955-41BA-8292-1BE91E4102BD}" type="slidenum">
              <a:rPr lang="de-CH" smtClean="0"/>
              <a:t>2</a:t>
            </a:fld>
            <a:endParaRPr lang="de-CH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7918361"/>
              </p:ext>
            </p:extLst>
          </p:nvPr>
        </p:nvGraphicFramePr>
        <p:xfrm>
          <a:off x="2932353" y="2573532"/>
          <a:ext cx="3207687" cy="28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4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39582886"/>
              </p:ext>
            </p:extLst>
          </p:nvPr>
        </p:nvGraphicFramePr>
        <p:xfrm>
          <a:off x="-204363" y="2573532"/>
          <a:ext cx="3207687" cy="28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5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60310598"/>
              </p:ext>
            </p:extLst>
          </p:nvPr>
        </p:nvGraphicFramePr>
        <p:xfrm>
          <a:off x="6069069" y="2573532"/>
          <a:ext cx="3207687" cy="28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6" name="Text Placeholder 1"/>
          <p:cNvSpPr txBox="1">
            <a:spLocks/>
          </p:cNvSpPr>
          <p:nvPr/>
        </p:nvSpPr>
        <p:spPr bwMode="auto">
          <a:xfrm>
            <a:off x="186280" y="5598893"/>
            <a:ext cx="2426400" cy="4320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65125" indent="-255588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0713" indent="-228600" algn="l" rtl="0" eaLnBrk="0" fontAlgn="base" hangingPunct="0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8838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537" indent="0" algn="ctr">
              <a:buNone/>
            </a:pPr>
            <a:r>
              <a:rPr lang="en-US" sz="2800" dirty="0" smtClean="0"/>
              <a:t>60 %</a:t>
            </a:r>
            <a:endParaRPr lang="en-US" sz="2800" dirty="0"/>
          </a:p>
        </p:txBody>
      </p:sp>
      <p:sp>
        <p:nvSpPr>
          <p:cNvPr id="17" name="Text Placeholder 1"/>
          <p:cNvSpPr txBox="1">
            <a:spLocks/>
          </p:cNvSpPr>
          <p:nvPr/>
        </p:nvSpPr>
        <p:spPr bwMode="auto">
          <a:xfrm>
            <a:off x="3322996" y="5598893"/>
            <a:ext cx="2426400" cy="4320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65125" indent="-255588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0713" indent="-228600" algn="l" rtl="0" eaLnBrk="0" fontAlgn="base" hangingPunct="0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8838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537" indent="0" algn="ctr">
              <a:buNone/>
            </a:pPr>
            <a:r>
              <a:rPr lang="en-US" sz="2800" dirty="0" smtClean="0"/>
              <a:t>75 %</a:t>
            </a:r>
            <a:endParaRPr lang="en-US" sz="2800" dirty="0"/>
          </a:p>
        </p:txBody>
      </p:sp>
      <p:sp>
        <p:nvSpPr>
          <p:cNvPr id="18" name="Text Placeholder 1"/>
          <p:cNvSpPr txBox="1">
            <a:spLocks/>
          </p:cNvSpPr>
          <p:nvPr/>
        </p:nvSpPr>
        <p:spPr bwMode="auto">
          <a:xfrm>
            <a:off x="6459712" y="5598893"/>
            <a:ext cx="2426400" cy="4320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65125" indent="-255588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0713" indent="-228600" algn="l" rtl="0" eaLnBrk="0" fontAlgn="base" hangingPunct="0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8838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537" indent="0" algn="ctr">
              <a:buNone/>
            </a:pPr>
            <a:r>
              <a:rPr lang="en-US" sz="2800" dirty="0" smtClean="0"/>
              <a:t>90 %</a:t>
            </a:r>
            <a:endParaRPr lang="en-US" sz="2800" dirty="0"/>
          </a:p>
        </p:txBody>
      </p:sp>
      <p:sp>
        <p:nvSpPr>
          <p:cNvPr id="20" name="Text Placeholder 1"/>
          <p:cNvSpPr txBox="1">
            <a:spLocks/>
          </p:cNvSpPr>
          <p:nvPr/>
        </p:nvSpPr>
        <p:spPr bwMode="auto">
          <a:xfrm>
            <a:off x="31355" y="1860642"/>
            <a:ext cx="2736251" cy="4320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65125" indent="-255588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0713" indent="-228600" algn="l" rtl="0" eaLnBrk="0" fontAlgn="base" hangingPunct="0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8838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537" indent="0" algn="ctr">
              <a:buNone/>
            </a:pPr>
            <a:r>
              <a:rPr lang="en-US" sz="2800" dirty="0" smtClean="0">
                <a:latin typeface="+mj-lt"/>
              </a:rPr>
              <a:t>Facebook posts</a:t>
            </a:r>
            <a:endParaRPr lang="en-US" sz="2800" dirty="0">
              <a:latin typeface="+mj-lt"/>
            </a:endParaRPr>
          </a:p>
        </p:txBody>
      </p:sp>
      <p:sp>
        <p:nvSpPr>
          <p:cNvPr id="21" name="Text Placeholder 1"/>
          <p:cNvSpPr txBox="1">
            <a:spLocks/>
          </p:cNvSpPr>
          <p:nvPr/>
        </p:nvSpPr>
        <p:spPr bwMode="auto">
          <a:xfrm>
            <a:off x="3322996" y="1860642"/>
            <a:ext cx="2426400" cy="4320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65125" indent="-255588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0713" indent="-228600" algn="l" rtl="0" eaLnBrk="0" fontAlgn="base" hangingPunct="0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8838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537" indent="0" algn="ctr">
              <a:buNone/>
            </a:pPr>
            <a:r>
              <a:rPr lang="en-US" sz="2800" dirty="0" smtClean="0">
                <a:latin typeface="+mj-lt"/>
              </a:rPr>
              <a:t>Emails</a:t>
            </a:r>
            <a:endParaRPr lang="en-US" sz="2800" dirty="0">
              <a:latin typeface="+mj-lt"/>
            </a:endParaRPr>
          </a:p>
        </p:txBody>
      </p:sp>
      <p:sp>
        <p:nvSpPr>
          <p:cNvPr id="22" name="Text Placeholder 1"/>
          <p:cNvSpPr txBox="1">
            <a:spLocks/>
          </p:cNvSpPr>
          <p:nvPr/>
        </p:nvSpPr>
        <p:spPr bwMode="auto">
          <a:xfrm>
            <a:off x="6459712" y="1860642"/>
            <a:ext cx="2426400" cy="4320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65125" indent="-255588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0713" indent="-228600" algn="l" rtl="0" eaLnBrk="0" fontAlgn="base" hangingPunct="0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8838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537" indent="0" algn="ctr">
              <a:buNone/>
            </a:pPr>
            <a:r>
              <a:rPr lang="en-US" sz="2800" dirty="0" smtClean="0">
                <a:latin typeface="+mj-lt"/>
              </a:rPr>
              <a:t>Tweets</a:t>
            </a: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54510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  <p:bldGraphic spid="14" grpId="0">
        <p:bldAsOne/>
      </p:bldGraphic>
      <p:bldGraphic spid="15" grpId="0">
        <p:bldAsOne/>
      </p:bldGraphic>
      <p:bldP spid="16" grpId="0"/>
      <p:bldP spid="17" grpId="0"/>
      <p:bldP spid="18" grpId="0"/>
      <p:bldP spid="20" grpId="0"/>
      <p:bldP spid="21" grpId="0"/>
      <p:bldP spid="2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1524000"/>
          </a:xfrm>
          <a:prstGeom prst="rect">
            <a:avLst/>
          </a:prstGeom>
          <a:solidFill>
            <a:srgbClr val="FF820A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 err="1" smtClean="0">
              <a:latin typeface="AA Zuehlke" pitchFamily="2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Azure</a:t>
            </a:r>
          </a:p>
          <a:p>
            <a:pPr lvl="1"/>
            <a:r>
              <a:rPr lang="en-US" dirty="0" smtClean="0">
                <a:hlinkClick r:id="rId3"/>
              </a:rPr>
              <a:t>Encryption demo</a:t>
            </a:r>
            <a:endParaRPr lang="en-US" dirty="0" smtClean="0"/>
          </a:p>
          <a:p>
            <a:pPr lvl="1"/>
            <a:r>
              <a:rPr lang="en-US" dirty="0" smtClean="0"/>
              <a:t>Hardcoded password/username?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Data in the Cloud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26. September 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Cross-platform Mobile Development | Ursin Brunner, Stefan </a:t>
            </a:r>
            <a:r>
              <a:rPr lang="en-US" dirty="0" err="1" smtClean="0"/>
              <a:t>Schöb</a:t>
            </a:r>
            <a:r>
              <a:rPr lang="en-US" dirty="0" smtClean="0"/>
              <a:t>, Oliver Brack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76AE5747-D0E7-4D66-8FBF-9CFC53A4E0C8}" type="slidenum">
              <a:rPr lang="de-CH" smtClean="0"/>
              <a:t>20</a:t>
            </a:fld>
            <a:endParaRPr lang="de-CH" dirty="0"/>
          </a:p>
        </p:txBody>
      </p:sp>
      <p:pic>
        <p:nvPicPr>
          <p:cNvPr id="10" name="Logo" descr="C:\Users\Luc Benninger\Desktop\Zuehlke_Logo_rgb_300dpi.png"/>
          <p:cNvPicPr>
            <a:picLocks noChangeArrowheads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7488" y="292100"/>
            <a:ext cx="1141412" cy="1141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27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SQLite plug-in (plug-in system)</a:t>
            </a:r>
          </a:p>
          <a:p>
            <a:pPr lvl="1"/>
            <a:r>
              <a:rPr lang="en-US" dirty="0" smtClean="0"/>
              <a:t>Username/password</a:t>
            </a:r>
          </a:p>
          <a:p>
            <a:pPr lvl="1"/>
            <a:r>
              <a:rPr lang="en-US" dirty="0" smtClean="0"/>
              <a:t>LINQ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SQLite with LINQ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80A3D6BB-8BCA-4B24-9E9B-FFF3E06677AE}" type="slidenum">
              <a:rPr lang="de-CH" smtClean="0"/>
              <a:t>21</a:t>
            </a:fld>
            <a:endParaRPr lang="de-CH" dirty="0"/>
          </a:p>
        </p:txBody>
      </p:sp>
      <p:sp>
        <p:nvSpPr>
          <p:cNvPr id="12" name="Oval 11"/>
          <p:cNvSpPr/>
          <p:nvPr/>
        </p:nvSpPr>
        <p:spPr>
          <a:xfrm>
            <a:off x="8635473" y="78417"/>
            <a:ext cx="427734" cy="427734"/>
          </a:xfrm>
          <a:prstGeom prst="ellipse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accent1"/>
                </a:solidFill>
                <a:latin typeface="+mj-lt"/>
              </a:rPr>
              <a:t>9</a:t>
            </a:r>
          </a:p>
        </p:txBody>
      </p:sp>
      <p:pic>
        <p:nvPicPr>
          <p:cNvPr id="13" name="Picture 2" descr="http://www.dosenfischer.de/wp-content/uploads/2009/06/android_vector-580x435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287" b="92644" l="22069" r="78448">
                        <a14:foregroundMark x1="27931" y1="45287" x2="27931" y2="45287"/>
                        <a14:foregroundMark x1="74310" y1="48506" x2="74310" y2="48506"/>
                        <a14:foregroundMark x1="48621" y1="21149" x2="48621" y2="21149"/>
                        <a14:foregroundMark x1="42586" y1="25977" x2="42586" y2="25977"/>
                        <a14:foregroundMark x1="58103" y1="25517" x2="58103" y2="255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1204" t="7413" r="21232" b="3409"/>
          <a:stretch/>
        </p:blipFill>
        <p:spPr bwMode="auto">
          <a:xfrm>
            <a:off x="8440600" y="5924115"/>
            <a:ext cx="619675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6474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(concerning the App)</a:t>
            </a:r>
            <a:endParaRPr lang="en-US" dirty="0"/>
          </a:p>
        </p:txBody>
      </p:sp>
      <p:pic>
        <p:nvPicPr>
          <p:cNvPr id="1028" name="Picture 4" descr="http://www.celticwatersolutions.ie/uploads/images/Question%20About%20Water%20Filtration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97"/>
          <a:stretch/>
        </p:blipFill>
        <p:spPr bwMode="auto">
          <a:xfrm>
            <a:off x="2762547" y="1789353"/>
            <a:ext cx="3638550" cy="4761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EA382A82-52C3-4CAB-89F1-38331029E314}" type="slidenum">
              <a:rPr lang="de-CH" smtClean="0"/>
              <a:t>22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639459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myBosch</a:t>
            </a:r>
            <a:r>
              <a:rPr lang="en-US" dirty="0"/>
              <a:t> App: Experiences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Kerry Lothrop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0" y="6673850"/>
            <a:ext cx="4989513" cy="106363"/>
          </a:xfrm>
        </p:spPr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26. September 2013</a:t>
            </a:r>
            <a:endParaRPr lang="de-C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7B09883B-D8DA-4C40-AD18-6B0B2D9537FF}" type="slidenum">
              <a:rPr lang="de-CH" smtClean="0"/>
              <a:t>23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827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Zühlke as </a:t>
            </a:r>
            <a:r>
              <a:rPr lang="en-US" dirty="0" err="1"/>
              <a:t>Xamarin’s</a:t>
            </a:r>
            <a:r>
              <a:rPr lang="en-US" dirty="0"/>
              <a:t> Premium Consulting Partner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/>
        <p:txBody>
          <a:bodyPr anchor="b"/>
          <a:lstStyle/>
          <a:p>
            <a:r>
              <a:rPr lang="en-US" dirty="0" smtClean="0"/>
              <a:t>Klaus Liebe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26. September 2013</a:t>
            </a:r>
            <a:endParaRPr lang="de-C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7481FCEA-C37D-4243-8F22-4CC0415B3695}" type="slidenum">
              <a:rPr lang="de-CH" smtClean="0"/>
              <a:t>24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378848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en-US" dirty="0"/>
          </a:p>
        </p:txBody>
      </p:sp>
      <p:pic>
        <p:nvPicPr>
          <p:cNvPr id="1026" name="Picture 2" descr="http://primearena.com/wp-content/uploads/2012/12/g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082" y="1860642"/>
            <a:ext cx="7527161" cy="4491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46E01C9A-4F0E-450E-B8F9-72C16FDD6F64}" type="slidenum">
              <a:rPr lang="de-CH" smtClean="0"/>
              <a:t>25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876538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515" y="4945716"/>
            <a:ext cx="1620000" cy="1620000"/>
          </a:xfrm>
          <a:prstGeom prst="rect">
            <a:avLst/>
          </a:prstGeom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About us</a:t>
            </a:r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515" y="1587044"/>
            <a:ext cx="1620000" cy="1620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515" y="3266380"/>
            <a:ext cx="1620000" cy="162000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791730" y="1860642"/>
            <a:ext cx="1924803" cy="1346402"/>
          </a:xfrm>
          <a:prstGeom prst="rect">
            <a:avLst/>
          </a:prstGeom>
          <a:noFill/>
        </p:spPr>
        <p:txBody>
          <a:bodyPr wrap="none" bIns="0" rtlCol="0" anchor="b">
            <a:noAutofit/>
          </a:bodyPr>
          <a:lstStyle/>
          <a:p>
            <a:r>
              <a:rPr lang="en-US" sz="2200" dirty="0" smtClean="0">
                <a:latin typeface="+mj-lt"/>
              </a:rPr>
              <a:t>Ursin Brunner</a:t>
            </a:r>
          </a:p>
          <a:p>
            <a:r>
              <a:rPr lang="en-US" sz="2200" dirty="0" smtClean="0">
                <a:latin typeface="AA Zuehlke" pitchFamily="2" charset="0"/>
              </a:rPr>
              <a:t>Software Engineer</a:t>
            </a:r>
          </a:p>
          <a:p>
            <a:r>
              <a:rPr lang="en-US" sz="2200" dirty="0" smtClean="0">
                <a:latin typeface="AA Zuehlke" pitchFamily="2" charset="0"/>
              </a:rPr>
              <a:t>SWE-PRO/JAP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791729" y="3539163"/>
            <a:ext cx="1924803" cy="1346402"/>
          </a:xfrm>
          <a:prstGeom prst="rect">
            <a:avLst/>
          </a:prstGeom>
          <a:noFill/>
        </p:spPr>
        <p:txBody>
          <a:bodyPr wrap="none" bIns="0" rtlCol="0" anchor="b">
            <a:noAutofit/>
          </a:bodyPr>
          <a:lstStyle/>
          <a:p>
            <a:r>
              <a:rPr lang="en-US" sz="2200" dirty="0" smtClean="0">
                <a:latin typeface="+mj-lt"/>
              </a:rPr>
              <a:t>Stefan </a:t>
            </a:r>
            <a:r>
              <a:rPr lang="en-US" sz="2200" dirty="0" err="1" smtClean="0">
                <a:latin typeface="+mj-lt"/>
              </a:rPr>
              <a:t>Schöb</a:t>
            </a:r>
            <a:endParaRPr lang="en-US" sz="2200" dirty="0" smtClean="0">
              <a:latin typeface="+mj-lt"/>
            </a:endParaRPr>
          </a:p>
          <a:p>
            <a:r>
              <a:rPr lang="en-US" sz="2200" dirty="0" smtClean="0">
                <a:latin typeface="AA Zuehlke" pitchFamily="2" charset="0"/>
              </a:rPr>
              <a:t>Software Engineer</a:t>
            </a:r>
          </a:p>
          <a:p>
            <a:r>
              <a:rPr lang="en-US" sz="2200" dirty="0" smtClean="0">
                <a:latin typeface="AA Zuehlke" pitchFamily="2" charset="0"/>
              </a:rPr>
              <a:t>SWE-EPS/ESI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806304" y="5219314"/>
            <a:ext cx="1924803" cy="1346402"/>
          </a:xfrm>
          <a:prstGeom prst="rect">
            <a:avLst/>
          </a:prstGeom>
          <a:noFill/>
        </p:spPr>
        <p:txBody>
          <a:bodyPr wrap="none" bIns="0" rtlCol="0" anchor="b">
            <a:noAutofit/>
          </a:bodyPr>
          <a:lstStyle/>
          <a:p>
            <a:r>
              <a:rPr lang="en-US" sz="2200" dirty="0" smtClean="0">
                <a:latin typeface="+mj-lt"/>
              </a:rPr>
              <a:t>Oliver Brack</a:t>
            </a:r>
          </a:p>
          <a:p>
            <a:r>
              <a:rPr lang="en-US" sz="2200" dirty="0" err="1" smtClean="0">
                <a:latin typeface="AA Zuehlke" pitchFamily="2" charset="0"/>
              </a:rPr>
              <a:t>Nearshoring</a:t>
            </a:r>
            <a:r>
              <a:rPr lang="en-US" sz="2200" dirty="0" smtClean="0">
                <a:latin typeface="AA Zuehlke" pitchFamily="2" charset="0"/>
              </a:rPr>
              <a:t> Manager</a:t>
            </a:r>
          </a:p>
          <a:p>
            <a:r>
              <a:rPr lang="en-US" sz="2200" dirty="0" smtClean="0">
                <a:latin typeface="AA Zuehlke" pitchFamily="2" charset="0"/>
              </a:rPr>
              <a:t>Zühlke Serbia</a:t>
            </a:r>
          </a:p>
        </p:txBody>
      </p:sp>
      <p:sp>
        <p:nvSpPr>
          <p:cNvPr id="14" name="Rectangle 13"/>
          <p:cNvSpPr/>
          <p:nvPr/>
        </p:nvSpPr>
        <p:spPr>
          <a:xfrm rot="19297953">
            <a:off x="2780722" y="3492524"/>
            <a:ext cx="603883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Klaus, Kerry, etc.?</a:t>
            </a:r>
            <a:endParaRPr lang="en-US" sz="5400" b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3A0CAE62-62EF-4FE6-8C36-CD1035D976E5}" type="slidenum">
              <a:rPr lang="de-CH" smtClean="0"/>
              <a:t>26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712907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082" y="1646775"/>
            <a:ext cx="8839836" cy="4847688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Introduction					10’	</a:t>
            </a:r>
            <a:r>
              <a:rPr lang="en-US" dirty="0" err="1" smtClean="0"/>
              <a:t>olb</a:t>
            </a:r>
            <a:endParaRPr lang="en-US" dirty="0" smtClean="0"/>
          </a:p>
          <a:p>
            <a:pPr marL="995363" lvl="2" indent="-457200"/>
            <a:r>
              <a:rPr lang="en-US" dirty="0" smtClean="0"/>
              <a:t>Challenges in mobile development</a:t>
            </a:r>
          </a:p>
          <a:p>
            <a:pPr marL="995363" lvl="2" indent="-457200"/>
            <a:r>
              <a:rPr lang="en-US" dirty="0" smtClean="0"/>
              <a:t>Code-sharing using </a:t>
            </a:r>
            <a:r>
              <a:rPr lang="en-US" dirty="0" err="1" smtClean="0"/>
              <a:t>Xamarin</a:t>
            </a:r>
            <a:r>
              <a:rPr lang="en-US" dirty="0" smtClean="0"/>
              <a:t> and </a:t>
            </a:r>
            <a:r>
              <a:rPr lang="en-US" dirty="0" err="1" smtClean="0"/>
              <a:t>MvvmCross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Building the “</a:t>
            </a:r>
            <a:r>
              <a:rPr lang="en-US" dirty="0" smtClean="0">
                <a:solidFill>
                  <a:schemeClr val="accent1"/>
                </a:solidFill>
              </a:rPr>
              <a:t>Z</a:t>
            </a:r>
            <a:r>
              <a:rPr lang="en-US" dirty="0" smtClean="0"/>
              <a:t>ühlke </a:t>
            </a:r>
            <a:r>
              <a:rPr lang="en-US" dirty="0" smtClean="0">
                <a:solidFill>
                  <a:schemeClr val="accent1"/>
                </a:solidFill>
              </a:rPr>
              <a:t>X</a:t>
            </a:r>
            <a:r>
              <a:rPr lang="en-US" dirty="0" smtClean="0"/>
              <a:t>-Platform </a:t>
            </a:r>
            <a:r>
              <a:rPr lang="en-US" dirty="0" smtClean="0">
                <a:solidFill>
                  <a:schemeClr val="accent1"/>
                </a:solidFill>
              </a:rPr>
              <a:t>M</a:t>
            </a:r>
            <a:r>
              <a:rPr lang="en-US" dirty="0" smtClean="0"/>
              <a:t>essenger”	40’	</a:t>
            </a:r>
            <a:r>
              <a:rPr lang="en-US" dirty="0" err="1" smtClean="0"/>
              <a:t>ssh</a:t>
            </a:r>
            <a:r>
              <a:rPr lang="en-US" dirty="0" smtClean="0"/>
              <a:t>/</a:t>
            </a:r>
            <a:r>
              <a:rPr lang="en-US" dirty="0" err="1" smtClean="0"/>
              <a:t>urb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Questions (concerning the app)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myBosch</a:t>
            </a:r>
            <a:r>
              <a:rPr lang="en-US" dirty="0" smtClean="0"/>
              <a:t> App: Experiences				5’	</a:t>
            </a:r>
            <a:r>
              <a:rPr lang="en-US" dirty="0" err="1" smtClean="0"/>
              <a:t>kwl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Zühlke as </a:t>
            </a:r>
            <a:r>
              <a:rPr lang="en-US" dirty="0" err="1" smtClean="0"/>
              <a:t>Xamarin’s</a:t>
            </a:r>
            <a:r>
              <a:rPr lang="en-US" dirty="0"/>
              <a:t> Premium Consulting </a:t>
            </a:r>
            <a:r>
              <a:rPr lang="en-US" dirty="0" smtClean="0"/>
              <a:t>Partner	5’	</a:t>
            </a:r>
            <a:r>
              <a:rPr lang="en-US" dirty="0" err="1" smtClean="0"/>
              <a:t>kls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Discussion						20’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Wrap-up						5’	</a:t>
            </a:r>
            <a:r>
              <a:rPr lang="en-US" dirty="0" err="1" smtClean="0"/>
              <a:t>olb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7C8AE9C6-1CD8-484E-9750-DD723D6E9BEA}" type="slidenum">
              <a:rPr lang="de-CH" smtClean="0"/>
              <a:t>3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827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Web, Hybrid or Native?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1166609"/>
              </p:ext>
            </p:extLst>
          </p:nvPr>
        </p:nvGraphicFramePr>
        <p:xfrm>
          <a:off x="152083" y="1628082"/>
          <a:ext cx="7556632" cy="49376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3744"/>
                <a:gridCol w="1594296"/>
                <a:gridCol w="1594296"/>
                <a:gridCol w="1594296"/>
              </a:tblGrid>
              <a:tr h="548626">
                <a:tc>
                  <a:txBody>
                    <a:bodyPr/>
                    <a:lstStyle/>
                    <a:p>
                      <a:r>
                        <a:rPr lang="en-US" sz="2400" b="0" noProof="0" dirty="0" smtClean="0">
                          <a:latin typeface="+mj-lt"/>
                        </a:rPr>
                        <a:t>Criteria</a:t>
                      </a:r>
                      <a:endParaRPr lang="en-US" sz="2400" b="0" noProof="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noProof="0" dirty="0" smtClean="0">
                          <a:latin typeface="+mj-lt"/>
                        </a:rPr>
                        <a:t>Web</a:t>
                      </a:r>
                      <a:endParaRPr lang="en-US" sz="2400" b="0" noProof="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noProof="0" dirty="0" smtClean="0">
                          <a:latin typeface="+mj-lt"/>
                        </a:rPr>
                        <a:t>hybrid</a:t>
                      </a:r>
                      <a:endParaRPr lang="en-US" sz="2400" b="0" noProof="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noProof="0" dirty="0" smtClean="0">
                          <a:latin typeface="+mj-lt"/>
                        </a:rPr>
                        <a:t>native</a:t>
                      </a:r>
                      <a:endParaRPr lang="en-US" sz="2400" b="0" noProof="0" dirty="0">
                        <a:latin typeface="+mj-lt"/>
                      </a:endParaRPr>
                    </a:p>
                  </a:txBody>
                  <a:tcPr/>
                </a:tc>
              </a:tr>
              <a:tr h="548626">
                <a:tc>
                  <a:txBody>
                    <a:bodyPr/>
                    <a:lstStyle/>
                    <a:p>
                      <a:r>
                        <a:rPr lang="en-US" sz="2400" noProof="0" dirty="0" smtClean="0"/>
                        <a:t>User Experience</a:t>
                      </a:r>
                      <a:endParaRPr lang="en-US" sz="2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</a:t>
                      </a:r>
                      <a:endParaRPr kumimoji="0" lang="en-US" sz="2400" kern="1200" noProof="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</a:t>
                      </a:r>
                      <a:endParaRPr lang="en-US" sz="2400" noProof="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</a:t>
                      </a:r>
                      <a:endParaRPr lang="en-US" sz="2400" noProof="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</a:tr>
              <a:tr h="548626">
                <a:tc>
                  <a:txBody>
                    <a:bodyPr/>
                    <a:lstStyle/>
                    <a:p>
                      <a:r>
                        <a:rPr lang="en-US" sz="2400" noProof="0" dirty="0" smtClean="0"/>
                        <a:t>Performance</a:t>
                      </a:r>
                      <a:endParaRPr lang="en-US" sz="2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</a:t>
                      </a:r>
                      <a:endParaRPr kumimoji="0" lang="en-US" sz="2400" kern="1200" noProof="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</a:t>
                      </a:r>
                      <a:endParaRPr lang="en-US" sz="2400" noProof="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</a:t>
                      </a:r>
                      <a:endParaRPr lang="en-US" sz="2400" noProof="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</a:tr>
              <a:tr h="548626">
                <a:tc>
                  <a:txBody>
                    <a:bodyPr/>
                    <a:lstStyle/>
                    <a:p>
                      <a:r>
                        <a:rPr lang="en-US" sz="2400" noProof="0" dirty="0" smtClean="0"/>
                        <a:t>Offline capability</a:t>
                      </a:r>
                      <a:endParaRPr lang="en-US" sz="2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</a:t>
                      </a:r>
                      <a:endParaRPr kumimoji="0" lang="en-US" sz="2400" kern="1200" noProof="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</a:t>
                      </a:r>
                      <a:endParaRPr lang="en-US" sz="2400" noProof="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</a:t>
                      </a:r>
                      <a:endParaRPr lang="en-US" sz="2400" noProof="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</a:tr>
              <a:tr h="548626">
                <a:tc>
                  <a:txBody>
                    <a:bodyPr/>
                    <a:lstStyle/>
                    <a:p>
                      <a:r>
                        <a:rPr lang="en-US" sz="2400" noProof="0" dirty="0" smtClean="0"/>
                        <a:t>Hardware</a:t>
                      </a:r>
                      <a:endParaRPr lang="en-US" sz="2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</a:t>
                      </a:r>
                      <a:endParaRPr kumimoji="0" lang="en-US" sz="2400" kern="1200" noProof="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</a:t>
                      </a:r>
                      <a:endParaRPr lang="en-US" sz="2400" noProof="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</a:t>
                      </a:r>
                      <a:endParaRPr lang="en-US" sz="2400" noProof="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</a:tr>
              <a:tr h="548626">
                <a:tc>
                  <a:txBody>
                    <a:bodyPr/>
                    <a:lstStyle/>
                    <a:p>
                      <a:r>
                        <a:rPr lang="en-US" sz="2400" noProof="0" dirty="0" smtClean="0"/>
                        <a:t>Payment models</a:t>
                      </a:r>
                      <a:endParaRPr lang="en-US" sz="2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</a:t>
                      </a:r>
                      <a:endParaRPr kumimoji="0" lang="en-US" sz="2400" kern="1200" noProof="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</a:t>
                      </a:r>
                      <a:endParaRPr lang="en-US" sz="2400" noProof="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</a:t>
                      </a:r>
                      <a:endParaRPr lang="en-US" sz="2400" noProof="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</a:tr>
              <a:tr h="548626">
                <a:tc>
                  <a:txBody>
                    <a:bodyPr/>
                    <a:lstStyle/>
                    <a:p>
                      <a:r>
                        <a:rPr lang="en-US" sz="2400" noProof="0" dirty="0" smtClean="0"/>
                        <a:t>Multi-platform</a:t>
                      </a:r>
                      <a:endParaRPr lang="en-US" sz="2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</a:t>
                      </a:r>
                      <a:endParaRPr lang="en-US" sz="2400" noProof="0" dirty="0" smtClean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</a:t>
                      </a:r>
                      <a:endParaRPr lang="en-US" sz="2400" noProof="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</a:t>
                      </a:r>
                      <a:endParaRPr lang="en-US" sz="2400" noProof="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</a:tr>
              <a:tr h="548626">
                <a:tc>
                  <a:txBody>
                    <a:bodyPr/>
                    <a:lstStyle/>
                    <a:p>
                      <a:r>
                        <a:rPr lang="en-US" sz="2400" noProof="0" dirty="0" smtClean="0"/>
                        <a:t>Abstraction</a:t>
                      </a:r>
                      <a:endParaRPr lang="en-US" sz="2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</a:t>
                      </a:r>
                      <a:endParaRPr lang="en-US" sz="2400" noProof="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</a:t>
                      </a:r>
                      <a:endParaRPr lang="en-US" sz="2400" noProof="0" dirty="0" smtClean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</a:t>
                      </a:r>
                      <a:endParaRPr lang="en-US" sz="2400" noProof="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</a:tr>
              <a:tr h="548626">
                <a:tc>
                  <a:txBody>
                    <a:bodyPr/>
                    <a:lstStyle/>
                    <a:p>
                      <a:r>
                        <a:rPr lang="en-US" sz="2400" noProof="0" dirty="0" smtClean="0"/>
                        <a:t>Deployment</a:t>
                      </a:r>
                      <a:endParaRPr lang="en-US" sz="2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</a:t>
                      </a:r>
                      <a:endParaRPr lang="en-US" sz="2400" noProof="0" dirty="0" smtClean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</a:t>
                      </a:r>
                      <a:endParaRPr lang="en-US" sz="2400" noProof="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</a:t>
                      </a:r>
                      <a:endParaRPr lang="en-US" sz="2400" noProof="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en-US" dirty="0"/>
          </a:p>
        </p:txBody>
      </p:sp>
      <p:sp>
        <p:nvSpPr>
          <p:cNvPr id="11" name="Rounded Rectangular Callout 10"/>
          <p:cNvSpPr/>
          <p:nvPr/>
        </p:nvSpPr>
        <p:spPr>
          <a:xfrm>
            <a:off x="1577862" y="1076463"/>
            <a:ext cx="1853514" cy="570312"/>
          </a:xfrm>
          <a:prstGeom prst="wedgeRoundRectCallout">
            <a:avLst>
              <a:gd name="adj1" fmla="val 47294"/>
              <a:gd name="adj2" fmla="val 93039"/>
              <a:gd name="adj3" fmla="val 16667"/>
            </a:avLst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err="1" smtClean="0">
                <a:solidFill>
                  <a:schemeClr val="tx1"/>
                </a:solidFill>
                <a:latin typeface="AA Zuehlke" pitchFamily="2" charset="0"/>
              </a:rPr>
              <a:t>jQuery</a:t>
            </a:r>
            <a:r>
              <a:rPr lang="en-US" sz="2200" dirty="0" smtClean="0">
                <a:solidFill>
                  <a:schemeClr val="tx1"/>
                </a:solidFill>
                <a:latin typeface="AA Zuehlke" pitchFamily="2" charset="0"/>
              </a:rPr>
              <a:t> Mobile</a:t>
            </a:r>
          </a:p>
        </p:txBody>
      </p:sp>
      <p:sp>
        <p:nvSpPr>
          <p:cNvPr id="12" name="Rounded Rectangular Callout 11"/>
          <p:cNvSpPr/>
          <p:nvPr/>
        </p:nvSpPr>
        <p:spPr>
          <a:xfrm>
            <a:off x="3502665" y="1076463"/>
            <a:ext cx="1568358" cy="570312"/>
          </a:xfrm>
          <a:prstGeom prst="wedgeRoundRectCallout">
            <a:avLst>
              <a:gd name="adj1" fmla="val 38324"/>
              <a:gd name="adj2" fmla="val 91131"/>
              <a:gd name="adj3" fmla="val 16667"/>
            </a:avLst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err="1" smtClean="0">
                <a:solidFill>
                  <a:schemeClr val="tx1"/>
                </a:solidFill>
                <a:latin typeface="AA Zuehlke" pitchFamily="2" charset="0"/>
              </a:rPr>
              <a:t>PhoneGap</a:t>
            </a:r>
            <a:endParaRPr lang="en-US" sz="2200" dirty="0" smtClean="0">
              <a:solidFill>
                <a:schemeClr val="tx1"/>
              </a:solidFill>
              <a:latin typeface="AA Zuehlke" pitchFamily="2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5642558" y="1361619"/>
            <a:ext cx="1353268" cy="356445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err="1" smtClean="0">
                <a:solidFill>
                  <a:schemeClr val="tx1"/>
                </a:solidFill>
                <a:latin typeface="AA Zuehlke" pitchFamily="2" charset="0"/>
              </a:rPr>
              <a:t>Xamarin</a:t>
            </a:r>
            <a:endParaRPr lang="en-US" sz="2200" dirty="0" smtClean="0">
              <a:solidFill>
                <a:schemeClr val="tx1"/>
              </a:solidFill>
              <a:latin typeface="AA Zuehlke" pitchFamily="2" charset="0"/>
            </a:endParaRP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CA597A14-2431-4C44-A1B1-69C3F17E0917}" type="slidenum">
              <a:rPr lang="de-CH" smtClean="0"/>
              <a:t>4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683387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Example: Native vs. Web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idx="1"/>
          </p:nvPr>
        </p:nvSpPr>
        <p:spPr>
          <a:xfrm>
            <a:off x="152083" y="1713798"/>
            <a:ext cx="2426400" cy="432000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dirty="0" smtClean="0"/>
              <a:t>Native</a:t>
            </a:r>
            <a:endParaRPr lang="en-US" dirty="0"/>
          </a:p>
        </p:txBody>
      </p:sp>
      <p:sp>
        <p:nvSpPr>
          <p:cNvPr id="9" name="Text Placeholder 1"/>
          <p:cNvSpPr>
            <a:spLocks noGrp="1"/>
          </p:cNvSpPr>
          <p:nvPr>
            <p:ph type="body" idx="4294967295"/>
          </p:nvPr>
        </p:nvSpPr>
        <p:spPr>
          <a:xfrm>
            <a:off x="2738721" y="1713798"/>
            <a:ext cx="2426400" cy="432000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lt1"/>
                </a:solidFill>
                <a:latin typeface="+mn-lt"/>
              </a:rPr>
              <a:t>Web</a:t>
            </a:r>
            <a:endParaRPr lang="en-US" dirty="0">
              <a:solidFill>
                <a:schemeClr val="lt1"/>
              </a:solidFill>
              <a:latin typeface="+mn-lt"/>
            </a:endParaRP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082" y="2246415"/>
            <a:ext cx="2426400" cy="363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4870" y="2250801"/>
            <a:ext cx="2426400" cy="3639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Text Placeholder 1"/>
          <p:cNvSpPr txBox="1">
            <a:spLocks/>
          </p:cNvSpPr>
          <p:nvPr/>
        </p:nvSpPr>
        <p:spPr bwMode="auto">
          <a:xfrm>
            <a:off x="5284890" y="2250801"/>
            <a:ext cx="2922850" cy="3635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55588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0713" indent="-228600" algn="l" rtl="0" eaLnBrk="0" fontAlgn="base" hangingPunct="0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8838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265113" lvl="1" indent="-265113" eaLnBrk="1" hangingPunct="1">
              <a:lnSpc>
                <a:spcPct val="98000"/>
              </a:lnSpc>
              <a:spcBef>
                <a:spcPts val="1320"/>
              </a:spcBef>
              <a:buClr>
                <a:srgbClr val="808080"/>
              </a:buClr>
              <a:buSzPct val="75000"/>
              <a:buFont typeface="AA Zuehlke" pitchFamily="2" charset="0"/>
              <a:buChar char="•"/>
            </a:pPr>
            <a:r>
              <a:rPr lang="en-US" sz="2200" dirty="0" smtClean="0">
                <a:latin typeface="AA Zuehlke" pitchFamily="2" charset="0"/>
              </a:rPr>
              <a:t>Interaction elements</a:t>
            </a:r>
          </a:p>
          <a:p>
            <a:pPr marL="265113" lvl="1" indent="-265113" eaLnBrk="1" hangingPunct="1">
              <a:lnSpc>
                <a:spcPct val="98000"/>
              </a:lnSpc>
              <a:spcBef>
                <a:spcPts val="1320"/>
              </a:spcBef>
              <a:buClr>
                <a:srgbClr val="808080"/>
              </a:buClr>
              <a:buSzPct val="75000"/>
              <a:buFont typeface="AA Zuehlke" pitchFamily="2" charset="0"/>
              <a:buChar char="•"/>
            </a:pPr>
            <a:r>
              <a:rPr lang="en-US" sz="2200" dirty="0" smtClean="0">
                <a:latin typeface="AA Zuehlke" pitchFamily="2" charset="0"/>
              </a:rPr>
              <a:t>Deployment, updates</a:t>
            </a:r>
          </a:p>
          <a:p>
            <a:pPr marL="265113" lvl="1" indent="-265113" eaLnBrk="1" hangingPunct="1">
              <a:lnSpc>
                <a:spcPct val="98000"/>
              </a:lnSpc>
              <a:spcBef>
                <a:spcPts val="1320"/>
              </a:spcBef>
              <a:buClr>
                <a:srgbClr val="808080"/>
              </a:buClr>
              <a:buSzPct val="75000"/>
              <a:buFont typeface="AA Zuehlke" pitchFamily="2" charset="0"/>
              <a:buChar char="•"/>
            </a:pPr>
            <a:r>
              <a:rPr lang="en-US" sz="2200" dirty="0" smtClean="0">
                <a:latin typeface="AA Zuehlke" pitchFamily="2" charset="0"/>
              </a:rPr>
              <a:t>Offline capability</a:t>
            </a:r>
            <a:br>
              <a:rPr lang="en-US" sz="2200" dirty="0" smtClean="0">
                <a:latin typeface="AA Zuehlke" pitchFamily="2" charset="0"/>
              </a:rPr>
            </a:br>
            <a:r>
              <a:rPr lang="en-US" sz="2200" dirty="0" smtClean="0">
                <a:latin typeface="AA Zuehlke" pitchFamily="2" charset="0"/>
              </a:rPr>
              <a:t>(Buy ticket)</a:t>
            </a:r>
          </a:p>
          <a:p>
            <a:pPr marL="265113" lvl="1" indent="-265113" eaLnBrk="1" hangingPunct="1">
              <a:lnSpc>
                <a:spcPct val="98000"/>
              </a:lnSpc>
              <a:spcBef>
                <a:spcPts val="1320"/>
              </a:spcBef>
              <a:buClr>
                <a:srgbClr val="808080"/>
              </a:buClr>
              <a:buSzPct val="75000"/>
              <a:buFont typeface="AA Zuehlke" pitchFamily="2" charset="0"/>
              <a:buChar char="•"/>
            </a:pPr>
            <a:r>
              <a:rPr lang="en-US" sz="2200" dirty="0" smtClean="0">
                <a:latin typeface="AA Zuehlke" pitchFamily="2" charset="0"/>
              </a:rPr>
              <a:t>Hardware</a:t>
            </a:r>
            <a:br>
              <a:rPr lang="en-US" sz="2200" dirty="0" smtClean="0">
                <a:latin typeface="AA Zuehlke" pitchFamily="2" charset="0"/>
              </a:rPr>
            </a:br>
            <a:r>
              <a:rPr lang="en-US" sz="2200" dirty="0" smtClean="0">
                <a:latin typeface="AA Zuehlke" pitchFamily="2" charset="0"/>
              </a:rPr>
              <a:t>(Shake for most current ticket)</a:t>
            </a:r>
            <a:endParaRPr lang="en-US" sz="2200" dirty="0">
              <a:latin typeface="AA Zuehlke" pitchFamily="2" charset="0"/>
            </a:endParaRPr>
          </a:p>
        </p:txBody>
      </p:sp>
      <p:sp>
        <p:nvSpPr>
          <p:cNvPr id="20" name="Text Placeholder 1"/>
          <p:cNvSpPr txBox="1">
            <a:spLocks/>
          </p:cNvSpPr>
          <p:nvPr/>
        </p:nvSpPr>
        <p:spPr bwMode="auto">
          <a:xfrm>
            <a:off x="152082" y="6044071"/>
            <a:ext cx="2426400" cy="432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65125" indent="-255588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0713" indent="-228600" algn="l" rtl="0" eaLnBrk="0" fontAlgn="base" hangingPunct="0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8838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537" indent="0" algn="ctr">
              <a:buNone/>
            </a:pPr>
            <a:r>
              <a:rPr lang="en-US" dirty="0" smtClean="0"/>
              <a:t>64 %</a:t>
            </a:r>
            <a:endParaRPr lang="en-US" dirty="0"/>
          </a:p>
        </p:txBody>
      </p:sp>
      <p:sp>
        <p:nvSpPr>
          <p:cNvPr id="21" name="Text Placeholder 1"/>
          <p:cNvSpPr txBox="1">
            <a:spLocks/>
          </p:cNvSpPr>
          <p:nvPr/>
        </p:nvSpPr>
        <p:spPr bwMode="auto">
          <a:xfrm>
            <a:off x="2744870" y="6044071"/>
            <a:ext cx="2426400" cy="432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65125" indent="-255588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0713" indent="-228600" algn="l" rtl="0" eaLnBrk="0" fontAlgn="base" hangingPunct="0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8838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537" indent="0" algn="ctr">
              <a:buNone/>
            </a:pPr>
            <a:r>
              <a:rPr lang="en-US" dirty="0" smtClean="0"/>
              <a:t>36 %</a:t>
            </a:r>
            <a:endParaRPr lang="en-US" dirty="0"/>
          </a:p>
        </p:txBody>
      </p:sp>
      <p:sp>
        <p:nvSpPr>
          <p:cNvPr id="22" name="Text Placeholder 1"/>
          <p:cNvSpPr txBox="1">
            <a:spLocks/>
          </p:cNvSpPr>
          <p:nvPr/>
        </p:nvSpPr>
        <p:spPr bwMode="auto">
          <a:xfrm>
            <a:off x="5356178" y="6044071"/>
            <a:ext cx="3787821" cy="4320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65125" indent="-255588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0713" indent="-228600" algn="l" rtl="0" eaLnBrk="0" fontAlgn="base" hangingPunct="0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8838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265113" lvl="1" indent="-265113" eaLnBrk="1" hangingPunct="1">
              <a:lnSpc>
                <a:spcPct val="98000"/>
              </a:lnSpc>
              <a:spcBef>
                <a:spcPts val="1320"/>
              </a:spcBef>
              <a:buClr>
                <a:srgbClr val="808080"/>
              </a:buClr>
              <a:buSzPct val="75000"/>
              <a:buFont typeface="AA Zuehlke" pitchFamily="2" charset="0"/>
              <a:buChar char="•"/>
            </a:pPr>
            <a:r>
              <a:rPr lang="en-US" sz="2200" dirty="0" smtClean="0">
                <a:latin typeface="AA Zuehlke" pitchFamily="2" charset="0"/>
              </a:rPr>
              <a:t>Mobile phone time</a:t>
            </a:r>
            <a:endParaRPr lang="en-US" sz="2200" dirty="0">
              <a:latin typeface="AA Zuehlke" pitchFamily="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165025" y="6389949"/>
            <a:ext cx="9092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 smtClean="0">
                <a:hlinkClick r:id="rId4"/>
              </a:rPr>
              <a:t>Nielsen</a:t>
            </a:r>
            <a:r>
              <a:rPr lang="en-US" sz="1000" dirty="0" smtClean="0"/>
              <a:t>, </a:t>
            </a:r>
            <a:r>
              <a:rPr lang="en-US" sz="1000" dirty="0" smtClean="0"/>
              <a:t>2012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en-US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6F5FC07B-321F-4620-B48B-547CEFA566A0}" type="slidenum">
              <a:rPr lang="de-CH" smtClean="0"/>
              <a:t>5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728209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loud 14"/>
          <p:cNvSpPr/>
          <p:nvPr/>
        </p:nvSpPr>
        <p:spPr>
          <a:xfrm>
            <a:off x="3027752" y="4820324"/>
            <a:ext cx="2912400" cy="1816682"/>
          </a:xfrm>
          <a:prstGeom prst="cloud">
            <a:avLst/>
          </a:prstGeom>
          <a:gradFill flip="none" rotWithShape="1">
            <a:gsLst>
              <a:gs pos="0">
                <a:srgbClr val="CBE2FE">
                  <a:shade val="30000"/>
                  <a:satMod val="115000"/>
                </a:srgbClr>
              </a:gs>
              <a:gs pos="50000">
                <a:srgbClr val="CBE2FE">
                  <a:shade val="67500"/>
                  <a:satMod val="115000"/>
                </a:srgbClr>
              </a:gs>
              <a:gs pos="100000">
                <a:srgbClr val="CBE2FE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Service (Azure)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Code Sharing Using</a:t>
            </a:r>
            <a:br>
              <a:rPr lang="en-US" dirty="0" smtClean="0"/>
            </a:br>
            <a:r>
              <a:rPr lang="en-US" dirty="0" err="1" smtClean="0"/>
              <a:t>Xamarin</a:t>
            </a:r>
            <a:r>
              <a:rPr lang="en-US" dirty="0" smtClean="0"/>
              <a:t> and </a:t>
            </a:r>
            <a:r>
              <a:rPr lang="en-US" dirty="0" err="1" smtClean="0"/>
              <a:t>MvvmCross</a:t>
            </a:r>
            <a:endParaRPr lang="en-US" dirty="0"/>
          </a:p>
        </p:txBody>
      </p:sp>
      <p:sp>
        <p:nvSpPr>
          <p:cNvPr id="36" name="Rounded Rectangle 35"/>
          <p:cNvSpPr/>
          <p:nvPr/>
        </p:nvSpPr>
        <p:spPr>
          <a:xfrm>
            <a:off x="1349775" y="1742592"/>
            <a:ext cx="1440000" cy="2943450"/>
          </a:xfrm>
          <a:prstGeom prst="roundRect">
            <a:avLst/>
          </a:prstGeom>
          <a:noFill/>
          <a:ln w="38100" cmpd="sng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1427874" y="3747258"/>
            <a:ext cx="1296000" cy="853250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Business layer</a:t>
            </a:r>
            <a:endParaRPr lang="en-US" dirty="0"/>
          </a:p>
        </p:txBody>
      </p:sp>
      <p:sp>
        <p:nvSpPr>
          <p:cNvPr id="39" name="Rounded Rectangle 38"/>
          <p:cNvSpPr/>
          <p:nvPr/>
        </p:nvSpPr>
        <p:spPr>
          <a:xfrm>
            <a:off x="6268716" y="1767642"/>
            <a:ext cx="1440000" cy="2943450"/>
          </a:xfrm>
          <a:prstGeom prst="roundRect">
            <a:avLst/>
          </a:prstGeom>
          <a:noFill/>
          <a:ln w="38100" cmpd="sng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4" name="Straight Arrow Connector 43"/>
          <p:cNvCxnSpPr>
            <a:stCxn id="32" idx="2"/>
            <a:endCxn id="15" idx="0"/>
          </p:cNvCxnSpPr>
          <p:nvPr/>
        </p:nvCxnSpPr>
        <p:spPr>
          <a:xfrm flipH="1">
            <a:off x="5937725" y="4608203"/>
            <a:ext cx="1052589" cy="1120462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8" idx="2"/>
            <a:endCxn id="15" idx="2"/>
          </p:cNvCxnSpPr>
          <p:nvPr/>
        </p:nvCxnSpPr>
        <p:spPr>
          <a:xfrm>
            <a:off x="2075874" y="4600508"/>
            <a:ext cx="960912" cy="1128157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4" descr="http://www.digi-news.ch/schulen/20100624/uploads/apple_logo2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10000" r="90000">
                        <a14:foregroundMark x1="56444" y1="12162" x2="56444" y2="1216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636" r="15609"/>
          <a:stretch/>
        </p:blipFill>
        <p:spPr bwMode="auto">
          <a:xfrm>
            <a:off x="1787126" y="1777708"/>
            <a:ext cx="565299" cy="621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http://www.dosenfischer.de/wp-content/uploads/2009/06/android_vector-580x435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5287" b="92644" l="22069" r="78448">
                        <a14:foregroundMark x1="27931" y1="45287" x2="27931" y2="45287"/>
                        <a14:foregroundMark x1="74310" y1="48506" x2="74310" y2="48506"/>
                        <a14:foregroundMark x1="48621" y1="21149" x2="48621" y2="21149"/>
                        <a14:foregroundMark x1="42586" y1="25977" x2="42586" y2="25977"/>
                        <a14:foregroundMark x1="58103" y1="25517" x2="58103" y2="255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1204" t="7413" r="21232" b="3409"/>
          <a:stretch/>
        </p:blipFill>
        <p:spPr bwMode="auto">
          <a:xfrm>
            <a:off x="6699834" y="1821594"/>
            <a:ext cx="577763" cy="671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D:\Data\My Pictures\Icon Library\INCORS Vista Icon Library\v_collections_png\business_finance_data\128x128\shadow\data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2977" y="5516534"/>
            <a:ext cx="977892" cy="977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Rounded Rectangle 59"/>
          <p:cNvSpPr/>
          <p:nvPr/>
        </p:nvSpPr>
        <p:spPr>
          <a:xfrm>
            <a:off x="1421775" y="2537664"/>
            <a:ext cx="1296000" cy="748758"/>
          </a:xfrm>
          <a:prstGeom prst="roundRect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User interface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6340716" y="2537664"/>
            <a:ext cx="1296000" cy="748758"/>
          </a:xfrm>
          <a:prstGeom prst="roundRect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User interface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en-US" dirty="0"/>
          </a:p>
        </p:txBody>
      </p:sp>
      <p:sp>
        <p:nvSpPr>
          <p:cNvPr id="32" name="Rounded Rectangle 31"/>
          <p:cNvSpPr/>
          <p:nvPr/>
        </p:nvSpPr>
        <p:spPr>
          <a:xfrm>
            <a:off x="6342314" y="3754953"/>
            <a:ext cx="1296000" cy="853250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Business layer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863018" y="5150467"/>
            <a:ext cx="757362" cy="35644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dirty="0" smtClean="0">
                <a:latin typeface="AA Zuehlke" pitchFamily="2" charset="0"/>
              </a:rPr>
              <a:t>HTTP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1427874" y="2557540"/>
            <a:ext cx="1296000" cy="354503"/>
          </a:xfrm>
          <a:prstGeom prst="roundRect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View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1427874" y="2951795"/>
            <a:ext cx="1296000" cy="354503"/>
          </a:xfrm>
          <a:prstGeom prst="roundRect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000000"/>
                </a:solidFill>
              </a:rPr>
              <a:t>ViewModel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1427874" y="3357711"/>
            <a:ext cx="1296000" cy="356400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48" name="Rounded Rectangle 47"/>
          <p:cNvSpPr/>
          <p:nvPr/>
        </p:nvSpPr>
        <p:spPr>
          <a:xfrm>
            <a:off x="6340715" y="3357711"/>
            <a:ext cx="1296000" cy="356400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6381042" y="5150467"/>
            <a:ext cx="757362" cy="35644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dirty="0" smtClean="0">
                <a:latin typeface="AA Zuehlke" pitchFamily="2" charset="0"/>
              </a:rPr>
              <a:t>HTTP</a:t>
            </a:r>
          </a:p>
        </p:txBody>
      </p:sp>
      <p:sp>
        <p:nvSpPr>
          <p:cNvPr id="50" name="Rounded Rectangle 49"/>
          <p:cNvSpPr/>
          <p:nvPr/>
        </p:nvSpPr>
        <p:spPr>
          <a:xfrm>
            <a:off x="6342314" y="2537664"/>
            <a:ext cx="1296000" cy="354503"/>
          </a:xfrm>
          <a:prstGeom prst="roundRect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View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1" name="Rounded Rectangle 50"/>
          <p:cNvSpPr/>
          <p:nvPr/>
        </p:nvSpPr>
        <p:spPr>
          <a:xfrm>
            <a:off x="6342314" y="2931919"/>
            <a:ext cx="1296000" cy="354503"/>
          </a:xfrm>
          <a:prstGeom prst="roundRect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000000"/>
                </a:solidFill>
              </a:rPr>
              <a:t>ViewModel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2" name="Rounded Rectangle 51"/>
          <p:cNvSpPr/>
          <p:nvPr/>
        </p:nvSpPr>
        <p:spPr>
          <a:xfrm>
            <a:off x="1427873" y="3754953"/>
            <a:ext cx="6208841" cy="853250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Business layer</a:t>
            </a:r>
            <a:endParaRPr lang="en-US" dirty="0"/>
          </a:p>
        </p:txBody>
      </p:sp>
      <p:sp>
        <p:nvSpPr>
          <p:cNvPr id="53" name="Rounded Rectangle 52"/>
          <p:cNvSpPr/>
          <p:nvPr/>
        </p:nvSpPr>
        <p:spPr>
          <a:xfrm>
            <a:off x="1427874" y="3357711"/>
            <a:ext cx="6208840" cy="356400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789774" y="1748139"/>
            <a:ext cx="3478941" cy="468948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2800" dirty="0" err="1" smtClean="0">
                <a:latin typeface="+mj-lt"/>
              </a:rPr>
              <a:t>Xamarin</a:t>
            </a:r>
            <a:endParaRPr lang="en-US" sz="2800" dirty="0" smtClean="0">
              <a:latin typeface="+mj-lt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792823" y="2104584"/>
            <a:ext cx="3478941" cy="468948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2800" dirty="0" err="1" smtClean="0">
                <a:latin typeface="+mj-lt"/>
              </a:rPr>
              <a:t>MvvmCross</a:t>
            </a:r>
            <a:endParaRPr lang="en-US" sz="2800" dirty="0" smtClean="0">
              <a:latin typeface="+mj-lt"/>
            </a:endParaRPr>
          </a:p>
        </p:txBody>
      </p:sp>
      <p:sp>
        <p:nvSpPr>
          <p:cNvPr id="57" name="Rounded Rectangle 56"/>
          <p:cNvSpPr/>
          <p:nvPr/>
        </p:nvSpPr>
        <p:spPr>
          <a:xfrm>
            <a:off x="1427874" y="2951795"/>
            <a:ext cx="6208840" cy="354503"/>
          </a:xfrm>
          <a:prstGeom prst="roundRect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000000"/>
                </a:solidFill>
              </a:rPr>
              <a:t>ViewModel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03199D14-6B2D-4480-8764-E684327558A3}" type="slidenum">
              <a:rPr lang="de-CH" smtClean="0"/>
              <a:t>6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272244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40" grpId="0" animBg="1"/>
      <p:bldP spid="42" grpId="0" animBg="1"/>
      <p:bldP spid="43" grpId="0" animBg="1"/>
      <p:bldP spid="46" grpId="0" animBg="1"/>
      <p:bldP spid="48" grpId="0" animBg="1"/>
      <p:bldP spid="50" grpId="0" animBg="1"/>
      <p:bldP spid="51" grpId="0" animBg="1"/>
      <p:bldP spid="52" grpId="0" animBg="1"/>
      <p:bldP spid="53" grpId="0" animBg="1"/>
      <p:bldP spid="25" grpId="0"/>
      <p:bldP spid="56" grpId="0"/>
      <p:bldP spid="5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0" y="0"/>
            <a:ext cx="9144000" cy="1524000"/>
          </a:xfrm>
          <a:prstGeom prst="rect">
            <a:avLst/>
          </a:prstGeom>
          <a:solidFill>
            <a:srgbClr val="FF820A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 err="1" smtClean="0">
              <a:latin typeface="AA Zuehlke" pitchFamily="2" charset="0"/>
            </a:endParaRP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solidFill>
                  <a:schemeClr val="bg1"/>
                </a:solidFill>
              </a:rPr>
              <a:t>Initial Position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242" name="Inhaltsplatzhalter 1"/>
          <p:cNvSpPr>
            <a:spLocks noGrp="1"/>
          </p:cNvSpPr>
          <p:nvPr>
            <p:ph idx="1"/>
          </p:nvPr>
        </p:nvSpPr>
        <p:spPr>
          <a:noFill/>
        </p:spPr>
        <p:txBody>
          <a:bodyPr/>
          <a:lstStyle/>
          <a:p>
            <a:pPr lvl="1"/>
            <a:r>
              <a:rPr lang="en-US" dirty="0" smtClean="0"/>
              <a:t>.NET development team (C#)</a:t>
            </a:r>
          </a:p>
          <a:p>
            <a:pPr lvl="1"/>
            <a:r>
              <a:rPr lang="en-US" dirty="0" smtClean="0"/>
              <a:t>Customer database</a:t>
            </a:r>
          </a:p>
          <a:p>
            <a:pPr lvl="1"/>
            <a:r>
              <a:rPr lang="en-US" dirty="0" smtClean="0"/>
              <a:t>Cloud service (Azure) providing a </a:t>
            </a:r>
            <a:r>
              <a:rPr lang="en-US" dirty="0" err="1" smtClean="0"/>
              <a:t>RESTful</a:t>
            </a:r>
            <a:r>
              <a:rPr lang="en-US" dirty="0" smtClean="0"/>
              <a:t> API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Business layer (.NET) for using services</a:t>
            </a:r>
            <a:br>
              <a:rPr lang="en-US" dirty="0" smtClean="0">
                <a:solidFill>
                  <a:schemeClr val="accent1"/>
                </a:solidFill>
              </a:rPr>
            </a:br>
            <a:r>
              <a:rPr lang="en-US" dirty="0" smtClean="0">
                <a:solidFill>
                  <a:schemeClr val="accent1"/>
                </a:solidFill>
              </a:rPr>
              <a:t>as Portable Class Library (PCL)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59635" y="4190281"/>
            <a:ext cx="4896544" cy="1825302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Cloud 11"/>
          <p:cNvSpPr/>
          <p:nvPr/>
        </p:nvSpPr>
        <p:spPr>
          <a:xfrm>
            <a:off x="5641335" y="3987863"/>
            <a:ext cx="3371569" cy="2435275"/>
          </a:xfrm>
          <a:prstGeom prst="cloud">
            <a:avLst/>
          </a:prstGeom>
          <a:solidFill>
            <a:srgbClr val="EBF4FF"/>
          </a:solidFill>
          <a:ln>
            <a:solidFill>
              <a:srgbClr val="A5CDFE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Service (Azure)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/>
          <p:cNvCxnSpPr>
            <a:stCxn id="15" idx="3"/>
          </p:cNvCxnSpPr>
          <p:nvPr/>
        </p:nvCxnSpPr>
        <p:spPr>
          <a:xfrm>
            <a:off x="4952007" y="5134266"/>
            <a:ext cx="1187479" cy="1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005596" y="4005615"/>
            <a:ext cx="190789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Zühlke Messenger</a:t>
            </a:r>
            <a:endParaRPr lang="en-US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71023" y="5153503"/>
            <a:ext cx="553781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 smtClean="0"/>
              <a:t>HTTP</a:t>
            </a:r>
            <a:endParaRPr lang="en-US" dirty="0"/>
          </a:p>
        </p:txBody>
      </p:sp>
      <p:pic>
        <p:nvPicPr>
          <p:cNvPr id="18" name="Picture 4" descr="D:\Data\My Pictures\Icon Library\INCORS Vista Icon Library\v_collections_png\business_finance_data\128x128\shadow\dat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0670" y="4907332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71188" y="4374947"/>
            <a:ext cx="2851560" cy="1537719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 smtClean="0">
                <a:latin typeface="AA Zuehlke" pitchFamily="2" charset="0"/>
              </a:rPr>
              <a:t>?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3195623" y="4707641"/>
            <a:ext cx="1756384" cy="853250"/>
          </a:xfrm>
          <a:prstGeom prst="roundRect">
            <a:avLst/>
          </a:prstGeom>
          <a:gradFill flip="none" rotWithShape="1">
            <a:gsLst>
              <a:gs pos="0">
                <a:srgbClr val="A5CDFE">
                  <a:shade val="30000"/>
                  <a:satMod val="115000"/>
                </a:srgbClr>
              </a:gs>
              <a:gs pos="50000">
                <a:srgbClr val="A5CDFE">
                  <a:shade val="67500"/>
                  <a:satMod val="115000"/>
                </a:srgbClr>
              </a:gs>
              <a:gs pos="100000">
                <a:srgbClr val="A5CDFE">
                  <a:shade val="100000"/>
                  <a:satMod val="115000"/>
                </a:srgbClr>
              </a:gs>
            </a:gsLst>
            <a:lin ang="16200000" scaled="1"/>
            <a:tileRect/>
          </a:gra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Business layer (.NET)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2" name="Logo" descr="C:\Users\Luc Benninger\Desktop\Zuehlke_Logo_rgb_300dpi.png"/>
          <p:cNvPicPr>
            <a:picLocks noChangeArrowheads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7488" y="292100"/>
            <a:ext cx="1141412" cy="1141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91046E96-5A14-484B-8244-65336C5D08B9}" type="slidenum">
              <a:rPr lang="de-CH" smtClean="0"/>
              <a:t>7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709105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Visual Studio</a:t>
            </a:r>
          </a:p>
          <a:p>
            <a:pPr lvl="2"/>
            <a:r>
              <a:rPr lang="en-US" dirty="0" smtClean="0"/>
              <a:t>Project Types</a:t>
            </a:r>
          </a:p>
          <a:p>
            <a:pPr lvl="2"/>
            <a:r>
              <a:rPr lang="en-US" dirty="0" smtClean="0"/>
              <a:t>Android simulator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Tooling</a:t>
            </a:r>
            <a:br>
              <a:rPr lang="en-US" dirty="0" smtClean="0"/>
            </a:br>
            <a:r>
              <a:rPr lang="en-US" dirty="0" smtClean="0"/>
              <a:t>Android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E8DA3741-9D02-42BE-867F-5E0952897EE8}" type="slidenum">
              <a:rPr lang="de-CH" smtClean="0"/>
              <a:t>8</a:t>
            </a:fld>
            <a:endParaRPr lang="de-CH" dirty="0"/>
          </a:p>
        </p:txBody>
      </p:sp>
      <p:pic>
        <p:nvPicPr>
          <p:cNvPr id="11" name="Picture 2" descr="http://www.dosenfischer.de/wp-content/uploads/2009/06/android_vector-580x435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287" b="92644" l="22069" r="78448">
                        <a14:foregroundMark x1="27931" y1="45287" x2="27931" y2="45287"/>
                        <a14:foregroundMark x1="74310" y1="48506" x2="74310" y2="48506"/>
                        <a14:foregroundMark x1="48621" y1="21149" x2="48621" y2="21149"/>
                        <a14:foregroundMark x1="42586" y1="25977" x2="42586" y2="25977"/>
                        <a14:foregroundMark x1="58103" y1="25517" x2="58103" y2="255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1204" t="7413" r="21232" b="3409"/>
          <a:stretch/>
        </p:blipFill>
        <p:spPr bwMode="auto">
          <a:xfrm>
            <a:off x="8440600" y="5924115"/>
            <a:ext cx="619675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Oval 11"/>
          <p:cNvSpPr/>
          <p:nvPr/>
        </p:nvSpPr>
        <p:spPr>
          <a:xfrm>
            <a:off x="8635473" y="78417"/>
            <a:ext cx="427734" cy="427734"/>
          </a:xfrm>
          <a:prstGeom prst="ellipse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accent1"/>
                </a:solidFill>
                <a:latin typeface="+mj-lt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4827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err="1" smtClean="0"/>
              <a:t>Xamarin</a:t>
            </a:r>
            <a:r>
              <a:rPr lang="en-US" dirty="0" smtClean="0"/>
              <a:t> Studio</a:t>
            </a:r>
          </a:p>
          <a:p>
            <a:pPr lvl="2"/>
            <a:r>
              <a:rPr lang="en-US" dirty="0" smtClean="0"/>
              <a:t>C# example</a:t>
            </a:r>
          </a:p>
          <a:p>
            <a:pPr lvl="2"/>
            <a:r>
              <a:rPr lang="en-US" dirty="0" err="1" smtClean="0"/>
              <a:t>iOS</a:t>
            </a:r>
            <a:r>
              <a:rPr lang="en-US" dirty="0" smtClean="0"/>
              <a:t> simulator (</a:t>
            </a:r>
            <a:r>
              <a:rPr lang="en-US" dirty="0" smtClean="0">
                <a:solidFill>
                  <a:srgbClr val="FF0000"/>
                </a:solidFill>
              </a:rPr>
              <a:t>remote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Tooling</a:t>
            </a:r>
            <a:br>
              <a:rPr lang="en-US" dirty="0" smtClean="0"/>
            </a:br>
            <a:r>
              <a:rPr lang="en-US" dirty="0" err="1" smtClean="0"/>
              <a:t>iOS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26. September 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Cross-platform Mobile Development | Ursin Brunner, Stefan </a:t>
            </a:r>
            <a:r>
              <a:rPr lang="en-US" dirty="0" err="1" smtClean="0"/>
              <a:t>Schöb</a:t>
            </a:r>
            <a:r>
              <a:rPr lang="en-US" dirty="0" smtClean="0"/>
              <a:t>, Oliver Brack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76AE5747-D0E7-4D66-8FBF-9CFC53A4E0C8}" type="slidenum">
              <a:rPr lang="de-CH" smtClean="0"/>
              <a:t>9</a:t>
            </a:fld>
            <a:endParaRPr lang="de-CH" dirty="0"/>
          </a:p>
        </p:txBody>
      </p:sp>
      <p:pic>
        <p:nvPicPr>
          <p:cNvPr id="9" name="Picture 4" descr="http://www.digi-news.ch/schulen/20100624/uploads/apple_logo2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10000" r="90000">
                        <a14:foregroundMark x1="56444" y1="12162" x2="56444" y2="1216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636" r="15609"/>
          <a:stretch/>
        </p:blipFill>
        <p:spPr bwMode="auto">
          <a:xfrm>
            <a:off x="8379457" y="5871876"/>
            <a:ext cx="65461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Oval 9"/>
          <p:cNvSpPr/>
          <p:nvPr/>
        </p:nvSpPr>
        <p:spPr>
          <a:xfrm>
            <a:off x="8635473" y="78417"/>
            <a:ext cx="427734" cy="427734"/>
          </a:xfrm>
          <a:prstGeom prst="ellipse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accent1"/>
                </a:solidFill>
                <a:latin typeface="+mj-lt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4827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RSINFO" val="ZE2002"/>
  <p:tag name="LANGUAGE" val="1033"/>
  <p:tag name="AUTHOR" val="Ursin Brunner;br&amp;Stefan Schöb;br&amp;Oliver Brack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Copyright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Author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Author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Author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PresentationTitl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Author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heme/theme1.xml><?xml version="1.0" encoding="utf-8"?>
<a:theme xmlns:a="http://schemas.openxmlformats.org/drawingml/2006/main" name="Zuehlke">
  <a:themeElements>
    <a:clrScheme name="Zuehlke">
      <a:dk1>
        <a:srgbClr val="000000"/>
      </a:dk1>
      <a:lt1>
        <a:srgbClr val="FFFFFF"/>
      </a:lt1>
      <a:dk2>
        <a:srgbClr val="808080"/>
      </a:dk2>
      <a:lt2>
        <a:srgbClr val="E6E6E6"/>
      </a:lt2>
      <a:accent1>
        <a:srgbClr val="FF820A"/>
      </a:accent1>
      <a:accent2>
        <a:srgbClr val="FEE840"/>
      </a:accent2>
      <a:accent3>
        <a:srgbClr val="90CB33"/>
      </a:accent3>
      <a:accent4>
        <a:srgbClr val="73B1FE"/>
      </a:accent4>
      <a:accent5>
        <a:srgbClr val="C0C0C0"/>
      </a:accent5>
      <a:accent6>
        <a:srgbClr val="FEB080"/>
      </a:accent6>
      <a:hlink>
        <a:srgbClr val="4095FE"/>
      </a:hlink>
      <a:folHlink>
        <a:srgbClr val="4095FE"/>
      </a:folHlink>
    </a:clrScheme>
    <a:fontScheme name="Zuehlke">
      <a:majorFont>
        <a:latin typeface="AA Zuehlke Medium"/>
        <a:ea typeface=""/>
        <a:cs typeface=""/>
      </a:majorFont>
      <a:minorFont>
        <a:latin typeface="AA Zuehlk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820A"/>
        </a:solidFill>
        <a:ln w="12700">
          <a:noFill/>
        </a:ln>
      </a:spPr>
      <a:bodyPr rtlCol="0" anchor="ctr"/>
      <a:lstStyle>
        <a:defPPr algn="ctr">
          <a:defRPr sz="2200" dirty="0" err="1" smtClean="0">
            <a:latin typeface="AA Zuehlke" pitchFamily="2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noAutofit/>
      </a:bodyPr>
      <a:lstStyle>
        <a:defPPr>
          <a:defRPr sz="2200" dirty="0" err="1" smtClean="0">
            <a:latin typeface="AA Zuehlke" pitchFamily="2" charset="0"/>
          </a:defRPr>
        </a:defPPr>
      </a:lstStyle>
    </a:txDef>
  </a:objectDefaults>
  <a:extraClrSchemeLst>
    <a:extraClrScheme>
      <a:clrScheme name="Zuehlke">
        <a:dk1>
          <a:srgbClr val="000000"/>
        </a:dk1>
        <a:lt1>
          <a:srgbClr val="FFFFFF"/>
        </a:lt1>
        <a:dk2>
          <a:srgbClr val="808080"/>
        </a:dk2>
        <a:lt2>
          <a:srgbClr val="E6E6E6"/>
        </a:lt2>
        <a:accent1>
          <a:srgbClr val="FF820A"/>
        </a:accent1>
        <a:accent2>
          <a:srgbClr val="FEE840"/>
        </a:accent2>
        <a:accent3>
          <a:srgbClr val="90CB33"/>
        </a:accent3>
        <a:accent4>
          <a:srgbClr val="73B1FE"/>
        </a:accent4>
        <a:accent5>
          <a:srgbClr val="C0C0C0"/>
        </a:accent5>
        <a:accent6>
          <a:srgbClr val="FEB080"/>
        </a:accent6>
        <a:hlink>
          <a:srgbClr val="4095FE"/>
        </a:hlink>
        <a:folHlink>
          <a:srgbClr val="4095FE"/>
        </a:folHlink>
      </a:clrScheme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822</Words>
  <Application>Microsoft Office PowerPoint</Application>
  <PresentationFormat>On-screen Show (4:3)</PresentationFormat>
  <Paragraphs>265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</vt:lpstr>
      <vt:lpstr>AA Zuehlke Medium</vt:lpstr>
      <vt:lpstr>Wingdings</vt:lpstr>
      <vt:lpstr>AA Zuehlke</vt:lpstr>
      <vt:lpstr>Webdings</vt:lpstr>
      <vt:lpstr>Wingdings 3</vt:lpstr>
      <vt:lpstr>Zuehlke</vt:lpstr>
      <vt:lpstr>Cross-platform Mobile Development (with C#)</vt:lpstr>
      <vt:lpstr>The Future Is Mobile!</vt:lpstr>
      <vt:lpstr>Agenda</vt:lpstr>
      <vt:lpstr>Web, Hybrid or Native?</vt:lpstr>
      <vt:lpstr>Example: Native vs. Web</vt:lpstr>
      <vt:lpstr>Code Sharing Using Xamarin and MvvmCross</vt:lpstr>
      <vt:lpstr>Initial Position</vt:lpstr>
      <vt:lpstr>Tooling Android</vt:lpstr>
      <vt:lpstr>Tooling iOS</vt:lpstr>
      <vt:lpstr>PowerPoint Presentation</vt:lpstr>
      <vt:lpstr>MvvmCross Setup with NuGet</vt:lpstr>
      <vt:lpstr>Shared Model/ViewModel (1/2)</vt:lpstr>
      <vt:lpstr>Shared Model/ViewModel (2/2)</vt:lpstr>
      <vt:lpstr>User Details</vt:lpstr>
      <vt:lpstr>Including HTML5 Content</vt:lpstr>
      <vt:lpstr>Messages</vt:lpstr>
      <vt:lpstr>Messages</vt:lpstr>
      <vt:lpstr>What About Security?</vt:lpstr>
      <vt:lpstr>Client-side Encryption</vt:lpstr>
      <vt:lpstr>Data in the Cloud</vt:lpstr>
      <vt:lpstr>SQLite with LINQ</vt:lpstr>
      <vt:lpstr>Questions (concerning the App)</vt:lpstr>
      <vt:lpstr>myBosch App: Experiences</vt:lpstr>
      <vt:lpstr>Zühlke as Xamarin’s Premium Consulting Partner</vt:lpstr>
      <vt:lpstr>Discussion</vt:lpstr>
      <vt:lpstr>About us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iOS, Android, WP7... Alle nativ auf einen Streich!</dc:title>
  <dc:creator>Martin, Elisabeth</dc:creator>
  <cp:lastModifiedBy>Brack, Oliver</cp:lastModifiedBy>
  <cp:revision>88</cp:revision>
  <dcterms:created xsi:type="dcterms:W3CDTF">2010-09-09T06:40:38Z</dcterms:created>
  <dcterms:modified xsi:type="dcterms:W3CDTF">2013-09-16T14:13:16Z</dcterms:modified>
</cp:coreProperties>
</file>