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3" r:id="rId2"/>
    <p:sldId id="257" r:id="rId3"/>
    <p:sldId id="296" r:id="rId4"/>
    <p:sldId id="262" r:id="rId5"/>
    <p:sldId id="263" r:id="rId6"/>
    <p:sldId id="294" r:id="rId7"/>
    <p:sldId id="268" r:id="rId8"/>
    <p:sldId id="269" r:id="rId9"/>
    <p:sldId id="279" r:id="rId10"/>
    <p:sldId id="300" r:id="rId11"/>
    <p:sldId id="301" r:id="rId12"/>
    <p:sldId id="302" r:id="rId13"/>
    <p:sldId id="310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290" r:id="rId22"/>
    <p:sldId id="298" r:id="rId23"/>
    <p:sldId id="299" r:id="rId24"/>
    <p:sldId id="297" r:id="rId25"/>
    <p:sldId id="295" r:id="rId26"/>
  </p:sldIdLst>
  <p:sldSz cx="9144000" cy="6858000" type="screen4x3"/>
  <p:notesSz cx="6858000" cy="9144000"/>
  <p:embeddedFontLst>
    <p:embeddedFont>
      <p:font typeface="AA Zuehlke Medium" panose="02000603060000020004" pitchFamily="2" charset="0"/>
      <p:regular r:id="rId29"/>
    </p:embeddedFont>
    <p:embeddedFont>
      <p:font typeface="AA Zuehlke" panose="02000503060000020004" pitchFamily="2" charset="0"/>
      <p:regular r:id="rId30"/>
      <p:bold r:id="rId31"/>
    </p:embeddedFont>
    <p:embeddedFont>
      <p:font typeface="Webdings" panose="05030102010509060703" pitchFamily="18" charset="2"/>
      <p:regular r:id="rId32"/>
    </p:embeddedFont>
    <p:embeddedFont>
      <p:font typeface="Wingdings 3" panose="05040102010807070707" pitchFamily="18" charset="2"/>
      <p:regular r:id="rId33"/>
    </p:embeddedFont>
  </p:embeddedFontLst>
  <p:custDataLst>
    <p:tags r:id="rId3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CDFE"/>
    <a:srgbClr val="CBE2FE"/>
    <a:srgbClr val="B3D877"/>
    <a:srgbClr val="B7D8C4"/>
    <a:srgbClr val="000000"/>
    <a:srgbClr val="FEF080"/>
    <a:srgbClr val="999999"/>
    <a:srgbClr val="69A786"/>
    <a:srgbClr val="92C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9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-3552" y="-102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Computers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347</c:v>
                </c:pt>
                <c:pt idx="1">
                  <c:v>353</c:v>
                </c:pt>
                <c:pt idx="2">
                  <c:v>371</c:v>
                </c:pt>
                <c:pt idx="3">
                  <c:v>406</c:v>
                </c:pt>
                <c:pt idx="4">
                  <c:v>446</c:v>
                </c:pt>
                <c:pt idx="5">
                  <c:v>484</c:v>
                </c:pt>
                <c:pt idx="6">
                  <c:v>518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Mobile devices</c:v>
                </c:pt>
              </c:strCache>
            </c:strRef>
          </c:tx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324</c:v>
                </c:pt>
                <c:pt idx="1">
                  <c:v>563</c:v>
                </c:pt>
                <c:pt idx="2">
                  <c:v>766</c:v>
                </c:pt>
                <c:pt idx="3">
                  <c:v>938</c:v>
                </c:pt>
                <c:pt idx="4">
                  <c:v>1083</c:v>
                </c:pt>
                <c:pt idx="5">
                  <c:v>1226</c:v>
                </c:pt>
                <c:pt idx="6">
                  <c:v>1359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970432"/>
        <c:axId val="142967552"/>
      </c:lineChart>
      <c:catAx>
        <c:axId val="141970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2967552"/>
        <c:crosses val="autoZero"/>
        <c:auto val="1"/>
        <c:lblAlgn val="ctr"/>
        <c:lblOffset val="100"/>
        <c:noMultiLvlLbl val="0"/>
      </c:catAx>
      <c:valAx>
        <c:axId val="142967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197043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23992615132431946"/>
          <c:y val="0.91208263539230838"/>
          <c:w val="0.62272453661783944"/>
          <c:h val="7.2200155563242274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C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3.8341150500185966E-2"/>
          <c:y val="3.0871563687792803E-2"/>
          <c:w val="0.91564946889959087"/>
          <c:h val="0.76313378414213739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Android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12/11 - 02/12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0.48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iOS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12/11 - 02/12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0.43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12/11 - 02/12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2813056"/>
        <c:axId val="142814592"/>
      </c:barChart>
      <c:catAx>
        <c:axId val="142813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42814592"/>
        <c:crosses val="autoZero"/>
        <c:auto val="1"/>
        <c:lblAlgn val="ctr"/>
        <c:lblOffset val="100"/>
        <c:noMultiLvlLbl val="0"/>
      </c:catAx>
      <c:valAx>
        <c:axId val="14281459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one"/>
        <c:crossAx val="14281305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08.09.2013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9/8/2013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BD26E2C0-451C-40DF-B76A-65306F84823E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1F9CFD7-E578-4E47-8EE8-A610CBBCEC1B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Small" type="obj" preserve="1">
  <p:cSld name="Text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0AB8854-2284-4F40-9126-D1A16DD8F8ED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63828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arge" preserve="1" userDrawn="1">
  <p:cSld name="Title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/>
            </a:lvl1pPr>
          </a:lstStyle>
          <a:p>
            <a:pPr lvl="0"/>
            <a:r>
              <a:rPr lang="en-US" dirty="0" smtClean="0"/>
              <a:t>Click to add presentation title</a:t>
            </a:r>
            <a:endParaRPr lang="de-DE" dirty="0"/>
          </a:p>
        </p:txBody>
      </p:sp>
      <p:sp>
        <p:nvSpPr>
          <p:cNvPr id="11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" y="4141788"/>
            <a:ext cx="6272213" cy="2490787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Optionally insert a picture</a:t>
            </a:r>
            <a:endParaRPr lang="en-GB" dirty="0"/>
          </a:p>
        </p:txBody>
      </p:sp>
      <p:sp>
        <p:nvSpPr>
          <p:cNvPr id="19" name="TextBox 18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8872E712-2546-4664-A6A4-E930276BA2AF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23383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mall" preserve="1" userDrawn="1">
  <p:cSld name="Title Slid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1574800"/>
            <a:ext cx="6273800" cy="13557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add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072555"/>
            <a:ext cx="6273800" cy="926358"/>
          </a:xfrm>
        </p:spPr>
        <p:txBody>
          <a:bodyPr anchor="t" anchorCtr="0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717800" y="4141789"/>
            <a:ext cx="2424113" cy="2424113"/>
          </a:xfrm>
        </p:spPr>
        <p:txBody>
          <a:bodyPr/>
          <a:lstStyle>
            <a:lvl1pPr>
              <a:defRPr sz="1200">
                <a:solidFill>
                  <a:srgbClr val="B2B2B2"/>
                </a:solidFill>
              </a:defRPr>
            </a:lvl1pPr>
          </a:lstStyle>
          <a:p>
            <a:r>
              <a:rPr lang="en-GB" dirty="0" smtClean="0"/>
              <a:t>Insert a picture</a:t>
            </a:r>
            <a:endParaRPr lang="en-GB" dirty="0"/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20" name="Line8"/>
          <p:cNvSpPr>
            <a:spLocks noChangeShapeType="1"/>
          </p:cNvSpPr>
          <p:nvPr userDrawn="1"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9"/>
          <p:cNvSpPr>
            <a:spLocks noChangeShapeType="1"/>
          </p:cNvSpPr>
          <p:nvPr userDrawn="1"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7851776" y="5532597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7851777" y="5424488"/>
            <a:ext cx="1150937" cy="106362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26B633D7-4D16-452A-B18F-ECC2008AA81A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type="secHead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74800"/>
            <a:ext cx="6273800" cy="1355725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add 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3072555"/>
            <a:ext cx="6273800" cy="92635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000000"/>
                </a:solidFill>
                <a:latin typeface="AA Zuehlke Medium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Line6"/>
          <p:cNvSpPr>
            <a:spLocks noChangeShapeType="1"/>
          </p:cNvSpPr>
          <p:nvPr userDrawn="1"/>
        </p:nvSpPr>
        <p:spPr bwMode="gray">
          <a:xfrm>
            <a:off x="1524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 userDrawn="1"/>
        </p:nvSpPr>
        <p:spPr bwMode="gray">
          <a:xfrm>
            <a:off x="14351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 userDrawn="1"/>
        </p:nvSpPr>
        <p:spPr bwMode="gray">
          <a:xfrm>
            <a:off x="2717800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 userDrawn="1"/>
        </p:nvSpPr>
        <p:spPr bwMode="gray">
          <a:xfrm>
            <a:off x="40020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 userDrawn="1"/>
        </p:nvSpPr>
        <p:spPr bwMode="gray">
          <a:xfrm>
            <a:off x="5284788" y="4077072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07503" y="6525344"/>
            <a:ext cx="7672501" cy="216024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11"/>
          <p:cNvSpPr>
            <a:spLocks noChangeShapeType="1"/>
          </p:cNvSpPr>
          <p:nvPr userDrawn="1"/>
        </p:nvSpPr>
        <p:spPr bwMode="gray">
          <a:xfrm>
            <a:off x="7851775" y="53530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851774" y="5424488"/>
            <a:ext cx="1150938" cy="212725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b="1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Cross-platform mobile development</a:t>
            </a:r>
            <a:endParaRPr lang="en-US" sz="700" b="1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851776" y="5870574"/>
            <a:ext cx="1150937" cy="695142"/>
          </a:xfrm>
          <a:prstGeom prst="rect">
            <a:avLst/>
          </a:prstGeom>
        </p:spPr>
        <p:txBody>
          <a:bodyPr vert="horz" wrap="square" lIns="0" tIns="0" rIns="0" bIns="0" rtlCol="0" anchor="b" anchorCtr="0"/>
          <a:lstStyle>
            <a:defPPr>
              <a:defRPr lang="de-DE"/>
            </a:defPPr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pPr lvl="0"/>
            <a:r>
              <a:rPr lang="sv-SE" noProof="1" smtClean="0"/>
              <a:t>Ursin Brunner</a:t>
            </a:r>
            <a:br>
              <a:rPr lang="sv-SE" noProof="1" smtClean="0"/>
            </a:br>
            <a:r>
              <a:rPr lang="sv-SE" noProof="1" smtClean="0"/>
              <a:t>Stefan Schöb</a:t>
            </a:r>
            <a:br>
              <a:rPr lang="sv-SE" noProof="1" smtClean="0"/>
            </a:br>
            <a:r>
              <a:rPr lang="sv-SE" noProof="1" smtClean="0"/>
              <a:t>Oliver Brack</a:t>
            </a:r>
            <a:endParaRPr lang="en-US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51775" y="5743575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1775" y="5637213"/>
            <a:ext cx="1150938" cy="106363"/>
          </a:xfrm>
        </p:spPr>
        <p:txBody>
          <a:bodyPr vert="horz" wrap="none" lIns="0" tIns="0" rIns="0" bIns="0" rtlCol="0" anchor="t" anchorCtr="0"/>
          <a:lstStyle>
            <a:lvl1pPr>
              <a:defRPr lang="de-CH" smtClean="0"/>
            </a:lvl1pPr>
          </a:lstStyle>
          <a:p>
            <a:r>
              <a:rPr lang="de-CH" smtClean="0"/>
              <a:t>Slide </a:t>
            </a:r>
            <a:fld id="{DC1C7DBC-9360-46F1-92BA-A71444675A2C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Medium" preserve="1" userDrawn="1">
  <p:cSld name="Text Slide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7556633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Large" preserve="1" userDrawn="1">
  <p:cSld name="Text Slid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7A1823D-C761-47FA-A1BB-A6B5EBB5BBA8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" type="twoObj" preserve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646239"/>
            <a:ext cx="2424113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7800" y="1646239"/>
            <a:ext cx="3706812" cy="4848225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E42C9A6-0A45-45EC-94C9-FA0F2339D01C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Frames" preserve="1" userDrawn="1">
  <p:cSld name="Slide with 3 Fra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Line1"/>
          <p:cNvSpPr>
            <a:spLocks noChangeShapeType="1"/>
          </p:cNvSpPr>
          <p:nvPr userDrawn="1"/>
        </p:nvSpPr>
        <p:spPr bwMode="gray">
          <a:xfrm>
            <a:off x="1524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2"/>
          <p:cNvSpPr>
            <a:spLocks noChangeShapeType="1"/>
          </p:cNvSpPr>
          <p:nvPr userDrawn="1"/>
        </p:nvSpPr>
        <p:spPr bwMode="gray">
          <a:xfrm>
            <a:off x="1435100" y="4070601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2717800" y="1646238"/>
            <a:ext cx="3698875" cy="4848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52400" y="1574800"/>
            <a:ext cx="2424113" cy="24241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7"/>
          </p:nvPr>
        </p:nvSpPr>
        <p:spPr>
          <a:xfrm>
            <a:off x="152400" y="4141787"/>
            <a:ext cx="2424113" cy="242411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B39D169-1B3C-4DBD-A8AD-E8312305B106}" type="slidenum">
              <a:rPr lang="de-CH" smtClean="0"/>
              <a:t>‹#›</a:t>
            </a:fld>
            <a:endParaRPr lang="de-CH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52082" y="2209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083" y="1646775"/>
            <a:ext cx="6264594" cy="48476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082" y="6673221"/>
            <a:ext cx="4989831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Cross-platform mobile development | Ursin Brunner, Stefan Schöb, Oliver Brack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000000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FE5B1E30-45D0-4A6F-B724-4BE7FE44639D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Line12"/>
          <p:cNvSpPr>
            <a:spLocks noChangeShapeType="1"/>
          </p:cNvSpPr>
          <p:nvPr/>
        </p:nvSpPr>
        <p:spPr bwMode="gray">
          <a:xfrm>
            <a:off x="7851775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1"/>
          <p:cNvSpPr>
            <a:spLocks noChangeShapeType="1"/>
          </p:cNvSpPr>
          <p:nvPr/>
        </p:nvSpPr>
        <p:spPr bwMode="gray">
          <a:xfrm>
            <a:off x="1524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6"/>
          <p:cNvSpPr>
            <a:spLocks noChangeShapeType="1"/>
          </p:cNvSpPr>
          <p:nvPr/>
        </p:nvSpPr>
        <p:spPr bwMode="gray">
          <a:xfrm>
            <a:off x="1524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7"/>
          <p:cNvSpPr>
            <a:spLocks noChangeShapeType="1"/>
          </p:cNvSpPr>
          <p:nvPr/>
        </p:nvSpPr>
        <p:spPr bwMode="gray">
          <a:xfrm>
            <a:off x="14351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8"/>
          <p:cNvSpPr>
            <a:spLocks noChangeShapeType="1"/>
          </p:cNvSpPr>
          <p:nvPr/>
        </p:nvSpPr>
        <p:spPr bwMode="gray">
          <a:xfrm>
            <a:off x="2717800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9"/>
          <p:cNvSpPr>
            <a:spLocks noChangeShapeType="1"/>
          </p:cNvSpPr>
          <p:nvPr/>
        </p:nvSpPr>
        <p:spPr bwMode="gray">
          <a:xfrm>
            <a:off x="40020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10"/>
          <p:cNvSpPr>
            <a:spLocks noChangeShapeType="1"/>
          </p:cNvSpPr>
          <p:nvPr/>
        </p:nvSpPr>
        <p:spPr bwMode="gray">
          <a:xfrm>
            <a:off x="52847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2"/>
          <p:cNvSpPr>
            <a:spLocks noChangeShapeType="1"/>
          </p:cNvSpPr>
          <p:nvPr/>
        </p:nvSpPr>
        <p:spPr bwMode="gray">
          <a:xfrm>
            <a:off x="14351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3"/>
          <p:cNvSpPr>
            <a:spLocks noChangeShapeType="1"/>
          </p:cNvSpPr>
          <p:nvPr/>
        </p:nvSpPr>
        <p:spPr bwMode="gray">
          <a:xfrm>
            <a:off x="2717800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4"/>
          <p:cNvSpPr>
            <a:spLocks noChangeShapeType="1"/>
          </p:cNvSpPr>
          <p:nvPr/>
        </p:nvSpPr>
        <p:spPr bwMode="gray">
          <a:xfrm>
            <a:off x="40020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5"/>
          <p:cNvSpPr>
            <a:spLocks noChangeShapeType="1"/>
          </p:cNvSpPr>
          <p:nvPr/>
        </p:nvSpPr>
        <p:spPr bwMode="gray">
          <a:xfrm>
            <a:off x="5284788" y="1504950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18"/>
          <p:cNvSpPr>
            <a:spLocks noChangeShapeType="1"/>
          </p:cNvSpPr>
          <p:nvPr/>
        </p:nvSpPr>
        <p:spPr bwMode="gray">
          <a:xfrm>
            <a:off x="-347663" y="65659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gray">
          <a:xfrm>
            <a:off x="-347663" y="5424488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1" name="Line 123"/>
          <p:cNvSpPr>
            <a:spLocks noChangeShapeType="1"/>
          </p:cNvSpPr>
          <p:nvPr/>
        </p:nvSpPr>
        <p:spPr bwMode="gray">
          <a:xfrm>
            <a:off x="-347663" y="5283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2" name="Line 125"/>
          <p:cNvSpPr>
            <a:spLocks noChangeShapeType="1"/>
          </p:cNvSpPr>
          <p:nvPr/>
        </p:nvSpPr>
        <p:spPr bwMode="gray">
          <a:xfrm>
            <a:off x="-347663" y="6637338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3" name="Line 126"/>
          <p:cNvSpPr>
            <a:spLocks noChangeShapeType="1"/>
          </p:cNvSpPr>
          <p:nvPr/>
        </p:nvSpPr>
        <p:spPr bwMode="gray">
          <a:xfrm>
            <a:off x="-347663" y="53530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4" name="Line 127"/>
          <p:cNvSpPr>
            <a:spLocks noChangeShapeType="1"/>
          </p:cNvSpPr>
          <p:nvPr/>
        </p:nvSpPr>
        <p:spPr bwMode="gray">
          <a:xfrm>
            <a:off x="-347663" y="40703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5" name="Line 128"/>
          <p:cNvSpPr>
            <a:spLocks noChangeShapeType="1"/>
          </p:cNvSpPr>
          <p:nvPr/>
        </p:nvSpPr>
        <p:spPr bwMode="gray">
          <a:xfrm>
            <a:off x="-347663" y="27876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6" name="Line 129"/>
          <p:cNvSpPr>
            <a:spLocks noChangeShapeType="1"/>
          </p:cNvSpPr>
          <p:nvPr/>
        </p:nvSpPr>
        <p:spPr bwMode="gray">
          <a:xfrm>
            <a:off x="-347663" y="1504950"/>
            <a:ext cx="285750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7" name="Line 130"/>
          <p:cNvSpPr>
            <a:spLocks noChangeShapeType="1"/>
          </p:cNvSpPr>
          <p:nvPr/>
        </p:nvSpPr>
        <p:spPr bwMode="gray">
          <a:xfrm>
            <a:off x="-347663" y="41402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8" name="Line 131"/>
          <p:cNvSpPr>
            <a:spLocks noChangeShapeType="1"/>
          </p:cNvSpPr>
          <p:nvPr/>
        </p:nvSpPr>
        <p:spPr bwMode="gray">
          <a:xfrm>
            <a:off x="-347663" y="39989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9" name="Line 132"/>
          <p:cNvSpPr>
            <a:spLocks noChangeShapeType="1"/>
          </p:cNvSpPr>
          <p:nvPr/>
        </p:nvSpPr>
        <p:spPr bwMode="gray">
          <a:xfrm>
            <a:off x="-347663" y="2857500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" name="Line 133"/>
          <p:cNvSpPr>
            <a:spLocks noChangeShapeType="1"/>
          </p:cNvSpPr>
          <p:nvPr/>
        </p:nvSpPr>
        <p:spPr bwMode="gray">
          <a:xfrm>
            <a:off x="-347663" y="2716213"/>
            <a:ext cx="285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" name="Line 134"/>
          <p:cNvSpPr>
            <a:spLocks noChangeShapeType="1"/>
          </p:cNvSpPr>
          <p:nvPr/>
        </p:nvSpPr>
        <p:spPr bwMode="gray">
          <a:xfrm>
            <a:off x="-346075" y="1574800"/>
            <a:ext cx="284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2" name="Line 135"/>
          <p:cNvSpPr>
            <a:spLocks noChangeShapeType="1"/>
          </p:cNvSpPr>
          <p:nvPr/>
        </p:nvSpPr>
        <p:spPr bwMode="gray">
          <a:xfrm>
            <a:off x="1524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3" name="Line 137"/>
          <p:cNvSpPr>
            <a:spLocks noChangeShapeType="1"/>
          </p:cNvSpPr>
          <p:nvPr/>
        </p:nvSpPr>
        <p:spPr bwMode="gray">
          <a:xfrm>
            <a:off x="129222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4" name="Line 138"/>
          <p:cNvSpPr>
            <a:spLocks noChangeShapeType="1"/>
          </p:cNvSpPr>
          <p:nvPr/>
        </p:nvSpPr>
        <p:spPr bwMode="gray">
          <a:xfrm>
            <a:off x="14351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5" name="Line 139"/>
          <p:cNvSpPr>
            <a:spLocks noChangeShapeType="1"/>
          </p:cNvSpPr>
          <p:nvPr/>
        </p:nvSpPr>
        <p:spPr bwMode="gray">
          <a:xfrm>
            <a:off x="25765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6" name="Line 140"/>
          <p:cNvSpPr>
            <a:spLocks noChangeShapeType="1"/>
          </p:cNvSpPr>
          <p:nvPr/>
        </p:nvSpPr>
        <p:spPr bwMode="gray">
          <a:xfrm>
            <a:off x="27178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7" name="Line 141"/>
          <p:cNvSpPr>
            <a:spLocks noChangeShapeType="1"/>
          </p:cNvSpPr>
          <p:nvPr/>
        </p:nvSpPr>
        <p:spPr bwMode="gray">
          <a:xfrm>
            <a:off x="38592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8" name="Line 142"/>
          <p:cNvSpPr>
            <a:spLocks noChangeShapeType="1"/>
          </p:cNvSpPr>
          <p:nvPr/>
        </p:nvSpPr>
        <p:spPr bwMode="gray">
          <a:xfrm>
            <a:off x="40020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9" name="Line 143"/>
          <p:cNvSpPr>
            <a:spLocks noChangeShapeType="1"/>
          </p:cNvSpPr>
          <p:nvPr/>
        </p:nvSpPr>
        <p:spPr bwMode="gray">
          <a:xfrm>
            <a:off x="5141913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" name="Line 144"/>
          <p:cNvSpPr>
            <a:spLocks noChangeShapeType="1"/>
          </p:cNvSpPr>
          <p:nvPr/>
        </p:nvSpPr>
        <p:spPr bwMode="gray">
          <a:xfrm>
            <a:off x="52847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" name="Line 145"/>
          <p:cNvSpPr>
            <a:spLocks noChangeShapeType="1"/>
          </p:cNvSpPr>
          <p:nvPr/>
        </p:nvSpPr>
        <p:spPr bwMode="gray">
          <a:xfrm>
            <a:off x="64262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2" name="Line 146"/>
          <p:cNvSpPr>
            <a:spLocks noChangeShapeType="1"/>
          </p:cNvSpPr>
          <p:nvPr/>
        </p:nvSpPr>
        <p:spPr bwMode="gray">
          <a:xfrm>
            <a:off x="7851775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3" name="Line 147"/>
          <p:cNvSpPr>
            <a:spLocks noChangeShapeType="1"/>
          </p:cNvSpPr>
          <p:nvPr/>
        </p:nvSpPr>
        <p:spPr bwMode="gray">
          <a:xfrm>
            <a:off x="89916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4" name="Line 149"/>
          <p:cNvSpPr>
            <a:spLocks noChangeShapeType="1"/>
          </p:cNvSpPr>
          <p:nvPr/>
        </p:nvSpPr>
        <p:spPr bwMode="gray">
          <a:xfrm>
            <a:off x="6567488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5" name="Line 150"/>
          <p:cNvSpPr>
            <a:spLocks noChangeShapeType="1"/>
          </p:cNvSpPr>
          <p:nvPr/>
        </p:nvSpPr>
        <p:spPr bwMode="gray">
          <a:xfrm>
            <a:off x="7708900" y="692150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en-US" sz="700" kern="1200" noProof="1" smtClean="0">
                <a:solidFill>
                  <a:srgbClr val="000000"/>
                </a:solidFill>
                <a:latin typeface="AA Zuehlke" pitchFamily="2" charset="0"/>
                <a:ea typeface="+mn-ea"/>
                <a:cs typeface="+mn-cs"/>
              </a:rPr>
              <a:t>© Zühlke 2013</a:t>
            </a:r>
            <a:endParaRPr lang="en-US" sz="700" kern="1200" noProof="1" smtClean="0">
              <a:solidFill>
                <a:srgbClr val="000000"/>
              </a:solidFill>
              <a:latin typeface="AA Zuehlke" pitchFamily="2" charset="0"/>
              <a:ea typeface="+mn-ea"/>
              <a:cs typeface="+mn-cs"/>
            </a:endParaRPr>
          </a:p>
        </p:txBody>
      </p:sp>
      <p:sp>
        <p:nvSpPr>
          <p:cNvPr id="50" name="Line10"/>
          <p:cNvSpPr>
            <a:spLocks noChangeShapeType="1"/>
          </p:cNvSpPr>
          <p:nvPr/>
        </p:nvSpPr>
        <p:spPr bwMode="gray">
          <a:xfrm>
            <a:off x="6567488" y="6637338"/>
            <a:ext cx="1139825" cy="0"/>
          </a:xfrm>
          <a:prstGeom prst="line">
            <a:avLst/>
          </a:prstGeom>
          <a:noFill/>
          <a:ln w="25400">
            <a:solidFill>
              <a:srgbClr val="FF820A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26" name="Logo" descr="C:\Users\Luc Benninger\Desktop\Zuehlke_Logo_rgb_300dpi.png"/>
          <p:cNvPicPr>
            <a:picLocks noChangeArrowheads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0" r:id="rId2"/>
    <p:sldLayoutId id="2147483671" r:id="rId3"/>
    <p:sldLayoutId id="2147483649" r:id="rId4"/>
    <p:sldLayoutId id="2147483651" r:id="rId5"/>
    <p:sldLayoutId id="2147483664" r:id="rId6"/>
    <p:sldLayoutId id="2147483666" r:id="rId7"/>
    <p:sldLayoutId id="2147483652" r:id="rId8"/>
    <p:sldLayoutId id="2147483663" r:id="rId9"/>
    <p:sldLayoutId id="2147483655" r:id="rId10"/>
    <p:sldLayoutId id="2147483654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2800" kern="1200">
          <a:solidFill>
            <a:srgbClr val="FF820A"/>
          </a:solidFill>
          <a:latin typeface="AA Zuehlke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chemeClr val="tx1"/>
          </a:solidFill>
          <a:latin typeface="AA Zuehlke Medium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808080"/>
        </a:buClr>
        <a:buSzPct val="75000"/>
        <a:buFont typeface="AA Zuehlke" pitchFamily="2" charset="0"/>
        <a:buChar char="•"/>
        <a:defRPr sz="2200" kern="1200">
          <a:solidFill>
            <a:schemeClr val="tx1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000000"/>
        </a:buClr>
        <a:buFont typeface="AA Zuehlke" pitchFamily="2" charset="0"/>
        <a:buChar char="–"/>
        <a:defRPr sz="1800" kern="1200">
          <a:solidFill>
            <a:schemeClr val="tx1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Cross-platform mobile development with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pic>
        <p:nvPicPr>
          <p:cNvPr id="9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4072977" y="4213178"/>
            <a:ext cx="1055179" cy="11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5356179" y="4254942"/>
            <a:ext cx="1039933" cy="12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9030372-B3F3-4AC7-96C0-A941DBF9E458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24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Tooling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setup with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as </a:t>
            </a:r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model/view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MvvmCross</a:t>
            </a:r>
            <a:r>
              <a:rPr lang="en-US" dirty="0" smtClean="0"/>
              <a:t> data binding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SQLite with LINQ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Plug-in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Including HTML5 content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REST with RestSharp/Json.NET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Client-side cryptography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 smtClean="0"/>
              <a:t>The future is mobile!</a:t>
            </a:r>
            <a:endParaRPr lang="en-US" sz="3600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763553"/>
              </p:ext>
            </p:extLst>
          </p:nvPr>
        </p:nvGraphicFramePr>
        <p:xfrm>
          <a:off x="152401" y="1646238"/>
          <a:ext cx="5061200" cy="4848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19974" y="6351849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IDC/Nielsen 2012</a:t>
            </a:r>
            <a:endParaRPr lang="en-US" sz="1000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358618634"/>
              </p:ext>
            </p:extLst>
          </p:nvPr>
        </p:nvGraphicFramePr>
        <p:xfrm>
          <a:off x="5427468" y="1789353"/>
          <a:ext cx="3312368" cy="452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B23E6DA-425D-4855-9B53-BBE896C9B203}" type="slidenum">
              <a:rPr lang="de-CH" smtClean="0"/>
              <a:t>2</a:t>
            </a:fld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 rot="19911849">
            <a:off x="947956" y="3196500"/>
            <a:ext cx="7106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More current graphs?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45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series"/>
        </p:bldSub>
      </p:bldGraphic>
      <p:bldGraphic spid="5" grpId="0">
        <p:bldSub>
          <a:bldChart bld="series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Unit testing (crypto service)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6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(concerning the App)</a:t>
            </a:r>
            <a:endParaRPr lang="en-US" dirty="0"/>
          </a:p>
        </p:txBody>
      </p:sp>
      <p:pic>
        <p:nvPicPr>
          <p:cNvPr id="1028" name="Picture 4" descr="http://www.celticwatersolutions.ie/uploads/images/Question%20About%20Water%20Filtra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7"/>
          <a:stretch/>
        </p:blipFill>
        <p:spPr bwMode="auto">
          <a:xfrm>
            <a:off x="2762547" y="1789353"/>
            <a:ext cx="3638550" cy="47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0A4A8F3-E44E-4729-BC20-D4B74248AB08}" type="slidenum">
              <a:rPr lang="de-CH" smtClean="0"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9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myBosch</a:t>
            </a:r>
            <a:r>
              <a:rPr lang="en-US" dirty="0"/>
              <a:t> App: Experiences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Kerry Lothrop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22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673850"/>
            <a:ext cx="4989513" cy="106363"/>
          </a:xfrm>
        </p:spPr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Zühlke as </a:t>
            </a:r>
            <a:r>
              <a:rPr lang="en-US" dirty="0" err="1"/>
              <a:t>Xamarin’s</a:t>
            </a:r>
            <a:r>
              <a:rPr lang="en-US" dirty="0"/>
              <a:t> Premium Consulting Partner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r>
              <a:rPr lang="en-US" dirty="0" smtClean="0"/>
              <a:t>Klaus Liebe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C1C7DBC-9360-46F1-92BA-A71444675A2C}" type="slidenum">
              <a:rPr lang="de-CH" smtClean="0"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8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0AB8854-2284-4F40-9126-D1A16DD8F8ED}" type="slidenum">
              <a:rPr lang="de-CH" smtClean="0"/>
              <a:t>24</a:t>
            </a:fld>
            <a:endParaRPr lang="de-CH" dirty="0"/>
          </a:p>
        </p:txBody>
      </p:sp>
      <p:pic>
        <p:nvPicPr>
          <p:cNvPr id="1026" name="Picture 2" descr="http://primearena.com/wp-content/uploads/2012/12/g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860642"/>
            <a:ext cx="7527161" cy="449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4945716"/>
            <a:ext cx="1620000" cy="162000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1587044"/>
            <a:ext cx="1620000" cy="16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5" y="3266380"/>
            <a:ext cx="1620000" cy="162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1730" y="1860642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de-CH" sz="2200" dirty="0" smtClean="0">
                <a:latin typeface="+mj-lt"/>
              </a:rPr>
              <a:t>Ursin Brunner</a:t>
            </a:r>
            <a:endParaRPr lang="de-CH" sz="2200" dirty="0" smtClean="0">
              <a:latin typeface="+mj-lt"/>
            </a:endParaRPr>
          </a:p>
          <a:p>
            <a:r>
              <a:rPr lang="de-CH" sz="2200" dirty="0" smtClean="0">
                <a:latin typeface="AA Zuehlke" pitchFamily="2" charset="0"/>
              </a:rPr>
              <a:t>Software Engineer</a:t>
            </a:r>
          </a:p>
          <a:p>
            <a:r>
              <a:rPr lang="de-CH" sz="2200" dirty="0" smtClean="0">
                <a:latin typeface="AA Zuehlke" pitchFamily="2" charset="0"/>
              </a:rPr>
              <a:t>SWE-PRO/JAP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1729" y="3539163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de-CH" sz="2200" dirty="0" smtClean="0">
                <a:latin typeface="+mj-lt"/>
              </a:rPr>
              <a:t>Stefan </a:t>
            </a:r>
            <a:r>
              <a:rPr lang="de-CH" sz="2200" dirty="0" err="1" smtClean="0">
                <a:latin typeface="+mj-lt"/>
              </a:rPr>
              <a:t>Schöb</a:t>
            </a:r>
            <a:endParaRPr lang="de-CH" sz="2200" dirty="0" smtClean="0">
              <a:latin typeface="+mj-lt"/>
            </a:endParaRPr>
          </a:p>
          <a:p>
            <a:r>
              <a:rPr lang="de-CH" sz="2200" dirty="0" smtClean="0">
                <a:latin typeface="AA Zuehlke" pitchFamily="2" charset="0"/>
              </a:rPr>
              <a:t>Software Engineer</a:t>
            </a:r>
          </a:p>
          <a:p>
            <a:r>
              <a:rPr lang="de-CH" sz="2200" dirty="0" smtClean="0">
                <a:latin typeface="AA Zuehlke" pitchFamily="2" charset="0"/>
              </a:rPr>
              <a:t>SWE-EPS/ESI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6304" y="5219314"/>
            <a:ext cx="1924803" cy="1346402"/>
          </a:xfrm>
          <a:prstGeom prst="rect">
            <a:avLst/>
          </a:prstGeom>
          <a:noFill/>
        </p:spPr>
        <p:txBody>
          <a:bodyPr wrap="none" bIns="0" rtlCol="0" anchor="b">
            <a:noAutofit/>
          </a:bodyPr>
          <a:lstStyle/>
          <a:p>
            <a:r>
              <a:rPr lang="de-CH" sz="2200" dirty="0" smtClean="0">
                <a:latin typeface="+mj-lt"/>
              </a:rPr>
              <a:t>Oliver Brack</a:t>
            </a:r>
            <a:endParaRPr lang="de-CH" sz="2200" dirty="0" smtClean="0">
              <a:latin typeface="+mj-lt"/>
            </a:endParaRPr>
          </a:p>
          <a:p>
            <a:r>
              <a:rPr lang="de-CH" sz="2200" dirty="0" err="1" smtClean="0">
                <a:latin typeface="AA Zuehlke" pitchFamily="2" charset="0"/>
              </a:rPr>
              <a:t>Nearshoring</a:t>
            </a:r>
            <a:r>
              <a:rPr lang="de-CH" sz="2200" dirty="0" smtClean="0">
                <a:latin typeface="AA Zuehlke" pitchFamily="2" charset="0"/>
              </a:rPr>
              <a:t> Manager</a:t>
            </a:r>
          </a:p>
          <a:p>
            <a:r>
              <a:rPr lang="de-CH" sz="2200" dirty="0" smtClean="0">
                <a:latin typeface="AA Zuehlke" pitchFamily="2" charset="0"/>
              </a:rPr>
              <a:t>Zühlke Serbia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9297953">
            <a:off x="2780722" y="3492524"/>
            <a:ext cx="6038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Klaus, Kerry, etc.?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0AB8854-2284-4F40-9126-D1A16DD8F8ED}" type="slidenum">
              <a:rPr lang="de-CH" smtClean="0"/>
              <a:t>25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29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082" y="1646775"/>
            <a:ext cx="8839836" cy="48476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					10’	</a:t>
            </a:r>
            <a:r>
              <a:rPr lang="en-US" dirty="0" err="1" smtClean="0"/>
              <a:t>olb</a:t>
            </a:r>
            <a:endParaRPr lang="en-US" dirty="0" smtClean="0"/>
          </a:p>
          <a:p>
            <a:pPr marL="995363" lvl="2" indent="-457200"/>
            <a:r>
              <a:rPr lang="en-US" dirty="0" smtClean="0"/>
              <a:t>Initial position</a:t>
            </a:r>
          </a:p>
          <a:p>
            <a:pPr marL="995363" lvl="2" indent="-457200"/>
            <a:r>
              <a:rPr lang="en-US" dirty="0" smtClean="0"/>
              <a:t>Challenges in mobile development</a:t>
            </a:r>
          </a:p>
          <a:p>
            <a:pPr marL="995363" lvl="2" indent="-457200"/>
            <a:r>
              <a:rPr lang="en-US" dirty="0" smtClean="0"/>
              <a:t>Code-sharing using </a:t>
            </a: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the “</a:t>
            </a:r>
            <a:r>
              <a:rPr lang="en-US" dirty="0" smtClean="0">
                <a:solidFill>
                  <a:schemeClr val="accent1"/>
                </a:solidFill>
              </a:rPr>
              <a:t>Z</a:t>
            </a:r>
            <a:r>
              <a:rPr lang="en-US" dirty="0" smtClean="0"/>
              <a:t>ühlke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-Platform </a:t>
            </a:r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essenger”	40’	</a:t>
            </a:r>
            <a:r>
              <a:rPr lang="en-US" dirty="0" err="1" smtClean="0"/>
              <a:t>ssh</a:t>
            </a:r>
            <a:r>
              <a:rPr lang="en-US" dirty="0" smtClean="0"/>
              <a:t>/</a:t>
            </a:r>
            <a:r>
              <a:rPr lang="en-US" dirty="0" err="1" smtClean="0"/>
              <a:t>urb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Questions (concerning the app)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myBosch</a:t>
            </a:r>
            <a:r>
              <a:rPr lang="en-US" dirty="0" smtClean="0"/>
              <a:t> App: Experiences				5’	</a:t>
            </a:r>
            <a:r>
              <a:rPr lang="en-US" dirty="0" err="1" smtClean="0"/>
              <a:t>kwl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Zühlke as </a:t>
            </a:r>
            <a:r>
              <a:rPr lang="en-US" dirty="0" err="1" smtClean="0"/>
              <a:t>Xamarin’s</a:t>
            </a:r>
            <a:r>
              <a:rPr lang="en-US" dirty="0"/>
              <a:t> Premium Consulting </a:t>
            </a:r>
            <a:r>
              <a:rPr lang="en-US" dirty="0" smtClean="0"/>
              <a:t>Partner	5’	</a:t>
            </a:r>
            <a:r>
              <a:rPr lang="en-US" dirty="0" err="1" smtClean="0"/>
              <a:t>kls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Discussion						20’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Wrap-up						5’	</a:t>
            </a:r>
            <a:r>
              <a:rPr lang="en-US" dirty="0" err="1" smtClean="0"/>
              <a:t>olb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26. September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Cross-platform mobile development | Ursin Brunner, Stefan </a:t>
            </a:r>
            <a:r>
              <a:rPr lang="en-US" dirty="0" err="1" smtClean="0"/>
              <a:t>Schöb</a:t>
            </a:r>
            <a:r>
              <a:rPr lang="en-US" dirty="0" smtClean="0"/>
              <a:t>, Oliver Brack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1FC6896-AB3A-441B-8484-4D89162C8D32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Initial position</a:t>
            </a:r>
            <a:endParaRPr lang="en-US" dirty="0"/>
          </a:p>
        </p:txBody>
      </p:sp>
      <p:sp>
        <p:nvSpPr>
          <p:cNvPr id="10242" name="Inhaltsplatzhalter 1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1"/>
            <a:r>
              <a:rPr lang="en-US" dirty="0" smtClean="0"/>
              <a:t>.NET development team (C#)</a:t>
            </a:r>
          </a:p>
          <a:p>
            <a:pPr lvl="1"/>
            <a:r>
              <a:rPr lang="en-US" dirty="0" smtClean="0"/>
              <a:t>Customer database</a:t>
            </a:r>
          </a:p>
          <a:p>
            <a:pPr lvl="1"/>
            <a:r>
              <a:rPr lang="en-US" dirty="0" smtClean="0"/>
              <a:t>Cloud service (Azure) providing a REST API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Business layer (.NET) for using services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9635" y="3845285"/>
            <a:ext cx="4896544" cy="182530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loud 11"/>
          <p:cNvSpPr/>
          <p:nvPr/>
        </p:nvSpPr>
        <p:spPr>
          <a:xfrm>
            <a:off x="5641335" y="3642867"/>
            <a:ext cx="3371569" cy="2435275"/>
          </a:xfrm>
          <a:prstGeom prst="cloud">
            <a:avLst/>
          </a:prstGeom>
          <a:solidFill>
            <a:srgbClr val="EBF4FF"/>
          </a:solidFill>
          <a:ln>
            <a:solidFill>
              <a:srgbClr val="A5CDFE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4952007" y="4789270"/>
            <a:ext cx="1187479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05596" y="3660619"/>
            <a:ext cx="19078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Zühlke Messenger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1023" y="4808507"/>
            <a:ext cx="55378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HTTP</a:t>
            </a:r>
            <a:endParaRPr lang="en-US" dirty="0"/>
          </a:p>
        </p:txBody>
      </p:sp>
      <p:pic>
        <p:nvPicPr>
          <p:cNvPr id="18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670" y="45623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://blogs.technet.com/photos/vladkol/images/3142103/original.asp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474" y="1646775"/>
            <a:ext cx="1362127" cy="33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2A754354-7CE9-4039-93ED-BB52FC9FAC62}" type="slidenum">
              <a:rPr lang="de-CH" smtClean="0"/>
              <a:t>4</a:t>
            </a:fld>
            <a:endParaRPr lang="de-CH" dirty="0"/>
          </a:p>
        </p:txBody>
      </p:sp>
      <p:pic>
        <p:nvPicPr>
          <p:cNvPr id="7170" name="Picture 2" descr="http://cdn.slashgear.com/wp-content/uploads/2012/03/az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583" y="3908830"/>
            <a:ext cx="827235" cy="8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1188" y="4029951"/>
            <a:ext cx="2851560" cy="153771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latin typeface="AA Zuehlke" pitchFamily="2" charset="0"/>
              </a:rPr>
              <a:t>?</a:t>
            </a:r>
            <a:endParaRPr lang="en-US" sz="9600" dirty="0" smtClean="0">
              <a:latin typeface="AA Zuehlke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95623" y="4362645"/>
            <a:ext cx="1756384" cy="853250"/>
          </a:xfrm>
          <a:prstGeom prst="roundRect">
            <a:avLst/>
          </a:prstGeom>
          <a:gradFill flip="none" rotWithShape="1">
            <a:gsLst>
              <a:gs pos="0">
                <a:srgbClr val="A5CDFE">
                  <a:shade val="30000"/>
                  <a:satMod val="115000"/>
                </a:srgbClr>
              </a:gs>
              <a:gs pos="50000">
                <a:srgbClr val="A5CDFE">
                  <a:shade val="67500"/>
                  <a:satMod val="115000"/>
                </a:srgbClr>
              </a:gs>
              <a:gs pos="100000">
                <a:srgbClr val="A5CDFE">
                  <a:shade val="100000"/>
                  <a:satMod val="115000"/>
                </a:srgbClr>
              </a:gs>
            </a:gsLst>
            <a:lin ang="16200000" scaled="1"/>
            <a:tileRect/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Business layer (.NET)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9911849">
            <a:off x="3263277" y="4274400"/>
            <a:ext cx="1689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PCL?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144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5" y="1789354"/>
            <a:ext cx="3312368" cy="262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1789353"/>
            <a:ext cx="3782697" cy="131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5" y="4538854"/>
            <a:ext cx="1728192" cy="169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1032" idx="3"/>
          </p:cNvCxnSpPr>
          <p:nvPr/>
        </p:nvCxnSpPr>
        <p:spPr>
          <a:xfrm>
            <a:off x="3934779" y="2446181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E1CB3416-E1B5-45C8-B9EE-3D42967D6863}" type="slidenum">
              <a:rPr lang="de-CH" smtClean="0"/>
              <a:t>5</a:t>
            </a:fld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 rot="19911849">
            <a:off x="3195368" y="3196500"/>
            <a:ext cx="2611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Update!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38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4" t="18851" r="16619" b="17943"/>
          <a:stretch/>
        </p:blipFill>
        <p:spPr bwMode="auto">
          <a:xfrm>
            <a:off x="7536" y="9325"/>
            <a:ext cx="9136464" cy="6841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 descr="C:\Users\ror\Desktop\ESE\ese2012\docs\mockup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52" y="420864"/>
            <a:ext cx="3867587" cy="599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/>
          <p:cNvSpPr txBox="1">
            <a:spLocks/>
          </p:cNvSpPr>
          <p:nvPr/>
        </p:nvSpPr>
        <p:spPr bwMode="gray">
          <a:xfrm>
            <a:off x="304482" y="373395"/>
            <a:ext cx="6274118" cy="12125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2800" kern="1200">
                <a:solidFill>
                  <a:srgbClr val="FF820A"/>
                </a:solidFill>
                <a:latin typeface="AA Zuehlke Medium" pitchFamily="2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j-lt"/>
              </a:rPr>
              <a:t>User Interface Mockup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1D5806BE-2718-41FB-A745-CE8DD23874EE}" type="slidenum">
              <a:rPr lang="de-CH" smtClean="0"/>
              <a:t>6</a:t>
            </a:fld>
            <a:endParaRPr lang="de-CH" dirty="0"/>
          </a:p>
        </p:txBody>
      </p:sp>
      <p:sp>
        <p:nvSpPr>
          <p:cNvPr id="12" name="Rectangle 11"/>
          <p:cNvSpPr/>
          <p:nvPr/>
        </p:nvSpPr>
        <p:spPr>
          <a:xfrm rot="19911849">
            <a:off x="3195368" y="3196500"/>
            <a:ext cx="26116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Update!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Web, hybrid or native?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66609"/>
              </p:ext>
            </p:extLst>
          </p:nvPr>
        </p:nvGraphicFramePr>
        <p:xfrm>
          <a:off x="152083" y="1628082"/>
          <a:ext cx="7556632" cy="49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744"/>
                <a:gridCol w="1594296"/>
                <a:gridCol w="1594296"/>
                <a:gridCol w="1594296"/>
              </a:tblGrid>
              <a:tr h="548626">
                <a:tc>
                  <a:txBody>
                    <a:bodyPr/>
                    <a:lstStyle/>
                    <a:p>
                      <a:r>
                        <a:rPr lang="en-US" sz="2400" b="0" noProof="0" dirty="0" smtClean="0">
                          <a:latin typeface="+mj-lt"/>
                        </a:rPr>
                        <a:t>Criteria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Web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hybrid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noProof="0" dirty="0" smtClean="0">
                          <a:latin typeface="+mj-lt"/>
                        </a:rPr>
                        <a:t>native</a:t>
                      </a:r>
                      <a:endParaRPr lang="en-US" sz="2400" b="0" noProof="0" dirty="0">
                        <a:latin typeface="+mj-lt"/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User Experience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Performance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Offline capability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Hardware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Payment models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kumimoji="0" lang="en-US" sz="240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Multi-platform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Abstraction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548626">
                <a:tc>
                  <a:txBody>
                    <a:bodyPr/>
                    <a:lstStyle/>
                    <a:p>
                      <a:r>
                        <a:rPr lang="en-US" sz="2400" noProof="0" dirty="0" smtClean="0"/>
                        <a:t>Deployment</a:t>
                      </a:r>
                      <a:endParaRPr lang="en-US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</a:t>
                      </a:r>
                      <a:endParaRPr lang="en-US" sz="2400" noProof="0" dirty="0" smtClean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noProof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ebdings"/>
                        </a:rPr>
                        <a:t></a:t>
                      </a:r>
                      <a:endParaRPr lang="en-US" sz="2400" noProof="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A6783B62-22FD-4694-A4BD-4428E51FDB20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33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Example: Native vs. Web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52083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/>
              <a:t>Native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4294967295"/>
          </p:nvPr>
        </p:nvSpPr>
        <p:spPr>
          <a:xfrm>
            <a:off x="2738721" y="1713798"/>
            <a:ext cx="2426400" cy="43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lt1"/>
                </a:solidFill>
                <a:latin typeface="+mn-lt"/>
              </a:rPr>
              <a:t>Web</a:t>
            </a:r>
            <a:endParaRPr lang="en-US" dirty="0">
              <a:solidFill>
                <a:schemeClr val="lt1"/>
              </a:solidFill>
              <a:latin typeface="+mn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" y="2246415"/>
            <a:ext cx="2426400" cy="363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70" y="2250801"/>
            <a:ext cx="2426400" cy="363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5284890" y="2250801"/>
            <a:ext cx="2922850" cy="363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Interaction elements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Deployment, updates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Offline capability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(Buy ticket)</a:t>
            </a:r>
          </a:p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Hardware</a:t>
            </a:r>
            <a:br>
              <a:rPr lang="en-US" sz="2200" dirty="0" smtClean="0">
                <a:latin typeface="AA Zuehlke" pitchFamily="2" charset="0"/>
              </a:rPr>
            </a:br>
            <a:r>
              <a:rPr lang="en-US" sz="2200" dirty="0" smtClean="0">
                <a:latin typeface="AA Zuehlke" pitchFamily="2" charset="0"/>
              </a:rPr>
              <a:t>(Shake for most current ticket)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152082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80 %</a:t>
            </a:r>
            <a:endParaRPr lang="en-US" dirty="0"/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2744870" y="6044071"/>
            <a:ext cx="2426400" cy="43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 algn="ctr">
              <a:buNone/>
            </a:pPr>
            <a:r>
              <a:rPr lang="en-US" dirty="0" smtClean="0"/>
              <a:t>20 %</a:t>
            </a:r>
            <a:endParaRPr lang="en-US" dirty="0"/>
          </a:p>
        </p:txBody>
      </p:sp>
      <p:sp>
        <p:nvSpPr>
          <p:cNvPr id="22" name="Text Placeholder 1"/>
          <p:cNvSpPr txBox="1">
            <a:spLocks/>
          </p:cNvSpPr>
          <p:nvPr/>
        </p:nvSpPr>
        <p:spPr bwMode="auto">
          <a:xfrm>
            <a:off x="5356178" y="6044071"/>
            <a:ext cx="3787821" cy="4320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65113" lvl="1" indent="-265113" eaLnBrk="1" hangingPunct="1">
              <a:lnSpc>
                <a:spcPct val="98000"/>
              </a:lnSpc>
              <a:spcBef>
                <a:spcPts val="1320"/>
              </a:spcBef>
              <a:buClr>
                <a:srgbClr val="808080"/>
              </a:buClr>
              <a:buSzPct val="75000"/>
              <a:buFont typeface="AA Zuehlke" pitchFamily="2" charset="0"/>
              <a:buChar char="•"/>
            </a:pPr>
            <a:r>
              <a:rPr lang="en-US" sz="2200" dirty="0" smtClean="0">
                <a:latin typeface="AA Zuehlke" pitchFamily="2" charset="0"/>
              </a:rPr>
              <a:t>Online time (mobile devices)</a:t>
            </a:r>
            <a:endParaRPr lang="en-US" sz="2200" dirty="0">
              <a:latin typeface="AA Zuehlke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7195" y="6423138"/>
            <a:ext cx="18133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Stefano </a:t>
            </a:r>
            <a:r>
              <a:rPr lang="en-US" sz="1000" dirty="0" err="1" smtClean="0"/>
              <a:t>Malle</a:t>
            </a:r>
            <a:r>
              <a:rPr lang="en-US" sz="1000" dirty="0" smtClean="0"/>
              <a:t> (Microsoft), 2012</a:t>
            </a:r>
            <a:endParaRPr lang="en-US" sz="1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B4B85FA4-8FCD-4698-B1D0-D89302EBB555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820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loud 14"/>
          <p:cNvSpPr/>
          <p:nvPr/>
        </p:nvSpPr>
        <p:spPr>
          <a:xfrm>
            <a:off x="3027752" y="4820324"/>
            <a:ext cx="2912400" cy="1816682"/>
          </a:xfrm>
          <a:prstGeom prst="cloud">
            <a:avLst/>
          </a:prstGeom>
          <a:gradFill flip="none" rotWithShape="1">
            <a:gsLst>
              <a:gs pos="0">
                <a:srgbClr val="CBE2FE">
                  <a:shade val="30000"/>
                  <a:satMod val="115000"/>
                </a:srgbClr>
              </a:gs>
              <a:gs pos="50000">
                <a:srgbClr val="CBE2FE">
                  <a:shade val="67500"/>
                  <a:satMod val="115000"/>
                </a:srgbClr>
              </a:gs>
              <a:gs pos="100000">
                <a:srgbClr val="CBE2FE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(Azure)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Code sharing using</a:t>
            </a:r>
            <a:br>
              <a:rPr lang="en-US" dirty="0" smtClean="0"/>
            </a:br>
            <a:r>
              <a:rPr lang="en-US" dirty="0" err="1" smtClean="0"/>
              <a:t>Xamarin</a:t>
            </a:r>
            <a:r>
              <a:rPr lang="en-US" dirty="0" smtClean="0"/>
              <a:t> and </a:t>
            </a:r>
            <a:r>
              <a:rPr lang="en-US" dirty="0" err="1" smtClean="0"/>
              <a:t>MvvmCross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1349775" y="174259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27874" y="3747258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268716" y="1767642"/>
            <a:ext cx="1440000" cy="2943450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2" idx="2"/>
            <a:endCxn id="15" idx="0"/>
          </p:cNvCxnSpPr>
          <p:nvPr/>
        </p:nvCxnSpPr>
        <p:spPr>
          <a:xfrm flipH="1">
            <a:off x="5937725" y="4608203"/>
            <a:ext cx="1052589" cy="112046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2"/>
            <a:endCxn id="15" idx="2"/>
          </p:cNvCxnSpPr>
          <p:nvPr/>
        </p:nvCxnSpPr>
        <p:spPr>
          <a:xfrm>
            <a:off x="2075874" y="4600508"/>
            <a:ext cx="960912" cy="112815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http://www.digi-news.ch/schulen/20100624/uploads/apple_logo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6444" y1="12162" x2="56444" y2="121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36" r="15609"/>
          <a:stretch/>
        </p:blipFill>
        <p:spPr bwMode="auto">
          <a:xfrm>
            <a:off x="1787126" y="1777708"/>
            <a:ext cx="565299" cy="6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www.dosenfischer.de/wp-content/uploads/2009/06/android_vector-580x43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87" b="92644" l="22069" r="78448">
                        <a14:foregroundMark x1="27931" y1="45287" x2="27931" y2="45287"/>
                        <a14:foregroundMark x1="74310" y1="48506" x2="74310" y2="48506"/>
                        <a14:foregroundMark x1="48621" y1="21149" x2="48621" y2="21149"/>
                        <a14:foregroundMark x1="42586" y1="25977" x2="42586" y2="25977"/>
                        <a14:foregroundMark x1="58103" y1="25517" x2="58103" y2="25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04" t="7413" r="21232" b="3409"/>
          <a:stretch/>
        </p:blipFill>
        <p:spPr bwMode="auto">
          <a:xfrm>
            <a:off x="6699834" y="1821594"/>
            <a:ext cx="577763" cy="67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Data\My Pictures\Icon Library\INCORS Vista Icon Library\v_collections_png\business_finance_data\128x128\shadow\dat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977" y="5516534"/>
            <a:ext cx="977892" cy="97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ed Rectangle 59"/>
          <p:cNvSpPr/>
          <p:nvPr/>
        </p:nvSpPr>
        <p:spPr>
          <a:xfrm>
            <a:off x="1421775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340716" y="2537664"/>
            <a:ext cx="1296000" cy="74875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 interface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Cross-platform mobile development | Ursin Brunner, Stefan Schöb, Oliver Brack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26. September 2013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C82C0D9-F107-44F9-972C-8854FA9B0A74}" type="slidenum">
              <a:rPr lang="de-CH" smtClean="0"/>
              <a:t>9</a:t>
            </a:fld>
            <a:endParaRPr lang="de-CH" dirty="0"/>
          </a:p>
        </p:txBody>
      </p:sp>
      <p:sp>
        <p:nvSpPr>
          <p:cNvPr id="32" name="Rounded Rectangle 31"/>
          <p:cNvSpPr/>
          <p:nvPr/>
        </p:nvSpPr>
        <p:spPr>
          <a:xfrm>
            <a:off x="6342314" y="3754953"/>
            <a:ext cx="1296000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63018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  <a:endParaRPr lang="en-US" dirty="0" smtClean="0">
              <a:latin typeface="AA Zuehlke" pitchFamily="2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27874" y="2557540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427874" y="2951795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427874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340715" y="3357711"/>
            <a:ext cx="129600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381042" y="5150467"/>
            <a:ext cx="757362" cy="3564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dirty="0" smtClean="0">
                <a:latin typeface="AA Zuehlke" pitchFamily="2" charset="0"/>
              </a:rPr>
              <a:t>HTTP</a:t>
            </a:r>
            <a:endParaRPr lang="en-US" dirty="0" smtClean="0">
              <a:latin typeface="AA Zuehlke" pitchFamily="2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342314" y="2537664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42314" y="2931919"/>
            <a:ext cx="129600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427873" y="3754953"/>
            <a:ext cx="6208841" cy="85325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1427874" y="3357711"/>
            <a:ext cx="6208840" cy="356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89774" y="1748139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Xamarin</a:t>
            </a:r>
            <a:endParaRPr lang="en-US" sz="2800" dirty="0" smtClean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92823" y="2104584"/>
            <a:ext cx="3478941" cy="46894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800" dirty="0" err="1" smtClean="0">
                <a:latin typeface="+mj-lt"/>
              </a:rPr>
              <a:t>MvvmCross</a:t>
            </a:r>
            <a:endParaRPr lang="en-US" sz="2800" dirty="0" smtClean="0">
              <a:latin typeface="+mj-lt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427874" y="2951795"/>
            <a:ext cx="6208840" cy="3545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ViewModel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40" grpId="0" animBg="1"/>
      <p:bldP spid="42" grpId="0" animBg="1"/>
      <p:bldP spid="43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25" grpId="0"/>
      <p:bldP spid="56" grpId="0"/>
      <p:bldP spid="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002"/>
  <p:tag name="LANGUAGE" val="1033"/>
  <p:tag name="AUTHOR" val="Ursin Brunner;br&amp;Stefan Schöb;br&amp;Oliver Brac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Presentation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Author"/>
</p:tagLst>
</file>

<file path=ppt/theme/theme1.xml><?xml version="1.0" encoding="utf-8"?>
<a:theme xmlns:a="http://schemas.openxmlformats.org/drawingml/2006/main" name="Zuehlke">
  <a:themeElements>
    <a:clrScheme name="Zuehlke">
      <a:dk1>
        <a:srgbClr val="000000"/>
      </a:dk1>
      <a:lt1>
        <a:srgbClr val="FFFFFF"/>
      </a:lt1>
      <a:dk2>
        <a:srgbClr val="808080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 Medium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000000"/>
        </a:dk1>
        <a:lt1>
          <a:srgbClr val="FFFFFF"/>
        </a:lt1>
        <a:dk2>
          <a:srgbClr val="808080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685</Words>
  <Application>Microsoft Office PowerPoint</Application>
  <PresentationFormat>On-screen Show (4:3)</PresentationFormat>
  <Paragraphs>199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AA Zuehlke Medium</vt:lpstr>
      <vt:lpstr>AA Zuehlke</vt:lpstr>
      <vt:lpstr>Webdings</vt:lpstr>
      <vt:lpstr>Wingdings 3</vt:lpstr>
      <vt:lpstr>Zuehlke</vt:lpstr>
      <vt:lpstr>Cross-platform mobile development with C#</vt:lpstr>
      <vt:lpstr>The future is mobile!</vt:lpstr>
      <vt:lpstr>Agenda</vt:lpstr>
      <vt:lpstr>Initial position</vt:lpstr>
      <vt:lpstr>Business layer</vt:lpstr>
      <vt:lpstr>PowerPoint Presentation</vt:lpstr>
      <vt:lpstr>Web, hybrid or native?</vt:lpstr>
      <vt:lpstr>Example: Native vs. Web</vt:lpstr>
      <vt:lpstr>Code sharing using Xamarin and MvvmCross</vt:lpstr>
      <vt:lpstr>Tooling setup</vt:lpstr>
      <vt:lpstr>MvvmCross setup with Nuget</vt:lpstr>
      <vt:lpstr>MvvmCross as IoC container</vt:lpstr>
      <vt:lpstr>Shared model/view model</vt:lpstr>
      <vt:lpstr>MvvmCross data binding</vt:lpstr>
      <vt:lpstr>SQLite with LINQ</vt:lpstr>
      <vt:lpstr>Plug-in system</vt:lpstr>
      <vt:lpstr>Including HTML5 content</vt:lpstr>
      <vt:lpstr>REST with RestSharp/Json.NET</vt:lpstr>
      <vt:lpstr>Client-side cryptography</vt:lpstr>
      <vt:lpstr>Unit testing (crypto service)</vt:lpstr>
      <vt:lpstr>Questions (concerning the App)</vt:lpstr>
      <vt:lpstr>myBosch App: Experiences</vt:lpstr>
      <vt:lpstr>Zühlke as Xamarin’s Premium Consulting Partner</vt:lpstr>
      <vt:lpstr>Discussion</vt:lpstr>
      <vt:lpstr>About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iOS, Android, WP7... Alle nativ auf einen Streich!</dc:title>
  <dc:creator>Martin, Elisabeth</dc:creator>
  <cp:lastModifiedBy>Brack, Oliver</cp:lastModifiedBy>
  <cp:revision>57</cp:revision>
  <dcterms:created xsi:type="dcterms:W3CDTF">2010-09-09T06:40:38Z</dcterms:created>
  <dcterms:modified xsi:type="dcterms:W3CDTF">2013-09-08T14:53:51Z</dcterms:modified>
</cp:coreProperties>
</file>