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3" r:id="rId2"/>
    <p:sldId id="257" r:id="rId3"/>
    <p:sldId id="296" r:id="rId4"/>
    <p:sldId id="262" r:id="rId5"/>
    <p:sldId id="263" r:id="rId6"/>
    <p:sldId id="294" r:id="rId7"/>
    <p:sldId id="268" r:id="rId8"/>
    <p:sldId id="269" r:id="rId9"/>
    <p:sldId id="279" r:id="rId10"/>
    <p:sldId id="300" r:id="rId11"/>
    <p:sldId id="301" r:id="rId12"/>
    <p:sldId id="302" r:id="rId13"/>
    <p:sldId id="310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0" r:id="rId22"/>
    <p:sldId id="298" r:id="rId23"/>
    <p:sldId id="299" r:id="rId24"/>
    <p:sldId id="297" r:id="rId25"/>
    <p:sldId id="295" r:id="rId26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29"/>
    </p:embeddedFont>
    <p:embeddedFont>
      <p:font typeface="AA Zuehlke" panose="02000503060000020004" pitchFamily="2" charset="0"/>
      <p:regular r:id="rId30"/>
      <p:bold r:id="rId31"/>
    </p:embeddedFont>
    <p:embeddedFont>
      <p:font typeface="Webdings" panose="05030102010509060703" pitchFamily="18" charset="2"/>
      <p:regular r:id="rId32"/>
    </p:embeddedFont>
    <p:embeddedFont>
      <p:font typeface="Wingdings 3" panose="05040102010807070707" pitchFamily="18" charset="2"/>
      <p:regular r:id="rId33"/>
    </p:embeddedFont>
  </p:embeddedFontLst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Computers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347</c:v>
                </c:pt>
                <c:pt idx="1">
                  <c:v>353</c:v>
                </c:pt>
                <c:pt idx="2">
                  <c:v>371</c:v>
                </c:pt>
                <c:pt idx="3">
                  <c:v>406</c:v>
                </c:pt>
                <c:pt idx="4">
                  <c:v>446</c:v>
                </c:pt>
                <c:pt idx="5">
                  <c:v>484</c:v>
                </c:pt>
                <c:pt idx="6">
                  <c:v>518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devices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324</c:v>
                </c:pt>
                <c:pt idx="1">
                  <c:v>563</c:v>
                </c:pt>
                <c:pt idx="2">
                  <c:v>766</c:v>
                </c:pt>
                <c:pt idx="3">
                  <c:v>938</c:v>
                </c:pt>
                <c:pt idx="4">
                  <c:v>1083</c:v>
                </c:pt>
                <c:pt idx="5">
                  <c:v>1226</c:v>
                </c:pt>
                <c:pt idx="6">
                  <c:v>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970432"/>
        <c:axId val="142967552"/>
      </c:lineChart>
      <c:catAx>
        <c:axId val="1419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967552"/>
        <c:crosses val="autoZero"/>
        <c:auto val="1"/>
        <c:lblAlgn val="ctr"/>
        <c:lblOffset val="100"/>
        <c:noMultiLvlLbl val="0"/>
      </c:catAx>
      <c:valAx>
        <c:axId val="14296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9704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3992615132431946"/>
          <c:y val="0.91208263539230838"/>
          <c:w val="0.62272453661783944"/>
          <c:h val="7.220015556324227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1150500185966E-2"/>
          <c:y val="3.0871563687792803E-2"/>
          <c:w val="0.91564946889959087"/>
          <c:h val="0.7631337841421373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813056"/>
        <c:axId val="142814592"/>
      </c:barChart>
      <c:catAx>
        <c:axId val="14281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42814592"/>
        <c:crosses val="autoZero"/>
        <c:auto val="1"/>
        <c:lblAlgn val="ctr"/>
        <c:lblOffset val="100"/>
        <c:noMultiLvlLbl val="0"/>
      </c:catAx>
      <c:valAx>
        <c:axId val="14281459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one"/>
        <c:crossAx val="142813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D26E2C0-451C-40DF-B76A-65306F84823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1F9CFD7-E578-4E47-8EE8-A610CBBCEC1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8872E712-2546-4664-A6A4-E930276BA2A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26B633D7-4D16-452A-B18F-ECC2008AA81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DC1C7DBC-9360-46F1-92BA-A71444675A2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7A1823D-C761-47FA-A1BB-A6B5EBB5BBA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E42C9A6-0A45-45EC-94C9-FA0F2339D01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B39D169-1B3C-4DBD-A8AD-E8312305B106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E5B1E30-45D0-4A6F-B724-4BE7FE44639D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3.wdp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9030372-B3F3-4AC7-96C0-A941DBF9E458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Tooling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as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model/view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SQLite with </a:t>
            </a:r>
            <a:r>
              <a:rPr lang="en-US" dirty="0" err="1" smtClean="0"/>
              <a:t>Linq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Plug-in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Including HTML5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REST with RestSharp/Json.NET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Client-side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The future is mobile!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63553"/>
              </p:ext>
            </p:extLst>
          </p:nvPr>
        </p:nvGraphicFramePr>
        <p:xfrm>
          <a:off x="152401" y="1646238"/>
          <a:ext cx="5061200" cy="484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19974" y="6351849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IDC/Nielsen 2012</a:t>
            </a:r>
            <a:endParaRPr lang="en-US" sz="1000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58618634"/>
              </p:ext>
            </p:extLst>
          </p:nvPr>
        </p:nvGraphicFramePr>
        <p:xfrm>
          <a:off x="5427468" y="1789353"/>
          <a:ext cx="3312368" cy="452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B23E6DA-425D-4855-9B53-BBE896C9B203}" type="slidenum">
              <a:rPr lang="de-CH" smtClean="0"/>
              <a:t>2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 rot="19911849">
            <a:off x="947956" y="3196500"/>
            <a:ext cx="7106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More current graphs?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Unit testing (crypto service)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0A4A8F3-E44E-4729-BC20-D4B74248AB08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22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1C7DBC-9360-46F1-92BA-A71444675A2C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24</a:t>
            </a:fld>
            <a:endParaRPr lang="de-CH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Ursin Brunner</a:t>
            </a:r>
            <a:endParaRPr lang="de-CH" sz="2200" dirty="0" smtClean="0">
              <a:latin typeface="+mj-lt"/>
            </a:endParaRPr>
          </a:p>
          <a:p>
            <a:r>
              <a:rPr lang="de-CH" sz="2200" dirty="0" smtClean="0">
                <a:latin typeface="AA Zuehlke" pitchFamily="2" charset="0"/>
              </a:rPr>
              <a:t>Software Engineer</a:t>
            </a:r>
          </a:p>
          <a:p>
            <a:r>
              <a:rPr lang="de-CH" sz="2200" dirty="0" smtClean="0">
                <a:latin typeface="AA Zuehlke" pitchFamily="2" charset="0"/>
              </a:rPr>
              <a:t>SWE-PRO/JAP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Stefan </a:t>
            </a:r>
            <a:r>
              <a:rPr lang="de-CH" sz="2200" dirty="0" err="1" smtClean="0">
                <a:latin typeface="+mj-lt"/>
              </a:rPr>
              <a:t>Schöb</a:t>
            </a:r>
            <a:endParaRPr lang="de-CH" sz="2200" dirty="0" smtClean="0">
              <a:latin typeface="+mj-lt"/>
            </a:endParaRPr>
          </a:p>
          <a:p>
            <a:r>
              <a:rPr lang="de-CH" sz="2200" dirty="0" smtClean="0">
                <a:latin typeface="AA Zuehlke" pitchFamily="2" charset="0"/>
              </a:rPr>
              <a:t>Software Engineer</a:t>
            </a:r>
          </a:p>
          <a:p>
            <a:r>
              <a:rPr lang="de-CH" sz="2200" dirty="0" smtClean="0">
                <a:latin typeface="AA Zuehlke" pitchFamily="2" charset="0"/>
              </a:rPr>
              <a:t>SWE-EPS/ESI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Oliver Brack</a:t>
            </a:r>
            <a:endParaRPr lang="de-CH" sz="2200" dirty="0" smtClean="0">
              <a:latin typeface="+mj-lt"/>
            </a:endParaRPr>
          </a:p>
          <a:p>
            <a:r>
              <a:rPr lang="de-CH" sz="2200" dirty="0" err="1" smtClean="0">
                <a:latin typeface="AA Zuehlke" pitchFamily="2" charset="0"/>
              </a:rPr>
              <a:t>Nearshoring</a:t>
            </a:r>
            <a:r>
              <a:rPr lang="de-CH" sz="2200" dirty="0" smtClean="0">
                <a:latin typeface="AA Zuehlke" pitchFamily="2" charset="0"/>
              </a:rPr>
              <a:t> Manager</a:t>
            </a:r>
          </a:p>
          <a:p>
            <a:r>
              <a:rPr lang="de-CH" sz="2200" dirty="0" smtClean="0">
                <a:latin typeface="AA Zuehlke" pitchFamily="2" charset="0"/>
              </a:rPr>
              <a:t>Zühlke Serbia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9297953">
            <a:off x="2780722" y="3492524"/>
            <a:ext cx="603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Klaus, Kerry, etc.?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5’	</a:t>
            </a:r>
            <a:r>
              <a:rPr lang="en-US" dirty="0" err="1" smtClean="0"/>
              <a:t>olb</a:t>
            </a:r>
            <a:endParaRPr lang="en-US" dirty="0" smtClean="0"/>
          </a:p>
          <a:p>
            <a:pPr marL="995363" lvl="2" indent="-457200"/>
            <a:r>
              <a:rPr lang="en-US" dirty="0" smtClean="0"/>
              <a:t>Initial position</a:t>
            </a:r>
          </a:p>
          <a:p>
            <a:pPr marL="995363" lvl="2" indent="-457200"/>
            <a:r>
              <a:rPr lang="en-US" dirty="0" smtClean="0"/>
              <a:t>Challenges in mobile development</a:t>
            </a:r>
          </a:p>
          <a:p>
            <a:pPr marL="995363" lvl="2" indent="-457200"/>
            <a:r>
              <a:rPr lang="en-US" dirty="0" smtClean="0"/>
              <a:t>Why cross-platform?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45’	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urb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5’	</a:t>
            </a:r>
            <a:r>
              <a:rPr lang="en-US" dirty="0" err="1" smtClean="0"/>
              <a:t>kwl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5’	</a:t>
            </a:r>
            <a:r>
              <a:rPr lang="en-US" dirty="0" err="1" smtClean="0"/>
              <a:t>kls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5’	</a:t>
            </a:r>
            <a:r>
              <a:rPr lang="en-US" dirty="0" err="1" smtClean="0"/>
              <a:t>olb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position</a:t>
            </a:r>
            <a:endParaRPr lang="en-US" dirty="0"/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Customer database</a:t>
            </a:r>
          </a:p>
          <a:p>
            <a:pPr lvl="1"/>
            <a:r>
              <a:rPr lang="en-US" dirty="0" smtClean="0"/>
              <a:t>Cloud service (Azure) providing a REST API%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Business layer (.NET) for using services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3845285"/>
            <a:ext cx="4896544" cy="182530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31924" y="4789270"/>
            <a:ext cx="1107562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7049" y="3660619"/>
            <a:ext cx="1996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A5CDFE"/>
                </a:solidFill>
                <a:latin typeface="+mj-lt"/>
              </a:rPr>
              <a:t>Customer manager</a:t>
            </a:r>
            <a:endParaRPr lang="en-US" dirty="0">
              <a:solidFill>
                <a:srgbClr val="A5CDFE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2922" y="4804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blogs.technet.com/photos/vladkol/images/3142103/original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74" y="1646775"/>
            <a:ext cx="1362127" cy="33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A754354-7CE9-4039-93ED-BB52FC9FAC62}" type="slidenum">
              <a:rPr lang="de-CH" smtClean="0"/>
              <a:t>4</a:t>
            </a:fld>
            <a:endParaRPr lang="de-CH" dirty="0"/>
          </a:p>
        </p:txBody>
      </p:sp>
      <p:pic>
        <p:nvPicPr>
          <p:cNvPr id="7170" name="Picture 2" descr="http://cdn.slashgear.com/wp-content/uploads/2012/03/az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583" y="3908830"/>
            <a:ext cx="827235" cy="8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51105" y="4029951"/>
            <a:ext cx="2851560" cy="1537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A Zuehlke" pitchFamily="2" charset="0"/>
              </a:rPr>
              <a:t>?</a:t>
            </a:r>
            <a:endParaRPr lang="en-US" sz="9600" dirty="0" smtClean="0"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540" y="4362645"/>
            <a:ext cx="1756384" cy="853250"/>
          </a:xfrm>
          <a:prstGeom prst="roundRect">
            <a:avLst/>
          </a:prstGeom>
          <a:gradFill flip="none" rotWithShape="1">
            <a:gsLst>
              <a:gs pos="0">
                <a:srgbClr val="A5CDFE">
                  <a:shade val="30000"/>
                  <a:satMod val="115000"/>
                </a:srgbClr>
              </a:gs>
              <a:gs pos="50000">
                <a:srgbClr val="A5CDFE">
                  <a:shade val="67500"/>
                  <a:satMod val="115000"/>
                </a:srgbClr>
              </a:gs>
              <a:gs pos="100000">
                <a:srgbClr val="A5CDFE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 (.NET)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5" y="1789354"/>
            <a:ext cx="3312368" cy="262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789353"/>
            <a:ext cx="3782697" cy="13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5" y="4538854"/>
            <a:ext cx="1728192" cy="169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32" idx="3"/>
          </p:cNvCxnSpPr>
          <p:nvPr/>
        </p:nvCxnSpPr>
        <p:spPr>
          <a:xfrm>
            <a:off x="3934779" y="2446181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1CB3416-E1B5-45C8-B9EE-3D42967D6863}" type="slidenum">
              <a:rPr lang="de-CH" smtClean="0"/>
              <a:t>5</a:t>
            </a:fld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 rot="19911849">
            <a:off x="3195368" y="3196500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Update!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3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t="18851" r="16619" b="17943"/>
          <a:stretch/>
        </p:blipFill>
        <p:spPr bwMode="auto">
          <a:xfrm>
            <a:off x="7536" y="9325"/>
            <a:ext cx="9136464" cy="6841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ror\Desktop\ESE\ese2012\docs\mock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52" y="420864"/>
            <a:ext cx="3867587" cy="599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User Interface Mockup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D5806BE-2718-41FB-A745-CE8DD23874EE}" type="slidenum">
              <a:rPr lang="de-CH" smtClean="0"/>
              <a:t>6</a:t>
            </a:fld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 rot="19911849">
            <a:off x="3195368" y="3196500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Update!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783B62-22FD-4694-A4BD-4428E51FDB20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rgbClr val="A5CD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80 %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rgbClr val="A5CD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20 %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Online time (mobile devices)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7195" y="6423138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Stefano </a:t>
            </a:r>
            <a:r>
              <a:rPr lang="en-US" sz="1000" dirty="0" err="1" smtClean="0"/>
              <a:t>Malle</a:t>
            </a:r>
            <a:r>
              <a:rPr lang="en-US" sz="1000" dirty="0" smtClean="0"/>
              <a:t> (Microsoft), 2012</a:t>
            </a:r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B85FA4-8FCD-4698-B1D0-D89302EBB555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Die </a:t>
            </a:r>
            <a:r>
              <a:rPr lang="en-US" dirty="0" err="1" smtClean="0"/>
              <a:t>Architektur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3027752" y="4637373"/>
            <a:ext cx="2912400" cy="1887971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9864" y="2884176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1907864" y="3737426"/>
            <a:ext cx="1733655" cy="11317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87784" y="1762465"/>
            <a:ext cx="1440160" cy="216541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76096" y="2884176"/>
            <a:ext cx="1296144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04168" y="1742592"/>
            <a:ext cx="1440000" cy="216541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88176" y="2884176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716176" y="1762466"/>
            <a:ext cx="1440000" cy="216541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00344" y="2884176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28344" y="1767641"/>
            <a:ext cx="1440000" cy="2165415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29" idx="2"/>
            <a:endCxn id="15" idx="3"/>
          </p:cNvCxnSpPr>
          <p:nvPr/>
        </p:nvCxnSpPr>
        <p:spPr>
          <a:xfrm>
            <a:off x="3924168" y="3737426"/>
            <a:ext cx="559784" cy="10078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</p:cNvCxnSpPr>
          <p:nvPr/>
        </p:nvCxnSpPr>
        <p:spPr>
          <a:xfrm flipH="1">
            <a:off x="4988168" y="3737426"/>
            <a:ext cx="448008" cy="100789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</p:cNvCxnSpPr>
          <p:nvPr/>
        </p:nvCxnSpPr>
        <p:spPr>
          <a:xfrm flipH="1">
            <a:off x="5580112" y="3737426"/>
            <a:ext cx="1368232" cy="120374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5153527" y="1797583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59462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photos.techfieber.de/wp-content/uploads/2011/05/microsoft-silverlight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 r="12397"/>
          <a:stretch/>
        </p:blipFill>
        <p:spPr bwMode="auto">
          <a:xfrm>
            <a:off x="1583102" y="1808057"/>
            <a:ext cx="649524" cy="60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1259632" y="2884176"/>
            <a:ext cx="633648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51837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26590" y="560871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Kundendaten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4788176" y="2466374"/>
            <a:ext cx="1296000" cy="3589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59864" y="2466374"/>
            <a:ext cx="1296000" cy="3589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76096" y="2466374"/>
            <a:ext cx="1296144" cy="3589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00344" y="2466374"/>
            <a:ext cx="1296000" cy="35892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UI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7" name="Picture 2" descr="http://haukeberg.files.wordpress.com/2012/02/wp_mango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68" y="1863770"/>
            <a:ext cx="561600" cy="5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C82C0D9-F107-44F9-972C-8854FA9B0A74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AA Zuehlke Medium</vt:lpstr>
      <vt:lpstr>AA Zuehlke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Initial position</vt:lpstr>
      <vt:lpstr>Business layer</vt:lpstr>
      <vt:lpstr>PowerPoint Presentation</vt:lpstr>
      <vt:lpstr>Web, hybrid or native?</vt:lpstr>
      <vt:lpstr>Example: Native vs. Web</vt:lpstr>
      <vt:lpstr>Die Architektur</vt:lpstr>
      <vt:lpstr>Tooling setup</vt:lpstr>
      <vt:lpstr>MvvmCross setup with Nuget</vt:lpstr>
      <vt:lpstr>MvvmCross as IoC container</vt:lpstr>
      <vt:lpstr>Shared model/view model</vt:lpstr>
      <vt:lpstr>MvvmCross data binding</vt:lpstr>
      <vt:lpstr>SQLite with Linq</vt:lpstr>
      <vt:lpstr>Plug-in system</vt:lpstr>
      <vt:lpstr>Including HTML5 content</vt:lpstr>
      <vt:lpstr>REST with RestSharp/Json.NET</vt:lpstr>
      <vt:lpstr>Client-side cryptography</vt:lpstr>
      <vt:lpstr>Unit testing (crypto service)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48</cp:revision>
  <dcterms:created xsi:type="dcterms:W3CDTF">2010-09-09T06:40:38Z</dcterms:created>
  <dcterms:modified xsi:type="dcterms:W3CDTF">2013-09-08T14:06:35Z</dcterms:modified>
</cp:coreProperties>
</file>