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3" r:id="rId2"/>
    <p:sldId id="257" r:id="rId3"/>
    <p:sldId id="296" r:id="rId4"/>
    <p:sldId id="268" r:id="rId5"/>
    <p:sldId id="269" r:id="rId6"/>
    <p:sldId id="279" r:id="rId7"/>
    <p:sldId id="321" r:id="rId8"/>
    <p:sldId id="311" r:id="rId9"/>
    <p:sldId id="300" r:id="rId10"/>
    <p:sldId id="317" r:id="rId11"/>
    <p:sldId id="312" r:id="rId12"/>
    <p:sldId id="301" r:id="rId13"/>
    <p:sldId id="310" r:id="rId14"/>
    <p:sldId id="313" r:id="rId15"/>
    <p:sldId id="314" r:id="rId16"/>
    <p:sldId id="315" r:id="rId17"/>
    <p:sldId id="316" r:id="rId18"/>
    <p:sldId id="318" r:id="rId19"/>
    <p:sldId id="308" r:id="rId20"/>
    <p:sldId id="319" r:id="rId21"/>
    <p:sldId id="320" r:id="rId22"/>
    <p:sldId id="322" r:id="rId23"/>
    <p:sldId id="304" r:id="rId24"/>
    <p:sldId id="323" r:id="rId25"/>
    <p:sldId id="290" r:id="rId26"/>
    <p:sldId id="298" r:id="rId27"/>
    <p:sldId id="299" r:id="rId28"/>
    <p:sldId id="297" r:id="rId29"/>
    <p:sldId id="295" r:id="rId30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33"/>
      <p:bold r:id="rId34"/>
    </p:embeddedFont>
    <p:embeddedFont>
      <p:font typeface="Webdings" panose="05030102010509060703" pitchFamily="18" charset="2"/>
      <p:regular r:id="rId35"/>
    </p:embeddedFont>
    <p:embeddedFont>
      <p:font typeface="Wingdings 3" panose="05040102010807070707" pitchFamily="18" charset="2"/>
      <p:regular r:id="rId36"/>
    </p:embeddedFont>
    <p:embeddedFont>
      <p:font typeface="AA Zuehlke Medium" panose="02000603060000020004" pitchFamily="2" charset="0"/>
      <p:regular r:id="rId37"/>
    </p:embeddedFont>
  </p:embeddedFontLst>
  <p:custDataLst>
    <p:tags r:id="rId3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7" autoAdjust="0"/>
  </p:normalViewPr>
  <p:slideViewPr>
    <p:cSldViewPr showGuides="1">
      <p:cViewPr varScale="1">
        <p:scale>
          <a:sx n="79" d="100"/>
          <a:sy n="79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Facebook Posts</c:v>
                </c:pt>
              </c:strCache>
            </c:strRef>
          </c:tx>
          <c:dPt>
            <c:idx val="1"/>
            <c:bubble3D val="0"/>
            <c:spPr>
              <a:solidFill>
                <a:schemeClr val="bg1"/>
              </a:solidFill>
            </c:spPr>
          </c:dPt>
          <c:cat>
            <c:strRef>
              <c:f>Sheet1!$A$2:$A$3</c:f>
              <c:strCache>
                <c:ptCount val="2"/>
                <c:pt idx="0">
                  <c:v>Mobile Device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LoC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431</c:v>
                </c:pt>
                <c:pt idx="1">
                  <c:v>423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proprietary</c:v>
                </c:pt>
                <c:pt idx="1">
                  <c:v>shared</c:v>
                </c:pt>
              </c:strCache>
            </c: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0.50468384074941453</c:v>
                </c:pt>
                <c:pt idx="1">
                  <c:v>0.49531615925058547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21.09.2013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Swiss Federal Railways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Train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Zühlke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is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Xamarin‘s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exclusive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Premium Consulting Partner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in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the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German-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speaking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world</a:t>
            </a:r>
            <a:r>
              <a:rPr lang="de-DE" sz="120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701E5CC2-6583-404C-9435-A85A2238A7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E16435C-DBD1-440D-BB0D-F8EAD2BAFE55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05A4128-DB35-41C2-B388-5A79E3A302B1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378A4CBE-FEF7-4960-B5D7-4D3455C94231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94A92AD-9E5D-4B92-8CFB-3DA1B35B5F6E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7B7DDA7-CF12-4BBF-B8E0-F427BB9AB6A0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08036F8-FD1A-4F80-8A70-B92E69488E2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9E8E012-0A83-4B09-BF48-F9A61631A5C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16E85F37-F433-4A88-8678-0FDC0A7E7087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snaphop.com/2012-mobile-marketing-statistics#general" TargetMode="Externa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zxm.azurewebsites.net/api/message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a.ad-tech.com/sf/wp-content/uploads/DigitalConsumer.pdf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B8AA607-8E02-43F3-9B54-7A29AE56049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</a:t>
            </a:r>
          </a:p>
          <a:p>
            <a:pPr lvl="2"/>
            <a:r>
              <a:rPr lang="en-US" sz="2400" dirty="0" smtClean="0"/>
              <a:t>Successor of </a:t>
            </a:r>
            <a:r>
              <a:rPr lang="en-US" sz="2400" dirty="0" err="1" smtClean="0"/>
              <a:t>MonoDevelop</a:t>
            </a:r>
            <a:endParaRPr lang="en-US" sz="2400" dirty="0" smtClean="0"/>
          </a:p>
          <a:p>
            <a:pPr lvl="2"/>
            <a:r>
              <a:rPr lang="en-US" sz="2400" dirty="0" smtClean="0"/>
              <a:t>UI design with </a:t>
            </a:r>
            <a:r>
              <a:rPr lang="en-US" sz="2400" dirty="0" err="1" smtClean="0"/>
              <a:t>XCode</a:t>
            </a:r>
            <a:endParaRPr lang="en-US" sz="2400" dirty="0" smtClean="0"/>
          </a:p>
          <a:p>
            <a:pPr lvl="1"/>
            <a:r>
              <a:rPr lang="en-US" sz="2800" dirty="0"/>
              <a:t>Project types</a:t>
            </a:r>
          </a:p>
          <a:p>
            <a:pPr lvl="2"/>
            <a:r>
              <a:rPr lang="en-US" sz="2400" dirty="0" err="1"/>
              <a:t>iOS</a:t>
            </a:r>
            <a:endParaRPr lang="en-US" sz="2400" dirty="0"/>
          </a:p>
          <a:p>
            <a:pPr lvl="2"/>
            <a:r>
              <a:rPr lang="en-US" sz="2400" dirty="0"/>
              <a:t>Android</a:t>
            </a:r>
          </a:p>
          <a:p>
            <a:pPr lvl="1"/>
            <a:r>
              <a:rPr lang="en-US" sz="2800" dirty="0" smtClean="0"/>
              <a:t>Plain .NET with C#</a:t>
            </a:r>
          </a:p>
          <a:p>
            <a:pPr lvl="2"/>
            <a:r>
              <a:rPr lang="en-US" sz="2400" dirty="0" smtClean="0"/>
              <a:t>Writing </a:t>
            </a:r>
            <a:r>
              <a:rPr lang="en-US" sz="2400" dirty="0" err="1" smtClean="0"/>
              <a:t>iOS</a:t>
            </a:r>
            <a:r>
              <a:rPr lang="en-US" sz="2400" dirty="0" smtClean="0"/>
              <a:t> apps using C# only (no Objective-C)</a:t>
            </a:r>
          </a:p>
          <a:p>
            <a:pPr lvl="1"/>
            <a:r>
              <a:rPr lang="en-US" sz="2800" dirty="0" smtClean="0"/>
              <a:t>Remote debugging from Windows</a:t>
            </a:r>
          </a:p>
          <a:p>
            <a:pPr lvl="2"/>
            <a:r>
              <a:rPr lang="en-US" sz="2400" dirty="0" smtClean="0"/>
              <a:t>Using a Mac as build server while developing and debugging from within Visual Studio on Windows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10</a:t>
            </a:fld>
            <a:endParaRPr lang="de-CH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1"/>
            <a:r>
              <a:rPr lang="en-US" sz="2800" dirty="0" smtClean="0"/>
              <a:t>Refresh button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Vision</a:t>
            </a:r>
          </a:p>
          <a:p>
            <a:pPr lvl="1"/>
            <a:r>
              <a:rPr lang="en-US" sz="2800" dirty="0" smtClean="0"/>
              <a:t>User details</a:t>
            </a:r>
          </a:p>
          <a:p>
            <a:pPr lvl="1"/>
            <a:r>
              <a:rPr lang="en-US" sz="2800" dirty="0" smtClean="0"/>
              <a:t>Messages</a:t>
            </a:r>
            <a:endParaRPr lang="en-US" sz="2800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User Interface Mockup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891" y="1585913"/>
            <a:ext cx="2424010" cy="492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Install </a:t>
            </a:r>
            <a:r>
              <a:rPr lang="en-US" sz="2800" dirty="0" err="1">
                <a:sym typeface="Wingdings" panose="05000000000000000000" pitchFamily="2" charset="2"/>
              </a:rPr>
              <a:t>MvvmCross</a:t>
            </a:r>
            <a:endParaRPr lang="en-US" sz="2800" dirty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Hot Tuna</a:t>
            </a:r>
            <a:r>
              <a:rPr lang="en-US" sz="2400" dirty="0">
                <a:sym typeface="Wingdings" panose="05000000000000000000" pitchFamily="2" charset="2"/>
              </a:rPr>
              <a:t>: Most recent release</a:t>
            </a:r>
          </a:p>
          <a:p>
            <a:pPr lvl="1"/>
            <a:r>
              <a:rPr lang="en-US" sz="2800" dirty="0" smtClean="0"/>
              <a:t>Prepared solution</a:t>
            </a:r>
          </a:p>
          <a:p>
            <a:pPr lvl="2"/>
            <a:r>
              <a:rPr lang="en-US" sz="2400" dirty="0" err="1" smtClean="0"/>
              <a:t>Zxm.Android</a:t>
            </a:r>
            <a:r>
              <a:rPr lang="en-US" sz="2400" dirty="0" smtClean="0"/>
              <a:t>:	Android specific code</a:t>
            </a:r>
          </a:p>
          <a:p>
            <a:pPr lvl="2"/>
            <a:r>
              <a:rPr lang="en-US" sz="2400" dirty="0" err="1" smtClean="0"/>
              <a:t>Zxm.Core</a:t>
            </a:r>
            <a:r>
              <a:rPr lang="en-US" sz="2400" dirty="0" smtClean="0"/>
              <a:t>:		Shared code (client-side) as</a:t>
            </a:r>
            <a:br>
              <a:rPr lang="en-US" sz="2400" dirty="0" smtClean="0"/>
            </a:br>
            <a:r>
              <a:rPr lang="en-US" sz="2400" dirty="0" smtClean="0"/>
              <a:t>			</a:t>
            </a:r>
            <a:r>
              <a:rPr lang="en-US" sz="2400" dirty="0" smtClean="0">
                <a:latin typeface="+mj-lt"/>
              </a:rPr>
              <a:t>Portable Class Library (PCL)</a:t>
            </a:r>
          </a:p>
          <a:p>
            <a:pPr lvl="2"/>
            <a:r>
              <a:rPr lang="en-US" sz="2400" dirty="0" err="1" smtClean="0"/>
              <a:t>Zxm.iOS</a:t>
            </a:r>
            <a:r>
              <a:rPr lang="en-US" sz="2400" dirty="0" smtClean="0"/>
              <a:t>:		</a:t>
            </a:r>
            <a:r>
              <a:rPr lang="en-US" sz="2400" dirty="0" err="1" smtClean="0"/>
              <a:t>iOS</a:t>
            </a:r>
            <a:r>
              <a:rPr lang="en-US" sz="2400" dirty="0" smtClean="0"/>
              <a:t> specific code</a:t>
            </a:r>
          </a:p>
          <a:p>
            <a:pPr lvl="2"/>
            <a:r>
              <a:rPr lang="en-US" sz="2400" dirty="0" err="1" smtClean="0"/>
              <a:t>Zxm.Test</a:t>
            </a:r>
            <a:r>
              <a:rPr lang="en-US" sz="2400" dirty="0" smtClean="0"/>
              <a:t>:		Unit tests (client-side)</a:t>
            </a:r>
          </a:p>
          <a:p>
            <a:pPr lvl="2"/>
            <a:r>
              <a:rPr lang="en-US" sz="2400" dirty="0" err="1" smtClean="0"/>
              <a:t>Zxm.Webservice</a:t>
            </a:r>
            <a:r>
              <a:rPr lang="en-US" sz="2400" dirty="0" smtClean="0"/>
              <a:t>:	REST service (hosted on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5C58849-2B8D-462E-A136-5B0C5EFE9461}" type="slidenum">
              <a:rPr lang="de-CH" smtClean="0"/>
              <a:t>12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User class</a:t>
            </a:r>
          </a:p>
          <a:p>
            <a:r>
              <a:rPr lang="en-US" sz="2400" dirty="0" err="1" smtClean="0"/>
              <a:t>ViewModel</a:t>
            </a:r>
            <a:endParaRPr lang="en-US" sz="2400" dirty="0" smtClean="0"/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Derive from </a:t>
            </a:r>
            <a:r>
              <a:rPr lang="en-US" sz="2400" dirty="0" err="1" smtClean="0">
                <a:sym typeface="Wingdings" panose="05000000000000000000" pitchFamily="2" charset="2"/>
              </a:rPr>
              <a:t>MvxViewModel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ObservableCollection</a:t>
            </a:r>
            <a:r>
              <a:rPr lang="en-US" sz="2000" dirty="0" smtClean="0">
                <a:sym typeface="Wingdings" panose="05000000000000000000" pitchFamily="2" charset="2"/>
              </a:rPr>
              <a:t> for user list</a:t>
            </a:r>
          </a:p>
          <a:p>
            <a:pPr lvl="2"/>
            <a:r>
              <a:rPr lang="en-US" sz="2000" dirty="0" err="1" smtClean="0">
                <a:sym typeface="Wingdings" panose="05000000000000000000" pitchFamily="2" charset="2"/>
              </a:rPr>
              <a:t>ICommand</a:t>
            </a:r>
            <a:r>
              <a:rPr lang="en-US" sz="2000" dirty="0" smtClean="0">
                <a:sym typeface="Wingdings" panose="05000000000000000000" pitchFamily="2" charset="2"/>
              </a:rPr>
              <a:t> to load/refresh users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400" dirty="0" smtClean="0">
                <a:sym typeface="Wingdings" panose="05000000000000000000" pitchFamily="2" charset="2"/>
              </a:rPr>
              <a:t>View (</a:t>
            </a:r>
            <a:r>
              <a:rPr lang="en-US" sz="2400" dirty="0" err="1" smtClean="0">
                <a:sym typeface="Wingdings" panose="05000000000000000000" pitchFamily="2" charset="2"/>
              </a:rPr>
              <a:t>xib</a:t>
            </a:r>
            <a:r>
              <a:rPr lang="en-US" sz="2400" dirty="0" smtClean="0">
                <a:sym typeface="Wingdings" panose="05000000000000000000" pitchFamily="2" charset="2"/>
              </a:rPr>
              <a:t>) and </a:t>
            </a:r>
            <a:r>
              <a:rPr lang="en-US" sz="2400" dirty="0" err="1" smtClean="0">
                <a:sym typeface="Wingdings" panose="05000000000000000000" pitchFamily="2" charset="2"/>
              </a:rPr>
              <a:t>ViewController</a:t>
            </a:r>
            <a:r>
              <a:rPr lang="en-US" sz="2400" dirty="0" smtClean="0">
                <a:sym typeface="Wingdings" panose="05000000000000000000" pitchFamily="2" charset="2"/>
              </a:rPr>
              <a:t> (C#)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Table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Button</a:t>
            </a:r>
          </a:p>
          <a:p>
            <a:pPr lvl="2"/>
            <a:r>
              <a:rPr lang="en-US" sz="2000" dirty="0" smtClean="0">
                <a:sym typeface="Wingdings" panose="05000000000000000000" pitchFamily="2" charset="2"/>
              </a:rPr>
              <a:t>Data binding with </a:t>
            </a:r>
            <a:r>
              <a:rPr lang="en-US" sz="2000" dirty="0" err="1" smtClean="0">
                <a:sym typeface="Wingdings" panose="05000000000000000000" pitchFamily="2" charset="2"/>
              </a:rPr>
              <a:t>MvvmCross</a:t>
            </a:r>
            <a:r>
              <a:rPr lang="en-US" sz="2000" dirty="0" smtClean="0">
                <a:sym typeface="Wingdings" panose="05000000000000000000" pitchFamily="2" charset="2"/>
              </a:rPr>
              <a:t> classes/methods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</a:t>
            </a:r>
            <a:r>
              <a:rPr lang="en-US" dirty="0" err="1" smtClean="0"/>
              <a:t>ViewModel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3B97BE1-35C1-414D-8998-D7C12E7673C1}" type="slidenum">
              <a:rPr lang="de-CH" smtClean="0"/>
              <a:t>13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4</a:t>
            </a:r>
          </a:p>
        </p:txBody>
      </p:sp>
      <p:pic>
        <p:nvPicPr>
          <p:cNvPr id="13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420284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2573532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1" y="4272379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3" y="255306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Core (user service access)</a:t>
            </a:r>
            <a:endParaRPr lang="en-US" sz="2800" dirty="0"/>
          </a:p>
          <a:p>
            <a:pPr lvl="1"/>
            <a:r>
              <a:rPr lang="en-US" sz="2800" dirty="0" err="1"/>
              <a:t>RestClient</a:t>
            </a:r>
            <a:r>
              <a:rPr lang="en-US" sz="2800" dirty="0"/>
              <a:t> </a:t>
            </a:r>
            <a:r>
              <a:rPr lang="en-US" sz="2800" dirty="0" smtClean="0"/>
              <a:t>(using </a:t>
            </a:r>
            <a:r>
              <a:rPr lang="en-US" sz="2800" dirty="0" err="1" smtClean="0"/>
              <a:t>RestSharp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Get users asynchronously</a:t>
            </a:r>
          </a:p>
          <a:p>
            <a:pPr lvl="1"/>
            <a:r>
              <a:rPr lang="en-US" sz="2800" dirty="0" err="1"/>
              <a:t>Deserializing</a:t>
            </a:r>
            <a:r>
              <a:rPr lang="en-US" sz="2800" dirty="0"/>
              <a:t> JSON response </a:t>
            </a:r>
            <a:r>
              <a:rPr lang="en-US" sz="2800" dirty="0" smtClean="0"/>
              <a:t>using Json.NET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Use </a:t>
            </a:r>
            <a:r>
              <a:rPr lang="en-US" sz="2800" dirty="0" err="1" smtClean="0">
                <a:sym typeface="Wingdings" panose="05000000000000000000" pitchFamily="2" charset="2"/>
              </a:rPr>
              <a:t>MvvmCross</a:t>
            </a:r>
            <a:r>
              <a:rPr lang="en-US" sz="2800" dirty="0" smtClean="0">
                <a:sym typeface="Wingdings" panose="05000000000000000000" pitchFamily="2" charset="2"/>
              </a:rPr>
              <a:t> as </a:t>
            </a:r>
            <a:r>
              <a:rPr lang="en-US" sz="2800" dirty="0" err="1" smtClean="0">
                <a:sym typeface="Wingdings" panose="05000000000000000000" pitchFamily="2" charset="2"/>
              </a:rPr>
              <a:t>IoC</a:t>
            </a:r>
            <a:r>
              <a:rPr lang="en-US" sz="2800" dirty="0" smtClean="0">
                <a:sym typeface="Wingdings" panose="05000000000000000000" pitchFamily="2" charset="2"/>
              </a:rPr>
              <a:t> container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View</a:t>
            </a:r>
          </a:p>
          <a:p>
            <a:pPr lvl="1"/>
            <a:r>
              <a:rPr lang="en-US" sz="2800" dirty="0" smtClean="0"/>
              <a:t>User list</a:t>
            </a:r>
          </a:p>
          <a:p>
            <a:pPr lvl="2"/>
            <a:r>
              <a:rPr lang="en-US" sz="2400" dirty="0" smtClean="0"/>
              <a:t>Fragment (sub activity)</a:t>
            </a:r>
          </a:p>
          <a:p>
            <a:pPr lvl="2"/>
            <a:r>
              <a:rPr lang="en-US" sz="2400" dirty="0" smtClean="0"/>
              <a:t>Layout for single user (XML)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Model/ViewModel (2/2)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5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14</a:t>
            </a:fld>
            <a:endParaRPr lang="de-CH" dirty="0"/>
          </a:p>
        </p:txBody>
      </p:sp>
      <p:sp>
        <p:nvSpPr>
          <p:cNvPr id="15" name="Rounded Rectangle 14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6568091" y="44983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5678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Details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2DB7A0-06DB-4D16-BEF2-9752666C014E}" type="slidenum">
              <a:rPr lang="de-CH" smtClean="0"/>
              <a:t>15</a:t>
            </a:fld>
            <a:endParaRPr lang="de-CH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49" y="1646775"/>
            <a:ext cx="5593502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ViewModel</a:t>
            </a:r>
            <a:endParaRPr lang="en-US" sz="2800" dirty="0" smtClean="0"/>
          </a:p>
          <a:p>
            <a:pPr lvl="1"/>
            <a:r>
              <a:rPr lang="en-US" sz="2800" dirty="0" smtClean="0"/>
              <a:t>Create URL based on user ID</a:t>
            </a:r>
          </a:p>
          <a:p>
            <a:pPr lvl="1"/>
            <a:r>
              <a:rPr lang="en-US" sz="2800" dirty="0" err="1" smtClean="0"/>
              <a:t>ICommand</a:t>
            </a:r>
            <a:r>
              <a:rPr lang="en-US" sz="2800" dirty="0" smtClean="0"/>
              <a:t> to show user details</a:t>
            </a:r>
            <a:br>
              <a:rPr lang="en-US" sz="2800" dirty="0" smtClean="0"/>
            </a:br>
            <a:r>
              <a:rPr lang="en-US" sz="2800" dirty="0" smtClean="0"/>
              <a:t>(on </a:t>
            </a:r>
            <a:r>
              <a:rPr lang="en-US" sz="2800" dirty="0" err="1" smtClean="0"/>
              <a:t>UserListViewModel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Navigation is also defined in the shared part</a:t>
            </a:r>
          </a:p>
          <a:p>
            <a:endParaRPr lang="en-US" sz="2800" dirty="0" smtClean="0"/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800" dirty="0" err="1" smtClean="0"/>
              <a:t>WebView</a:t>
            </a:r>
            <a:r>
              <a:rPr lang="en-US" sz="2800" dirty="0" smtClean="0"/>
              <a:t> (i.e. browser window)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HTML5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D640C6B-F2E1-43DE-A8F0-766B912423D9}" type="slidenum">
              <a:rPr lang="de-CH" smtClean="0"/>
              <a:t>16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6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68091" y="4997358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67372" y="1575486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7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6063150" y="5066892"/>
            <a:ext cx="32730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555020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Requirements</a:t>
            </a:r>
          </a:p>
          <a:p>
            <a:pPr lvl="1"/>
            <a:r>
              <a:rPr lang="en-US" sz="2800" dirty="0" smtClean="0"/>
              <a:t>Group chat</a:t>
            </a:r>
          </a:p>
          <a:p>
            <a:pPr lvl="1"/>
            <a:r>
              <a:rPr lang="en-US" sz="2800" dirty="0" smtClean="0"/>
              <a:t>Every user can</a:t>
            </a:r>
            <a:br>
              <a:rPr lang="en-US" sz="2800" dirty="0" smtClean="0"/>
            </a:br>
            <a:r>
              <a:rPr lang="en-US" sz="2800" dirty="0" smtClean="0"/>
              <a:t>post messages</a:t>
            </a:r>
          </a:p>
          <a:p>
            <a:pPr lvl="1"/>
            <a:r>
              <a:rPr lang="en-US" sz="2800" dirty="0" smtClean="0"/>
              <a:t>All users see</a:t>
            </a:r>
            <a:br>
              <a:rPr lang="en-US" sz="2800" dirty="0" smtClean="0"/>
            </a:br>
            <a:r>
              <a:rPr lang="en-US" sz="2800" dirty="0" smtClean="0"/>
              <a:t>whole message history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Messages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2982A73-811C-4CFD-A616-A880D45024A1}" type="slidenum">
              <a:rPr lang="de-CH" smtClean="0"/>
              <a:t>17</a:t>
            </a:fld>
            <a:endParaRPr lang="de-CH" dirty="0"/>
          </a:p>
        </p:txBody>
      </p:sp>
      <p:pic>
        <p:nvPicPr>
          <p:cNvPr id="1026" name="Picture 2" descr="http://fc09.deviantart.net/fs71/i/2012/140/6/8/tweetbot_skin_for_whatsapp_messenger_by_nachomaster-d50f2f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t="1708" r="46824" b="7941"/>
          <a:stretch/>
        </p:blipFill>
        <p:spPr bwMode="auto">
          <a:xfrm>
            <a:off x="3886200" y="1524000"/>
            <a:ext cx="4098349" cy="50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6318673" y="3866636"/>
            <a:ext cx="3136900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AA Zuehlke" pitchFamily="2" charset="0"/>
              </a:rPr>
              <a:t>deviantart.com/art/Tweetbot-Skin-for-WhatsApp-Messenger-303033873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  <a:p>
            <a:pPr lvl="1"/>
            <a:r>
              <a:rPr lang="en-US" dirty="0"/>
              <a:t>Message</a:t>
            </a:r>
          </a:p>
          <a:p>
            <a:pPr lvl="1"/>
            <a:r>
              <a:rPr lang="en-US" dirty="0" err="1" smtClean="0"/>
              <a:t>MessageService</a:t>
            </a:r>
            <a:r>
              <a:rPr lang="en-US" dirty="0" smtClean="0"/>
              <a:t> </a:t>
            </a:r>
            <a:r>
              <a:rPr lang="en-US" dirty="0"/>
              <a:t>(client-side</a:t>
            </a:r>
            <a:r>
              <a:rPr lang="en-US" dirty="0" smtClean="0"/>
              <a:t>): Send and receive messages</a:t>
            </a:r>
          </a:p>
          <a:p>
            <a:r>
              <a:rPr lang="en-US" dirty="0" err="1" smtClean="0"/>
              <a:t>ViewModel</a:t>
            </a:r>
            <a:endParaRPr lang="en-US" dirty="0" smtClean="0"/>
          </a:p>
          <a:p>
            <a:pPr lvl="1"/>
            <a:r>
              <a:rPr lang="en-US" dirty="0" err="1" smtClean="0"/>
              <a:t>ObservableCollection</a:t>
            </a:r>
            <a:r>
              <a:rPr lang="en-US" dirty="0" smtClean="0"/>
              <a:t> for messages</a:t>
            </a:r>
          </a:p>
          <a:p>
            <a:pPr lvl="1"/>
            <a:r>
              <a:rPr lang="en-US" dirty="0" err="1" smtClean="0"/>
              <a:t>ICommand</a:t>
            </a:r>
            <a:r>
              <a:rPr lang="en-US" dirty="0" smtClean="0"/>
              <a:t> to load/reload messages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Converter to format timestamp (</a:t>
            </a:r>
            <a:r>
              <a:rPr lang="en-US" dirty="0" err="1" smtClean="0"/>
              <a:t>DateTime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18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568091" y="1646775"/>
            <a:ext cx="2049519" cy="50173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6568091" y="4854735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</a:rPr>
              <a:t>View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67372" y="3428910"/>
            <a:ext cx="2049519" cy="4990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0000"/>
                </a:solidFill>
              </a:rPr>
              <a:t>ViewModel</a:t>
            </a: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5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071884" y="4924269"/>
            <a:ext cx="30983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16276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cdn1.xamarin.com/webimages/images/index/icon-cross-platfor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04" y="3408444"/>
            <a:ext cx="539999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arxist.com/images/stories/science/pri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18064"/>
            <a:ext cx="6191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pic>
        <p:nvPicPr>
          <p:cNvPr id="11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52082" y="5068647"/>
            <a:ext cx="7556633" cy="1283202"/>
          </a:xfrm>
        </p:spPr>
        <p:txBody>
          <a:bodyPr anchor="b"/>
          <a:lstStyle/>
          <a:p>
            <a:r>
              <a:rPr lang="en-US" dirty="0" smtClean="0"/>
              <a:t>What about testing?</a:t>
            </a:r>
          </a:p>
          <a:p>
            <a:pPr lvl="1"/>
            <a:r>
              <a:rPr lang="en-US" dirty="0" smtClean="0"/>
              <a:t>How can we ensure proper encryption/decryption?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What About Security?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81727B8-15C5-4C54-A7E8-FF16A576692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The Future Is Mobile!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2439" y="6399474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Bill </a:t>
            </a:r>
            <a:r>
              <a:rPr lang="en-US" sz="1000" dirty="0" err="1" smtClean="0"/>
              <a:t>Boorman</a:t>
            </a:r>
            <a:r>
              <a:rPr lang="en-US" sz="1000" dirty="0" smtClean="0"/>
              <a:t>, </a:t>
            </a:r>
            <a:r>
              <a:rPr lang="en-US" sz="1000" dirty="0" smtClean="0">
                <a:hlinkClick r:id="rId2"/>
              </a:rPr>
              <a:t>ATC 2012</a:t>
            </a:r>
            <a:endParaRPr lang="en-US" sz="1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52D4AFEC-F955-41BA-8292-1BE91E4102BD}" type="slidenum">
              <a:rPr lang="de-CH" smtClean="0"/>
              <a:t>2</a:t>
            </a:fld>
            <a:endParaRPr lang="de-CH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918361"/>
              </p:ext>
            </p:extLst>
          </p:nvPr>
        </p:nvGraphicFramePr>
        <p:xfrm>
          <a:off x="293235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582886"/>
              </p:ext>
            </p:extLst>
          </p:nvPr>
        </p:nvGraphicFramePr>
        <p:xfrm>
          <a:off x="-204363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310598"/>
              </p:ext>
            </p:extLst>
          </p:nvPr>
        </p:nvGraphicFramePr>
        <p:xfrm>
          <a:off x="6069069" y="2573532"/>
          <a:ext cx="3207687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186280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60 %</a:t>
            </a:r>
            <a:endParaRPr lang="en-US" sz="2800" dirty="0"/>
          </a:p>
        </p:txBody>
      </p:sp>
      <p:sp>
        <p:nvSpPr>
          <p:cNvPr id="17" name="Text Placeholder 1"/>
          <p:cNvSpPr txBox="1">
            <a:spLocks/>
          </p:cNvSpPr>
          <p:nvPr/>
        </p:nvSpPr>
        <p:spPr bwMode="auto">
          <a:xfrm>
            <a:off x="3322996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75 %</a:t>
            </a:r>
            <a:endParaRPr lang="en-US" sz="2800" dirty="0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6459712" y="5598893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/>
              <a:t>90 %</a:t>
            </a:r>
            <a:endParaRPr lang="en-US" sz="2800" dirty="0"/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31355" y="1860642"/>
            <a:ext cx="273625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Facebook posts</a:t>
            </a:r>
            <a:endParaRPr lang="en-US" sz="2800" dirty="0">
              <a:latin typeface="+mj-lt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3322996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Emails (read)</a:t>
            </a:r>
            <a:endParaRPr lang="en-US" sz="2800" dirty="0">
              <a:latin typeface="+mj-lt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6459712" y="1860642"/>
            <a:ext cx="24264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sz="2800" dirty="0" smtClean="0">
                <a:latin typeface="+mj-lt"/>
              </a:rPr>
              <a:t>Tweets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Symmetric encryption with AES-256 and shared key</a:t>
            </a:r>
          </a:p>
          <a:p>
            <a:pPr lvl="1"/>
            <a:r>
              <a:rPr lang="en-US" dirty="0" smtClean="0"/>
              <a:t>Bouncy Castle implementation</a:t>
            </a:r>
          </a:p>
          <a:p>
            <a:endParaRPr lang="en-US" dirty="0" smtClean="0"/>
          </a:p>
          <a:p>
            <a:r>
              <a:rPr lang="en-US" dirty="0" smtClean="0"/>
              <a:t>Test Driven Development (TDD)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as test framework</a:t>
            </a:r>
          </a:p>
          <a:p>
            <a:pPr lvl="1"/>
            <a:r>
              <a:rPr lang="en-US" dirty="0" err="1" smtClean="0"/>
              <a:t>NSubstitute</a:t>
            </a:r>
            <a:r>
              <a:rPr lang="en-US" dirty="0" smtClean="0"/>
              <a:t> for mocking</a:t>
            </a:r>
          </a:p>
          <a:p>
            <a:pPr lvl="1"/>
            <a:r>
              <a:rPr lang="en-US" dirty="0" smtClean="0"/>
              <a:t>Test our </a:t>
            </a:r>
            <a:r>
              <a:rPr lang="en-US" dirty="0" err="1" smtClean="0"/>
              <a:t>EncryptedMessageService</a:t>
            </a:r>
            <a:r>
              <a:rPr lang="en-US" dirty="0" smtClean="0"/>
              <a:t>, not the encryption itself</a:t>
            </a:r>
            <a:br>
              <a:rPr lang="en-US" dirty="0" smtClean="0"/>
            </a:br>
            <a:r>
              <a:rPr lang="en-US" dirty="0" smtClean="0"/>
              <a:t>(as we are using a tested encryption library)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Encryption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20</a:t>
            </a:fld>
            <a:endParaRPr lang="de-CH" dirty="0"/>
          </a:p>
        </p:txBody>
      </p:sp>
      <p:sp>
        <p:nvSpPr>
          <p:cNvPr id="10" name="Oval 9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8</a:t>
            </a:r>
          </a:p>
        </p:txBody>
      </p:sp>
      <p:pic>
        <p:nvPicPr>
          <p:cNvPr id="11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8379457" y="5871876"/>
            <a:ext cx="65461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3"/>
              </a:rPr>
              <a:t>Encryption demo</a:t>
            </a:r>
            <a:r>
              <a:rPr lang="en-US" dirty="0" smtClean="0"/>
              <a:t> on server</a:t>
            </a:r>
          </a:p>
          <a:p>
            <a:pPr lvl="1"/>
            <a:r>
              <a:rPr lang="en-US" dirty="0" smtClean="0"/>
              <a:t>Service can be hosted on public Cloud (e.g. Azure)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Service 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21</a:t>
            </a:fld>
            <a:endParaRPr lang="de-CH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4" y="2616820"/>
            <a:ext cx="7138194" cy="387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(encryption key) hard coded</a:t>
            </a:r>
          </a:p>
          <a:p>
            <a:pPr lvl="1"/>
            <a:r>
              <a:rPr lang="en-US" dirty="0" smtClean="0"/>
              <a:t>Reverse engineering</a:t>
            </a:r>
          </a:p>
          <a:p>
            <a:pPr lvl="1"/>
            <a:r>
              <a:rPr lang="en-US" dirty="0" smtClean="0"/>
              <a:t>Key change needs deployment</a:t>
            </a:r>
          </a:p>
          <a:p>
            <a:endParaRPr lang="en-US" dirty="0" smtClean="0"/>
          </a:p>
          <a:p>
            <a:r>
              <a:rPr lang="en-US" dirty="0" smtClean="0"/>
              <a:t>Additional requirements</a:t>
            </a:r>
          </a:p>
          <a:p>
            <a:pPr lvl="1"/>
            <a:r>
              <a:rPr lang="en-US" dirty="0" smtClean="0"/>
              <a:t>Settings</a:t>
            </a:r>
          </a:p>
          <a:p>
            <a:pPr lvl="2"/>
            <a:r>
              <a:rPr lang="en-US" dirty="0" smtClean="0"/>
              <a:t>User name</a:t>
            </a:r>
          </a:p>
          <a:p>
            <a:pPr lvl="2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Individually configurable by user</a:t>
            </a:r>
          </a:p>
          <a:p>
            <a:pPr lvl="1"/>
            <a:r>
              <a:rPr lang="en-US" dirty="0" smtClean="0"/>
              <a:t>Persisted independent from application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User 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pic>
        <p:nvPicPr>
          <p:cNvPr id="10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42" y="1593092"/>
            <a:ext cx="2412176" cy="490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SQLite database</a:t>
            </a:r>
          </a:p>
          <a:p>
            <a:pPr lvl="1"/>
            <a:r>
              <a:rPr lang="en-US" dirty="0" smtClean="0"/>
              <a:t>Install SQLite (shared interface and proprietary plug-in)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DatabaseService</a:t>
            </a:r>
            <a:r>
              <a:rPr lang="en-US" dirty="0" smtClean="0"/>
              <a:t> (client-side) to access database</a:t>
            </a:r>
          </a:p>
          <a:p>
            <a:pPr lvl="1"/>
            <a:r>
              <a:rPr lang="en-US" dirty="0" smtClean="0"/>
              <a:t>Full LINQ support to query/select/manipulate data</a:t>
            </a:r>
          </a:p>
          <a:p>
            <a:endParaRPr lang="en-US" dirty="0" smtClean="0"/>
          </a:p>
          <a:p>
            <a:r>
              <a:rPr lang="en-US" dirty="0" smtClean="0"/>
              <a:t>User settings</a:t>
            </a:r>
          </a:p>
          <a:p>
            <a:pPr lvl="1"/>
            <a:r>
              <a:rPr lang="en-US" dirty="0" smtClean="0"/>
              <a:t>Service (client-side) to load/save settings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revealing both username and password</a:t>
            </a:r>
          </a:p>
          <a:p>
            <a:pPr lvl="1"/>
            <a:r>
              <a:rPr lang="en-US" dirty="0" smtClean="0"/>
              <a:t>Use password from user settings within encryption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80A3D6BB-8BCA-4B24-9E9B-FFF3E06677AE}" type="slidenum">
              <a:rPr lang="de-CH" smtClean="0"/>
              <a:t>23</a:t>
            </a:fld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9</a:t>
            </a:r>
          </a:p>
        </p:txBody>
      </p:sp>
      <p:pic>
        <p:nvPicPr>
          <p:cNvPr id="13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3987" y="207450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987" y="2787399"/>
            <a:ext cx="2851560" cy="356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987" y="314384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87" y="2430954"/>
            <a:ext cx="2851560" cy="3564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Lines of code</a:t>
            </a:r>
          </a:p>
          <a:p>
            <a:pPr lvl="2"/>
            <a:r>
              <a:rPr lang="en-US" sz="2400" dirty="0" err="1" smtClean="0">
                <a:latin typeface="+mn-lt"/>
              </a:rPr>
              <a:t>Zxm.Android</a:t>
            </a:r>
            <a:r>
              <a:rPr lang="en-US" sz="2400" dirty="0" smtClean="0">
                <a:latin typeface="+mn-lt"/>
              </a:rPr>
              <a:t>:	162</a:t>
            </a:r>
          </a:p>
          <a:p>
            <a:pPr lvl="2"/>
            <a:r>
              <a:rPr lang="en-US" sz="2400" dirty="0" err="1" smtClean="0">
                <a:latin typeface="+mn-lt"/>
              </a:rPr>
              <a:t>Zxm.Core</a:t>
            </a:r>
            <a:r>
              <a:rPr lang="en-US" sz="2400" dirty="0" smtClean="0">
                <a:latin typeface="+mn-lt"/>
              </a:rPr>
              <a:t>:		396</a:t>
            </a:r>
          </a:p>
          <a:p>
            <a:pPr lvl="2"/>
            <a:r>
              <a:rPr lang="en-US" sz="2400" dirty="0" err="1" smtClean="0">
                <a:latin typeface="+mn-lt"/>
              </a:rPr>
              <a:t>Zxm.iOS</a:t>
            </a:r>
            <a:r>
              <a:rPr lang="en-US" sz="2400" dirty="0" smtClean="0">
                <a:latin typeface="+mn-lt"/>
              </a:rPr>
              <a:t>:		269</a:t>
            </a:r>
          </a:p>
          <a:p>
            <a:pPr lvl="2"/>
            <a:r>
              <a:rPr lang="en-US" sz="2400" dirty="0" err="1" smtClean="0">
                <a:latin typeface="+mn-lt"/>
              </a:rPr>
              <a:t>Zxm.Test</a:t>
            </a:r>
            <a:r>
              <a:rPr lang="en-US" sz="2400" dirty="0" smtClean="0">
                <a:latin typeface="+mn-lt"/>
              </a:rPr>
              <a:t>:		27</a:t>
            </a:r>
          </a:p>
          <a:p>
            <a:pPr lvl="2"/>
            <a:r>
              <a:rPr lang="en-US" sz="2400" dirty="0" err="1" smtClean="0">
                <a:latin typeface="+mn-lt"/>
              </a:rPr>
              <a:t>Zxm.Webservice</a:t>
            </a:r>
            <a:r>
              <a:rPr lang="en-US" sz="2400" dirty="0" smtClean="0">
                <a:latin typeface="+mn-lt"/>
              </a:rPr>
              <a:t>:	279</a:t>
            </a:r>
          </a:p>
          <a:p>
            <a:endParaRPr lang="en-US" sz="2800" dirty="0" smtClean="0"/>
          </a:p>
          <a:p>
            <a:r>
              <a:rPr lang="en-US" sz="2800" dirty="0" smtClean="0"/>
              <a:t>49.5 % of code (</a:t>
            </a:r>
            <a:r>
              <a:rPr lang="en-US" sz="2800" dirty="0" err="1" smtClean="0"/>
              <a:t>LoC</a:t>
            </a:r>
            <a:r>
              <a:rPr lang="en-US" sz="2800" dirty="0" smtClean="0"/>
              <a:t>) is shared</a:t>
            </a: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Code Metrics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6AE5747-D0E7-4D66-8FBF-9CFC53A4E0C8}" type="slidenum">
              <a:rPr lang="de-CH" smtClean="0"/>
              <a:t>24</a:t>
            </a:fld>
            <a:endParaRPr lang="de-CH" dirty="0"/>
          </a:p>
        </p:txBody>
      </p:sp>
      <p:pic>
        <p:nvPicPr>
          <p:cNvPr id="14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56546347"/>
              </p:ext>
            </p:extLst>
          </p:nvPr>
        </p:nvGraphicFramePr>
        <p:xfrm>
          <a:off x="4550874" y="2074509"/>
          <a:ext cx="4369437" cy="3648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56179" y="3716924"/>
            <a:ext cx="914400" cy="4572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200" dirty="0" smtClean="0">
                <a:latin typeface="+mj-lt"/>
              </a:rPr>
              <a:t>49.5 %</a:t>
            </a:r>
          </a:p>
        </p:txBody>
      </p:sp>
    </p:spTree>
    <p:extLst>
      <p:ext uri="{BB962C8B-B14F-4D97-AF65-F5344CB8AC3E}">
        <p14:creationId xmlns:p14="http://schemas.microsoft.com/office/powerpoint/2010/main" val="212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6" grpId="0" animBg="1"/>
      <p:bldGraphic spid="7" grpId="0">
        <p:bldAsOne/>
      </p:bldGraphic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A382A82-52C3-4CAB-89F1-38331029E314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B09883B-D8DA-4C40-AD18-6B0B2D9537FF}" type="slidenum">
              <a:rPr lang="de-CH" smtClean="0"/>
              <a:t>26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19029"/>
            <a:ext cx="1143837" cy="11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481FCEA-C37D-4243-8F22-4CC0415B3695}" type="slidenum">
              <a:rPr lang="de-CH" smtClean="0"/>
              <a:t>27</a:t>
            </a:fld>
            <a:endParaRPr lang="de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93" y="4122839"/>
            <a:ext cx="1140027" cy="11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6E01C9A-4F0E-450E-B8F9-72C16FDD6F64}" type="slidenum">
              <a:rPr lang="de-CH" smtClean="0"/>
              <a:t>28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Software Engineer</a:t>
            </a:r>
          </a:p>
          <a:p>
            <a:r>
              <a:rPr lang="en-US" sz="2200" dirty="0" err="1" smtClean="0">
                <a:latin typeface="AA Zuehlke" pitchFamily="2" charset="0"/>
              </a:rPr>
              <a:t>Schlieren</a:t>
            </a:r>
            <a:endParaRPr lang="en-US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err="1" smtClean="0">
                <a:latin typeface="AA Zuehlke" pitchFamily="2" charset="0"/>
              </a:rPr>
              <a:t>Nearshoring</a:t>
            </a:r>
            <a:r>
              <a:rPr lang="en-US" sz="2200" dirty="0" smtClean="0">
                <a:latin typeface="AA Zuehlke" pitchFamily="2" charset="0"/>
              </a:rPr>
              <a:t> Manager</a:t>
            </a:r>
          </a:p>
          <a:p>
            <a:r>
              <a:rPr lang="en-US" sz="2200" dirty="0" smtClean="0">
                <a:latin typeface="AA Zuehlke" pitchFamily="2" charset="0"/>
              </a:rPr>
              <a:t>Belgrade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A0CAE62-62EF-4FE6-8C36-CD1035D976E5}" type="slidenum">
              <a:rPr lang="de-CH" smtClean="0"/>
              <a:t>29</a:t>
            </a:fld>
            <a:endParaRPr lang="de-C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3265565"/>
            <a:ext cx="1620000" cy="162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56304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Kerry Lothrop</a:t>
            </a:r>
          </a:p>
          <a:p>
            <a:r>
              <a:rPr lang="en-US" sz="2200" dirty="0" smtClean="0">
                <a:latin typeface="AA Zuehlke" pitchFamily="2" charset="0"/>
              </a:rPr>
              <a:t>Lead Software Architect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9" y="1587044"/>
            <a:ext cx="1620000" cy="162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69069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Klaus Liebe</a:t>
            </a:r>
          </a:p>
          <a:p>
            <a:r>
              <a:rPr lang="en-US" sz="2200" dirty="0" smtClean="0">
                <a:latin typeface="AA Zuehlke" pitchFamily="2" charset="0"/>
              </a:rPr>
              <a:t>Business Unit Manager</a:t>
            </a:r>
          </a:p>
          <a:p>
            <a:r>
              <a:rPr lang="en-US" sz="2200" dirty="0" smtClean="0">
                <a:latin typeface="AA Zuehlke" pitchFamily="2" charset="0"/>
              </a:rPr>
              <a:t>Frankfurt</a:t>
            </a:r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olb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</a:t>
            </a:r>
            <a:r>
              <a:rPr lang="en-US" dirty="0" smtClean="0">
                <a:latin typeface="+mn-lt"/>
              </a:rPr>
              <a:t>45’	</a:t>
            </a:r>
            <a:r>
              <a:rPr lang="en-US" dirty="0" err="1" smtClean="0">
                <a:latin typeface="+mn-lt"/>
              </a:rPr>
              <a:t>ssh</a:t>
            </a:r>
            <a:r>
              <a:rPr lang="en-US" dirty="0" smtClean="0">
                <a:latin typeface="+mn-lt"/>
              </a:rPr>
              <a:t>/</a:t>
            </a:r>
            <a:r>
              <a:rPr lang="en-US" dirty="0" err="1" smtClean="0">
                <a:latin typeface="+mn-lt"/>
              </a:rPr>
              <a:t>urb</a:t>
            </a:r>
            <a:endParaRPr lang="en-US" dirty="0">
              <a:latin typeface="+mn-lt"/>
            </a:endParaRPr>
          </a:p>
          <a:p>
            <a:pPr lvl="3"/>
            <a:r>
              <a:rPr lang="en-US" dirty="0" smtClean="0">
                <a:latin typeface="+mn-lt"/>
              </a:rPr>
              <a:t>Role playing</a:t>
            </a:r>
          </a:p>
          <a:p>
            <a:pPr lvl="3"/>
            <a:r>
              <a:rPr lang="en-US" dirty="0" smtClean="0">
                <a:latin typeface="+mn-lt"/>
              </a:rPr>
              <a:t>Live 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						  </a:t>
            </a:r>
            <a:r>
              <a:rPr lang="en-US" dirty="0" smtClean="0">
                <a:latin typeface="+mn-lt"/>
              </a:rPr>
              <a:t>5’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kwl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</a:t>
            </a:r>
            <a:r>
              <a:rPr lang="en-US" dirty="0" smtClean="0">
                <a:latin typeface="+mn-lt"/>
              </a:rPr>
              <a:t>10’	</a:t>
            </a:r>
            <a:r>
              <a:rPr lang="en-US" dirty="0" err="1" smtClean="0">
                <a:latin typeface="+mn-lt"/>
              </a:rPr>
              <a:t>kls</a:t>
            </a:r>
            <a:endParaRPr lang="en-US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</a:t>
            </a:r>
            <a:r>
              <a:rPr lang="en-US" dirty="0" smtClean="0">
                <a:latin typeface="+mn-lt"/>
              </a:rPr>
              <a:t>10’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C8AE9C6-1CD8-484E-9750-DD723D6E9BEA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577862" y="1076463"/>
            <a:ext cx="1853514" cy="570312"/>
          </a:xfrm>
          <a:prstGeom prst="wedgeRoundRectCallout">
            <a:avLst>
              <a:gd name="adj1" fmla="val 47294"/>
              <a:gd name="adj2" fmla="val 93039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jQuery</a:t>
            </a:r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 Mobile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502665" y="1076463"/>
            <a:ext cx="1568358" cy="570312"/>
          </a:xfrm>
          <a:prstGeom prst="wedgeRoundRectCallout">
            <a:avLst>
              <a:gd name="adj1" fmla="val 38324"/>
              <a:gd name="adj2" fmla="val 91131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PhoneGap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642558" y="1361619"/>
            <a:ext cx="1353268" cy="356445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Xamarin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597A14-2431-4C44-A1B1-69C3F17E09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82" y="6044071"/>
            <a:ext cx="15516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44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64 %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</a:t>
            </a:r>
            <a:r>
              <a:rPr lang="en-US" sz="2200" dirty="0">
                <a:latin typeface="AA Zuehlke" pitchFamily="2" charset="0"/>
              </a:rPr>
              <a:t>b</a:t>
            </a:r>
            <a:r>
              <a:rPr lang="en-US" sz="2200" dirty="0" smtClean="0">
                <a:latin typeface="AA Zuehlke" pitchFamily="2" charset="0"/>
              </a:rPr>
              <a:t>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 support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recent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Mobile phone time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5025" y="6389949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hlinkClick r:id="rId5"/>
              </a:rPr>
              <a:t>Nielsen</a:t>
            </a:r>
            <a:r>
              <a:rPr lang="en-US" sz="1000" dirty="0" smtClean="0"/>
              <a:t>, 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F5FC07B-321F-4620-B48B-547CEFA566A0}" type="slidenum">
              <a:rPr lang="de-CH" smtClean="0"/>
              <a:t>5</a:t>
            </a:fld>
            <a:endParaRPr lang="de-CH" dirty="0"/>
          </a:p>
        </p:txBody>
      </p:sp>
      <p:sp>
        <p:nvSpPr>
          <p:cNvPr id="23" name="TextBox 22"/>
          <p:cNvSpPr txBox="1"/>
          <p:nvPr/>
        </p:nvSpPr>
        <p:spPr>
          <a:xfrm>
            <a:off x="2744870" y="6044071"/>
            <a:ext cx="2426400" cy="432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2200" dirty="0" smtClean="0">
                <a:latin typeface="AA Zuehlke" pitchFamily="2" charset="0"/>
              </a:rPr>
              <a:t>36 %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96470" y="6044071"/>
            <a:ext cx="874800" cy="432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/>
      <p:bldP spid="21" grpId="0" animBg="1"/>
      <p:bldP spid="22" grpId="0"/>
      <p:bldP spid="1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809244" y="1748139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42787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34231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3199D14-6B2D-4480-8764-E684327558A3}" type="slidenum">
              <a:rPr lang="de-CH" smtClean="0"/>
              <a:t>6</a:t>
            </a:fld>
            <a:endParaRPr lang="de-CH" dirty="0"/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26" name="Picture 2" descr="http://www.whats-up-news.fr/wp-content/uploads/2013/07/windows-phone8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110" y="1790290"/>
            <a:ext cx="644268" cy="7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3881244" y="2547602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52" idx="2"/>
          </p:cNvCxnSpPr>
          <p:nvPr/>
        </p:nvCxnSpPr>
        <p:spPr>
          <a:xfrm>
            <a:off x="4532294" y="4608203"/>
            <a:ext cx="0" cy="4604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0" grpId="0" animBg="1"/>
      <p:bldP spid="6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3" grpId="0" animBg="1"/>
      <p:bldP spid="25" grpId="0"/>
      <p:bldP spid="25" grpId="1"/>
      <p:bldP spid="56" grpId="0"/>
      <p:bldP spid="56" grpId="1"/>
      <p:bldP spid="57" grpId="0" animBg="1"/>
      <p:bldP spid="5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308687" y="1789352"/>
            <a:ext cx="4683231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Zühlke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1730" y="1789353"/>
            <a:ext cx="3687380" cy="4633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+mj-lt"/>
              </a:rPr>
              <a:t>Customer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bg1"/>
                </a:solidFill>
              </a:rPr>
              <a:t>Team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A0E5B1-79FC-4B47-9748-810F1C93ADDA}" type="slidenum">
              <a:rPr lang="de-CH" smtClean="0"/>
              <a:t>7</a:t>
            </a:fld>
            <a:endParaRPr lang="de-CH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93503"/>
            <a:ext cx="1620000" cy="1620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4375404"/>
            <a:ext cx="1620000" cy="162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47" y="2694131"/>
            <a:ext cx="1620000" cy="16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307" y="2970975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Oliver Brack</a:t>
            </a:r>
          </a:p>
          <a:p>
            <a:r>
              <a:rPr lang="en-US" sz="2200" dirty="0" smtClean="0">
                <a:latin typeface="AA Zuehlke" pitchFamily="2" charset="0"/>
              </a:rPr>
              <a:t>Product Owner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361" y="2968851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Stefan </a:t>
            </a:r>
            <a:r>
              <a:rPr lang="en-US" sz="2200" dirty="0" err="1" smtClean="0">
                <a:latin typeface="+mj-lt"/>
              </a:rPr>
              <a:t>Schöb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AA Zuehlke" pitchFamily="2" charset="0"/>
              </a:rPr>
              <a:t>Android Developer</a:t>
            </a:r>
          </a:p>
          <a:p>
            <a:r>
              <a:rPr lang="en-US" sz="2200" dirty="0" smtClean="0">
                <a:latin typeface="AA Zuehlke" pitchFamily="2" charset="0"/>
              </a:rPr>
              <a:t>Windows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82936" y="464900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en-US" sz="2200" dirty="0" smtClean="0">
                <a:latin typeface="+mj-lt"/>
              </a:rPr>
              <a:t>Ursin Brunner</a:t>
            </a:r>
          </a:p>
          <a:p>
            <a:r>
              <a:rPr lang="en-US" sz="2200" dirty="0" err="1" smtClean="0">
                <a:latin typeface="AA Zuehlke" pitchFamily="2" charset="0"/>
              </a:rPr>
              <a:t>iOS</a:t>
            </a:r>
            <a:r>
              <a:rPr lang="en-US" sz="2200" dirty="0" smtClean="0">
                <a:latin typeface="AA Zuehlke" pitchFamily="2" charset="0"/>
              </a:rPr>
              <a:t> Developer</a:t>
            </a:r>
          </a:p>
          <a:p>
            <a:r>
              <a:rPr lang="en-US" sz="2200" dirty="0" smtClean="0">
                <a:latin typeface="AA Zuehlke" pitchFamily="2" charset="0"/>
              </a:rPr>
              <a:t>Mac OSX</a:t>
            </a:r>
          </a:p>
        </p:txBody>
      </p:sp>
    </p:spTree>
    <p:extLst>
      <p:ext uri="{BB962C8B-B14F-4D97-AF65-F5344CB8AC3E}">
        <p14:creationId xmlns:p14="http://schemas.microsoft.com/office/powerpoint/2010/main" val="40973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FF820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sz="2800" dirty="0" smtClean="0"/>
              <a:t>.NET development team (C#)</a:t>
            </a:r>
          </a:p>
          <a:p>
            <a:pPr lvl="1"/>
            <a:r>
              <a:rPr lang="en-US" sz="2800" dirty="0" smtClean="0"/>
              <a:t>Cloud service (Azure) providing a </a:t>
            </a:r>
            <a:r>
              <a:rPr lang="en-US" sz="2800" dirty="0" err="1" smtClean="0"/>
              <a:t>RESTful</a:t>
            </a:r>
            <a:r>
              <a:rPr lang="en-US" sz="2800" dirty="0" smtClean="0"/>
              <a:t> API</a:t>
            </a:r>
          </a:p>
          <a:p>
            <a:pPr lvl="2"/>
            <a:r>
              <a:rPr lang="en-US" sz="2400" dirty="0" smtClean="0"/>
              <a:t>Get users</a:t>
            </a:r>
          </a:p>
          <a:p>
            <a:pPr lvl="2"/>
            <a:r>
              <a:rPr lang="en-US" sz="2400" dirty="0" smtClean="0"/>
              <a:t>Send/receive messages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bg1"/>
                </a:solidFill>
              </a:rPr>
              <a:t>Initial Position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91046E96-5A14-484B-8244-65336C5D08B9}" type="slidenum">
              <a:rPr lang="de-CH" smtClean="0"/>
              <a:t>8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365949" y="3845285"/>
            <a:ext cx="4990230" cy="1825302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Service (Azure)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213601" y="4798810"/>
            <a:ext cx="925885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2420" y="3568425"/>
            <a:ext cx="359425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Zühlke X-Platform Messenger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4890" y="4874386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7238" y="4029951"/>
            <a:ext cx="2708982" cy="153771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+mj-lt"/>
              </a:rPr>
              <a:t>Mobile Clients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AA Zuehlke" pitchFamily="2" charset="0"/>
              </a:rPr>
              <a:t>Android</a:t>
            </a:r>
            <a:endParaRPr lang="en-US" sz="2200" dirty="0">
              <a:solidFill>
                <a:schemeClr val="tx1"/>
              </a:solidFill>
              <a:latin typeface="AA Zuehlke" pitchFamily="2" charset="0"/>
            </a:endParaRPr>
          </a:p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AA Zuehlke" pitchFamily="2" charset="0"/>
              </a:rPr>
              <a:t>iOS</a:t>
            </a:r>
            <a:endParaRPr lang="en-US" sz="2200" dirty="0" smtClean="0">
              <a:solidFill>
                <a:schemeClr val="tx1"/>
              </a:solidFill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07907" y="4303177"/>
            <a:ext cx="2305694" cy="9912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</a:t>
            </a:r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ayer (.NET)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Portable Class Library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Logo" descr="C:\Users\Luc Benninger\Desktop\Zuehlke_Logo_rgb_300dpi.png"/>
          <p:cNvPicPr>
            <a:picLocks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1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err="1" smtClean="0"/>
              <a:t>Xamarin</a:t>
            </a:r>
            <a:r>
              <a:rPr lang="en-US" sz="2800" dirty="0" smtClean="0"/>
              <a:t> Studio or Visual Studio (with plug-in)</a:t>
            </a:r>
          </a:p>
          <a:p>
            <a:pPr lvl="2"/>
            <a:r>
              <a:rPr lang="en-US" sz="2400" dirty="0" smtClean="0"/>
              <a:t>Stefan will be using Visual Studio 2012</a:t>
            </a:r>
          </a:p>
          <a:p>
            <a:pPr lvl="1"/>
            <a:r>
              <a:rPr lang="en-US" sz="2800" dirty="0" smtClean="0"/>
              <a:t>Project types</a:t>
            </a:r>
          </a:p>
          <a:p>
            <a:pPr lvl="2"/>
            <a:r>
              <a:rPr lang="en-US" sz="2400" dirty="0" smtClean="0"/>
              <a:t>Android</a:t>
            </a:r>
          </a:p>
          <a:p>
            <a:pPr lvl="3"/>
            <a:r>
              <a:rPr lang="en-US" sz="2400" dirty="0" smtClean="0"/>
              <a:t>“Java Binding Library” to use existing JAR libraries</a:t>
            </a:r>
          </a:p>
          <a:p>
            <a:pPr lvl="2"/>
            <a:r>
              <a:rPr lang="en-US" sz="2400" dirty="0" err="1" smtClean="0"/>
              <a:t>iOS</a:t>
            </a:r>
            <a:endParaRPr lang="en-US" sz="2400" dirty="0" smtClean="0"/>
          </a:p>
          <a:p>
            <a:pPr lvl="1"/>
            <a:r>
              <a:rPr lang="en-US" sz="2800" dirty="0" smtClean="0"/>
              <a:t>Android project</a:t>
            </a:r>
          </a:p>
          <a:p>
            <a:pPr lvl="2"/>
            <a:r>
              <a:rPr lang="en-US" sz="2400" dirty="0" smtClean="0"/>
              <a:t>Folder structure</a:t>
            </a:r>
          </a:p>
          <a:p>
            <a:pPr lvl="2"/>
            <a:r>
              <a:rPr lang="en-US" sz="2400" dirty="0" smtClean="0"/>
              <a:t>UI designer (within Visual Studio)</a:t>
            </a:r>
          </a:p>
          <a:p>
            <a:pPr lvl="1"/>
            <a:r>
              <a:rPr lang="en-US" sz="2800" dirty="0" smtClean="0"/>
              <a:t>Android simulator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Tooling</a:t>
            </a:r>
            <a:br>
              <a:rPr lang="en-US" dirty="0" smtClean="0"/>
            </a:br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8DA3741-9D02-42BE-867F-5E0952897EE8}" type="slidenum">
              <a:rPr lang="de-CH" smtClean="0"/>
              <a:t>9</a:t>
            </a:fld>
            <a:endParaRPr lang="de-CH" dirty="0"/>
          </a:p>
        </p:txBody>
      </p:sp>
      <p:pic>
        <p:nvPicPr>
          <p:cNvPr id="11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8440600" y="5924115"/>
            <a:ext cx="61967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8635473" y="78417"/>
            <a:ext cx="427734" cy="427734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1154</Words>
  <Application>Microsoft Office PowerPoint</Application>
  <PresentationFormat>On-screen Show (4:3)</PresentationFormat>
  <Paragraphs>376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AA Zuehlke</vt:lpstr>
      <vt:lpstr>Wingdings</vt:lpstr>
      <vt:lpstr>Webdings</vt:lpstr>
      <vt:lpstr>Wingdings 3</vt:lpstr>
      <vt:lpstr>AA Zuehlke Medium</vt:lpstr>
      <vt:lpstr>Zuehlke</vt:lpstr>
      <vt:lpstr>Cross-platform Mobile Development with C#</vt:lpstr>
      <vt:lpstr>The Future Is Mobile!</vt:lpstr>
      <vt:lpstr>Agenda</vt:lpstr>
      <vt:lpstr>Web, Hybrid or Native?</vt:lpstr>
      <vt:lpstr>Example: Native vs. Web</vt:lpstr>
      <vt:lpstr>Code Sharing Using Xamarin and MvvmCross</vt:lpstr>
      <vt:lpstr>Team Roles</vt:lpstr>
      <vt:lpstr>Initial Position</vt:lpstr>
      <vt:lpstr>Tooling Android</vt:lpstr>
      <vt:lpstr>Tooling iOS</vt:lpstr>
      <vt:lpstr>PowerPoint Presentation</vt:lpstr>
      <vt:lpstr>MvvmCross Setup with NuGet</vt:lpstr>
      <vt:lpstr>Shared Model/ViewModel (1/2)</vt:lpstr>
      <vt:lpstr>Shared Model/ViewModel (2/2)</vt:lpstr>
      <vt:lpstr>User Details</vt:lpstr>
      <vt:lpstr>Including HTML5 Content</vt:lpstr>
      <vt:lpstr>Messages</vt:lpstr>
      <vt:lpstr>Messages</vt:lpstr>
      <vt:lpstr>What About Security?</vt:lpstr>
      <vt:lpstr>Client-side Encryption</vt:lpstr>
      <vt:lpstr>Service Hosting</vt:lpstr>
      <vt:lpstr>User Settings</vt:lpstr>
      <vt:lpstr>User Settings</vt:lpstr>
      <vt:lpstr>Code Metrics</vt:lpstr>
      <vt:lpstr>Questions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183</cp:revision>
  <dcterms:created xsi:type="dcterms:W3CDTF">2010-09-09T06:40:38Z</dcterms:created>
  <dcterms:modified xsi:type="dcterms:W3CDTF">2013-09-21T19:39:49Z</dcterms:modified>
</cp:coreProperties>
</file>