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93" r:id="rId2"/>
    <p:sldId id="257" r:id="rId3"/>
    <p:sldId id="296" r:id="rId4"/>
    <p:sldId id="268" r:id="rId5"/>
    <p:sldId id="269" r:id="rId6"/>
    <p:sldId id="279" r:id="rId7"/>
    <p:sldId id="321" r:id="rId8"/>
    <p:sldId id="311" r:id="rId9"/>
    <p:sldId id="300" r:id="rId10"/>
    <p:sldId id="317" r:id="rId11"/>
    <p:sldId id="312" r:id="rId12"/>
    <p:sldId id="301" r:id="rId13"/>
    <p:sldId id="310" r:id="rId14"/>
    <p:sldId id="313" r:id="rId15"/>
    <p:sldId id="314" r:id="rId16"/>
    <p:sldId id="315" r:id="rId17"/>
    <p:sldId id="316" r:id="rId18"/>
    <p:sldId id="318" r:id="rId19"/>
    <p:sldId id="308" r:id="rId20"/>
    <p:sldId id="319" r:id="rId21"/>
    <p:sldId id="320" r:id="rId22"/>
    <p:sldId id="322" r:id="rId23"/>
    <p:sldId id="304" r:id="rId24"/>
    <p:sldId id="290" r:id="rId25"/>
    <p:sldId id="298" r:id="rId26"/>
    <p:sldId id="299" r:id="rId27"/>
    <p:sldId id="297" r:id="rId28"/>
    <p:sldId id="295" r:id="rId29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32"/>
      <p:bold r:id="rId33"/>
    </p:embeddedFont>
    <p:embeddedFont>
      <p:font typeface="AA Zuehlke Medium" panose="02000603060000020004" pitchFamily="2" charset="0"/>
      <p:regular r:id="rId34"/>
    </p:embeddedFont>
    <p:embeddedFont>
      <p:font typeface="Webdings" panose="05030102010509060703" pitchFamily="18" charset="2"/>
      <p:regular r:id="rId35"/>
    </p:embeddedFont>
    <p:embeddedFont>
      <p:font typeface="Wingdings 3" panose="05040102010807070707" pitchFamily="18" charset="2"/>
      <p:regular r:id="rId36"/>
    </p:embeddedFont>
  </p:embeddedFontLst>
  <p:custDataLst>
    <p:tags r:id="rId3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CDFE"/>
    <a:srgbClr val="CBE2FE"/>
    <a:srgbClr val="B3D877"/>
    <a:srgbClr val="B7D8C4"/>
    <a:srgbClr val="000000"/>
    <a:srgbClr val="FEF080"/>
    <a:srgbClr val="999999"/>
    <a:srgbClr val="69A786"/>
    <a:srgbClr val="92C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-9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-3552" y="-102"/>
      </p:cViewPr>
      <p:guideLst>
        <p:guide orient="horz" pos="2880"/>
        <p:guide pos="2160"/>
      </p:guideLst>
    </p:cSldViewPr>
  </p:notesViewPr>
  <p:gridSpacing cx="71289" cy="712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16.09.2013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9/16/2013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701E5CC2-6583-404C-9435-A85A2238A7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E16435C-DBD1-440D-BB0D-F8EAD2BAFE55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Small" type="obj" preserve="1">
  <p:cSld name="Text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63828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arge" preserve="1" userDrawn="1">
  <p:cSld name="Title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" y="4141788"/>
            <a:ext cx="6272213" cy="2490787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Optionally insert a picture</a:t>
            </a:r>
            <a:endParaRPr lang="en-GB" dirty="0"/>
          </a:p>
        </p:txBody>
      </p:sp>
      <p:sp>
        <p:nvSpPr>
          <p:cNvPr id="19" name="TextBox 18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05A4128-DB35-41C2-B388-5A79E3A302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523383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anchor="t" anchorCtr="0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717800" y="4141789"/>
            <a:ext cx="2424113" cy="2424113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Insert a picture</a:t>
            </a:r>
            <a:endParaRPr lang="en-GB" dirty="0"/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20" name="Line8"/>
          <p:cNvSpPr>
            <a:spLocks noChangeShapeType="1"/>
          </p:cNvSpPr>
          <p:nvPr userDrawn="1"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9"/>
          <p:cNvSpPr>
            <a:spLocks noChangeShapeType="1"/>
          </p:cNvSpPr>
          <p:nvPr userDrawn="1"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378A4CBE-FEF7-4960-B5D7-4D3455C94231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type="secHead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000000"/>
                </a:solidFill>
                <a:latin typeface="AA Zuehlke Medium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4" y="5424488"/>
            <a:ext cx="1150938" cy="212725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b="1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Cross-platform Mobile Development</a:t>
            </a:r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5" y="5743575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1775" y="5637213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94A92AD-9E5D-4B92-8CFB-3DA1B35B5F6E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Medium" preserve="1" userDrawn="1">
  <p:cSld name="Text Slide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7556633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Large" preserve="1" userDrawn="1">
  <p:cSld name="Text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7B7DDA7-CF12-4BBF-B8E0-F427BB9AB6A0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" type="twoObj" preserve="1">
  <p:cSld name="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46239"/>
            <a:ext cx="2424113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7800" y="1646239"/>
            <a:ext cx="3706812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08036F8-FD1A-4F80-8A70-B92E69488E2B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Frames" preserve="1" userDrawn="1">
  <p:cSld name="Slide with 3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1"/>
          <p:cNvSpPr>
            <a:spLocks noChangeShapeType="1"/>
          </p:cNvSpPr>
          <p:nvPr userDrawn="1"/>
        </p:nvSpPr>
        <p:spPr bwMode="gray">
          <a:xfrm>
            <a:off x="1524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2"/>
          <p:cNvSpPr>
            <a:spLocks noChangeShapeType="1"/>
          </p:cNvSpPr>
          <p:nvPr userDrawn="1"/>
        </p:nvSpPr>
        <p:spPr bwMode="gray">
          <a:xfrm>
            <a:off x="14351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717800" y="1646238"/>
            <a:ext cx="3698875" cy="484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2424113" cy="2424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7"/>
          </p:nvPr>
        </p:nvSpPr>
        <p:spPr>
          <a:xfrm>
            <a:off x="152400" y="4141787"/>
            <a:ext cx="2424113" cy="242411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9E8E012-0A83-4B09-BF48-F9A61631A5C2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52082" y="2209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83" y="1646775"/>
            <a:ext cx="6264594" cy="4847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082" y="6673221"/>
            <a:ext cx="4989831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16E85F37-F433-4A88-8678-0FDC0A7E7087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Line12"/>
          <p:cNvSpPr>
            <a:spLocks noChangeShapeType="1"/>
          </p:cNvSpPr>
          <p:nvPr/>
        </p:nvSpPr>
        <p:spPr bwMode="gray">
          <a:xfrm>
            <a:off x="7851775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1"/>
          <p:cNvSpPr>
            <a:spLocks noChangeShapeType="1"/>
          </p:cNvSpPr>
          <p:nvPr/>
        </p:nvSpPr>
        <p:spPr bwMode="gray">
          <a:xfrm>
            <a:off x="1524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6"/>
          <p:cNvSpPr>
            <a:spLocks noChangeShapeType="1"/>
          </p:cNvSpPr>
          <p:nvPr/>
        </p:nvSpPr>
        <p:spPr bwMode="gray">
          <a:xfrm>
            <a:off x="1524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/>
        </p:nvSpPr>
        <p:spPr bwMode="gray">
          <a:xfrm>
            <a:off x="14351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/>
        </p:nvSpPr>
        <p:spPr bwMode="gray">
          <a:xfrm>
            <a:off x="52847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2"/>
          <p:cNvSpPr>
            <a:spLocks noChangeShapeType="1"/>
          </p:cNvSpPr>
          <p:nvPr/>
        </p:nvSpPr>
        <p:spPr bwMode="gray">
          <a:xfrm>
            <a:off x="14351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3"/>
          <p:cNvSpPr>
            <a:spLocks noChangeShapeType="1"/>
          </p:cNvSpPr>
          <p:nvPr/>
        </p:nvSpPr>
        <p:spPr bwMode="gray">
          <a:xfrm>
            <a:off x="27178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4"/>
          <p:cNvSpPr>
            <a:spLocks noChangeShapeType="1"/>
          </p:cNvSpPr>
          <p:nvPr/>
        </p:nvSpPr>
        <p:spPr bwMode="gray">
          <a:xfrm>
            <a:off x="40020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5"/>
          <p:cNvSpPr>
            <a:spLocks noChangeShapeType="1"/>
          </p:cNvSpPr>
          <p:nvPr/>
        </p:nvSpPr>
        <p:spPr bwMode="gray">
          <a:xfrm>
            <a:off x="52847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18"/>
          <p:cNvSpPr>
            <a:spLocks noChangeShapeType="1"/>
          </p:cNvSpPr>
          <p:nvPr/>
        </p:nvSpPr>
        <p:spPr bwMode="gray">
          <a:xfrm>
            <a:off x="-347663" y="65659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" name="Line 122"/>
          <p:cNvSpPr>
            <a:spLocks noChangeShapeType="1"/>
          </p:cNvSpPr>
          <p:nvPr/>
        </p:nvSpPr>
        <p:spPr bwMode="gray">
          <a:xfrm>
            <a:off x="-347663" y="5424488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" name="Line 123"/>
          <p:cNvSpPr>
            <a:spLocks noChangeShapeType="1"/>
          </p:cNvSpPr>
          <p:nvPr/>
        </p:nvSpPr>
        <p:spPr bwMode="gray">
          <a:xfrm>
            <a:off x="-347663" y="5283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" name="Line 125"/>
          <p:cNvSpPr>
            <a:spLocks noChangeShapeType="1"/>
          </p:cNvSpPr>
          <p:nvPr/>
        </p:nvSpPr>
        <p:spPr bwMode="gray">
          <a:xfrm>
            <a:off x="-347663" y="6637338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" name="Line 126"/>
          <p:cNvSpPr>
            <a:spLocks noChangeShapeType="1"/>
          </p:cNvSpPr>
          <p:nvPr/>
        </p:nvSpPr>
        <p:spPr bwMode="gray">
          <a:xfrm>
            <a:off x="-347663" y="53530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" name="Line 127"/>
          <p:cNvSpPr>
            <a:spLocks noChangeShapeType="1"/>
          </p:cNvSpPr>
          <p:nvPr/>
        </p:nvSpPr>
        <p:spPr bwMode="gray">
          <a:xfrm>
            <a:off x="-347663" y="40703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" name="Line 128"/>
          <p:cNvSpPr>
            <a:spLocks noChangeShapeType="1"/>
          </p:cNvSpPr>
          <p:nvPr/>
        </p:nvSpPr>
        <p:spPr bwMode="gray">
          <a:xfrm>
            <a:off x="-347663" y="27876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" name="Line 129"/>
          <p:cNvSpPr>
            <a:spLocks noChangeShapeType="1"/>
          </p:cNvSpPr>
          <p:nvPr/>
        </p:nvSpPr>
        <p:spPr bwMode="gray">
          <a:xfrm>
            <a:off x="-347663" y="15049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" name="Line 130"/>
          <p:cNvSpPr>
            <a:spLocks noChangeShapeType="1"/>
          </p:cNvSpPr>
          <p:nvPr/>
        </p:nvSpPr>
        <p:spPr bwMode="gray">
          <a:xfrm>
            <a:off x="-347663" y="4140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" name="Line 131"/>
          <p:cNvSpPr>
            <a:spLocks noChangeShapeType="1"/>
          </p:cNvSpPr>
          <p:nvPr/>
        </p:nvSpPr>
        <p:spPr bwMode="gray">
          <a:xfrm>
            <a:off x="-347663" y="39989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" name="Line 132"/>
          <p:cNvSpPr>
            <a:spLocks noChangeShapeType="1"/>
          </p:cNvSpPr>
          <p:nvPr/>
        </p:nvSpPr>
        <p:spPr bwMode="gray">
          <a:xfrm>
            <a:off x="-347663" y="28575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" name="Line 133"/>
          <p:cNvSpPr>
            <a:spLocks noChangeShapeType="1"/>
          </p:cNvSpPr>
          <p:nvPr/>
        </p:nvSpPr>
        <p:spPr bwMode="gray">
          <a:xfrm>
            <a:off x="-347663" y="27162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" name="Line 134"/>
          <p:cNvSpPr>
            <a:spLocks noChangeShapeType="1"/>
          </p:cNvSpPr>
          <p:nvPr/>
        </p:nvSpPr>
        <p:spPr bwMode="gray">
          <a:xfrm>
            <a:off x="-346075" y="1574800"/>
            <a:ext cx="284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" name="Line 135"/>
          <p:cNvSpPr>
            <a:spLocks noChangeShapeType="1"/>
          </p:cNvSpPr>
          <p:nvPr/>
        </p:nvSpPr>
        <p:spPr bwMode="gray">
          <a:xfrm>
            <a:off x="1524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3" name="Line 137"/>
          <p:cNvSpPr>
            <a:spLocks noChangeShapeType="1"/>
          </p:cNvSpPr>
          <p:nvPr/>
        </p:nvSpPr>
        <p:spPr bwMode="gray">
          <a:xfrm>
            <a:off x="129222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" name="Line 138"/>
          <p:cNvSpPr>
            <a:spLocks noChangeShapeType="1"/>
          </p:cNvSpPr>
          <p:nvPr/>
        </p:nvSpPr>
        <p:spPr bwMode="gray">
          <a:xfrm>
            <a:off x="14351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" name="Line 139"/>
          <p:cNvSpPr>
            <a:spLocks noChangeShapeType="1"/>
          </p:cNvSpPr>
          <p:nvPr/>
        </p:nvSpPr>
        <p:spPr bwMode="gray">
          <a:xfrm>
            <a:off x="25765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6" name="Line 140"/>
          <p:cNvSpPr>
            <a:spLocks noChangeShapeType="1"/>
          </p:cNvSpPr>
          <p:nvPr/>
        </p:nvSpPr>
        <p:spPr bwMode="gray">
          <a:xfrm>
            <a:off x="27178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" name="Line 141"/>
          <p:cNvSpPr>
            <a:spLocks noChangeShapeType="1"/>
          </p:cNvSpPr>
          <p:nvPr/>
        </p:nvSpPr>
        <p:spPr bwMode="gray">
          <a:xfrm>
            <a:off x="38592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8" name="Line 142"/>
          <p:cNvSpPr>
            <a:spLocks noChangeShapeType="1"/>
          </p:cNvSpPr>
          <p:nvPr/>
        </p:nvSpPr>
        <p:spPr bwMode="gray">
          <a:xfrm>
            <a:off x="40020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9" name="Line 143"/>
          <p:cNvSpPr>
            <a:spLocks noChangeShapeType="1"/>
          </p:cNvSpPr>
          <p:nvPr/>
        </p:nvSpPr>
        <p:spPr bwMode="gray">
          <a:xfrm>
            <a:off x="51419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" name="Line 144"/>
          <p:cNvSpPr>
            <a:spLocks noChangeShapeType="1"/>
          </p:cNvSpPr>
          <p:nvPr/>
        </p:nvSpPr>
        <p:spPr bwMode="gray">
          <a:xfrm>
            <a:off x="52847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" name="Line 145"/>
          <p:cNvSpPr>
            <a:spLocks noChangeShapeType="1"/>
          </p:cNvSpPr>
          <p:nvPr/>
        </p:nvSpPr>
        <p:spPr bwMode="gray">
          <a:xfrm>
            <a:off x="64262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" name="Line 146"/>
          <p:cNvSpPr>
            <a:spLocks noChangeShapeType="1"/>
          </p:cNvSpPr>
          <p:nvPr/>
        </p:nvSpPr>
        <p:spPr bwMode="gray">
          <a:xfrm>
            <a:off x="785177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" name="Line 147"/>
          <p:cNvSpPr>
            <a:spLocks noChangeShapeType="1"/>
          </p:cNvSpPr>
          <p:nvPr/>
        </p:nvSpPr>
        <p:spPr bwMode="gray">
          <a:xfrm>
            <a:off x="89916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" name="Line 149"/>
          <p:cNvSpPr>
            <a:spLocks noChangeShapeType="1"/>
          </p:cNvSpPr>
          <p:nvPr/>
        </p:nvSpPr>
        <p:spPr bwMode="gray">
          <a:xfrm>
            <a:off x="65674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" name="Line 150"/>
          <p:cNvSpPr>
            <a:spLocks noChangeShapeType="1"/>
          </p:cNvSpPr>
          <p:nvPr/>
        </p:nvSpPr>
        <p:spPr bwMode="gray">
          <a:xfrm>
            <a:off x="77089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© Zühlke 2013</a:t>
            </a:r>
          </a:p>
        </p:txBody>
      </p:sp>
      <p:sp>
        <p:nvSpPr>
          <p:cNvPr id="50" name="Line10"/>
          <p:cNvSpPr>
            <a:spLocks noChangeShapeType="1"/>
          </p:cNvSpPr>
          <p:nvPr/>
        </p:nvSpPr>
        <p:spPr bwMode="gray">
          <a:xfrm>
            <a:off x="65674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6" name="Logo" descr="C:\Users\Luc Benninger\Desktop\Zuehlke_Logo_rgb_300dpi.png"/>
          <p:cNvPicPr>
            <a:picLocks noChangeArrowheads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  <p:sldLayoutId id="2147483649" r:id="rId4"/>
    <p:sldLayoutId id="2147483651" r:id="rId5"/>
    <p:sldLayoutId id="2147483664" r:id="rId6"/>
    <p:sldLayoutId id="2147483666" r:id="rId7"/>
    <p:sldLayoutId id="2147483652" r:id="rId8"/>
    <p:sldLayoutId id="2147483663" r:id="rId9"/>
    <p:sldLayoutId id="2147483655" r:id="rId10"/>
    <p:sldLayoutId id="2147483654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2800" kern="1200">
          <a:solidFill>
            <a:srgbClr val="FF820A"/>
          </a:solidFill>
          <a:latin typeface="AA Zuehlke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chemeClr val="tx1"/>
          </a:solidFill>
          <a:latin typeface="AA Zuehlke Medium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808080"/>
        </a:buClr>
        <a:buSzPct val="75000"/>
        <a:buFont typeface="AA Zuehlke" pitchFamily="2" charset="0"/>
        <a:buChar char="•"/>
        <a:defRPr sz="22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://atceven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zxm.azurewebsites.net/api/message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1.png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a.ad-tech.com/sf/wp-content/uploads/DigitalConsumer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Cross-platform Mobile Development with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 anchorCtr="0"/>
          <a:lstStyle/>
          <a:p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4072977" y="4213178"/>
            <a:ext cx="1055179" cy="116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5356179" y="4254942"/>
            <a:ext cx="1039933" cy="120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B8AA607-8E02-43F3-9B54-7A29AE56049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24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Xamarin</a:t>
            </a:r>
            <a:r>
              <a:rPr lang="en-US" dirty="0" smtClean="0"/>
              <a:t> Studio</a:t>
            </a:r>
          </a:p>
          <a:p>
            <a:pPr lvl="2"/>
            <a:r>
              <a:rPr lang="en-US" dirty="0" smtClean="0"/>
              <a:t>C# example</a:t>
            </a:r>
          </a:p>
          <a:p>
            <a:pPr lvl="2"/>
            <a:r>
              <a:rPr lang="en-US" dirty="0" err="1" smtClean="0"/>
              <a:t>iOS</a:t>
            </a:r>
            <a:r>
              <a:rPr lang="en-US" dirty="0" smtClean="0"/>
              <a:t> simulator (</a:t>
            </a:r>
            <a:r>
              <a:rPr lang="en-US" dirty="0" smtClean="0">
                <a:solidFill>
                  <a:srgbClr val="FF0000"/>
                </a:solidFill>
              </a:rPr>
              <a:t>remote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10</a:t>
            </a:fld>
            <a:endParaRPr lang="de-CH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1"/>
            <a:r>
              <a:rPr lang="en-US" sz="2800" dirty="0" smtClean="0"/>
              <a:t>Refresh button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Vision</a:t>
            </a:r>
          </a:p>
          <a:p>
            <a:pPr lvl="1"/>
            <a:r>
              <a:rPr lang="en-US" sz="2800" dirty="0" smtClean="0"/>
              <a:t>User details</a:t>
            </a:r>
          </a:p>
          <a:p>
            <a:pPr lvl="1"/>
            <a:r>
              <a:rPr lang="en-US" sz="2800" dirty="0" smtClean="0"/>
              <a:t>Messages</a:t>
            </a:r>
            <a:endParaRPr lang="en-US" sz="280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Title 2"/>
          <p:cNvSpPr txBox="1">
            <a:spLocks/>
          </p:cNvSpPr>
          <p:nvPr/>
        </p:nvSpPr>
        <p:spPr bwMode="gray">
          <a:xfrm>
            <a:off x="304482" y="3733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8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User Interface Mockup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91" y="1585913"/>
            <a:ext cx="2424010" cy="492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601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Prepared</a:t>
            </a:r>
            <a:r>
              <a:rPr lang="en-US" sz="2800" dirty="0"/>
              <a:t> </a:t>
            </a:r>
            <a:r>
              <a:rPr lang="en-US" sz="2800" dirty="0" smtClean="0"/>
              <a:t>solution</a:t>
            </a:r>
          </a:p>
          <a:p>
            <a:pPr lvl="2"/>
            <a:r>
              <a:rPr lang="en-US" sz="2400" dirty="0" err="1" smtClean="0"/>
              <a:t>Zxm.Android</a:t>
            </a:r>
            <a:r>
              <a:rPr lang="en-US" sz="2400" dirty="0" smtClean="0"/>
              <a:t>:	Android specific code</a:t>
            </a:r>
          </a:p>
          <a:p>
            <a:pPr lvl="2"/>
            <a:r>
              <a:rPr lang="en-US" sz="2400" dirty="0" err="1" smtClean="0"/>
              <a:t>Zxm.Core</a:t>
            </a:r>
            <a:r>
              <a:rPr lang="en-US" sz="2400" dirty="0" smtClean="0"/>
              <a:t>:		Shared code (client-side</a:t>
            </a:r>
            <a:r>
              <a:rPr lang="en-US" sz="2400" dirty="0" smtClean="0"/>
              <a:t>) as</a:t>
            </a:r>
            <a:br>
              <a:rPr lang="en-US" sz="2400" dirty="0" smtClean="0"/>
            </a:br>
            <a:r>
              <a:rPr lang="en-US" sz="2400" dirty="0" smtClean="0"/>
              <a:t>			</a:t>
            </a:r>
            <a:r>
              <a:rPr lang="en-US" sz="2400" dirty="0" smtClean="0">
                <a:latin typeface="+mj-lt"/>
              </a:rPr>
              <a:t>Portable Class Library (PCL)</a:t>
            </a:r>
            <a:endParaRPr lang="en-US" sz="2400" dirty="0" smtClean="0">
              <a:latin typeface="+mj-lt"/>
            </a:endParaRPr>
          </a:p>
          <a:p>
            <a:pPr lvl="2"/>
            <a:r>
              <a:rPr lang="en-US" sz="2400" dirty="0" err="1" smtClean="0"/>
              <a:t>Zxm.iOS</a:t>
            </a:r>
            <a:r>
              <a:rPr lang="en-US" sz="2400" dirty="0" smtClean="0"/>
              <a:t>:		</a:t>
            </a:r>
            <a:r>
              <a:rPr lang="en-US" sz="2400" dirty="0" err="1" smtClean="0"/>
              <a:t>iOS</a:t>
            </a:r>
            <a:r>
              <a:rPr lang="en-US" sz="2400" dirty="0" smtClean="0"/>
              <a:t> specific code</a:t>
            </a:r>
          </a:p>
          <a:p>
            <a:pPr lvl="2"/>
            <a:r>
              <a:rPr lang="en-US" sz="2400" dirty="0" err="1" smtClean="0"/>
              <a:t>Zxm.Test</a:t>
            </a:r>
            <a:r>
              <a:rPr lang="en-US" sz="2400" dirty="0" smtClean="0"/>
              <a:t>:		Unit tests (client-side)</a:t>
            </a:r>
          </a:p>
          <a:p>
            <a:pPr lvl="2"/>
            <a:r>
              <a:rPr lang="en-US" sz="2400" dirty="0" err="1" smtClean="0"/>
              <a:t>Zxm.Webservice</a:t>
            </a:r>
            <a:r>
              <a:rPr lang="en-US" sz="2400" dirty="0" smtClean="0"/>
              <a:t>:	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service (hosted on Azure)</a:t>
            </a:r>
          </a:p>
          <a:p>
            <a:pPr lvl="1"/>
            <a:r>
              <a:rPr lang="en-US" sz="2800" dirty="0" err="1" smtClean="0"/>
              <a:t>NuGet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Install </a:t>
            </a:r>
            <a:r>
              <a:rPr lang="en-US" sz="2800" dirty="0" err="1" smtClean="0">
                <a:sym typeface="Wingdings" panose="05000000000000000000" pitchFamily="2" charset="2"/>
              </a:rPr>
              <a:t>MvvmCross</a:t>
            </a:r>
            <a:endParaRPr lang="en-US" sz="2800" dirty="0">
              <a:sym typeface="Wingdings" panose="05000000000000000000" pitchFamily="2" charset="2"/>
            </a:endParaRPr>
          </a:p>
          <a:p>
            <a:pPr lvl="2"/>
            <a:r>
              <a:rPr lang="en-US" sz="2400" dirty="0" err="1" smtClean="0">
                <a:sym typeface="Wingdings" panose="05000000000000000000" pitchFamily="2" charset="2"/>
              </a:rPr>
              <a:t>HotTuna</a:t>
            </a:r>
            <a:r>
              <a:rPr lang="en-US" sz="2400" dirty="0" smtClean="0">
                <a:sym typeface="Wingdings" panose="05000000000000000000" pitchFamily="2" charset="2"/>
              </a:rPr>
              <a:t>: Most recent </a:t>
            </a:r>
            <a:r>
              <a:rPr lang="en-US" sz="2400" dirty="0" smtClean="0">
                <a:sym typeface="Wingdings" panose="05000000000000000000" pitchFamily="2" charset="2"/>
              </a:rPr>
              <a:t>release</a:t>
            </a: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MvvmCross</a:t>
            </a:r>
            <a:r>
              <a:rPr lang="en-US" dirty="0" smtClean="0"/>
              <a:t> Setup with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5C58849-2B8D-462E-A136-5B0C5EFE9461}" type="slidenum">
              <a:rPr lang="de-CH" smtClean="0"/>
              <a:t>12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Model (shared)</a:t>
            </a:r>
          </a:p>
          <a:p>
            <a:pPr lvl="1"/>
            <a:r>
              <a:rPr lang="en-US" sz="2400" dirty="0" smtClean="0"/>
              <a:t>User class</a:t>
            </a:r>
          </a:p>
          <a:p>
            <a:r>
              <a:rPr lang="en-US" sz="2400" dirty="0" err="1" smtClean="0"/>
              <a:t>ViewModel</a:t>
            </a:r>
            <a:r>
              <a:rPr lang="en-US" sz="2400" dirty="0" smtClean="0"/>
              <a:t> (shared)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Derive from </a:t>
            </a:r>
            <a:r>
              <a:rPr lang="en-US" sz="2400" dirty="0" err="1" smtClean="0">
                <a:sym typeface="Wingdings" panose="05000000000000000000" pitchFamily="2" charset="2"/>
              </a:rPr>
              <a:t>MvxViewModel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ObservableCollection</a:t>
            </a:r>
            <a:r>
              <a:rPr lang="en-US" sz="2000" dirty="0" smtClean="0">
                <a:sym typeface="Wingdings" panose="05000000000000000000" pitchFamily="2" charset="2"/>
              </a:rPr>
              <a:t> for user list</a:t>
            </a: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ICommand</a:t>
            </a:r>
            <a:r>
              <a:rPr lang="en-US" sz="2000" dirty="0" smtClean="0">
                <a:sym typeface="Wingdings" panose="05000000000000000000" pitchFamily="2" charset="2"/>
              </a:rPr>
              <a:t> to load/refresh users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View (</a:t>
            </a:r>
            <a:r>
              <a:rPr lang="en-US" sz="2400" dirty="0" err="1" smtClean="0">
                <a:sym typeface="Wingdings" panose="05000000000000000000" pitchFamily="2" charset="2"/>
              </a:rPr>
              <a:t>iOS</a:t>
            </a:r>
            <a:r>
              <a:rPr lang="en-US" sz="2400" dirty="0" smtClean="0">
                <a:sym typeface="Wingdings" panose="05000000000000000000" pitchFamily="2" charset="2"/>
              </a:rPr>
              <a:t> specific)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View (</a:t>
            </a:r>
            <a:r>
              <a:rPr lang="en-US" sz="2400" dirty="0" err="1" smtClean="0">
                <a:sym typeface="Wingdings" panose="05000000000000000000" pitchFamily="2" charset="2"/>
              </a:rPr>
              <a:t>xib</a:t>
            </a:r>
            <a:r>
              <a:rPr lang="en-US" sz="2400" dirty="0" smtClean="0">
                <a:sym typeface="Wingdings" panose="05000000000000000000" pitchFamily="2" charset="2"/>
              </a:rPr>
              <a:t>) and </a:t>
            </a:r>
            <a:r>
              <a:rPr lang="en-US" sz="2400" dirty="0" err="1" smtClean="0">
                <a:sym typeface="Wingdings" panose="05000000000000000000" pitchFamily="2" charset="2"/>
              </a:rPr>
              <a:t>ViewController</a:t>
            </a:r>
            <a:r>
              <a:rPr lang="en-US" sz="2400" dirty="0" smtClean="0">
                <a:sym typeface="Wingdings" panose="05000000000000000000" pitchFamily="2" charset="2"/>
              </a:rPr>
              <a:t> (C#)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Table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Button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Data binding with </a:t>
            </a:r>
            <a:r>
              <a:rPr lang="en-US" sz="2000" dirty="0" err="1" smtClean="0">
                <a:sym typeface="Wingdings" panose="05000000000000000000" pitchFamily="2" charset="2"/>
              </a:rPr>
              <a:t>MvvmCross</a:t>
            </a:r>
            <a:r>
              <a:rPr lang="en-US" sz="2000" dirty="0" smtClean="0">
                <a:sym typeface="Wingdings" panose="05000000000000000000" pitchFamily="2" charset="2"/>
              </a:rPr>
              <a:t> classes/methods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Model/</a:t>
            </a:r>
            <a:r>
              <a:rPr lang="en-US" dirty="0" err="1" smtClean="0"/>
              <a:t>ViewModel</a:t>
            </a:r>
            <a:r>
              <a:rPr lang="en-US" dirty="0" smtClean="0"/>
              <a:t> (1/2)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3B97BE1-35C1-414D-8998-D7C12E7673C1}" type="slidenum">
              <a:rPr lang="de-CH" smtClean="0"/>
              <a:t>13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4</a:t>
            </a:r>
          </a:p>
        </p:txBody>
      </p:sp>
      <p:pic>
        <p:nvPicPr>
          <p:cNvPr id="13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420284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2573532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ym typeface="Wingdings" panose="05000000000000000000" pitchFamily="2" charset="2"/>
              </a:rPr>
              <a:t>View </a:t>
            </a:r>
            <a:r>
              <a:rPr lang="en-US" sz="2000" dirty="0" smtClean="0">
                <a:sym typeface="Wingdings" panose="05000000000000000000" pitchFamily="2" charset="2"/>
              </a:rPr>
              <a:t>(Android specific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/>
              <a:t>User list</a:t>
            </a:r>
          </a:p>
          <a:p>
            <a:pPr lvl="2"/>
            <a:r>
              <a:rPr lang="en-US" dirty="0" smtClean="0"/>
              <a:t>Fragment (sub activity)</a:t>
            </a:r>
          </a:p>
          <a:p>
            <a:pPr lvl="2"/>
            <a:r>
              <a:rPr lang="en-US" dirty="0" smtClean="0"/>
              <a:t>Layout for single user (XML)</a:t>
            </a:r>
          </a:p>
          <a:p>
            <a:r>
              <a:rPr lang="en-US" dirty="0" smtClean="0"/>
              <a:t>User service access</a:t>
            </a:r>
          </a:p>
          <a:p>
            <a:pPr lvl="1"/>
            <a:r>
              <a:rPr lang="en-US" dirty="0" err="1" smtClean="0"/>
              <a:t>RestClient</a:t>
            </a:r>
            <a:r>
              <a:rPr lang="en-US" dirty="0" smtClean="0"/>
              <a:t> (class from </a:t>
            </a:r>
            <a:r>
              <a:rPr lang="en-US" dirty="0" err="1" smtClean="0"/>
              <a:t>RestSharp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Get users asynchronously</a:t>
            </a:r>
          </a:p>
          <a:p>
            <a:pPr lvl="1"/>
            <a:r>
              <a:rPr lang="en-US" dirty="0" err="1" smtClean="0"/>
              <a:t>Deserializing</a:t>
            </a:r>
            <a:r>
              <a:rPr lang="en-US" dirty="0" smtClean="0"/>
              <a:t> JSON response with Json.NET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Model/</a:t>
            </a:r>
            <a:r>
              <a:rPr lang="en-US" dirty="0" err="1"/>
              <a:t>ViewModel</a:t>
            </a:r>
            <a:r>
              <a:rPr lang="en-US" dirty="0"/>
              <a:t>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34BD413-43F6-4070-803A-629292F2ECAE}" type="slidenum">
              <a:rPr lang="de-CH" smtClean="0"/>
              <a:t>14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5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Details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612982"/>
            <a:ext cx="8207739" cy="488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2DB7A0-06DB-4D16-BEF2-9752666C014E}" type="slidenum">
              <a:rPr lang="de-CH" smtClean="0"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ViewModel</a:t>
            </a:r>
            <a:r>
              <a:rPr lang="en-US" dirty="0" smtClean="0"/>
              <a:t> (shared)</a:t>
            </a:r>
          </a:p>
          <a:p>
            <a:pPr lvl="1"/>
            <a:r>
              <a:rPr lang="en-US" dirty="0" smtClean="0"/>
              <a:t>Create URL by user ID</a:t>
            </a:r>
          </a:p>
          <a:p>
            <a:pPr lvl="1"/>
            <a:r>
              <a:rPr lang="en-US" dirty="0" err="1" smtClean="0"/>
              <a:t>ICommand</a:t>
            </a:r>
            <a:r>
              <a:rPr lang="en-US" dirty="0" smtClean="0"/>
              <a:t> to show user details (on </a:t>
            </a:r>
            <a:r>
              <a:rPr lang="en-US" dirty="0" err="1" smtClean="0"/>
              <a:t>UserListViewModel</a:t>
            </a:r>
            <a:r>
              <a:rPr lang="en-US" dirty="0" smtClean="0"/>
              <a:t>)</a:t>
            </a:r>
          </a:p>
          <a:p>
            <a:r>
              <a:rPr lang="en-US" dirty="0" smtClean="0"/>
              <a:t>View (</a:t>
            </a:r>
            <a:r>
              <a:rPr lang="en-US" dirty="0" err="1" smtClean="0"/>
              <a:t>iOS</a:t>
            </a:r>
            <a:r>
              <a:rPr lang="en-US" dirty="0" smtClean="0"/>
              <a:t> specific)</a:t>
            </a:r>
          </a:p>
          <a:p>
            <a:pPr lvl="1"/>
            <a:r>
              <a:rPr lang="en-US" dirty="0" err="1" smtClean="0"/>
              <a:t>WebView</a:t>
            </a:r>
            <a:r>
              <a:rPr lang="en-US" dirty="0" smtClean="0"/>
              <a:t> (existing)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HTML5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D640C6B-F2E1-43DE-A8F0-766B912423D9}" type="slidenum">
              <a:rPr lang="de-CH" smtClean="0"/>
              <a:t>16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6</a:t>
            </a:r>
          </a:p>
        </p:txBody>
      </p:sp>
      <p:pic>
        <p:nvPicPr>
          <p:cNvPr id="13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Group chat</a:t>
            </a:r>
          </a:p>
          <a:p>
            <a:pPr lvl="1"/>
            <a:r>
              <a:rPr lang="en-US" sz="2800" dirty="0" smtClean="0"/>
              <a:t>Every user can</a:t>
            </a:r>
            <a:br>
              <a:rPr lang="en-US" sz="2800" dirty="0" smtClean="0"/>
            </a:br>
            <a:r>
              <a:rPr lang="en-US" sz="2800" dirty="0" smtClean="0"/>
              <a:t>post messages</a:t>
            </a:r>
          </a:p>
          <a:p>
            <a:pPr lvl="1"/>
            <a:r>
              <a:rPr lang="en-US" sz="2800" dirty="0" smtClean="0"/>
              <a:t>All users see</a:t>
            </a:r>
            <a:br>
              <a:rPr lang="en-US" sz="2800" dirty="0" smtClean="0"/>
            </a:br>
            <a:r>
              <a:rPr lang="en-US" sz="2800" dirty="0" smtClean="0"/>
              <a:t>whole message history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Messages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2050" name="Picture 2" descr="http://cdn.itproportal.com/photos/Whatsapp-Android-Chats_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63" y="1699075"/>
            <a:ext cx="2659942" cy="478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2982A73-811C-4CFD-A616-A880D45024A1}" type="slidenum">
              <a:rPr lang="de-CH" smtClean="0"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(shared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MessageService</a:t>
            </a:r>
            <a:r>
              <a:rPr lang="en-US" dirty="0"/>
              <a:t> (client-side) to receive and send messages</a:t>
            </a:r>
          </a:p>
          <a:p>
            <a:r>
              <a:rPr lang="en-US" dirty="0" err="1" smtClean="0"/>
              <a:t>ViewModel</a:t>
            </a:r>
            <a:r>
              <a:rPr lang="en-US" dirty="0" smtClean="0"/>
              <a:t> (shared)</a:t>
            </a:r>
          </a:p>
          <a:p>
            <a:pPr lvl="1"/>
            <a:r>
              <a:rPr lang="en-US" dirty="0" err="1" smtClean="0"/>
              <a:t>ObservableCollection</a:t>
            </a:r>
            <a:r>
              <a:rPr lang="en-US" dirty="0" smtClean="0"/>
              <a:t> for messages</a:t>
            </a:r>
          </a:p>
          <a:p>
            <a:pPr lvl="1"/>
            <a:r>
              <a:rPr lang="en-US" dirty="0" err="1" smtClean="0"/>
              <a:t>ICommand</a:t>
            </a:r>
            <a:r>
              <a:rPr lang="en-US" dirty="0" smtClean="0"/>
              <a:t> to load/reload messages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Converter to convert timestamp (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Menu item for Action Bar to send message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18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7</a:t>
            </a:r>
          </a:p>
        </p:txBody>
      </p:sp>
      <p:pic>
        <p:nvPicPr>
          <p:cNvPr id="11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 rot="18746122">
            <a:off x="4637475" y="2969970"/>
            <a:ext cx="4689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Class diagram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arxist.com/images/stories/science/pri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18064"/>
            <a:ext cx="61912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2082" y="5353803"/>
            <a:ext cx="7556633" cy="1140659"/>
          </a:xfrm>
        </p:spPr>
        <p:txBody>
          <a:bodyPr anchor="b"/>
          <a:lstStyle/>
          <a:p>
            <a:r>
              <a:rPr lang="en-US" dirty="0" smtClean="0"/>
              <a:t>What about testing?</a:t>
            </a:r>
          </a:p>
          <a:p>
            <a:pPr lvl="1"/>
            <a:r>
              <a:rPr lang="en-US" dirty="0" smtClean="0"/>
              <a:t>How can we ensure proper encryption/decryption?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What About Security?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81727B8-15C5-4C54-A7E8-FF16A5766928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The Future Is Mobile!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42439" y="6399474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Bill </a:t>
            </a:r>
            <a:r>
              <a:rPr lang="en-US" sz="1000" dirty="0" err="1" smtClean="0"/>
              <a:t>Boorman</a:t>
            </a:r>
            <a:r>
              <a:rPr lang="en-US" sz="1000" dirty="0" smtClean="0"/>
              <a:t>, </a:t>
            </a:r>
            <a:r>
              <a:rPr lang="en-US" sz="1000" dirty="0" smtClean="0">
                <a:hlinkClick r:id="rId2"/>
              </a:rPr>
              <a:t>ATC 2012</a:t>
            </a:r>
            <a:endParaRPr lang="en-US" sz="1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2D4AFEC-F955-41BA-8292-1BE91E4102BD}" type="slidenum">
              <a:rPr lang="de-CH" smtClean="0"/>
              <a:t>2</a:t>
            </a:fld>
            <a:endParaRPr lang="de-C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918361"/>
              </p:ext>
            </p:extLst>
          </p:nvPr>
        </p:nvGraphicFramePr>
        <p:xfrm>
          <a:off x="293235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582886"/>
              </p:ext>
            </p:extLst>
          </p:nvPr>
        </p:nvGraphicFramePr>
        <p:xfrm>
          <a:off x="-20436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310598"/>
              </p:ext>
            </p:extLst>
          </p:nvPr>
        </p:nvGraphicFramePr>
        <p:xfrm>
          <a:off x="6069069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 Placeholder 1"/>
          <p:cNvSpPr txBox="1">
            <a:spLocks/>
          </p:cNvSpPr>
          <p:nvPr/>
        </p:nvSpPr>
        <p:spPr bwMode="auto">
          <a:xfrm>
            <a:off x="186280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60 %</a:t>
            </a:r>
            <a:endParaRPr lang="en-US" sz="2800" dirty="0"/>
          </a:p>
        </p:txBody>
      </p:sp>
      <p:sp>
        <p:nvSpPr>
          <p:cNvPr id="17" name="Text Placeholder 1"/>
          <p:cNvSpPr txBox="1">
            <a:spLocks/>
          </p:cNvSpPr>
          <p:nvPr/>
        </p:nvSpPr>
        <p:spPr bwMode="auto">
          <a:xfrm>
            <a:off x="3322996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75 %</a:t>
            </a:r>
            <a:endParaRPr lang="en-US" sz="2800" dirty="0"/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6459712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90 %</a:t>
            </a:r>
            <a:endParaRPr lang="en-US" sz="2800" dirty="0"/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31355" y="1860642"/>
            <a:ext cx="273625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Facebook posts</a:t>
            </a:r>
            <a:endParaRPr lang="en-US" sz="2800" dirty="0">
              <a:latin typeface="+mj-lt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3322996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Emails</a:t>
            </a:r>
            <a:endParaRPr lang="en-US" sz="2800" dirty="0">
              <a:latin typeface="+mj-lt"/>
            </a:endParaRPr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6459712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Tweets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51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4" grpId="0">
        <p:bldAsOne/>
      </p:bldGraphic>
      <p:bldGraphic spid="15" grpId="0">
        <p:bldAsOne/>
      </p:bldGraphic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Symmetric encryption with AES (256 bytes key)</a:t>
            </a:r>
          </a:p>
          <a:p>
            <a:pPr lvl="1"/>
            <a:r>
              <a:rPr lang="en-US" dirty="0" err="1" smtClean="0"/>
              <a:t>BountyCastle</a:t>
            </a:r>
            <a:r>
              <a:rPr lang="en-US" dirty="0" smtClean="0"/>
              <a:t> implementation</a:t>
            </a:r>
          </a:p>
          <a:p>
            <a:endParaRPr lang="en-US" dirty="0" smtClean="0"/>
          </a:p>
          <a:p>
            <a:r>
              <a:rPr lang="en-US" dirty="0" smtClean="0"/>
              <a:t>Test Driven Development (TDD)</a:t>
            </a:r>
          </a:p>
          <a:p>
            <a:pPr lvl="1"/>
            <a:r>
              <a:rPr lang="en-US" dirty="0" err="1" smtClean="0"/>
              <a:t>NUnit</a:t>
            </a:r>
            <a:r>
              <a:rPr lang="en-US" dirty="0" smtClean="0"/>
              <a:t> as test framework</a:t>
            </a:r>
          </a:p>
          <a:p>
            <a:pPr lvl="1"/>
            <a:r>
              <a:rPr lang="en-US" dirty="0" err="1" smtClean="0"/>
              <a:t>NSubstitute</a:t>
            </a:r>
            <a:r>
              <a:rPr lang="en-US" dirty="0" smtClean="0"/>
              <a:t> for mocking</a:t>
            </a:r>
          </a:p>
          <a:p>
            <a:pPr lvl="1"/>
            <a:r>
              <a:rPr lang="en-US" dirty="0" smtClean="0"/>
              <a:t>Test our </a:t>
            </a:r>
            <a:r>
              <a:rPr lang="en-US" dirty="0" err="1" smtClean="0"/>
              <a:t>EncryptedMessageService</a:t>
            </a:r>
            <a:r>
              <a:rPr lang="en-US" dirty="0" smtClean="0"/>
              <a:t>, not the encryption itself</a:t>
            </a:r>
            <a:br>
              <a:rPr lang="en-US" dirty="0" smtClean="0"/>
            </a:br>
            <a:r>
              <a:rPr lang="en-US" dirty="0" smtClean="0"/>
              <a:t>(as we are using a given encryption library)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Encryption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20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8</a:t>
            </a:r>
          </a:p>
        </p:txBody>
      </p:sp>
      <p:pic>
        <p:nvPicPr>
          <p:cNvPr id="11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hlinkClick r:id="rId3"/>
              </a:rPr>
              <a:t>Encryption demo</a:t>
            </a:r>
            <a:r>
              <a:rPr lang="en-US" dirty="0" smtClean="0"/>
              <a:t> on server</a:t>
            </a:r>
          </a:p>
          <a:p>
            <a:pPr lvl="1"/>
            <a:r>
              <a:rPr lang="en-US" dirty="0" smtClean="0"/>
              <a:t>Service can be hosted on public Cloud (e.g.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Service Hosting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21</a:t>
            </a:fld>
            <a:endParaRPr lang="de-CH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38" y="2573532"/>
            <a:ext cx="5988276" cy="391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(encryption key) hard coded</a:t>
            </a:r>
          </a:p>
          <a:p>
            <a:pPr lvl="1"/>
            <a:r>
              <a:rPr lang="en-US" dirty="0" smtClean="0"/>
              <a:t>Reverse engineering</a:t>
            </a:r>
          </a:p>
          <a:p>
            <a:pPr lvl="1"/>
            <a:r>
              <a:rPr lang="en-US" dirty="0" smtClean="0"/>
              <a:t>Key change needs deployment</a:t>
            </a:r>
          </a:p>
          <a:p>
            <a:endParaRPr lang="en-US" dirty="0" smtClean="0"/>
          </a:p>
          <a:p>
            <a:r>
              <a:rPr lang="en-US" dirty="0" smtClean="0"/>
              <a:t>Additional requirements</a:t>
            </a:r>
          </a:p>
          <a:p>
            <a:pPr lvl="1"/>
            <a:r>
              <a:rPr lang="en-US" dirty="0" smtClean="0"/>
              <a:t>Settings</a:t>
            </a:r>
          </a:p>
          <a:p>
            <a:pPr lvl="2"/>
            <a:r>
              <a:rPr lang="en-US" dirty="0" smtClean="0"/>
              <a:t>User name</a:t>
            </a:r>
          </a:p>
          <a:p>
            <a:pPr lvl="2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Individually configurable by user</a:t>
            </a:r>
          </a:p>
          <a:p>
            <a:pPr lvl="1"/>
            <a:r>
              <a:rPr lang="en-US" dirty="0" smtClean="0"/>
              <a:t>Persisted independent from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Settings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269" y="1626844"/>
            <a:ext cx="2430649" cy="493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2290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 database</a:t>
            </a:r>
          </a:p>
          <a:p>
            <a:pPr lvl="1"/>
            <a:r>
              <a:rPr lang="en-US" dirty="0" smtClean="0"/>
              <a:t>Install SQLite using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DatabaseService</a:t>
            </a:r>
            <a:r>
              <a:rPr lang="en-US" dirty="0" smtClean="0"/>
              <a:t> (client-side) to access database</a:t>
            </a:r>
          </a:p>
          <a:p>
            <a:pPr lvl="1"/>
            <a:r>
              <a:rPr lang="en-US" dirty="0" smtClean="0"/>
              <a:t>Full LINQ support to query/select/manipulate data</a:t>
            </a:r>
          </a:p>
          <a:p>
            <a:endParaRPr lang="en-US" dirty="0" smtClean="0"/>
          </a:p>
          <a:p>
            <a:r>
              <a:rPr lang="en-US" dirty="0" smtClean="0"/>
              <a:t>User settings</a:t>
            </a:r>
          </a:p>
          <a:p>
            <a:pPr lvl="1"/>
            <a:r>
              <a:rPr lang="en-US" dirty="0" smtClean="0"/>
              <a:t>Service (client-side) to load/save settings</a:t>
            </a:r>
          </a:p>
          <a:p>
            <a:pPr lvl="1"/>
            <a:r>
              <a:rPr lang="en-US" dirty="0" err="1" smtClean="0"/>
              <a:t>ViewModel</a:t>
            </a:r>
            <a:r>
              <a:rPr lang="en-US" dirty="0" smtClean="0"/>
              <a:t> revealing both username and password</a:t>
            </a:r>
          </a:p>
          <a:p>
            <a:pPr lvl="1"/>
            <a:r>
              <a:rPr lang="en-US" dirty="0" smtClean="0"/>
              <a:t>Use password from user settings within encryption service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User Settings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0A3D6BB-8BCA-4B24-9E9B-FFF3E06677AE}" type="slidenum">
              <a:rPr lang="de-CH" smtClean="0"/>
              <a:t>23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9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(concerning the App)</a:t>
            </a:r>
            <a:endParaRPr lang="en-US" dirty="0"/>
          </a:p>
        </p:txBody>
      </p:sp>
      <p:pic>
        <p:nvPicPr>
          <p:cNvPr id="1028" name="Picture 4" descr="http://www.celticwatersolutions.ie/uploads/images/Question%20About%20Water%20Filtr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7"/>
          <a:stretch/>
        </p:blipFill>
        <p:spPr bwMode="auto">
          <a:xfrm>
            <a:off x="2762547" y="1789353"/>
            <a:ext cx="3638550" cy="476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A382A82-52C3-4CAB-89F1-38331029E314}" type="slidenum">
              <a:rPr lang="de-CH" smtClean="0"/>
              <a:t>24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4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myBosch</a:t>
            </a:r>
            <a:r>
              <a:rPr lang="en-US" dirty="0"/>
              <a:t> App: Experiences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Kerry Lothrop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73850"/>
            <a:ext cx="4989513" cy="106363"/>
          </a:xfrm>
        </p:spPr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B09883B-D8DA-4C40-AD18-6B0B2D9537FF}" type="slidenum">
              <a:rPr lang="de-CH" smtClean="0"/>
              <a:t>25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19029"/>
            <a:ext cx="1143837" cy="11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Zühlke as </a:t>
            </a:r>
            <a:r>
              <a:rPr lang="en-US" dirty="0" err="1"/>
              <a:t>Xamarin’s</a:t>
            </a:r>
            <a:r>
              <a:rPr lang="en-US" dirty="0"/>
              <a:t> Premium Consulting Partner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dirty="0" smtClean="0"/>
              <a:t>Klaus Liebe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481FCEA-C37D-4243-8F22-4CC0415B3695}" type="slidenum">
              <a:rPr lang="de-CH" smtClean="0"/>
              <a:t>26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22839"/>
            <a:ext cx="1140027" cy="11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 descr="http://primearena.com/wp-content/uploads/2012/12/g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860642"/>
            <a:ext cx="7527161" cy="449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6E01C9A-4F0E-450E-B8F9-72C16FDD6F64}" type="slidenum">
              <a:rPr lang="de-CH" smtClean="0"/>
              <a:t>27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65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4945716"/>
            <a:ext cx="1620000" cy="16200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1587044"/>
            <a:ext cx="1620000" cy="16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3266380"/>
            <a:ext cx="1620000" cy="162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1730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1729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6304" y="5219314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err="1" smtClean="0">
                <a:latin typeface="AA Zuehlke" pitchFamily="2" charset="0"/>
              </a:rPr>
              <a:t>Nearshoring</a:t>
            </a:r>
            <a:r>
              <a:rPr lang="en-US" sz="2200" dirty="0" smtClean="0">
                <a:latin typeface="AA Zuehlke" pitchFamily="2" charset="0"/>
              </a:rPr>
              <a:t> Manager</a:t>
            </a:r>
          </a:p>
          <a:p>
            <a:r>
              <a:rPr lang="en-US" sz="2200" dirty="0" smtClean="0">
                <a:latin typeface="AA Zuehlke" pitchFamily="2" charset="0"/>
              </a:rPr>
              <a:t>Belgrade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A0CAE62-62EF-4FE6-8C36-CD1035D976E5}" type="slidenum">
              <a:rPr lang="de-CH" smtClean="0"/>
              <a:t>28</a:t>
            </a:fld>
            <a:endParaRPr lang="de-C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3265565"/>
            <a:ext cx="1620000" cy="162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56304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Kerry Lothrop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Lead Software Architect</a:t>
            </a:r>
            <a:endParaRPr lang="en-US" sz="2200" dirty="0" smtClean="0">
              <a:latin typeface="AA Zuehlke" pitchFamily="2" charset="0"/>
            </a:endParaRP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  <a:endParaRPr lang="en-US" sz="2200" dirty="0" smtClean="0">
              <a:latin typeface="AA Zuehlke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1587044"/>
            <a:ext cx="1620000" cy="162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69069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Klaus Liebe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Business Unit Manager</a:t>
            </a:r>
            <a:endParaRPr lang="en-US" sz="2200" dirty="0" smtClean="0">
              <a:latin typeface="AA Zuehlke" pitchFamily="2" charset="0"/>
            </a:endParaRP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  <a:endParaRPr lang="en-US" sz="22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9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	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olb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</a:t>
            </a:r>
            <a:r>
              <a:rPr lang="en-US" dirty="0" smtClean="0"/>
              <a:t>the “</a:t>
            </a:r>
            <a:r>
              <a:rPr lang="en-US" dirty="0" smtClean="0">
                <a:solidFill>
                  <a:schemeClr val="accent1"/>
                </a:solidFill>
              </a:rPr>
              <a:t>Z</a:t>
            </a:r>
            <a:r>
              <a:rPr lang="en-US" dirty="0" smtClean="0"/>
              <a:t>ühlke 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-Platform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essenger”	</a:t>
            </a:r>
            <a:r>
              <a:rPr lang="en-US" dirty="0" smtClean="0">
                <a:latin typeface="+mn-lt"/>
              </a:rPr>
              <a:t>40’	</a:t>
            </a:r>
            <a:r>
              <a:rPr lang="en-US" dirty="0" err="1" smtClean="0">
                <a:latin typeface="+mn-lt"/>
              </a:rPr>
              <a:t>ssh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urb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Questions (concerning the app)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myBosch</a:t>
            </a:r>
            <a:r>
              <a:rPr lang="en-US" dirty="0" smtClean="0"/>
              <a:t> App: Experiences				</a:t>
            </a:r>
            <a:r>
              <a:rPr lang="en-US" dirty="0" smtClean="0">
                <a:latin typeface="+mn-lt"/>
              </a:rPr>
              <a:t>5’	</a:t>
            </a:r>
            <a:r>
              <a:rPr lang="en-US" dirty="0" err="1" smtClean="0">
                <a:latin typeface="+mn-lt"/>
              </a:rPr>
              <a:t>kwl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Zühlke as </a:t>
            </a:r>
            <a:r>
              <a:rPr lang="en-US" dirty="0" err="1" smtClean="0"/>
              <a:t>Xamarin’s</a:t>
            </a:r>
            <a:r>
              <a:rPr lang="en-US" dirty="0"/>
              <a:t> Premium Consulting </a:t>
            </a:r>
            <a:r>
              <a:rPr lang="en-US" dirty="0" smtClean="0"/>
              <a:t>Partner	</a:t>
            </a:r>
            <a:r>
              <a:rPr lang="en-US" dirty="0" smtClean="0">
                <a:latin typeface="+mn-lt"/>
              </a:rPr>
              <a:t>5’	</a:t>
            </a:r>
            <a:r>
              <a:rPr lang="en-US" dirty="0" err="1" smtClean="0">
                <a:latin typeface="+mn-lt"/>
              </a:rPr>
              <a:t>kls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Discussion						</a:t>
            </a:r>
            <a:r>
              <a:rPr lang="en-US" dirty="0" smtClean="0">
                <a:latin typeface="+mn-lt"/>
              </a:rPr>
              <a:t>20’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Wrap-up						</a:t>
            </a:r>
            <a:r>
              <a:rPr lang="en-US" dirty="0" smtClean="0">
                <a:latin typeface="+mn-lt"/>
              </a:rPr>
              <a:t>5’	</a:t>
            </a:r>
            <a:r>
              <a:rPr lang="en-US" dirty="0" err="1" smtClean="0">
                <a:latin typeface="+mn-lt"/>
              </a:rPr>
              <a:t>olb</a:t>
            </a:r>
            <a:endParaRPr lang="en-US" dirty="0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8AE9C6-1CD8-484E-9750-DD723D6E9BEA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Web, Hybrid or Native?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66609"/>
              </p:ext>
            </p:extLst>
          </p:nvPr>
        </p:nvGraphicFramePr>
        <p:xfrm>
          <a:off x="152083" y="1628082"/>
          <a:ext cx="7556632" cy="493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44"/>
                <a:gridCol w="1594296"/>
                <a:gridCol w="1594296"/>
                <a:gridCol w="1594296"/>
              </a:tblGrid>
              <a:tr h="548626">
                <a:tc>
                  <a:txBody>
                    <a:bodyPr/>
                    <a:lstStyle/>
                    <a:p>
                      <a:r>
                        <a:rPr lang="en-US" sz="2400" b="0" noProof="0" dirty="0" smtClean="0">
                          <a:latin typeface="+mj-lt"/>
                        </a:rPr>
                        <a:t>Criteria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Web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hybrid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native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User Experience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Performance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Offline capability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Hardware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Payment models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Multi-platform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Abstraction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Deployment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577862" y="1076463"/>
            <a:ext cx="1853514" cy="570312"/>
          </a:xfrm>
          <a:prstGeom prst="wedgeRoundRectCallout">
            <a:avLst>
              <a:gd name="adj1" fmla="val 47294"/>
              <a:gd name="adj2" fmla="val 93039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jQuery</a:t>
            </a:r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 Mobile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502665" y="1076463"/>
            <a:ext cx="1568358" cy="570312"/>
          </a:xfrm>
          <a:prstGeom prst="wedgeRoundRectCallout">
            <a:avLst>
              <a:gd name="adj1" fmla="val 38324"/>
              <a:gd name="adj2" fmla="val 91131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PhoneGap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42558" y="1361619"/>
            <a:ext cx="1353268" cy="35644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Xamarin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597A14-2431-4C44-A1B1-69C3F17E09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338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Native vs. Web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152083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idx="4294967295"/>
          </p:nvPr>
        </p:nvSpPr>
        <p:spPr>
          <a:xfrm>
            <a:off x="2738721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+mn-lt"/>
              </a:rPr>
              <a:t>Web</a:t>
            </a: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2246415"/>
            <a:ext cx="2426400" cy="363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70" y="2250801"/>
            <a:ext cx="2426400" cy="363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5284890" y="2250801"/>
            <a:ext cx="2922850" cy="363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Interaction elements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Deployment, updates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Offline capability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(Buy ticket)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Hardware support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(Shake for most current ticket)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152082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dirty="0" smtClean="0"/>
              <a:t>64 %</a:t>
            </a:r>
            <a:endParaRPr lang="en-US" dirty="0"/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2744870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dirty="0" smtClean="0"/>
              <a:t>36 %</a:t>
            </a:r>
            <a:endParaRPr lang="en-US" dirty="0"/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5356178" y="6044071"/>
            <a:ext cx="378782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Mobile phone time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5025" y="6389949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hlinkClick r:id="rId4"/>
              </a:rPr>
              <a:t>Nielsen</a:t>
            </a:r>
            <a:r>
              <a:rPr lang="en-US" sz="1000" dirty="0" smtClean="0"/>
              <a:t>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F5FC07B-321F-4620-B48B-547CEFA566A0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820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loud 14"/>
          <p:cNvSpPr/>
          <p:nvPr/>
        </p:nvSpPr>
        <p:spPr>
          <a:xfrm>
            <a:off x="3027752" y="4820324"/>
            <a:ext cx="2912400" cy="1816682"/>
          </a:xfrm>
          <a:prstGeom prst="cloud">
            <a:avLst/>
          </a:prstGeom>
          <a:gradFill flip="none" rotWithShape="1">
            <a:gsLst>
              <a:gs pos="0">
                <a:srgbClr val="CBE2FE">
                  <a:shade val="30000"/>
                  <a:satMod val="115000"/>
                </a:srgbClr>
              </a:gs>
              <a:gs pos="50000">
                <a:srgbClr val="CBE2FE">
                  <a:shade val="67500"/>
                  <a:satMod val="115000"/>
                </a:srgbClr>
              </a:gs>
              <a:gs pos="100000">
                <a:srgbClr val="CBE2F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Code Sharing Using</a:t>
            </a:r>
            <a:br>
              <a:rPr lang="en-US" dirty="0" smtClean="0"/>
            </a:br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349775" y="174259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27874" y="3747258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268716" y="176764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2" idx="2"/>
            <a:endCxn id="15" idx="0"/>
          </p:cNvCxnSpPr>
          <p:nvPr/>
        </p:nvCxnSpPr>
        <p:spPr>
          <a:xfrm flipH="1">
            <a:off x="5937725" y="4608203"/>
            <a:ext cx="1052589" cy="112046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2"/>
            <a:endCxn id="15" idx="2"/>
          </p:cNvCxnSpPr>
          <p:nvPr/>
        </p:nvCxnSpPr>
        <p:spPr>
          <a:xfrm>
            <a:off x="2075874" y="4600508"/>
            <a:ext cx="960912" cy="112815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1787126" y="1777708"/>
            <a:ext cx="565299" cy="62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699834" y="1821594"/>
            <a:ext cx="577763" cy="6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77" y="5516534"/>
            <a:ext cx="977892" cy="9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ounded Rectangle 59"/>
          <p:cNvSpPr/>
          <p:nvPr/>
        </p:nvSpPr>
        <p:spPr>
          <a:xfrm>
            <a:off x="1421775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340716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342314" y="3754953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63018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427874" y="2557540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427874" y="2951795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427874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340715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381042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342314" y="2537664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42314" y="2931919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427873" y="3754953"/>
            <a:ext cx="6208841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427874" y="3357711"/>
            <a:ext cx="620884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89774" y="1748139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Xamarin</a:t>
            </a:r>
            <a:endParaRPr lang="en-US" sz="2800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2823" y="2104584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MvvmCross</a:t>
            </a:r>
            <a:endParaRPr lang="en-US" sz="2800" dirty="0" smtClean="0">
              <a:latin typeface="+mj-lt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427874" y="2951795"/>
            <a:ext cx="620884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3199D14-6B2D-4480-8764-E684327558A3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224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40" grpId="0" animBg="1"/>
      <p:bldP spid="42" grpId="0" animBg="1"/>
      <p:bldP spid="43" grpId="0" animBg="1"/>
      <p:bldP spid="46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25" grpId="0"/>
      <p:bldP spid="56" grpId="0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308687" y="1789352"/>
            <a:ext cx="4683231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Zühlke</a:t>
            </a:r>
            <a:endParaRPr lang="en-US" sz="2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1730" y="1789353"/>
            <a:ext cx="3687380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Customer</a:t>
            </a:r>
            <a:endParaRPr lang="en-US" sz="2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Team Roles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7</a:t>
            </a:fld>
            <a:endParaRPr lang="de-CH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2" y="2693503"/>
            <a:ext cx="1620000" cy="16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4375404"/>
            <a:ext cx="1620000" cy="162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2694131"/>
            <a:ext cx="1620000" cy="162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34307" y="2970975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smtClean="0">
                <a:latin typeface="AA Zuehlke" pitchFamily="2" charset="0"/>
              </a:rPr>
              <a:t>Project Owner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68361" y="2968851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Android Developer</a:t>
            </a:r>
          </a:p>
          <a:p>
            <a:r>
              <a:rPr lang="en-US" sz="2200" dirty="0" smtClean="0">
                <a:latin typeface="AA Zuehlke" pitchFamily="2" charset="0"/>
              </a:rPr>
              <a:t>Windows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82936" y="464900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err="1" smtClean="0">
                <a:latin typeface="AA Zuehlke" pitchFamily="2" charset="0"/>
              </a:rPr>
              <a:t>iOS</a:t>
            </a:r>
            <a:r>
              <a:rPr lang="en-US" sz="2200" dirty="0" smtClean="0">
                <a:latin typeface="AA Zuehlke" pitchFamily="2" charset="0"/>
              </a:rPr>
              <a:t> Developer</a:t>
            </a:r>
          </a:p>
          <a:p>
            <a:r>
              <a:rPr lang="en-US" sz="2200" dirty="0" smtClean="0">
                <a:latin typeface="AA Zuehlke" pitchFamily="2" charset="0"/>
              </a:rPr>
              <a:t>Mac OSX</a:t>
            </a:r>
          </a:p>
        </p:txBody>
      </p:sp>
    </p:spTree>
    <p:extLst>
      <p:ext uri="{BB962C8B-B14F-4D97-AF65-F5344CB8AC3E}">
        <p14:creationId xmlns:p14="http://schemas.microsoft.com/office/powerpoint/2010/main" val="40973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Initial 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42" name="Inhaltsplatzhalter 1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/>
            <a:r>
              <a:rPr lang="en-US" dirty="0" smtClean="0"/>
              <a:t>.NET development team (C#)</a:t>
            </a:r>
          </a:p>
          <a:p>
            <a:pPr lvl="1"/>
            <a:r>
              <a:rPr lang="en-US" dirty="0" smtClean="0"/>
              <a:t>Cloud service (Azure) providing a </a:t>
            </a:r>
            <a:r>
              <a:rPr lang="en-US" dirty="0" err="1" smtClean="0"/>
              <a:t>RESTful</a:t>
            </a:r>
            <a:r>
              <a:rPr lang="en-US" dirty="0" smtClean="0"/>
              <a:t> API</a:t>
            </a:r>
          </a:p>
          <a:p>
            <a:pPr lvl="2"/>
            <a:r>
              <a:rPr lang="en-US" dirty="0" smtClean="0"/>
              <a:t>Get users</a:t>
            </a:r>
          </a:p>
          <a:p>
            <a:pPr lvl="2"/>
            <a:r>
              <a:rPr lang="en-US" dirty="0" smtClean="0"/>
              <a:t>Send/receive messages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949" y="3845285"/>
            <a:ext cx="4990230" cy="182530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5641335" y="3642867"/>
            <a:ext cx="3371569" cy="2435275"/>
          </a:xfrm>
          <a:prstGeom prst="cloud">
            <a:avLst/>
          </a:prstGeom>
          <a:solidFill>
            <a:srgbClr val="EBF4FF"/>
          </a:solidFill>
          <a:ln>
            <a:solidFill>
              <a:srgbClr val="A5CDFE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5213601" y="4798810"/>
            <a:ext cx="925885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69395" y="3660619"/>
            <a:ext cx="29803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+mj-lt"/>
              </a:rPr>
              <a:t>Zühlke X-Platform 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Messenger</a:t>
            </a:r>
            <a:endParaRPr 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4890" y="4874386"/>
            <a:ext cx="55378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18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70" y="45623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7238" y="4029951"/>
            <a:ext cx="2708982" cy="1537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Mobile Clients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Android</a:t>
            </a:r>
          </a:p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iOS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07907" y="4303177"/>
            <a:ext cx="2305694" cy="99126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ayer (.</a:t>
            </a:r>
            <a:r>
              <a:rPr lang="en-US" dirty="0" smtClean="0">
                <a:solidFill>
                  <a:schemeClr val="tx1"/>
                </a:solidFill>
              </a:rPr>
              <a:t>NET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Portable Class Library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1046E96-5A14-484B-8244-65336C5D08B9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91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Visual Studio</a:t>
            </a:r>
          </a:p>
          <a:p>
            <a:pPr lvl="2"/>
            <a:r>
              <a:rPr lang="en-US" dirty="0" smtClean="0"/>
              <a:t>Project types</a:t>
            </a:r>
          </a:p>
          <a:p>
            <a:pPr lvl="2"/>
            <a:r>
              <a:rPr lang="en-US" dirty="0" smtClean="0"/>
              <a:t>Android simulator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8DA3741-9D02-42BE-867F-5E0952897EE8}" type="slidenum">
              <a:rPr lang="de-CH" smtClean="0"/>
              <a:t>9</a:t>
            </a:fld>
            <a:endParaRPr lang="de-CH" dirty="0"/>
          </a:p>
        </p:txBody>
      </p:sp>
      <p:pic>
        <p:nvPicPr>
          <p:cNvPr id="11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002"/>
  <p:tag name="LANGUAGE" val="1033"/>
  <p:tag name="AUTHOR" val="Ursin Brunner;br&amp;Stefan Schöb;br&amp;Oliver Brac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Presentation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000000"/>
      </a:dk1>
      <a:lt1>
        <a:srgbClr val="FFFFFF"/>
      </a:lt1>
      <a:dk2>
        <a:srgbClr val="808080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 Medium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000000"/>
        </a:dk1>
        <a:lt1>
          <a:srgbClr val="FFFFFF"/>
        </a:lt1>
        <a:dk2>
          <a:srgbClr val="808080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1084</Words>
  <Application>Microsoft Office PowerPoint</Application>
  <PresentationFormat>On-screen Show (4:3)</PresentationFormat>
  <Paragraphs>331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Wingdings</vt:lpstr>
      <vt:lpstr>AA Zuehlke</vt:lpstr>
      <vt:lpstr>AA Zuehlke Medium</vt:lpstr>
      <vt:lpstr>Webdings</vt:lpstr>
      <vt:lpstr>Wingdings 3</vt:lpstr>
      <vt:lpstr>Zuehlke</vt:lpstr>
      <vt:lpstr>Cross-platform Mobile Development with C#</vt:lpstr>
      <vt:lpstr>The Future Is Mobile!</vt:lpstr>
      <vt:lpstr>Agenda</vt:lpstr>
      <vt:lpstr>Web, Hybrid or Native?</vt:lpstr>
      <vt:lpstr>Example: Native vs. Web</vt:lpstr>
      <vt:lpstr>Code Sharing Using Xamarin and MvvmCross</vt:lpstr>
      <vt:lpstr>Team Roles</vt:lpstr>
      <vt:lpstr>Initial Position</vt:lpstr>
      <vt:lpstr>Tooling Android</vt:lpstr>
      <vt:lpstr>Tooling iOS</vt:lpstr>
      <vt:lpstr>PowerPoint Presentation</vt:lpstr>
      <vt:lpstr>MvvmCross Setup with NuGet</vt:lpstr>
      <vt:lpstr>Shared Model/ViewModel (1/2)</vt:lpstr>
      <vt:lpstr>Shared Model/ViewModel (2/2)</vt:lpstr>
      <vt:lpstr>User Details</vt:lpstr>
      <vt:lpstr>Including HTML5 Content</vt:lpstr>
      <vt:lpstr>Messages</vt:lpstr>
      <vt:lpstr>Messages</vt:lpstr>
      <vt:lpstr>What About Security?</vt:lpstr>
      <vt:lpstr>Client-side Encryption</vt:lpstr>
      <vt:lpstr>Service Hosting</vt:lpstr>
      <vt:lpstr>User Settings</vt:lpstr>
      <vt:lpstr>User Settings</vt:lpstr>
      <vt:lpstr>Questions (concerning the App)</vt:lpstr>
      <vt:lpstr>myBosch App: Experiences</vt:lpstr>
      <vt:lpstr>Zühlke as Xamarin’s Premium Consulting Partner</vt:lpstr>
      <vt:lpstr>Discussion</vt:lpstr>
      <vt:lpstr>About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iOS, Android, WP7... Alle nativ auf einen Streich!</dc:title>
  <dc:creator>Martin, Elisabeth</dc:creator>
  <cp:lastModifiedBy>Brack, Oliver</cp:lastModifiedBy>
  <cp:revision>135</cp:revision>
  <dcterms:created xsi:type="dcterms:W3CDTF">2010-09-09T06:40:38Z</dcterms:created>
  <dcterms:modified xsi:type="dcterms:W3CDTF">2013-09-16T20:38:43Z</dcterms:modified>
</cp:coreProperties>
</file>