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3" r:id="rId2"/>
    <p:sldId id="257" r:id="rId3"/>
    <p:sldId id="296" r:id="rId4"/>
    <p:sldId id="268" r:id="rId5"/>
    <p:sldId id="269" r:id="rId6"/>
    <p:sldId id="279" r:id="rId7"/>
    <p:sldId id="321" r:id="rId8"/>
    <p:sldId id="311" r:id="rId9"/>
    <p:sldId id="300" r:id="rId10"/>
    <p:sldId id="317" r:id="rId11"/>
    <p:sldId id="312" r:id="rId12"/>
    <p:sldId id="301" r:id="rId13"/>
    <p:sldId id="310" r:id="rId14"/>
    <p:sldId id="313" r:id="rId15"/>
    <p:sldId id="314" r:id="rId16"/>
    <p:sldId id="315" r:id="rId17"/>
    <p:sldId id="316" r:id="rId18"/>
    <p:sldId id="318" r:id="rId19"/>
    <p:sldId id="308" r:id="rId20"/>
    <p:sldId id="319" r:id="rId21"/>
    <p:sldId id="320" r:id="rId22"/>
    <p:sldId id="322" r:id="rId23"/>
    <p:sldId id="304" r:id="rId24"/>
    <p:sldId id="323" r:id="rId25"/>
    <p:sldId id="290" r:id="rId26"/>
    <p:sldId id="298" r:id="rId27"/>
    <p:sldId id="299" r:id="rId28"/>
    <p:sldId id="297" r:id="rId29"/>
    <p:sldId id="295" r:id="rId30"/>
  </p:sldIdLst>
  <p:sldSz cx="9144000" cy="6858000" type="screen4x3"/>
  <p:notesSz cx="6858000" cy="9144000"/>
  <p:embeddedFontLst>
    <p:embeddedFont>
      <p:font typeface="Webdings" panose="05030102010509060703" pitchFamily="18" charset="2"/>
      <p:regular r:id="rId33"/>
    </p:embeddedFont>
    <p:embeddedFont>
      <p:font typeface="AA Zuehlke Medium" panose="02000603060000020004" pitchFamily="2" charset="0"/>
      <p:regular r:id="rId34"/>
    </p:embeddedFont>
    <p:embeddedFont>
      <p:font typeface="Wingdings 3" panose="05040102010807070707" pitchFamily="18" charset="2"/>
      <p:regular r:id="rId35"/>
    </p:embeddedFont>
    <p:embeddedFont>
      <p:font typeface="AA Zuehlke" panose="02000503060000020004" pitchFamily="2" charset="0"/>
      <p:regular r:id="rId36"/>
      <p:bold r:id="rId37"/>
    </p:embeddedFont>
  </p:embeddedFontLst>
  <p:custDataLst>
    <p:tags r:id="rId3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87" autoAdjust="0"/>
  </p:normalViewPr>
  <p:slideViewPr>
    <p:cSldViewPr showGuides="1">
      <p:cViewPr>
        <p:scale>
          <a:sx n="75" d="100"/>
          <a:sy n="75" d="100"/>
        </p:scale>
        <p:origin x="-12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LoC</c:v>
                </c:pt>
              </c:strCache>
            </c:strRef>
          </c:tx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431</c:v>
                </c:pt>
                <c:pt idx="1">
                  <c:v>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0.50468384074941453</c:v>
                </c:pt>
                <c:pt idx="1">
                  <c:v>0.49531615925058547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17.09.2013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Swiss Federal Railways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Train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Zühlke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Xamarin‘s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exclusive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Premium Consulting Partner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German-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speaking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world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701E5CC2-6583-404C-9435-A85A2238A7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E16435C-DBD1-440D-BB0D-F8EAD2BAFE5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05A4128-DB35-41C2-B388-5A79E3A302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378A4CBE-FEF7-4960-B5D7-4D3455C9423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94A92AD-9E5D-4B92-8CFB-3DA1B35B5F6E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B7DDA7-CF12-4BBF-B8E0-F427BB9AB6A0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08036F8-FD1A-4F80-8A70-B92E69488E2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E8E012-0A83-4B09-BF48-F9A61631A5C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6E85F37-F433-4A88-8678-0FDC0A7E7087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microsoft.com/office/2007/relationships/hdphoto" Target="../media/hdphoto7.wdp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microsoft.com/office/2007/relationships/hdphoto" Target="../media/hdphoto8.wdp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microsoft.com/office/2007/relationships/hdphoto" Target="../media/hdphoto7.wdp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8.wdp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snaphop.com/2012-mobile-marketing-statistics#general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zxm.azurewebsites.net/api/message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4.pn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a.ad-tech.com/sf/wp-content/uploads/DigitalConsumer.pd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Mobile Development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B8AA607-8E02-43F3-9B54-7A29AE560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</a:t>
            </a:r>
            <a:r>
              <a:rPr lang="en-US" sz="2800" dirty="0" smtClean="0"/>
              <a:t>Studio</a:t>
            </a:r>
          </a:p>
          <a:p>
            <a:pPr lvl="2"/>
            <a:r>
              <a:rPr lang="en-US" sz="2400" dirty="0" smtClean="0"/>
              <a:t>Successor of </a:t>
            </a:r>
            <a:r>
              <a:rPr lang="en-US" sz="2400" dirty="0" err="1" smtClean="0"/>
              <a:t>MonoDevelop</a:t>
            </a:r>
            <a:endParaRPr lang="en-US" sz="2400" dirty="0" smtClean="0"/>
          </a:p>
          <a:p>
            <a:pPr lvl="2"/>
            <a:r>
              <a:rPr lang="en-US" sz="2400" dirty="0" smtClean="0"/>
              <a:t>UI design with </a:t>
            </a:r>
            <a:r>
              <a:rPr lang="en-US" sz="2400" dirty="0" err="1" smtClean="0"/>
              <a:t>XCode</a:t>
            </a:r>
            <a:endParaRPr lang="en-US" sz="2400" dirty="0" smtClean="0"/>
          </a:p>
          <a:p>
            <a:pPr lvl="1"/>
            <a:r>
              <a:rPr lang="en-US" sz="2800" dirty="0"/>
              <a:t>Project types</a:t>
            </a:r>
          </a:p>
          <a:p>
            <a:pPr lvl="2"/>
            <a:r>
              <a:rPr lang="en-US" sz="2400" dirty="0" err="1"/>
              <a:t>iOS</a:t>
            </a:r>
            <a:endParaRPr lang="en-US" sz="2400" dirty="0"/>
          </a:p>
          <a:p>
            <a:pPr lvl="2"/>
            <a:r>
              <a:rPr lang="en-US" sz="2400" dirty="0"/>
              <a:t>Android</a:t>
            </a:r>
          </a:p>
          <a:p>
            <a:pPr lvl="1"/>
            <a:r>
              <a:rPr lang="en-US" sz="2800" dirty="0" smtClean="0"/>
              <a:t>Plain .NET with C#</a:t>
            </a:r>
          </a:p>
          <a:p>
            <a:pPr lvl="2"/>
            <a:r>
              <a:rPr lang="en-US" sz="2400" dirty="0" smtClean="0"/>
              <a:t>Writing </a:t>
            </a:r>
            <a:r>
              <a:rPr lang="en-US" sz="2400" dirty="0" err="1" smtClean="0"/>
              <a:t>iOS</a:t>
            </a:r>
            <a:r>
              <a:rPr lang="en-US" sz="2400" dirty="0" smtClean="0"/>
              <a:t> apps using C# only (no Objective-C)</a:t>
            </a:r>
          </a:p>
          <a:p>
            <a:pPr lvl="1"/>
            <a:r>
              <a:rPr lang="en-US" sz="2800" dirty="0" smtClean="0"/>
              <a:t>Remote debugging from Windows</a:t>
            </a:r>
          </a:p>
          <a:p>
            <a:pPr lvl="2"/>
            <a:r>
              <a:rPr lang="en-US" sz="2400" dirty="0" smtClean="0"/>
              <a:t>Using a Mac as build server while developing and debugging from within Visual Studio on Windows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10</a:t>
            </a:fld>
            <a:endParaRPr lang="de-CH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1"/>
            <a:r>
              <a:rPr lang="en-US" sz="2800" dirty="0" smtClean="0"/>
              <a:t>Refresh button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Vision</a:t>
            </a:r>
          </a:p>
          <a:p>
            <a:pPr lvl="1"/>
            <a:r>
              <a:rPr lang="en-US" sz="2800" dirty="0" smtClean="0"/>
              <a:t>User details</a:t>
            </a:r>
          </a:p>
          <a:p>
            <a:pPr lvl="1"/>
            <a:r>
              <a:rPr lang="en-US" sz="2800" dirty="0" smtClean="0"/>
              <a:t>Messages</a:t>
            </a:r>
            <a:endParaRPr lang="en-US" sz="28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User Interface Mockup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91" y="1585913"/>
            <a:ext cx="2424010" cy="492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0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/>
              <a:t>NuGet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Install </a:t>
            </a:r>
            <a:r>
              <a:rPr lang="en-US" sz="2800" dirty="0" err="1">
                <a:sym typeface="Wingdings" panose="05000000000000000000" pitchFamily="2" charset="2"/>
              </a:rPr>
              <a:t>MvvmCross</a:t>
            </a:r>
            <a:endParaRPr lang="en-US" sz="2800" dirty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Hot Tuna</a:t>
            </a:r>
            <a:r>
              <a:rPr lang="en-US" sz="2400" dirty="0">
                <a:sym typeface="Wingdings" panose="05000000000000000000" pitchFamily="2" charset="2"/>
              </a:rPr>
              <a:t>: Most recent release</a:t>
            </a:r>
          </a:p>
          <a:p>
            <a:pPr lvl="1"/>
            <a:r>
              <a:rPr lang="en-US" sz="2800" dirty="0" smtClean="0"/>
              <a:t>Prepared </a:t>
            </a:r>
            <a:r>
              <a:rPr lang="en-US" sz="2800" dirty="0" smtClean="0"/>
              <a:t>solution</a:t>
            </a:r>
          </a:p>
          <a:p>
            <a:pPr lvl="2"/>
            <a:r>
              <a:rPr lang="en-US" sz="2400" dirty="0" err="1" smtClean="0"/>
              <a:t>Zxm.Android</a:t>
            </a:r>
            <a:r>
              <a:rPr lang="en-US" sz="2400" dirty="0" smtClean="0"/>
              <a:t>:	Android specific code</a:t>
            </a:r>
          </a:p>
          <a:p>
            <a:pPr lvl="2"/>
            <a:r>
              <a:rPr lang="en-US" sz="2400" dirty="0" err="1" smtClean="0"/>
              <a:t>Zxm.Core</a:t>
            </a:r>
            <a:r>
              <a:rPr lang="en-US" sz="2400" dirty="0" smtClean="0"/>
              <a:t>:		Shared code (client-side) as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smtClean="0">
                <a:latin typeface="+mj-lt"/>
              </a:rPr>
              <a:t>Portable Class Library (PCL)</a:t>
            </a:r>
          </a:p>
          <a:p>
            <a:pPr lvl="2"/>
            <a:r>
              <a:rPr lang="en-US" sz="2400" dirty="0" err="1" smtClean="0"/>
              <a:t>Zxm.iOS</a:t>
            </a:r>
            <a:r>
              <a:rPr lang="en-US" sz="2400" dirty="0" smtClean="0"/>
              <a:t>:		</a:t>
            </a:r>
            <a:r>
              <a:rPr lang="en-US" sz="2400" dirty="0" err="1" smtClean="0"/>
              <a:t>iOS</a:t>
            </a:r>
            <a:r>
              <a:rPr lang="en-US" sz="2400" dirty="0" smtClean="0"/>
              <a:t> specific code</a:t>
            </a:r>
          </a:p>
          <a:p>
            <a:pPr lvl="2"/>
            <a:r>
              <a:rPr lang="en-US" sz="2400" dirty="0" err="1" smtClean="0"/>
              <a:t>Zxm.Test</a:t>
            </a:r>
            <a:r>
              <a:rPr lang="en-US" sz="2400" dirty="0" smtClean="0"/>
              <a:t>:		Unit tests (client-side)</a:t>
            </a:r>
          </a:p>
          <a:p>
            <a:pPr lvl="2"/>
            <a:r>
              <a:rPr lang="en-US" sz="2400" dirty="0" err="1" smtClean="0"/>
              <a:t>Zxm.Webservice</a:t>
            </a:r>
            <a:r>
              <a:rPr lang="en-US" sz="2400" dirty="0" smtClean="0"/>
              <a:t>:	</a:t>
            </a:r>
            <a:r>
              <a:rPr lang="en-US" sz="2400" dirty="0" smtClean="0"/>
              <a:t>REST </a:t>
            </a:r>
            <a:r>
              <a:rPr lang="en-US" sz="2400" dirty="0" smtClean="0"/>
              <a:t>service (hosted on Azure</a:t>
            </a:r>
            <a:r>
              <a:rPr lang="en-US" sz="2400" dirty="0" smtClean="0"/>
              <a:t>)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Setup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C58849-2B8D-462E-A136-5B0C5EFE9461}" type="slidenum">
              <a:rPr lang="de-CH" smtClean="0"/>
              <a:t>12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User class</a:t>
            </a:r>
          </a:p>
          <a:p>
            <a:r>
              <a:rPr lang="en-US" sz="2400" dirty="0" err="1" smtClean="0"/>
              <a:t>ViewModel</a:t>
            </a:r>
            <a:endParaRPr lang="en-US" sz="2400" dirty="0" smtClean="0"/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Derive from </a:t>
            </a:r>
            <a:r>
              <a:rPr lang="en-US" sz="2400" dirty="0" err="1" smtClean="0">
                <a:sym typeface="Wingdings" panose="05000000000000000000" pitchFamily="2" charset="2"/>
              </a:rPr>
              <a:t>MvxViewModel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ObservableCollection</a:t>
            </a:r>
            <a:r>
              <a:rPr lang="en-US" sz="2000" dirty="0" smtClean="0">
                <a:sym typeface="Wingdings" panose="05000000000000000000" pitchFamily="2" charset="2"/>
              </a:rPr>
              <a:t> for user list</a:t>
            </a: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ICommand</a:t>
            </a:r>
            <a:r>
              <a:rPr lang="en-US" sz="2000" dirty="0" smtClean="0">
                <a:sym typeface="Wingdings" panose="05000000000000000000" pitchFamily="2" charset="2"/>
              </a:rPr>
              <a:t> to load/refresh users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View (</a:t>
            </a:r>
            <a:r>
              <a:rPr lang="en-US" sz="2400" dirty="0" err="1" smtClean="0">
                <a:sym typeface="Wingdings" panose="05000000000000000000" pitchFamily="2" charset="2"/>
              </a:rPr>
              <a:t>xib</a:t>
            </a:r>
            <a:r>
              <a:rPr lang="en-US" sz="2400" dirty="0" smtClean="0">
                <a:sym typeface="Wingdings" panose="05000000000000000000" pitchFamily="2" charset="2"/>
              </a:rPr>
              <a:t>) and </a:t>
            </a:r>
            <a:r>
              <a:rPr lang="en-US" sz="2400" dirty="0" err="1" smtClean="0">
                <a:sym typeface="Wingdings" panose="05000000000000000000" pitchFamily="2" charset="2"/>
              </a:rPr>
              <a:t>ViewController</a:t>
            </a:r>
            <a:r>
              <a:rPr lang="en-US" sz="2400" dirty="0" smtClean="0">
                <a:sym typeface="Wingdings" panose="05000000000000000000" pitchFamily="2" charset="2"/>
              </a:rPr>
              <a:t> (C#)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Table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Button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Data binding with </a:t>
            </a:r>
            <a:r>
              <a:rPr lang="en-US" sz="2000" dirty="0" err="1" smtClean="0">
                <a:sym typeface="Wingdings" panose="05000000000000000000" pitchFamily="2" charset="2"/>
              </a:rPr>
              <a:t>MvvmCross</a:t>
            </a:r>
            <a:r>
              <a:rPr lang="en-US" sz="2000" dirty="0" smtClean="0">
                <a:sym typeface="Wingdings" panose="05000000000000000000" pitchFamily="2" charset="2"/>
              </a:rPr>
              <a:t> classes/methods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B97BE1-35C1-414D-8998-D7C12E7673C1}" type="slidenum">
              <a:rPr lang="de-CH" smtClean="0"/>
              <a:t>13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4</a:t>
            </a:r>
          </a:p>
        </p:txBody>
      </p:sp>
      <p:pic>
        <p:nvPicPr>
          <p:cNvPr id="13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420284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2573532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1" y="4272379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3" y="255306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Core (user service access)</a:t>
            </a:r>
            <a:endParaRPr lang="en-US" sz="2800" dirty="0"/>
          </a:p>
          <a:p>
            <a:pPr lvl="1"/>
            <a:r>
              <a:rPr lang="en-US" sz="2800" dirty="0" err="1"/>
              <a:t>RestClient</a:t>
            </a:r>
            <a:r>
              <a:rPr lang="en-US" sz="2800" dirty="0"/>
              <a:t> </a:t>
            </a:r>
            <a:r>
              <a:rPr lang="en-US" sz="2800" dirty="0" smtClean="0"/>
              <a:t>(using </a:t>
            </a:r>
            <a:r>
              <a:rPr lang="en-US" sz="2800" dirty="0" err="1" smtClean="0"/>
              <a:t>RestSharp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Get users asynchronously</a:t>
            </a:r>
          </a:p>
          <a:p>
            <a:pPr lvl="1"/>
            <a:r>
              <a:rPr lang="en-US" sz="2800" dirty="0" err="1"/>
              <a:t>Deserializing</a:t>
            </a:r>
            <a:r>
              <a:rPr lang="en-US" sz="2800" dirty="0"/>
              <a:t> JSON response </a:t>
            </a:r>
            <a:r>
              <a:rPr lang="en-US" sz="2800" dirty="0" smtClean="0"/>
              <a:t>using Json.NET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Use </a:t>
            </a:r>
            <a:r>
              <a:rPr lang="en-US" sz="2800" dirty="0" err="1" smtClean="0">
                <a:sym typeface="Wingdings" panose="05000000000000000000" pitchFamily="2" charset="2"/>
              </a:rPr>
              <a:t>MvvmCross</a:t>
            </a:r>
            <a:r>
              <a:rPr lang="en-US" sz="2800" dirty="0" smtClean="0">
                <a:sym typeface="Wingdings" panose="05000000000000000000" pitchFamily="2" charset="2"/>
              </a:rPr>
              <a:t> as </a:t>
            </a:r>
            <a:r>
              <a:rPr lang="en-US" sz="2800" dirty="0" err="1" smtClean="0">
                <a:sym typeface="Wingdings" panose="05000000000000000000" pitchFamily="2" charset="2"/>
              </a:rPr>
              <a:t>IoC</a:t>
            </a:r>
            <a:r>
              <a:rPr lang="en-US" sz="2800" dirty="0" smtClean="0">
                <a:sym typeface="Wingdings" panose="05000000000000000000" pitchFamily="2" charset="2"/>
              </a:rPr>
              <a:t> container</a:t>
            </a:r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smtClean="0">
                <a:sym typeface="Wingdings" panose="05000000000000000000" pitchFamily="2" charset="2"/>
              </a:rPr>
              <a:t>View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lvl="1"/>
            <a:r>
              <a:rPr lang="en-US" sz="2800" dirty="0" smtClean="0"/>
              <a:t>User list</a:t>
            </a:r>
          </a:p>
          <a:p>
            <a:pPr lvl="2"/>
            <a:r>
              <a:rPr lang="en-US" sz="2400" dirty="0" smtClean="0"/>
              <a:t>Fragment (sub activity)</a:t>
            </a:r>
          </a:p>
          <a:p>
            <a:pPr lvl="2"/>
            <a:r>
              <a:rPr lang="en-US" sz="2400" dirty="0" smtClean="0"/>
              <a:t>Layout for single user (XML)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Model/ViewModel (2/2)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5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14</a:t>
            </a:fld>
            <a:endParaRPr lang="de-CH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6568091" y="44983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5678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612982"/>
            <a:ext cx="8207739" cy="488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2DB7A0-06DB-4D16-BEF2-9752666C014E}" type="slidenum">
              <a:rPr lang="de-CH" smtClean="0"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ViewModel</a:t>
            </a:r>
            <a:endParaRPr lang="en-US" sz="2800" dirty="0" smtClean="0"/>
          </a:p>
          <a:p>
            <a:pPr lvl="1"/>
            <a:r>
              <a:rPr lang="en-US" sz="2800" dirty="0" smtClean="0"/>
              <a:t>Create URL </a:t>
            </a:r>
            <a:r>
              <a:rPr lang="en-US" sz="2800" dirty="0" smtClean="0"/>
              <a:t>based on user </a:t>
            </a:r>
            <a:r>
              <a:rPr lang="en-US" sz="2800" dirty="0" smtClean="0"/>
              <a:t>ID</a:t>
            </a:r>
          </a:p>
          <a:p>
            <a:pPr lvl="1"/>
            <a:r>
              <a:rPr lang="en-US" sz="2800" dirty="0" err="1" smtClean="0"/>
              <a:t>ICommand</a:t>
            </a:r>
            <a:r>
              <a:rPr lang="en-US" sz="2800" dirty="0" smtClean="0"/>
              <a:t> to show user </a:t>
            </a:r>
            <a:r>
              <a:rPr lang="en-US" sz="2800" dirty="0" smtClean="0"/>
              <a:t>details</a:t>
            </a:r>
            <a:br>
              <a:rPr lang="en-US" sz="2800" dirty="0" smtClean="0"/>
            </a:br>
            <a:r>
              <a:rPr lang="en-US" sz="2800" dirty="0" smtClean="0"/>
              <a:t>(on </a:t>
            </a:r>
            <a:r>
              <a:rPr lang="en-US" sz="2800" dirty="0" err="1" smtClean="0"/>
              <a:t>UserListViewModel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Navigation is also defined in the shared part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View</a:t>
            </a:r>
            <a:endParaRPr lang="en-US" sz="2800" dirty="0" smtClean="0"/>
          </a:p>
          <a:p>
            <a:pPr lvl="1"/>
            <a:r>
              <a:rPr lang="en-US" sz="2800" dirty="0" err="1" smtClean="0"/>
              <a:t>WebView</a:t>
            </a:r>
            <a:r>
              <a:rPr lang="en-US" sz="2800" dirty="0" smtClean="0"/>
              <a:t> </a:t>
            </a:r>
            <a:r>
              <a:rPr lang="en-US" sz="2800" dirty="0" smtClean="0"/>
              <a:t>(i.e. browser window)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HTML5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640C6B-F2E1-43DE-A8F0-766B912423D9}" type="slidenum">
              <a:rPr lang="de-CH" smtClean="0"/>
              <a:t>16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6</a:t>
            </a:r>
          </a:p>
        </p:txBody>
      </p:sp>
      <p:pic>
        <p:nvPicPr>
          <p:cNvPr id="13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6568091" y="4997358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1575486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0" y="5066892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555020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Group chat</a:t>
            </a:r>
          </a:p>
          <a:p>
            <a:pPr lvl="1"/>
            <a:r>
              <a:rPr lang="en-US" sz="2800" dirty="0" smtClean="0"/>
              <a:t>Every user can</a:t>
            </a:r>
            <a:br>
              <a:rPr lang="en-US" sz="2800" dirty="0" smtClean="0"/>
            </a:br>
            <a:r>
              <a:rPr lang="en-US" sz="2800" dirty="0" smtClean="0"/>
              <a:t>post messages</a:t>
            </a:r>
          </a:p>
          <a:p>
            <a:pPr lvl="1"/>
            <a:r>
              <a:rPr lang="en-US" sz="2800" dirty="0" smtClean="0"/>
              <a:t>All users see</a:t>
            </a:r>
            <a:br>
              <a:rPr lang="en-US" sz="2800" dirty="0" smtClean="0"/>
            </a:br>
            <a:r>
              <a:rPr lang="en-US" sz="2800" dirty="0" smtClean="0"/>
              <a:t>whole message history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050" name="Picture 2" descr="http://cdn.itproportal.com/photos/Whatsapp-Android-Chats_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63" y="1699075"/>
            <a:ext cx="2659942" cy="478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982A73-811C-4CFD-A616-A880D45024A1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  <a:p>
            <a:pPr lvl="1"/>
            <a:r>
              <a:rPr lang="en-US" dirty="0"/>
              <a:t>Message</a:t>
            </a:r>
          </a:p>
          <a:p>
            <a:pPr lvl="1"/>
            <a:r>
              <a:rPr lang="en-US" dirty="0" err="1" smtClean="0"/>
              <a:t>MessageService</a:t>
            </a:r>
            <a:r>
              <a:rPr lang="en-US" dirty="0" smtClean="0"/>
              <a:t> </a:t>
            </a:r>
            <a:r>
              <a:rPr lang="en-US" dirty="0"/>
              <a:t>(client-side</a:t>
            </a:r>
            <a:r>
              <a:rPr lang="en-US" dirty="0" smtClean="0"/>
              <a:t>): Send and receive messages</a:t>
            </a:r>
          </a:p>
          <a:p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 for messages</a:t>
            </a:r>
          </a:p>
          <a:p>
            <a:pPr lvl="1"/>
            <a:r>
              <a:rPr lang="en-US" dirty="0" err="1" smtClean="0"/>
              <a:t>ICommand</a:t>
            </a:r>
            <a:r>
              <a:rPr lang="en-US" dirty="0" smtClean="0"/>
              <a:t> to load/reload messages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Converter to </a:t>
            </a:r>
            <a:r>
              <a:rPr lang="en-US" dirty="0" smtClean="0"/>
              <a:t>format timestamp </a:t>
            </a:r>
            <a:r>
              <a:rPr lang="en-US" dirty="0" smtClean="0"/>
              <a:t>(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Menu item for Action Bar to send message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18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7</a:t>
            </a:r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6568091" y="48547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67372" y="3428910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5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9242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34084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arxist.com/images/stories/science/p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18064"/>
            <a:ext cx="6191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082" y="5068647"/>
            <a:ext cx="7556633" cy="1283202"/>
          </a:xfrm>
        </p:spPr>
        <p:txBody>
          <a:bodyPr anchor="b"/>
          <a:lstStyle/>
          <a:p>
            <a:r>
              <a:rPr lang="en-US" dirty="0" smtClean="0"/>
              <a:t>What about testing?</a:t>
            </a:r>
          </a:p>
          <a:p>
            <a:pPr lvl="1"/>
            <a:r>
              <a:rPr lang="en-US" dirty="0" smtClean="0"/>
              <a:t>How can we ensure proper encryption/decryption?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What About Security?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1727B8-15C5-4C54-A7E8-FF16A5766928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Future Is Mobile!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2439" y="6399474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Bill </a:t>
            </a:r>
            <a:r>
              <a:rPr lang="en-US" sz="1000" dirty="0" err="1" smtClean="0"/>
              <a:t>Boorman</a:t>
            </a:r>
            <a:r>
              <a:rPr lang="en-US" sz="1000" dirty="0" smtClean="0"/>
              <a:t>, </a:t>
            </a:r>
            <a:r>
              <a:rPr lang="en-US" sz="1000" dirty="0" smtClean="0">
                <a:hlinkClick r:id="rId2"/>
              </a:rPr>
              <a:t>ATC 2012</a:t>
            </a:r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D4AFEC-F955-41BA-8292-1BE91E4102BD}" type="slidenum">
              <a:rPr lang="de-CH" smtClean="0"/>
              <a:t>2</a:t>
            </a:fld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918361"/>
              </p:ext>
            </p:extLst>
          </p:nvPr>
        </p:nvGraphicFramePr>
        <p:xfrm>
          <a:off x="293235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82886"/>
              </p:ext>
            </p:extLst>
          </p:nvPr>
        </p:nvGraphicFramePr>
        <p:xfrm>
          <a:off x="-20436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10598"/>
              </p:ext>
            </p:extLst>
          </p:nvPr>
        </p:nvGraphicFramePr>
        <p:xfrm>
          <a:off x="6069069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186280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60 %</a:t>
            </a:r>
            <a:endParaRPr lang="en-US" sz="2800" dirty="0"/>
          </a:p>
        </p:txBody>
      </p:sp>
      <p:sp>
        <p:nvSpPr>
          <p:cNvPr id="17" name="Text Placeholder 1"/>
          <p:cNvSpPr txBox="1">
            <a:spLocks/>
          </p:cNvSpPr>
          <p:nvPr/>
        </p:nvSpPr>
        <p:spPr bwMode="auto">
          <a:xfrm>
            <a:off x="3322996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75 %</a:t>
            </a:r>
            <a:endParaRPr lang="en-US" sz="2800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6459712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90 %</a:t>
            </a:r>
            <a:endParaRPr lang="en-US" sz="2800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31355" y="1860642"/>
            <a:ext cx="273625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Facebook posts</a:t>
            </a:r>
            <a:endParaRPr lang="en-US" sz="2800" dirty="0">
              <a:latin typeface="+mj-lt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3322996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Emails</a:t>
            </a:r>
            <a:endParaRPr lang="en-US" sz="2800" dirty="0">
              <a:latin typeface="+mj-lt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6459712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Tweets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Symmetric encryption with </a:t>
            </a:r>
            <a:r>
              <a:rPr lang="en-US" dirty="0" smtClean="0"/>
              <a:t>AES-256 and shared key</a:t>
            </a:r>
            <a:endParaRPr lang="en-US" dirty="0" smtClean="0"/>
          </a:p>
          <a:p>
            <a:pPr lvl="1"/>
            <a:r>
              <a:rPr lang="en-US" dirty="0" smtClean="0"/>
              <a:t>Bouncy Castle implementation</a:t>
            </a:r>
          </a:p>
          <a:p>
            <a:endParaRPr lang="en-US" dirty="0" smtClean="0"/>
          </a:p>
          <a:p>
            <a:r>
              <a:rPr lang="en-US" dirty="0" smtClean="0"/>
              <a:t>Test Driven Development (TDD)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as test framework</a:t>
            </a:r>
          </a:p>
          <a:p>
            <a:pPr lvl="1"/>
            <a:r>
              <a:rPr lang="en-US" dirty="0" err="1" smtClean="0"/>
              <a:t>NSubstitute</a:t>
            </a:r>
            <a:r>
              <a:rPr lang="en-US" dirty="0" smtClean="0"/>
              <a:t> for mocking</a:t>
            </a:r>
          </a:p>
          <a:p>
            <a:pPr lvl="1"/>
            <a:r>
              <a:rPr lang="en-US" dirty="0" smtClean="0"/>
              <a:t>Test our </a:t>
            </a:r>
            <a:r>
              <a:rPr lang="en-US" dirty="0" err="1" smtClean="0"/>
              <a:t>EncryptedMessageService</a:t>
            </a:r>
            <a:r>
              <a:rPr lang="en-US" dirty="0" smtClean="0"/>
              <a:t>, not the encryption itself</a:t>
            </a:r>
            <a:br>
              <a:rPr lang="en-US" dirty="0" smtClean="0"/>
            </a:br>
            <a:r>
              <a:rPr lang="en-US" dirty="0" smtClean="0"/>
              <a:t>(as we are using a tested encryption library)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20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pic>
        <p:nvPicPr>
          <p:cNvPr id="11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3"/>
              </a:rPr>
              <a:t>Encryption demo</a:t>
            </a:r>
            <a:r>
              <a:rPr lang="en-US" dirty="0" smtClean="0"/>
              <a:t> on server</a:t>
            </a:r>
          </a:p>
          <a:p>
            <a:pPr lvl="1"/>
            <a:r>
              <a:rPr lang="en-US" dirty="0" smtClean="0"/>
              <a:t>Service can be hosted on public Cloud (e.g.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 Hosting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21</a:t>
            </a:fld>
            <a:endParaRPr lang="de-CH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4" y="2616820"/>
            <a:ext cx="7138194" cy="387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(encryption key) hard coded</a:t>
            </a:r>
          </a:p>
          <a:p>
            <a:pPr lvl="1"/>
            <a:r>
              <a:rPr lang="en-US" dirty="0" smtClean="0"/>
              <a:t>Reverse engineering</a:t>
            </a:r>
          </a:p>
          <a:p>
            <a:pPr lvl="1"/>
            <a:r>
              <a:rPr lang="en-US" dirty="0" smtClean="0"/>
              <a:t>Key change needs deployment</a:t>
            </a:r>
          </a:p>
          <a:p>
            <a:endParaRPr lang="en-US" dirty="0" smtClean="0"/>
          </a:p>
          <a:p>
            <a:r>
              <a:rPr lang="en-US" dirty="0" smtClean="0"/>
              <a:t>Additional requirements</a:t>
            </a:r>
          </a:p>
          <a:p>
            <a:pPr lvl="1"/>
            <a:r>
              <a:rPr lang="en-US" dirty="0" smtClean="0"/>
              <a:t>Settings</a:t>
            </a:r>
          </a:p>
          <a:p>
            <a:pPr lvl="2"/>
            <a:r>
              <a:rPr lang="en-US" dirty="0" smtClean="0"/>
              <a:t>User name</a:t>
            </a:r>
          </a:p>
          <a:p>
            <a:pPr lvl="2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Individually configurable by user</a:t>
            </a:r>
          </a:p>
          <a:p>
            <a:pPr lvl="1"/>
            <a:r>
              <a:rPr lang="en-US" dirty="0" smtClean="0"/>
              <a:t>Persisted independent from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269" y="1626844"/>
            <a:ext cx="2430649" cy="493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29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smtClean="0"/>
              <a:t>SQLite (</a:t>
            </a:r>
            <a:r>
              <a:rPr lang="en-US" dirty="0" smtClean="0"/>
              <a:t>shared interface and proprietary </a:t>
            </a:r>
            <a:r>
              <a:rPr lang="en-US" dirty="0" smtClean="0"/>
              <a:t>plug-in)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DatabaseService</a:t>
            </a:r>
            <a:r>
              <a:rPr lang="en-US" dirty="0" smtClean="0"/>
              <a:t> (client-side) to access database</a:t>
            </a:r>
          </a:p>
          <a:p>
            <a:pPr lvl="1"/>
            <a:r>
              <a:rPr lang="en-US" dirty="0" smtClean="0"/>
              <a:t>Full LINQ support to query/select/manipulate data</a:t>
            </a:r>
          </a:p>
          <a:p>
            <a:endParaRPr lang="en-US" dirty="0" smtClean="0"/>
          </a:p>
          <a:p>
            <a:r>
              <a:rPr lang="en-US" dirty="0" smtClean="0"/>
              <a:t>User settings</a:t>
            </a:r>
          </a:p>
          <a:p>
            <a:pPr lvl="1"/>
            <a:r>
              <a:rPr lang="en-US" dirty="0" smtClean="0"/>
              <a:t>Service (client-side) to load/save settings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revealing both username and password</a:t>
            </a:r>
          </a:p>
          <a:p>
            <a:pPr lvl="1"/>
            <a:r>
              <a:rPr lang="en-US" dirty="0" smtClean="0"/>
              <a:t>Use password from user settings within encryption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0A3D6BB-8BCA-4B24-9E9B-FFF3E06677AE}" type="slidenum">
              <a:rPr lang="de-CH" smtClean="0"/>
              <a:t>23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9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3987" y="207450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3987" y="278739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987" y="314384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987" y="243095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Lines of code</a:t>
            </a:r>
          </a:p>
          <a:p>
            <a:pPr lvl="2"/>
            <a:r>
              <a:rPr lang="en-US" sz="2400" dirty="0" err="1" smtClean="0">
                <a:latin typeface="+mn-lt"/>
              </a:rPr>
              <a:t>Zxm.Android</a:t>
            </a:r>
            <a:r>
              <a:rPr lang="en-US" sz="2400" dirty="0" smtClean="0">
                <a:latin typeface="+mn-lt"/>
              </a:rPr>
              <a:t>:	</a:t>
            </a:r>
            <a:r>
              <a:rPr lang="en-US" sz="2400" dirty="0" smtClean="0">
                <a:latin typeface="+mn-lt"/>
              </a:rPr>
              <a:t>162</a:t>
            </a:r>
            <a:endParaRPr lang="en-US" sz="2400" dirty="0" smtClean="0">
              <a:latin typeface="+mn-lt"/>
            </a:endParaRPr>
          </a:p>
          <a:p>
            <a:pPr lvl="2"/>
            <a:r>
              <a:rPr lang="en-US" sz="2400" dirty="0" err="1" smtClean="0">
                <a:latin typeface="+mn-lt"/>
              </a:rPr>
              <a:t>Zxm.Core</a:t>
            </a:r>
            <a:r>
              <a:rPr lang="en-US" sz="2400" dirty="0" smtClean="0">
                <a:latin typeface="+mn-lt"/>
              </a:rPr>
              <a:t>:		396</a:t>
            </a:r>
          </a:p>
          <a:p>
            <a:pPr lvl="2"/>
            <a:r>
              <a:rPr lang="en-US" sz="2400" dirty="0" err="1" smtClean="0">
                <a:latin typeface="+mn-lt"/>
              </a:rPr>
              <a:t>Zxm.iOS</a:t>
            </a:r>
            <a:r>
              <a:rPr lang="en-US" sz="2400" dirty="0" smtClean="0">
                <a:latin typeface="+mn-lt"/>
              </a:rPr>
              <a:t>:		</a:t>
            </a:r>
            <a:r>
              <a:rPr lang="en-US" sz="2400" dirty="0" smtClean="0">
                <a:latin typeface="+mn-lt"/>
              </a:rPr>
              <a:t>269</a:t>
            </a:r>
            <a:endParaRPr lang="en-US" sz="2400" dirty="0" smtClean="0">
              <a:latin typeface="+mn-lt"/>
            </a:endParaRPr>
          </a:p>
          <a:p>
            <a:pPr lvl="2"/>
            <a:r>
              <a:rPr lang="en-US" sz="2400" dirty="0" err="1" smtClean="0">
                <a:latin typeface="+mn-lt"/>
              </a:rPr>
              <a:t>Zxm.Test</a:t>
            </a:r>
            <a:r>
              <a:rPr lang="en-US" sz="2400" dirty="0" smtClean="0">
                <a:latin typeface="+mn-lt"/>
              </a:rPr>
              <a:t>:		27</a:t>
            </a:r>
          </a:p>
          <a:p>
            <a:pPr lvl="2"/>
            <a:r>
              <a:rPr lang="en-US" sz="2400" dirty="0" err="1" smtClean="0">
                <a:latin typeface="+mn-lt"/>
              </a:rPr>
              <a:t>Zxm.Webservice</a:t>
            </a:r>
            <a:r>
              <a:rPr lang="en-US" sz="2400" dirty="0" smtClean="0">
                <a:latin typeface="+mn-lt"/>
              </a:rPr>
              <a:t>:	279</a:t>
            </a:r>
          </a:p>
          <a:p>
            <a:endParaRPr lang="en-US" sz="2800" dirty="0" smtClean="0"/>
          </a:p>
          <a:p>
            <a:r>
              <a:rPr lang="en-US" sz="2800" dirty="0" smtClean="0"/>
              <a:t>49.5 </a:t>
            </a:r>
            <a:r>
              <a:rPr lang="en-US" sz="2800" dirty="0" smtClean="0"/>
              <a:t>% of </a:t>
            </a:r>
            <a:r>
              <a:rPr lang="en-US" sz="2800" dirty="0" smtClean="0"/>
              <a:t>code (</a:t>
            </a:r>
            <a:r>
              <a:rPr lang="en-US" sz="2800" dirty="0" err="1" smtClean="0"/>
              <a:t>LoC</a:t>
            </a:r>
            <a:r>
              <a:rPr lang="en-US" sz="2800" dirty="0" smtClean="0"/>
              <a:t>) </a:t>
            </a:r>
            <a:r>
              <a:rPr lang="en-US" sz="2800" dirty="0" smtClean="0"/>
              <a:t>is shared</a:t>
            </a: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Code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24</a:t>
            </a:fld>
            <a:endParaRPr lang="de-CH" dirty="0"/>
          </a:p>
        </p:txBody>
      </p:sp>
      <p:pic>
        <p:nvPicPr>
          <p:cNvPr id="14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56546347"/>
              </p:ext>
            </p:extLst>
          </p:nvPr>
        </p:nvGraphicFramePr>
        <p:xfrm>
          <a:off x="4550874" y="2074509"/>
          <a:ext cx="4369437" cy="36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56179" y="3716924"/>
            <a:ext cx="9144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 smtClean="0">
                <a:latin typeface="+mj-lt"/>
              </a:rPr>
              <a:t>49.5 %</a:t>
            </a:r>
            <a:endParaRPr lang="en-US" sz="2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43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6" grpId="0" animBg="1"/>
      <p:bldGraphic spid="7" grpId="0">
        <p:bldAsOne/>
      </p:bldGraphic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(concerning the App)</a:t>
            </a:r>
            <a:endParaRPr lang="en-US" dirty="0"/>
          </a:p>
        </p:txBody>
      </p:sp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2762547" y="1789353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382A82-52C3-4CAB-89F1-38331029E314}" type="slidenum">
              <a:rPr lang="de-CH" smtClean="0"/>
              <a:t>25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myBosch</a:t>
            </a:r>
            <a:r>
              <a:rPr lang="en-US" dirty="0"/>
              <a:t> App: Experiences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Lothrop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09883B-D8DA-4C40-AD18-6B0B2D9537FF}" type="slidenum">
              <a:rPr lang="de-CH" smtClean="0"/>
              <a:t>26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19029"/>
            <a:ext cx="1143837" cy="11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481FCEA-C37D-4243-8F22-4CC0415B3695}" type="slidenum">
              <a:rPr lang="de-CH" smtClean="0"/>
              <a:t>27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22839"/>
            <a:ext cx="1140027" cy="11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E01C9A-4F0E-450E-B8F9-72C16FDD6F64}" type="slidenum">
              <a:rPr lang="de-CH" smtClean="0"/>
              <a:t>28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err="1" smtClean="0">
                <a:latin typeface="AA Zuehlke" pitchFamily="2" charset="0"/>
              </a:rPr>
              <a:t>Nearshoring</a:t>
            </a:r>
            <a:r>
              <a:rPr lang="en-US" sz="2200" dirty="0" smtClean="0">
                <a:latin typeface="AA Zuehlke" pitchFamily="2" charset="0"/>
              </a:rPr>
              <a:t> Manager</a:t>
            </a:r>
          </a:p>
          <a:p>
            <a:r>
              <a:rPr lang="en-US" sz="2200" dirty="0" smtClean="0">
                <a:latin typeface="AA Zuehlke" pitchFamily="2" charset="0"/>
              </a:rPr>
              <a:t>Belgrade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A0CAE62-62EF-4FE6-8C36-CD1035D976E5}" type="slidenum">
              <a:rPr lang="de-CH" smtClean="0"/>
              <a:t>29</a:t>
            </a:fld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3265565"/>
            <a:ext cx="1620000" cy="16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56304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Kerry Lothrop</a:t>
            </a:r>
          </a:p>
          <a:p>
            <a:r>
              <a:rPr lang="en-US" sz="2200" dirty="0" smtClean="0">
                <a:latin typeface="AA Zuehlke" pitchFamily="2" charset="0"/>
              </a:rPr>
              <a:t>Lead Software Architect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1587044"/>
            <a:ext cx="1620000" cy="16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9069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Klaus Liebe</a:t>
            </a:r>
          </a:p>
          <a:p>
            <a:r>
              <a:rPr lang="en-US" sz="2200" dirty="0" smtClean="0">
                <a:latin typeface="AA Zuehlke" pitchFamily="2" charset="0"/>
              </a:rPr>
              <a:t>Business Unit Manager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olb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</a:t>
            </a:r>
            <a:r>
              <a:rPr lang="en-US" dirty="0" smtClean="0">
                <a:latin typeface="+mn-lt"/>
              </a:rPr>
              <a:t>40’	</a:t>
            </a:r>
            <a:r>
              <a:rPr lang="en-US" dirty="0" err="1" smtClean="0">
                <a:latin typeface="+mn-lt"/>
              </a:rPr>
              <a:t>ssh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urb</a:t>
            </a:r>
            <a:endParaRPr lang="en-US" dirty="0">
              <a:latin typeface="+mn-lt"/>
            </a:endParaRPr>
          </a:p>
          <a:p>
            <a:pPr lvl="3"/>
            <a:r>
              <a:rPr lang="en-US" dirty="0" smtClean="0">
                <a:latin typeface="+mn-lt"/>
              </a:rPr>
              <a:t>Role playing</a:t>
            </a:r>
          </a:p>
          <a:p>
            <a:pPr lvl="3"/>
            <a:r>
              <a:rPr lang="en-US" dirty="0" smtClean="0">
                <a:latin typeface="+mn-lt"/>
              </a:rPr>
              <a:t>Live 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 (concerning the app)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App: Experiences				</a:t>
            </a:r>
            <a:r>
              <a:rPr lang="en-US" dirty="0" smtClean="0">
                <a:latin typeface="+mn-lt"/>
              </a:rPr>
              <a:t>5’	</a:t>
            </a:r>
            <a:r>
              <a:rPr lang="en-US" dirty="0" err="1" smtClean="0">
                <a:latin typeface="+mn-lt"/>
              </a:rPr>
              <a:t>kwl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</a:t>
            </a:r>
            <a:r>
              <a:rPr lang="en-US" dirty="0" smtClean="0">
                <a:latin typeface="+mn-lt"/>
              </a:rPr>
              <a:t>5’	</a:t>
            </a:r>
            <a:r>
              <a:rPr lang="en-US" dirty="0" err="1" smtClean="0">
                <a:latin typeface="+mn-lt"/>
              </a:rPr>
              <a:t>kls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						</a:t>
            </a:r>
            <a:r>
              <a:rPr lang="en-US" dirty="0" smtClean="0">
                <a:latin typeface="+mn-lt"/>
              </a:rPr>
              <a:t>20’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Wrap-up						</a:t>
            </a:r>
            <a:r>
              <a:rPr lang="en-US" dirty="0" smtClean="0">
                <a:latin typeface="+mn-lt"/>
              </a:rPr>
              <a:t>5’	</a:t>
            </a:r>
            <a:r>
              <a:rPr lang="en-US" dirty="0" err="1" smtClean="0">
                <a:latin typeface="+mn-lt"/>
              </a:rPr>
              <a:t>olb</a:t>
            </a:r>
            <a:endParaRPr lang="en-US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8AE9C6-1CD8-484E-9750-DD723D6E9BEA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Hybrid or Native?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7862" y="1076463"/>
            <a:ext cx="1853514" cy="570312"/>
          </a:xfrm>
          <a:prstGeom prst="wedgeRoundRectCallout">
            <a:avLst>
              <a:gd name="adj1" fmla="val 47294"/>
              <a:gd name="adj2" fmla="val 9303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jQuery</a:t>
            </a:r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 Mobile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502665" y="1076463"/>
            <a:ext cx="1568358" cy="570312"/>
          </a:xfrm>
          <a:prstGeom prst="wedgeRoundRectCallout">
            <a:avLst>
              <a:gd name="adj1" fmla="val 38324"/>
              <a:gd name="adj2" fmla="val 91131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PhoneGap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42558" y="1361619"/>
            <a:ext cx="1353268" cy="35644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Xamarin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597A14-2431-4C44-A1B1-69C3F17E09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2250801"/>
            <a:ext cx="2922850" cy="363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Deployment, updates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</a:t>
            </a:r>
            <a:r>
              <a:rPr lang="en-US" sz="2200" dirty="0">
                <a:latin typeface="AA Zuehlke" pitchFamily="2" charset="0"/>
              </a:rPr>
              <a:t>b</a:t>
            </a:r>
            <a:r>
              <a:rPr lang="en-US" sz="2200" dirty="0" smtClean="0">
                <a:latin typeface="AA Zuehlke" pitchFamily="2" charset="0"/>
              </a:rPr>
              <a:t>uy 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 support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for most recent ticket)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dirty="0" smtClean="0"/>
              <a:t>64 %</a:t>
            </a:r>
            <a:endParaRPr lang="en-US" dirty="0"/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dirty="0" smtClean="0"/>
              <a:t>36 %</a:t>
            </a: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Mobile phone time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5025" y="638994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hlinkClick r:id="rId5"/>
              </a:rPr>
              <a:t>Nielsen</a:t>
            </a:r>
            <a:r>
              <a:rPr lang="en-US" sz="1000" dirty="0" smtClean="0"/>
              <a:t>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5FC07B-321F-4620-B48B-547CEFA566A0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6340716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421775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3027752" y="4820324"/>
            <a:ext cx="2912400" cy="1816682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 Sharing Using</a:t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349775" y="174259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27874" y="3747258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68716" y="176764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2" idx="2"/>
            <a:endCxn id="15" idx="0"/>
          </p:cNvCxnSpPr>
          <p:nvPr/>
        </p:nvCxnSpPr>
        <p:spPr>
          <a:xfrm flipH="1">
            <a:off x="5937725" y="4608203"/>
            <a:ext cx="1052589" cy="11204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15" idx="2"/>
          </p:cNvCxnSpPr>
          <p:nvPr/>
        </p:nvCxnSpPr>
        <p:spPr>
          <a:xfrm>
            <a:off x="2075874" y="4600508"/>
            <a:ext cx="960912" cy="11281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1787126" y="1777708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99834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7" y="5516534"/>
            <a:ext cx="977892" cy="9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2314" y="3754953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3018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27874" y="2557540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27874" y="2951795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427874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340715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81042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342314" y="2537664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42314" y="2931919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427874" y="3357711"/>
            <a:ext cx="620884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89774" y="1748139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Xamarin</a:t>
            </a:r>
            <a:endParaRPr lang="en-US" sz="28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823" y="2104584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MvvmCross</a:t>
            </a:r>
            <a:endParaRPr lang="en-US" sz="2800" dirty="0" smtClean="0">
              <a:latin typeface="+mj-lt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427874" y="2951795"/>
            <a:ext cx="620884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3199D14-6B2D-4480-8764-E684327558A3}" type="slidenum">
              <a:rPr lang="de-CH" smtClean="0"/>
              <a:t>6</a:t>
            </a:fld>
            <a:endParaRPr lang="de-CH" dirty="0"/>
          </a:p>
        </p:txBody>
      </p:sp>
      <p:sp>
        <p:nvSpPr>
          <p:cNvPr id="52" name="Rounded Rectangle 51"/>
          <p:cNvSpPr/>
          <p:nvPr/>
        </p:nvSpPr>
        <p:spPr>
          <a:xfrm>
            <a:off x="1427873" y="3754953"/>
            <a:ext cx="6208841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0" grpId="0" animBg="1"/>
      <p:bldP spid="42" grpId="0" animBg="1"/>
      <p:bldP spid="43" grpId="0" animBg="1"/>
      <p:bldP spid="46" grpId="0" animBg="1"/>
      <p:bldP spid="48" grpId="0" animBg="1"/>
      <p:bldP spid="50" grpId="0" animBg="1"/>
      <p:bldP spid="51" grpId="0" animBg="1"/>
      <p:bldP spid="53" grpId="0" animBg="1"/>
      <p:bldP spid="25" grpId="0"/>
      <p:bldP spid="56" grpId="0"/>
      <p:bldP spid="57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308687" y="1789352"/>
            <a:ext cx="4683231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Zühlke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730" y="1789353"/>
            <a:ext cx="3687380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Customer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Team Roles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7</a:t>
            </a:fld>
            <a:endParaRPr lang="de-CH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2" y="2693503"/>
            <a:ext cx="1620000" cy="16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4375404"/>
            <a:ext cx="1620000" cy="16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2694131"/>
            <a:ext cx="1620000" cy="16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34307" y="2970975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smtClean="0">
                <a:latin typeface="AA Zuehlke" pitchFamily="2" charset="0"/>
              </a:rPr>
              <a:t>Project Owner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8361" y="2968851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Android Developer</a:t>
            </a:r>
          </a:p>
          <a:p>
            <a:r>
              <a:rPr lang="en-US" sz="2200" dirty="0" smtClean="0">
                <a:latin typeface="AA Zuehlke" pitchFamily="2" charset="0"/>
              </a:rPr>
              <a:t>Windows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82936" y="464900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err="1" smtClean="0">
                <a:latin typeface="AA Zuehlke" pitchFamily="2" charset="0"/>
              </a:rPr>
              <a:t>iOS</a:t>
            </a:r>
            <a:r>
              <a:rPr lang="en-US" sz="2200" dirty="0" smtClean="0">
                <a:latin typeface="AA Zuehlke" pitchFamily="2" charset="0"/>
              </a:rPr>
              <a:t> Developer</a:t>
            </a:r>
          </a:p>
          <a:p>
            <a:r>
              <a:rPr lang="en-US" sz="2200" dirty="0" smtClean="0">
                <a:latin typeface="AA Zuehlke" pitchFamily="2" charset="0"/>
              </a:rPr>
              <a:t>Mac OSX</a:t>
            </a:r>
          </a:p>
        </p:txBody>
      </p:sp>
    </p:spTree>
    <p:extLst>
      <p:ext uri="{BB962C8B-B14F-4D97-AF65-F5344CB8AC3E}">
        <p14:creationId xmlns:p14="http://schemas.microsoft.com/office/powerpoint/2010/main" val="40973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sz="2800" dirty="0" smtClean="0"/>
              <a:t>.NET development team (C#)</a:t>
            </a:r>
          </a:p>
          <a:p>
            <a:pPr lvl="1"/>
            <a:r>
              <a:rPr lang="en-US" sz="2800" dirty="0" smtClean="0"/>
              <a:t>Cloud service (Azure) providing a </a:t>
            </a:r>
            <a:r>
              <a:rPr lang="en-US" sz="2800" dirty="0" smtClean="0"/>
              <a:t>REST </a:t>
            </a:r>
            <a:r>
              <a:rPr lang="en-US" sz="2800" dirty="0" smtClean="0"/>
              <a:t>API</a:t>
            </a:r>
          </a:p>
          <a:p>
            <a:pPr lvl="2"/>
            <a:r>
              <a:rPr lang="en-US" sz="2400" dirty="0" smtClean="0"/>
              <a:t>Get users</a:t>
            </a:r>
          </a:p>
          <a:p>
            <a:pPr lvl="2"/>
            <a:r>
              <a:rPr lang="en-US" sz="2400" dirty="0" smtClean="0"/>
              <a:t>Send/receive messages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bg1"/>
                </a:solidFill>
              </a:rPr>
              <a:t>Initial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046E96-5A14-484B-8244-65336C5D08B9}" type="slidenum">
              <a:rPr lang="de-CH" smtClean="0"/>
              <a:t>8</a:t>
            </a:fld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365949" y="3845285"/>
            <a:ext cx="4990230" cy="182530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642867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Service (Azure)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5213601" y="4798810"/>
            <a:ext cx="925885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2420" y="3568425"/>
            <a:ext cx="359425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Zühlke X-Platform Messenger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4890" y="4874386"/>
            <a:ext cx="55378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5623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7238" y="4029951"/>
            <a:ext cx="2708982" cy="1537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Mobile Clients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Android</a:t>
            </a:r>
            <a:endParaRPr lang="en-US" sz="2200" dirty="0">
              <a:solidFill>
                <a:schemeClr val="tx1"/>
              </a:solidFill>
              <a:latin typeface="AA Zuehlke" pitchFamily="2" charset="0"/>
            </a:endParaRPr>
          </a:p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iOS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07907" y="4303177"/>
            <a:ext cx="2305694" cy="99126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ayer (.NET)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Portable Class Library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 or Visual Studio (with plug-in)</a:t>
            </a:r>
          </a:p>
          <a:p>
            <a:pPr lvl="2"/>
            <a:r>
              <a:rPr lang="en-US" sz="2400" dirty="0" smtClean="0"/>
              <a:t>Stefan will be using Visual Studio 2012</a:t>
            </a:r>
            <a:endParaRPr lang="en-US" sz="2400" dirty="0" smtClean="0"/>
          </a:p>
          <a:p>
            <a:pPr lvl="1"/>
            <a:r>
              <a:rPr lang="en-US" sz="2800" dirty="0" smtClean="0"/>
              <a:t>Project types</a:t>
            </a:r>
          </a:p>
          <a:p>
            <a:pPr lvl="2"/>
            <a:r>
              <a:rPr lang="en-US" sz="2400" dirty="0" smtClean="0"/>
              <a:t>Android</a:t>
            </a:r>
          </a:p>
          <a:p>
            <a:pPr lvl="3"/>
            <a:r>
              <a:rPr lang="en-US" sz="2400" dirty="0" smtClean="0"/>
              <a:t>“Java Binding Library” to use existing JAR libraries</a:t>
            </a:r>
            <a:endParaRPr lang="en-US" sz="2400" dirty="0" smtClean="0"/>
          </a:p>
          <a:p>
            <a:pPr lvl="2"/>
            <a:r>
              <a:rPr lang="en-US" sz="2400" dirty="0" err="1" smtClean="0"/>
              <a:t>iOS</a:t>
            </a:r>
            <a:endParaRPr lang="en-US" sz="2400" dirty="0" smtClean="0"/>
          </a:p>
          <a:p>
            <a:pPr lvl="1"/>
            <a:r>
              <a:rPr lang="en-US" sz="2800" dirty="0" smtClean="0"/>
              <a:t>Android project</a:t>
            </a:r>
          </a:p>
          <a:p>
            <a:pPr lvl="2"/>
            <a:r>
              <a:rPr lang="en-US" sz="2400" dirty="0" smtClean="0"/>
              <a:t>Folder structure</a:t>
            </a:r>
          </a:p>
          <a:p>
            <a:pPr lvl="2"/>
            <a:r>
              <a:rPr lang="en-US" sz="2400" dirty="0" smtClean="0"/>
              <a:t>UI designer (within Visual Studio)</a:t>
            </a:r>
          </a:p>
          <a:p>
            <a:pPr lvl="1"/>
            <a:r>
              <a:rPr lang="en-US" sz="2800" dirty="0" smtClean="0"/>
              <a:t>Android </a:t>
            </a:r>
            <a:r>
              <a:rPr lang="en-US" sz="2800" dirty="0" smtClean="0"/>
              <a:t>simulator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DA3741-9D02-42BE-867F-5E0952897EE8}" type="slidenum">
              <a:rPr lang="de-CH" smtClean="0"/>
              <a:t>9</a:t>
            </a:fld>
            <a:endParaRPr lang="de-CH" dirty="0"/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1162</Words>
  <Application>Microsoft Office PowerPoint</Application>
  <PresentationFormat>On-screen Show (4:3)</PresentationFormat>
  <Paragraphs>376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Wingdings</vt:lpstr>
      <vt:lpstr>Webdings</vt:lpstr>
      <vt:lpstr>AA Zuehlke Medium</vt:lpstr>
      <vt:lpstr>Wingdings 3</vt:lpstr>
      <vt:lpstr>AA Zuehlke</vt:lpstr>
      <vt:lpstr>Zuehlke</vt:lpstr>
      <vt:lpstr>Cross-platform Mobile Development with C#</vt:lpstr>
      <vt:lpstr>The Future Is Mobile!</vt:lpstr>
      <vt:lpstr>Agenda</vt:lpstr>
      <vt:lpstr>Web, Hybrid or Native?</vt:lpstr>
      <vt:lpstr>Example: Native vs. Web</vt:lpstr>
      <vt:lpstr>Code Sharing Using Xamarin and MvvmCross</vt:lpstr>
      <vt:lpstr>Team Roles</vt:lpstr>
      <vt:lpstr>Initial Position</vt:lpstr>
      <vt:lpstr>Tooling Android</vt:lpstr>
      <vt:lpstr>Tooling iOS</vt:lpstr>
      <vt:lpstr>PowerPoint Presentation</vt:lpstr>
      <vt:lpstr>MvvmCross Setup with NuGet</vt:lpstr>
      <vt:lpstr>Shared Model/ViewModel (1/2)</vt:lpstr>
      <vt:lpstr>Shared Model/ViewModel (2/2)</vt:lpstr>
      <vt:lpstr>User Details</vt:lpstr>
      <vt:lpstr>Including HTML5 Content</vt:lpstr>
      <vt:lpstr>Messages</vt:lpstr>
      <vt:lpstr>Messages</vt:lpstr>
      <vt:lpstr>What About Security?</vt:lpstr>
      <vt:lpstr>Client-side Encryption</vt:lpstr>
      <vt:lpstr>Service Hosting</vt:lpstr>
      <vt:lpstr>User Settings</vt:lpstr>
      <vt:lpstr>User Settings</vt:lpstr>
      <vt:lpstr>Code Metrics</vt:lpstr>
      <vt:lpstr>Questions (concerning the App)</vt:lpstr>
      <vt:lpstr>myBosch App: Experiences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170</cp:revision>
  <dcterms:created xsi:type="dcterms:W3CDTF">2010-09-09T06:40:38Z</dcterms:created>
  <dcterms:modified xsi:type="dcterms:W3CDTF">2013-09-17T13:36:54Z</dcterms:modified>
</cp:coreProperties>
</file>