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3" r:id="rId2"/>
    <p:sldId id="257" r:id="rId3"/>
    <p:sldId id="296" r:id="rId4"/>
    <p:sldId id="268" r:id="rId5"/>
    <p:sldId id="269" r:id="rId6"/>
    <p:sldId id="279" r:id="rId7"/>
    <p:sldId id="311" r:id="rId8"/>
    <p:sldId id="300" r:id="rId9"/>
    <p:sldId id="317" r:id="rId10"/>
    <p:sldId id="312" r:id="rId11"/>
    <p:sldId id="301" r:id="rId12"/>
    <p:sldId id="310" r:id="rId13"/>
    <p:sldId id="313" r:id="rId14"/>
    <p:sldId id="314" r:id="rId15"/>
    <p:sldId id="315" r:id="rId16"/>
    <p:sldId id="316" r:id="rId17"/>
    <p:sldId id="318" r:id="rId18"/>
    <p:sldId id="308" r:id="rId19"/>
    <p:sldId id="319" r:id="rId20"/>
    <p:sldId id="320" r:id="rId21"/>
    <p:sldId id="304" r:id="rId22"/>
    <p:sldId id="290" r:id="rId23"/>
    <p:sldId id="298" r:id="rId24"/>
    <p:sldId id="299" r:id="rId25"/>
    <p:sldId id="297" r:id="rId26"/>
    <p:sldId id="295" r:id="rId27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0"/>
    </p:embeddedFont>
    <p:embeddedFont>
      <p:font typeface="AA Zuehlke" panose="02000503060000020004" pitchFamily="2" charset="0"/>
      <p:regular r:id="rId31"/>
      <p:bold r:id="rId32"/>
    </p:embeddedFont>
    <p:embeddedFont>
      <p:font typeface="Webdings" panose="05030102010509060703" pitchFamily="18" charset="2"/>
      <p:regular r:id="rId33"/>
    </p:embeddedFont>
    <p:embeddedFont>
      <p:font typeface="Wingdings 3" panose="05040102010807070707" pitchFamily="18" charset="2"/>
      <p:regular r:id="rId34"/>
    </p:embeddedFont>
  </p:embeddedFontLst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Computers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347</c:v>
                </c:pt>
                <c:pt idx="1">
                  <c:v>353</c:v>
                </c:pt>
                <c:pt idx="2">
                  <c:v>371</c:v>
                </c:pt>
                <c:pt idx="3">
                  <c:v>406</c:v>
                </c:pt>
                <c:pt idx="4">
                  <c:v>446</c:v>
                </c:pt>
                <c:pt idx="5">
                  <c:v>484</c:v>
                </c:pt>
                <c:pt idx="6">
                  <c:v>518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devices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324</c:v>
                </c:pt>
                <c:pt idx="1">
                  <c:v>563</c:v>
                </c:pt>
                <c:pt idx="2">
                  <c:v>766</c:v>
                </c:pt>
                <c:pt idx="3">
                  <c:v>938</c:v>
                </c:pt>
                <c:pt idx="4">
                  <c:v>1083</c:v>
                </c:pt>
                <c:pt idx="5">
                  <c:v>1226</c:v>
                </c:pt>
                <c:pt idx="6">
                  <c:v>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052032"/>
        <c:axId val="149074304"/>
      </c:lineChart>
      <c:catAx>
        <c:axId val="149052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074304"/>
        <c:crosses val="autoZero"/>
        <c:auto val="1"/>
        <c:lblAlgn val="ctr"/>
        <c:lblOffset val="100"/>
        <c:noMultiLvlLbl val="0"/>
      </c:catAx>
      <c:valAx>
        <c:axId val="149074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0520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3992615132431946"/>
          <c:y val="0.91208263539230838"/>
          <c:w val="0.62272453661783944"/>
          <c:h val="7.220015556324227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1150500185966E-2"/>
          <c:y val="3.0871563687792803E-2"/>
          <c:w val="0.91564946889959087"/>
          <c:h val="0.7631337841421373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865984"/>
        <c:axId val="149867520"/>
      </c:barChart>
      <c:catAx>
        <c:axId val="149865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49867520"/>
        <c:crosses val="autoZero"/>
        <c:auto val="1"/>
        <c:lblAlgn val="ctr"/>
        <c:lblOffset val="100"/>
        <c:noMultiLvlLbl val="0"/>
      </c:catAx>
      <c:valAx>
        <c:axId val="14986752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one"/>
        <c:crossAx val="149865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</a:t>
            </a:r>
            <a:r>
              <a:rPr lang="en-US" dirty="0" smtClean="0"/>
              <a:t>Mobile Development (with </a:t>
            </a:r>
            <a:r>
              <a:rPr lang="en-US" dirty="0" smtClean="0"/>
              <a:t>C</a:t>
            </a:r>
            <a:r>
              <a:rPr lang="en-US" dirty="0" smtClean="0"/>
              <a:t>#)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Prepared</a:t>
            </a:r>
            <a:r>
              <a:rPr lang="en-US" dirty="0"/>
              <a:t>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Install </a:t>
            </a:r>
            <a:r>
              <a:rPr lang="en-US" dirty="0" err="1" smtClean="0">
                <a:sym typeface="Wingdings" panose="05000000000000000000" pitchFamily="2" charset="2"/>
              </a:rPr>
              <a:t>MvvmCross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mini-Demo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</a:t>
            </a:r>
            <a:r>
              <a:rPr lang="en-US" dirty="0" smtClean="0"/>
              <a:t>Setup </a:t>
            </a:r>
            <a:r>
              <a:rPr lang="en-US" dirty="0" smtClean="0"/>
              <a:t>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11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Dummy 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View  </a:t>
            </a:r>
            <a:r>
              <a:rPr lang="en-US" dirty="0" err="1" smtClean="0">
                <a:sym typeface="Wingdings" panose="05000000000000000000" pitchFamily="2" charset="2"/>
              </a:rPr>
              <a:t>DataBinding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</a:t>
            </a:r>
            <a:r>
              <a:rPr lang="en-US" dirty="0" smtClean="0"/>
              <a:t>Model/</a:t>
            </a:r>
            <a:r>
              <a:rPr lang="en-US" dirty="0" err="1" smtClean="0"/>
              <a:t>View</a:t>
            </a:r>
            <a:r>
              <a:rPr lang="en-US" dirty="0" err="1" smtClean="0"/>
              <a:t>M</a:t>
            </a:r>
            <a:r>
              <a:rPr lang="en-US" dirty="0" err="1" smtClean="0"/>
              <a:t>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UserList</a:t>
            </a:r>
            <a:r>
              <a:rPr lang="en-US" dirty="0" smtClean="0"/>
              <a:t>-View (XML)</a:t>
            </a:r>
          </a:p>
          <a:p>
            <a:pPr lvl="2"/>
            <a:r>
              <a:rPr lang="en-US" dirty="0" err="1" smtClean="0"/>
              <a:t>DataBinding</a:t>
            </a:r>
            <a:endParaRPr lang="en-US" dirty="0" smtClean="0"/>
          </a:p>
          <a:p>
            <a:pPr lvl="1"/>
            <a:r>
              <a:rPr lang="en-US" dirty="0" err="1" smtClean="0"/>
              <a:t>UserList</a:t>
            </a:r>
            <a:r>
              <a:rPr lang="en-US" dirty="0" smtClean="0"/>
              <a:t> Service</a:t>
            </a:r>
          </a:p>
          <a:p>
            <a:pPr lvl="2"/>
            <a:r>
              <a:rPr lang="en-US" dirty="0" smtClean="0"/>
              <a:t>Request users from web</a:t>
            </a:r>
          </a:p>
          <a:p>
            <a:pPr lvl="2"/>
            <a:r>
              <a:rPr lang="en-US" dirty="0" err="1" smtClean="0"/>
              <a:t>RestSharp</a:t>
            </a:r>
            <a:r>
              <a:rPr lang="en-US" dirty="0" smtClean="0"/>
              <a:t> and Json.NET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Model/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4BD413-43F6-4070-803A-629292F2ECAE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Navigation shared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15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MessageList</a:t>
            </a:r>
            <a:endParaRPr lang="en-US" dirty="0" smtClean="0"/>
          </a:p>
          <a:p>
            <a:pPr lvl="1"/>
            <a:r>
              <a:rPr lang="en-US" dirty="0" err="1" smtClean="0"/>
              <a:t>MessageService</a:t>
            </a:r>
            <a:endParaRPr lang="en-US" dirty="0" smtClean="0"/>
          </a:p>
          <a:p>
            <a:pPr lvl="1"/>
            <a:r>
              <a:rPr lang="en-US" dirty="0" err="1" smtClean="0"/>
              <a:t>MessageViewModel</a:t>
            </a:r>
            <a:endParaRPr lang="en-US" dirty="0" smtClean="0"/>
          </a:p>
          <a:p>
            <a:pPr lvl="1"/>
            <a:r>
              <a:rPr lang="en-US" dirty="0" err="1" smtClean="0"/>
              <a:t>MessageView</a:t>
            </a:r>
            <a:endParaRPr lang="en-US" dirty="0" smtClean="0"/>
          </a:p>
          <a:p>
            <a:pPr lvl="1"/>
            <a:r>
              <a:rPr lang="en-US" dirty="0" err="1" smtClean="0"/>
              <a:t>AddMessageView</a:t>
            </a:r>
            <a:endParaRPr lang="en-US" dirty="0" smtClean="0"/>
          </a:p>
          <a:p>
            <a:pPr lvl="1"/>
            <a:r>
              <a:rPr lang="en-US" dirty="0" err="1" smtClean="0"/>
              <a:t>AddMessageViewModel</a:t>
            </a:r>
            <a:endParaRPr lang="en-US" dirty="0" smtClean="0"/>
          </a:p>
          <a:p>
            <a:pPr lvl="1"/>
            <a:r>
              <a:rPr lang="en-US" dirty="0" smtClean="0"/>
              <a:t>Send message using </a:t>
            </a:r>
            <a:r>
              <a:rPr lang="en-US" dirty="0" err="1" smtClean="0"/>
              <a:t>MessageService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17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353803"/>
            <a:ext cx="7556633" cy="1140659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EncryptionService</a:t>
            </a:r>
            <a:endParaRPr lang="en-US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BountyCastle</a:t>
            </a:r>
            <a:endParaRPr lang="en-US" dirty="0" smtClean="0"/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err="1" smtClean="0"/>
              <a:t>MessageEncryptionService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19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The </a:t>
            </a:r>
            <a:r>
              <a:rPr lang="en-US" sz="3600" dirty="0" smtClean="0"/>
              <a:t>Future Is Mobile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63553"/>
              </p:ext>
            </p:extLst>
          </p:nvPr>
        </p:nvGraphicFramePr>
        <p:xfrm>
          <a:off x="152401" y="1646238"/>
          <a:ext cx="5061200" cy="484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19974" y="6351849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IDC/Nielsen 2012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58618634"/>
              </p:ext>
            </p:extLst>
          </p:nvPr>
        </p:nvGraphicFramePr>
        <p:xfrm>
          <a:off x="5427468" y="1789353"/>
          <a:ext cx="3312368" cy="452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9911849">
            <a:off x="947956" y="3196500"/>
            <a:ext cx="7106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More current graphs?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>
                <a:hlinkClick r:id="rId3"/>
              </a:rPr>
              <a:t>Encryption demo</a:t>
            </a:r>
            <a:endParaRPr lang="en-US" dirty="0" smtClean="0"/>
          </a:p>
          <a:p>
            <a:pPr lvl="1"/>
            <a:r>
              <a:rPr lang="en-US" dirty="0" smtClean="0"/>
              <a:t>Hardcoded password/username?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in the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SQLite plug-in (plug-in system)</a:t>
            </a:r>
          </a:p>
          <a:p>
            <a:pPr lvl="1"/>
            <a:r>
              <a:rPr lang="en-US" dirty="0" smtClean="0"/>
              <a:t>Username/password</a:t>
            </a:r>
          </a:p>
          <a:p>
            <a:pPr lvl="1"/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SQLite with LINQ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21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SWE-PRO/JAP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smtClean="0">
                <a:latin typeface="AA Zuehlke" pitchFamily="2" charset="0"/>
              </a:rPr>
              <a:t>SWE-EPS/ESI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Zühlke Serbia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9297953">
            <a:off x="2780722" y="3492524"/>
            <a:ext cx="603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Klaus, Kerry, etc.?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10’	</a:t>
            </a:r>
            <a:r>
              <a:rPr lang="en-US" dirty="0" err="1" smtClean="0"/>
              <a:t>olb</a:t>
            </a:r>
            <a:endParaRPr lang="en-US" dirty="0" smtClean="0"/>
          </a:p>
          <a:p>
            <a:pPr marL="995363" lvl="2" indent="-457200"/>
            <a:r>
              <a:rPr lang="en-US" dirty="0" smtClean="0"/>
              <a:t>Challenges </a:t>
            </a:r>
            <a:r>
              <a:rPr lang="en-US" dirty="0" smtClean="0"/>
              <a:t>in mobile development</a:t>
            </a:r>
          </a:p>
          <a:p>
            <a:pPr marL="995363" lvl="2" indent="-457200"/>
            <a:r>
              <a:rPr lang="en-US" dirty="0" smtClean="0"/>
              <a:t>Code-sharing using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40’	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urb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5’	</a:t>
            </a:r>
            <a:r>
              <a:rPr lang="en-US" dirty="0" err="1" smtClean="0"/>
              <a:t>kwl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5’	</a:t>
            </a:r>
            <a:r>
              <a:rPr lang="en-US" dirty="0" err="1" smtClean="0"/>
              <a:t>kls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5’	</a:t>
            </a:r>
            <a:r>
              <a:rPr lang="en-US" dirty="0" err="1" smtClean="0"/>
              <a:t>olb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</a:t>
            </a:r>
            <a:r>
              <a:rPr lang="en-US" dirty="0" smtClean="0"/>
              <a:t>Hybrid </a:t>
            </a:r>
            <a:r>
              <a:rPr lang="en-US" dirty="0" smtClean="0"/>
              <a:t>or </a:t>
            </a:r>
            <a:r>
              <a:rPr lang="en-US" dirty="0" smtClean="0"/>
              <a:t>Native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80 %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20 %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Online time (mobile devices)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7195" y="6423138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Stefano </a:t>
            </a:r>
            <a:r>
              <a:rPr lang="en-US" sz="1000" dirty="0" err="1" smtClean="0"/>
              <a:t>Malle</a:t>
            </a:r>
            <a:r>
              <a:rPr lang="en-US" sz="1000" dirty="0" smtClean="0"/>
              <a:t> (Microsoft),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</a:t>
            </a:r>
            <a:r>
              <a:rPr lang="en-US" dirty="0" smtClean="0"/>
              <a:t>Sharing Using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/>
      <p:bldP spid="56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Initial </a:t>
            </a:r>
            <a:r>
              <a:rPr lang="en-US" dirty="0" smtClean="0">
                <a:solidFill>
                  <a:schemeClr val="bg1"/>
                </a:solidFill>
              </a:rPr>
              <a:t>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Customer database</a:t>
            </a:r>
          </a:p>
          <a:p>
            <a:pPr lvl="1"/>
            <a:r>
              <a:rPr lang="en-US" dirty="0" smtClean="0"/>
              <a:t>Cloud service (Azure) providing 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Business layer (.NET) for using </a:t>
            </a:r>
            <a:r>
              <a:rPr lang="en-US" dirty="0" smtClean="0">
                <a:solidFill>
                  <a:schemeClr val="accent1"/>
                </a:solidFill>
              </a:rPr>
              <a:t>services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as Portable Class Library (PCL)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635" y="4190281"/>
            <a:ext cx="4896544" cy="18253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987863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952007" y="5134266"/>
            <a:ext cx="1187479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5596" y="4005615"/>
            <a:ext cx="1907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Zühlke Messenger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1023" y="5153503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9073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188" y="4374947"/>
            <a:ext cx="2851560" cy="1537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A Zuehlke" pitchFamily="2" charset="0"/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95623" y="4707641"/>
            <a:ext cx="1756384" cy="853250"/>
          </a:xfrm>
          <a:prstGeom prst="roundRect">
            <a:avLst/>
          </a:prstGeom>
          <a:gradFill flip="none" rotWithShape="1">
            <a:gsLst>
              <a:gs pos="0">
                <a:srgbClr val="A5CDFE">
                  <a:shade val="30000"/>
                  <a:satMod val="115000"/>
                </a:srgbClr>
              </a:gs>
              <a:gs pos="50000">
                <a:srgbClr val="A5CDFE">
                  <a:shade val="67500"/>
                  <a:satMod val="115000"/>
                </a:srgbClr>
              </a:gs>
              <a:gs pos="100000">
                <a:srgbClr val="A5CDFE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 (.NET)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Types</a:t>
            </a:r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8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9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  <a:endParaRPr lang="en-US" sz="2200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On-screen Show (4:3)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AA Zuehlke Medium</vt:lpstr>
      <vt:lpstr>Wingdings</vt:lpstr>
      <vt:lpstr>AA Zuehlke</vt:lpstr>
      <vt:lpstr>Webdings</vt:lpstr>
      <vt:lpstr>Wingdings 3</vt:lpstr>
      <vt:lpstr>Zuehlke</vt:lpstr>
      <vt:lpstr>Cross-platform Mobile Development (with C#)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Data in the Cloud</vt:lpstr>
      <vt:lpstr>SQLite with LINQ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83</cp:revision>
  <dcterms:created xsi:type="dcterms:W3CDTF">2010-09-09T06:40:38Z</dcterms:created>
  <dcterms:modified xsi:type="dcterms:W3CDTF">2013-09-16T13:43:12Z</dcterms:modified>
</cp:coreProperties>
</file>