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1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5238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Arial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43080" y="694800"/>
            <a:ext cx="257112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43080" y="694800"/>
            <a:ext cx="257112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1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1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5200" y="1370013"/>
            <a:ext cx="1828800" cy="48021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28800" y="1370013"/>
            <a:ext cx="5334000" cy="48021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7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2300" y="1604963"/>
            <a:ext cx="2171700" cy="45259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362700" cy="45259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706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4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05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0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2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507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9365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512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e libre 2"/>
          <p:cNvSpPr/>
          <p:nvPr/>
        </p:nvSpPr>
        <p:spPr>
          <a:xfrm>
            <a:off x="1295280" y="1752479"/>
            <a:ext cx="7848720" cy="3505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Espace réservé du titre 3"/>
          <p:cNvSpPr txBox="1">
            <a:spLocks noGrp="1"/>
          </p:cNvSpPr>
          <p:nvPr>
            <p:ph type="title"/>
          </p:nvPr>
        </p:nvSpPr>
        <p:spPr>
          <a:xfrm>
            <a:off x="1828800" y="1369440"/>
            <a:ext cx="7315200" cy="642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1"/>
          </p:nvPr>
        </p:nvSpPr>
        <p:spPr>
          <a:xfrm>
            <a:off x="1828440" y="2133720"/>
            <a:ext cx="7162920" cy="4038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Forme libre 5"/>
          <p:cNvSpPr/>
          <p:nvPr/>
        </p:nvSpPr>
        <p:spPr>
          <a:xfrm>
            <a:off x="304920" y="228600"/>
            <a:ext cx="1676160" cy="31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0" y="6613560"/>
            <a:ext cx="9144000" cy="23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66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43352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2193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2954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3714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4475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5237279" y="6159600"/>
            <a:ext cx="6480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599760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6757919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75182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82803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baseline="0">
          <a:ln>
            <a:noFill/>
          </a:ln>
          <a:solidFill>
            <a:srgbClr val="FFFFFF"/>
          </a:solidFill>
          <a:latin typeface="Arial" pitchFamily="34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00" b="0" i="0" u="none" strike="noStrike" baseline="0">
          <a:ln>
            <a:noFill/>
          </a:ln>
          <a:solidFill>
            <a:srgbClr val="183883"/>
          </a:solidFill>
          <a:latin typeface="Arial" pitchFamily="34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512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e libre 2"/>
          <p:cNvSpPr/>
          <p:nvPr/>
        </p:nvSpPr>
        <p:spPr>
          <a:xfrm>
            <a:off x="304920" y="228600"/>
            <a:ext cx="1676160" cy="31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0" y="6613560"/>
            <a:ext cx="9144000" cy="23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66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5" name="Espace réservé du titre 4"/>
          <p:cNvSpPr txBox="1">
            <a:spLocks noGrp="1"/>
          </p:cNvSpPr>
          <p:nvPr>
            <p:ph type="title"/>
          </p:nvPr>
        </p:nvSpPr>
        <p:spPr>
          <a:xfrm>
            <a:off x="3428639" y="3581279"/>
            <a:ext cx="5715000" cy="147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u pied de page 6"/>
          <p:cNvSpPr txBox="1">
            <a:spLocks noGrp="1"/>
          </p:cNvSpPr>
          <p:nvPr>
            <p:ph type="ftr" sz="quarter" idx="3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kern="1200" baseline="0">
          <a:ln>
            <a:noFill/>
          </a:ln>
          <a:solidFill>
            <a:srgbClr val="FFFFFF"/>
          </a:solidFill>
          <a:latin typeface="Arial" pitchFamily="34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00" b="0" i="0" u="none" strike="noStrike" kern="1200" baseline="0">
          <a:ln>
            <a:noFill/>
          </a:ln>
          <a:solidFill>
            <a:srgbClr val="183883"/>
          </a:solidFill>
          <a:latin typeface="Arial" pitchFamily="34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etis.priv/doku.php/cloudsante/outils/i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497959" y="2309760"/>
            <a:ext cx="6782040" cy="1470239"/>
          </a:xfrm>
          <a:solidFill>
            <a:srgbClr val="FFFFFF"/>
          </a:solidFill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899"/>
              </a:spcBef>
              <a:buNone/>
            </a:pPr>
            <a:r>
              <a:rPr lang="en-GB" b="1">
                <a:solidFill>
                  <a:srgbClr val="006699"/>
                </a:solidFill>
                <a:latin typeface="Verdana" pitchFamily="34"/>
              </a:rPr>
              <a:t>IDS/IPS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5652000" cy="30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2973600"/>
            <a:ext cx="5652000" cy="36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52000" y="21600"/>
            <a:ext cx="3491999" cy="30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652000" y="3024000"/>
            <a:ext cx="3491999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Services - fonctionnalités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3495240" cy="403884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 algn="just">
              <a:buNone/>
            </a:pPr>
            <a:endParaRPr lang="en-US"/>
          </a:p>
          <a:p>
            <a:pPr lvl="0" algn="just"/>
            <a:r>
              <a:rPr lang="en-US"/>
              <a:t>Redondance</a:t>
            </a:r>
          </a:p>
          <a:p>
            <a:pPr lvl="0" algn="just"/>
            <a:endParaRPr lang="en-US"/>
          </a:p>
          <a:p>
            <a:pPr lvl="0" algn="just"/>
            <a:r>
              <a:rPr lang="en-US"/>
              <a:t>Alerting Centreon</a:t>
            </a:r>
          </a:p>
          <a:p>
            <a:pPr lvl="0" algn="just"/>
            <a:endParaRPr lang="en-US"/>
          </a:p>
          <a:p>
            <a:pPr lvl="0" algn="just"/>
            <a:r>
              <a:rPr lang="en-US"/>
              <a:t>Reporting</a:t>
            </a:r>
          </a:p>
          <a:p>
            <a:pPr lvl="0" algn="just"/>
            <a:endParaRPr lang="en-US"/>
          </a:p>
          <a:p>
            <a:pPr lvl="0" algn="just"/>
            <a:r>
              <a:rPr lang="en-US"/>
              <a:t>LDAP</a:t>
            </a:r>
          </a:p>
          <a:p>
            <a:pPr lvl="0" algn="just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err="1" smtClean="0"/>
              <a:t>Alertes</a:t>
            </a:r>
            <a:r>
              <a:rPr lang="en-GB" dirty="0" smtClean="0"/>
              <a:t> </a:t>
            </a:r>
            <a:r>
              <a:rPr lang="en-GB" dirty="0" err="1" smtClean="0"/>
              <a:t>remontées</a:t>
            </a:r>
            <a:r>
              <a:rPr lang="en-GB" dirty="0" smtClean="0"/>
              <a:t> par Centreon</a:t>
            </a:r>
            <a:endParaRPr lang="en-GB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7208056" cy="3862596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 algn="just">
              <a:buNone/>
            </a:pPr>
            <a:endParaRPr lang="en-US" dirty="0"/>
          </a:p>
          <a:p>
            <a:pPr lvl="0" algn="just"/>
            <a:r>
              <a:rPr lang="en-US" dirty="0" smtClean="0"/>
              <a:t>Surcharge </a:t>
            </a:r>
            <a:r>
              <a:rPr lang="en-US" dirty="0" err="1" smtClean="0"/>
              <a:t>réseau</a:t>
            </a:r>
            <a:endParaRPr lang="en-US" dirty="0"/>
          </a:p>
          <a:p>
            <a:pPr lvl="0" algn="just"/>
            <a:r>
              <a:rPr lang="en-US" dirty="0" smtClean="0"/>
              <a:t>Ports non courants</a:t>
            </a:r>
            <a:endParaRPr lang="en-US" dirty="0"/>
          </a:p>
          <a:p>
            <a:pPr lvl="0" algn="just"/>
            <a:r>
              <a:rPr lang="en-US" dirty="0" err="1" smtClean="0"/>
              <a:t>Connexion</a:t>
            </a:r>
            <a:r>
              <a:rPr lang="en-US" dirty="0" smtClean="0"/>
              <a:t> à un service de </a:t>
            </a:r>
            <a:r>
              <a:rPr lang="en-US" dirty="0" err="1" smtClean="0"/>
              <a:t>l’infrastructure</a:t>
            </a:r>
            <a:r>
              <a:rPr lang="en-US" dirty="0" smtClean="0"/>
              <a:t> après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essais</a:t>
            </a:r>
            <a:r>
              <a:rPr lang="en-US" dirty="0" smtClean="0"/>
              <a:t> </a:t>
            </a:r>
            <a:r>
              <a:rPr lang="en-US" dirty="0" err="1" smtClean="0"/>
              <a:t>infructueux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Un service </a:t>
            </a:r>
            <a:r>
              <a:rPr lang="en-US" dirty="0" err="1" smtClean="0"/>
              <a:t>initie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lui-même</a:t>
            </a:r>
            <a:endParaRPr lang="en-US" dirty="0" smtClean="0"/>
          </a:p>
          <a:p>
            <a:pPr lvl="0" algn="just"/>
            <a:r>
              <a:rPr lang="en-US" dirty="0" err="1" smtClean="0"/>
              <a:t>Une</a:t>
            </a:r>
            <a:r>
              <a:rPr lang="en-US" dirty="0" smtClean="0"/>
              <a:t> IP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remontée</a:t>
            </a:r>
            <a:r>
              <a:rPr lang="en-US" dirty="0" smtClean="0"/>
              <a:t> par </a:t>
            </a:r>
            <a:r>
              <a:rPr lang="en-US" dirty="0" err="1" smtClean="0"/>
              <a:t>l’IDS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7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7315560" cy="2600712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 algn="just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dirty="0" smtClean="0">
                <a:hlinkClick r:id="rId3"/>
              </a:rPr>
              <a:t>https://wiki.netis.priv/doku.php/cloudsante/outils/ids</a:t>
            </a: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Questions?</a:t>
            </a:r>
          </a:p>
          <a:p>
            <a:pPr marL="0" lvl="0" indent="0" algn="jus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Sommaire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/>
            <a:r>
              <a:rPr lang="en-US" dirty="0"/>
              <a:t>Mission</a:t>
            </a:r>
          </a:p>
          <a:p>
            <a:pPr marL="0" lvl="0" indent="0"/>
            <a:r>
              <a:rPr lang="en-GB" dirty="0"/>
              <a:t>Introduction</a:t>
            </a:r>
          </a:p>
          <a:p>
            <a:pPr marL="0" lvl="0" indent="0"/>
            <a:r>
              <a:rPr lang="en-GB" dirty="0"/>
              <a:t>Architecture</a:t>
            </a:r>
          </a:p>
          <a:p>
            <a:pPr marL="0" lvl="0" indent="0"/>
            <a:r>
              <a:rPr lang="en-GB" dirty="0"/>
              <a:t>Services</a:t>
            </a:r>
          </a:p>
          <a:p>
            <a:pPr marL="0" lvl="1" indent="0">
              <a:buNone/>
            </a:pPr>
            <a:endParaRPr lang="en-GB" dirty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Mission</a:t>
            </a:r>
            <a:endParaRPr lang="en-GB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7162920" cy="1789850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GB" sz="2400" dirty="0" err="1" smtClean="0"/>
              <a:t>Implémentation</a:t>
            </a:r>
            <a:r>
              <a:rPr lang="en-GB" sz="2400" dirty="0" smtClean="0"/>
              <a:t> d’un IDS/IPS et d’un SIEM </a:t>
            </a:r>
            <a:endParaRPr lang="en-GB" sz="2400" dirty="0"/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Introduction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6451560" cy="2877327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marL="0" lvl="0" indent="0">
              <a:spcBef>
                <a:spcPts val="499"/>
              </a:spcBef>
              <a:buNone/>
            </a:pPr>
            <a:endParaRPr lang="en-GB" sz="2000" dirty="0"/>
          </a:p>
          <a:p>
            <a:pPr marL="0" lvl="0" indent="0">
              <a:spcBef>
                <a:spcPts val="499"/>
              </a:spcBef>
              <a:buNone/>
            </a:pPr>
            <a:endParaRPr lang="en-GB" sz="2000" dirty="0"/>
          </a:p>
          <a:p>
            <a:pPr marL="0" lvl="0" indent="0">
              <a:spcBef>
                <a:spcPts val="499"/>
              </a:spcBef>
            </a:pPr>
            <a:r>
              <a:rPr lang="en-GB" sz="2000" dirty="0"/>
              <a:t>31 % des </a:t>
            </a:r>
            <a:r>
              <a:rPr lang="en-GB" sz="2000" dirty="0" err="1"/>
              <a:t>professionnels</a:t>
            </a:r>
            <a:r>
              <a:rPr lang="en-GB" sz="2000" dirty="0"/>
              <a:t> de la </a:t>
            </a:r>
            <a:r>
              <a:rPr lang="en-GB" sz="2000" dirty="0" err="1"/>
              <a:t>sécurité</a:t>
            </a:r>
            <a:r>
              <a:rPr lang="en-GB" sz="2000" dirty="0"/>
              <a:t> </a:t>
            </a:r>
            <a:r>
              <a:rPr lang="en-GB" sz="2000" dirty="0" err="1"/>
              <a:t>déclarent</a:t>
            </a:r>
            <a:r>
              <a:rPr lang="en-GB" sz="2000" dirty="0"/>
              <a:t> que </a:t>
            </a:r>
            <a:r>
              <a:rPr lang="en-GB" sz="2000" dirty="0" err="1"/>
              <a:t>leur</a:t>
            </a:r>
            <a:r>
              <a:rPr lang="en-GB" sz="2000" dirty="0"/>
              <a:t> infrastructure a </a:t>
            </a:r>
            <a:r>
              <a:rPr lang="en-GB" sz="2000" dirty="0" err="1"/>
              <a:t>été</a:t>
            </a:r>
            <a:r>
              <a:rPr lang="en-GB" sz="2000" dirty="0"/>
              <a:t> </a:t>
            </a:r>
            <a:r>
              <a:rPr lang="en-GB" sz="2000" dirty="0" err="1"/>
              <a:t>touchée</a:t>
            </a:r>
            <a:r>
              <a:rPr lang="en-GB" sz="2000" dirty="0"/>
              <a:t> par </a:t>
            </a:r>
            <a:r>
              <a:rPr lang="en-GB" sz="2000" dirty="0" err="1"/>
              <a:t>une</a:t>
            </a:r>
            <a:r>
              <a:rPr lang="en-GB" sz="2000" dirty="0"/>
              <a:t> </a:t>
            </a:r>
            <a:r>
              <a:rPr lang="en-GB" sz="2000" dirty="0" err="1"/>
              <a:t>cyberattaque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2017 (rapport Cisco)</a:t>
            </a:r>
          </a:p>
          <a:p>
            <a:pPr marL="0" lvl="0" indent="0">
              <a:spcBef>
                <a:spcPts val="499"/>
              </a:spcBef>
            </a:pPr>
            <a:endParaRPr lang="en-GB" sz="2000" dirty="0"/>
          </a:p>
          <a:p>
            <a:pPr marL="0" lvl="0" indent="0">
              <a:spcBef>
                <a:spcPts val="499"/>
              </a:spcBef>
            </a:pPr>
            <a:r>
              <a:rPr lang="en-GB" sz="2000" dirty="0"/>
              <a:t>ISO 27001</a:t>
            </a:r>
          </a:p>
          <a:p>
            <a:pPr marL="0" lvl="0" indent="0">
              <a:spcBef>
                <a:spcPts val="499"/>
              </a:spcBef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Introduction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6451560" cy="3005567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marL="0" lvl="0" indent="0">
              <a:spcBef>
                <a:spcPts val="499"/>
              </a:spcBef>
              <a:buNone/>
            </a:pPr>
            <a:endParaRPr lang="en-GB" sz="2000" dirty="0"/>
          </a:p>
          <a:p>
            <a:pPr marL="0" lvl="0" indent="0">
              <a:spcBef>
                <a:spcPts val="499"/>
              </a:spcBef>
              <a:buNone/>
            </a:pPr>
            <a:endParaRPr lang="en-GB" sz="2000" dirty="0"/>
          </a:p>
          <a:p>
            <a:pPr marL="0" lvl="0" indent="0">
              <a:spcBef>
                <a:spcPts val="499"/>
              </a:spcBef>
            </a:pPr>
            <a:r>
              <a:rPr lang="en-GB" sz="2000" dirty="0" err="1"/>
              <a:t>Conséquences</a:t>
            </a:r>
            <a:r>
              <a:rPr lang="en-GB" sz="2000" dirty="0"/>
              <a:t> </a:t>
            </a:r>
            <a:r>
              <a:rPr lang="en-GB" sz="2000" dirty="0" err="1"/>
              <a:t>directes</a:t>
            </a:r>
            <a:r>
              <a:rPr lang="en-GB" sz="2000" dirty="0"/>
              <a:t> :</a:t>
            </a:r>
          </a:p>
          <a:p>
            <a:pPr lvl="1"/>
            <a:r>
              <a:rPr lang="en-GB" dirty="0"/>
              <a:t>Deni de services</a:t>
            </a:r>
          </a:p>
          <a:p>
            <a:pPr lvl="1"/>
            <a:r>
              <a:rPr lang="en-GB" dirty="0" err="1"/>
              <a:t>Fuite</a:t>
            </a:r>
            <a:r>
              <a:rPr lang="en-GB" dirty="0"/>
              <a:t> de </a:t>
            </a:r>
            <a:r>
              <a:rPr lang="en-GB" dirty="0" err="1"/>
              <a:t>données</a:t>
            </a:r>
            <a:endParaRPr lang="en-GB" dirty="0"/>
          </a:p>
          <a:p>
            <a:pPr marL="0" lvl="0" indent="0">
              <a:spcBef>
                <a:spcPts val="499"/>
              </a:spcBef>
            </a:pPr>
            <a:endParaRPr lang="en-GB" sz="2000" dirty="0"/>
          </a:p>
          <a:p>
            <a:pPr marL="0" lvl="0" indent="0">
              <a:spcBef>
                <a:spcPts val="499"/>
              </a:spcBef>
            </a:pPr>
            <a:r>
              <a:rPr lang="en-GB" sz="2000" dirty="0" err="1"/>
              <a:t>Quels</a:t>
            </a:r>
            <a:r>
              <a:rPr lang="en-GB" sz="2000" dirty="0"/>
              <a:t> </a:t>
            </a:r>
            <a:r>
              <a:rPr lang="en-GB" sz="2000" dirty="0" err="1"/>
              <a:t>moyens</a:t>
            </a:r>
            <a:r>
              <a:rPr lang="en-GB" sz="2000" dirty="0"/>
              <a:t> de </a:t>
            </a:r>
            <a:r>
              <a:rPr lang="en-GB" sz="2000" dirty="0" err="1"/>
              <a:t>défense</a:t>
            </a:r>
            <a:r>
              <a:rPr lang="en-GB" sz="2000" dirty="0"/>
              <a:t>?</a:t>
            </a:r>
          </a:p>
          <a:p>
            <a:pPr marL="0" lvl="0" indent="0">
              <a:spcBef>
                <a:spcPts val="499"/>
              </a:spcBef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s of default 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Architecture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5498640" y="2133720"/>
            <a:ext cx="3495240" cy="403884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Antivirus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Sauvegardes</a:t>
            </a:r>
            <a:r>
              <a:rPr lang="en-US" dirty="0"/>
              <a:t>...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Firewall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2736304" cy="426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Architecture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763688" y="2060848"/>
            <a:ext cx="3495240" cy="4670509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smtClean="0"/>
              <a:t>IDS/IPS</a:t>
            </a:r>
            <a:endParaRPr lang="en-US" dirty="0"/>
          </a:p>
          <a:p>
            <a:pPr lvl="1"/>
            <a:r>
              <a:rPr lang="en-US" dirty="0"/>
              <a:t>HIDS</a:t>
            </a:r>
          </a:p>
          <a:p>
            <a:pPr lvl="1"/>
            <a:r>
              <a:rPr lang="en-US" dirty="0" smtClean="0"/>
              <a:t>NIDS</a:t>
            </a:r>
          </a:p>
          <a:p>
            <a:pPr lvl="2"/>
            <a:r>
              <a:rPr lang="en-US" dirty="0" smtClean="0"/>
              <a:t>Anomalies</a:t>
            </a:r>
          </a:p>
          <a:p>
            <a:pPr lvl="2"/>
            <a:r>
              <a:rPr lang="en-US" dirty="0" smtClean="0"/>
              <a:t>Signature</a:t>
            </a:r>
            <a:endParaRPr lang="en-US" dirty="0"/>
          </a:p>
          <a:p>
            <a:pPr lvl="0"/>
            <a:r>
              <a:rPr lang="en-US" dirty="0" err="1"/>
              <a:t>Remontée</a:t>
            </a:r>
            <a:r>
              <a:rPr lang="en-US" dirty="0"/>
              <a:t> </a:t>
            </a:r>
            <a:r>
              <a:rPr lang="en-US" dirty="0" err="1"/>
              <a:t>d'alertes</a:t>
            </a:r>
            <a:endParaRPr lang="en-US" dirty="0"/>
          </a:p>
          <a:p>
            <a:pPr lvl="1"/>
            <a:r>
              <a:rPr lang="en-US" dirty="0"/>
              <a:t>Mots de </a:t>
            </a:r>
            <a:r>
              <a:rPr lang="en-US" dirty="0" err="1"/>
              <a:t>passe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clair</a:t>
            </a:r>
            <a:endParaRPr lang="en-US" dirty="0"/>
          </a:p>
          <a:p>
            <a:pPr lvl="1"/>
            <a:r>
              <a:rPr lang="en-US" dirty="0"/>
              <a:t>Injections</a:t>
            </a:r>
          </a:p>
          <a:p>
            <a:pPr lvl="1"/>
            <a:r>
              <a:rPr lang="en-US" dirty="0" err="1"/>
              <a:t>Conformité</a:t>
            </a:r>
            <a:r>
              <a:rPr lang="en-US" dirty="0"/>
              <a:t> RFC...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5498640" y="2133720"/>
            <a:ext cx="3495240" cy="403884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SIEM : </a:t>
            </a:r>
            <a:r>
              <a:rPr lang="en-US" dirty="0" err="1"/>
              <a:t>Corrélations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Architecture</a:t>
            </a:r>
          </a:p>
        </p:txBody>
      </p:sp>
      <p:pic>
        <p:nvPicPr>
          <p:cNvPr id="3" name="Image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71999" y="2133360"/>
            <a:ext cx="2899800" cy="40388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Services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5407856" cy="2823850"/>
          </a:xfrm>
        </p:spPr>
        <p:txBody>
          <a:bodyPr wrap="square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 algn="just">
              <a:buNone/>
            </a:pPr>
            <a:endParaRPr lang="en-US" dirty="0"/>
          </a:p>
          <a:p>
            <a:pPr lvl="0" algn="just"/>
            <a:r>
              <a:rPr lang="en-US" dirty="0" smtClean="0"/>
              <a:t>Solutions Open source </a:t>
            </a:r>
          </a:p>
          <a:p>
            <a:pPr lvl="1" algn="just"/>
            <a:r>
              <a:rPr lang="en-US" dirty="0" smtClean="0"/>
              <a:t>Suricata</a:t>
            </a:r>
          </a:p>
          <a:p>
            <a:pPr lvl="1" algn="just"/>
            <a:r>
              <a:rPr lang="en-US" dirty="0" err="1" smtClean="0"/>
              <a:t>Oinkmaster</a:t>
            </a:r>
            <a:endParaRPr lang="en-US" dirty="0" smtClean="0"/>
          </a:p>
          <a:p>
            <a:pPr lvl="1" algn="just"/>
            <a:r>
              <a:rPr lang="en-US" dirty="0" err="1" smtClean="0"/>
              <a:t>Graylog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135</Words>
  <Application>Microsoft Office PowerPoint</Application>
  <PresentationFormat>Affichage à l'écran (4:3)</PresentationFormat>
  <Paragraphs>74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Default</vt:lpstr>
      <vt:lpstr>Title1</vt:lpstr>
      <vt:lpstr>IDS/IPS</vt:lpstr>
      <vt:lpstr>Sommaire</vt:lpstr>
      <vt:lpstr>Mission</vt:lpstr>
      <vt:lpstr>Introduction</vt:lpstr>
      <vt:lpstr>Introduction</vt:lpstr>
      <vt:lpstr>Architecture</vt:lpstr>
      <vt:lpstr>Architecture</vt:lpstr>
      <vt:lpstr>Architecture</vt:lpstr>
      <vt:lpstr>Services</vt:lpstr>
      <vt:lpstr>Présentation PowerPoint</vt:lpstr>
      <vt:lpstr>Services - fonctionnalités</vt:lpstr>
      <vt:lpstr>Alertes remontées par Centreon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Retina</dc:creator>
  <cp:lastModifiedBy>Utilisateur Windows</cp:lastModifiedBy>
  <cp:revision>71</cp:revision>
  <cp:lastPrinted>2007-07-04T17:37:14Z</cp:lastPrinted>
  <dcterms:created xsi:type="dcterms:W3CDTF">2005-02-28T15:06:28Z</dcterms:created>
  <dcterms:modified xsi:type="dcterms:W3CDTF">2018-08-16T08:34:17Z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  <property fmtid="{D5CDD505-2E9C-101B-9397-08002B2CF9AE}" pid="6" name="Info 4">
    <vt:lpwstr/>
  </property>
</Properties>
</file>