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75" r:id="rId2"/>
    <p:sldId id="284" r:id="rId3"/>
    <p:sldId id="674" r:id="rId4"/>
    <p:sldId id="338" r:id="rId5"/>
    <p:sldId id="676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5F245-E2CF-40A7-A88E-B6F260C564FD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B8BA3-A70D-4E65-8C5B-19AB52467E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097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6AE8F-B7AA-DE07-1336-287958472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F5160-3E98-88CB-3515-7871BF70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1F399-7487-979A-1638-FE2C87AC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E3B21-9DB8-29F3-5465-7C4C82AB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5CA1E-43B7-7DFE-5EBC-1D33E4E3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607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2B0D-1ED0-D6F3-4C53-7C0FAC55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14D466-0AAC-396E-BE25-32D3AA2A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41D18-2C4B-38C3-A756-02EFE199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9B573-7F15-810A-D99D-CC5CF695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799EE-AABF-5C08-CA3B-B748D062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4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770479-6F2F-6E8F-C0F6-B8CADCE19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AD5DB-78AF-E4A9-7464-8083455A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88413-A60F-41F6-FE86-C14CB3E8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10A5D-CEB1-DA95-D32F-CE3689D2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7837D-A0B7-7746-E0B0-BEB7A501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17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C78A4-F6F3-19A1-F792-5FC8BD00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CB882-148B-C093-5FA8-A617FD75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C01D1-E2A9-A272-780F-F21480FF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316BA-CC3E-89B7-ADD9-F1AE31BB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AFFBD-2F52-9DB9-3395-70346028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68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BD773-6C88-17C8-424D-F37C9C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4F7367-E326-D377-6AA4-FAC37DCE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D63FA-59E1-FA73-97A9-2F9CDADF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E4C5C-5373-EBC2-CB07-95808061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162C5-C69B-02D4-4690-85A419B4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41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4F409-5B09-F37D-BC12-FB21121B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68D46-5AA5-BF77-6823-06661BAFD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8B8AE-98CD-B6B3-1F4B-00DED44A9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1664E4-DAA2-BDF4-5CA8-9DD49A3C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CEB28-9714-2ED2-883F-B162BD1F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B239B-25C8-9020-B016-86358167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38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89295-B226-619D-6BC3-82BCEE54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71E398-8B3B-2C46-236B-C3603011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109DC9-B1FF-B7F9-DA08-B6FB38679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255F72-5DA8-7F1D-6826-09685B386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A7E412-D73F-5C16-AC51-9D7DE608D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13D497-0D9F-B54B-9A5C-89FB3D04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A0E251-ED09-D85A-96C9-7509D284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9B78B-8ED3-1E38-946D-ABCE1CAE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891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28B84-38F3-2F4C-994C-7778E13C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EE044C-363B-417F-6DF5-833BBA3A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134C2C-1165-2B42-F340-A6FE332C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B36C7B-0690-4161-E894-1B0ACD7C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502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63195C-24D2-9ECB-0F3F-2A0E8F1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BBB89-5945-7DA9-3431-BABF1B48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34414A-DC71-6D37-0645-B89EDFD8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08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D6EB2-3FE7-39C8-D90B-054DC7C4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2B986-5CDB-BC51-92F9-349EBF80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7D12AA-93BC-3D2F-2462-E2B8392F0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DBE16-5647-1A23-1E1A-9100EF6B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1E42E-C45B-A2B7-8361-D343A212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EBDB3-A4A7-2D99-44A7-27165F2B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6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ADA26-BED1-E964-B8D7-96416DE8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EF1EDA-5F13-8C27-E579-3D61A0D4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E16FB3-5CF3-8E5C-5200-4FACCE9C7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43292A-F392-E2FE-0A98-51402A3D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E6DD88-FA8B-C57E-AB8B-D2413D9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33199E-235E-D80F-48C2-0724426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28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10DD1A-6701-A241-2F60-059DD219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69E02-982E-96DB-0D8B-DF15A6D7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73C2E6-3A83-AEB2-766D-4E8DFA6EF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EB81B-F20F-4D2B-9FF4-4D7ECCE745CF}" type="datetimeFigureOut">
              <a:rPr lang="es-AR" smtClean="0"/>
              <a:t>20/3/2024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21FF6-6DB8-8C18-3EAA-875D2B33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F51DE-D63F-8B98-67F2-34534CC5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5C52B-80DC-43DF-A4A9-3D879519EF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1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26229-1362-B762-A025-02EDD4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s-ES" altLang="es-AR" dirty="0"/>
              <a:t>Datos experimentales: exactitud y precisión </a:t>
            </a:r>
            <a:endParaRPr lang="es-AR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A6C3266-7404-E040-BFC3-DE799300E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445" y="1475968"/>
            <a:ext cx="55847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0000"/>
              </a:buClr>
            </a:pPr>
            <a:endParaRPr lang="es-ES" altLang="es-AR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s-ES" altLang="es-A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Dos acepciones del término “error experimental”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3A58D-94BD-3D6D-4732-76EE0D827CBD}"/>
              </a:ext>
            </a:extLst>
          </p:cNvPr>
          <p:cNvSpPr txBox="1">
            <a:spLocks noChangeArrowheads="1"/>
          </p:cNvSpPr>
          <p:nvPr/>
        </p:nvSpPr>
        <p:spPr>
          <a:xfrm>
            <a:off x="1917701" y="2470492"/>
            <a:ext cx="9001125" cy="185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s-ES" altLang="es-A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Exactitud: grado de proximidad al valor verdadero</a:t>
            </a:r>
          </a:p>
          <a:p>
            <a:pPr lvl="1"/>
            <a:r>
              <a:rPr lang="es-ES" altLang="es-AR" sz="1800" dirty="0"/>
              <a:t>El valor verdadero es desconocido, normalmente</a:t>
            </a:r>
          </a:p>
          <a:p>
            <a:pPr lvl="1"/>
            <a:r>
              <a:rPr lang="es-ES" altLang="es-AR" sz="1800" dirty="0"/>
              <a:t>Pueden conocerse datos más exactos que sirvan de referencia</a:t>
            </a:r>
            <a:endParaRPr lang="en-US" altLang="es-A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77AFB-F1AA-CEDD-98CF-F02BE1A9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49" y="4390822"/>
            <a:ext cx="90011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r>
              <a:rPr lang="es-ES" altLang="es-AR" sz="2000" dirty="0"/>
              <a:t>Precisión: grado de reproducibilidad de los datos</a:t>
            </a:r>
          </a:p>
          <a:p>
            <a:pPr lvl="1"/>
            <a:r>
              <a:rPr lang="es-ES" altLang="es-AR" sz="1800" dirty="0">
                <a:solidFill>
                  <a:schemeClr val="tx1"/>
                </a:solidFill>
                <a:latin typeface="+mn-lt"/>
              </a:rPr>
              <a:t>Qué valor se obtendrá al hacer una nueva medida con un cierto montaje experimental</a:t>
            </a:r>
          </a:p>
          <a:p>
            <a:pPr lvl="2"/>
            <a:r>
              <a:rPr lang="es-ES" altLang="es-AR" dirty="0">
                <a:solidFill>
                  <a:schemeClr val="tx1"/>
                </a:solidFill>
                <a:latin typeface="+mn-lt"/>
              </a:rPr>
              <a:t>Rango en el que caerá, p.ej., con una probabilidad del 95%  </a:t>
            </a:r>
            <a:endParaRPr lang="en-US" altLang="es-A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89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17" name="Rectangle 256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1 Título">
            <a:extLst>
              <a:ext uri="{FF2B5EF4-FFF2-40B4-BE49-F238E27FC236}">
                <a16:creationId xmlns:a16="http://schemas.microsoft.com/office/drawing/2014/main" id="{D1204685-FE79-1004-6BF8-A2CDF467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s-AR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Variación</a:t>
            </a:r>
            <a:r>
              <a:rPr lang="en-US" altLang="es-A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 </a:t>
            </a:r>
            <a:r>
              <a:rPr lang="en-US" altLang="es-AR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medición</a:t>
            </a:r>
            <a:endParaRPr lang="en-US" altLang="es-AR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3" name="4 Rectángulo">
            <a:extLst>
              <a:ext uri="{FF2B5EF4-FFF2-40B4-BE49-F238E27FC236}">
                <a16:creationId xmlns:a16="http://schemas.microsoft.com/office/drawing/2014/main" id="{31B47EDF-2A99-55E6-7E4B-ED90BA85A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s-AR" sz="1700" dirty="0">
                <a:latin typeface="+mn-lt"/>
              </a:rPr>
              <a:t>Los </a:t>
            </a:r>
            <a:r>
              <a:rPr lang="en-US" altLang="es-AR" sz="1700" dirty="0" err="1">
                <a:latin typeface="+mn-lt"/>
              </a:rPr>
              <a:t>errores</a:t>
            </a:r>
            <a:r>
              <a:rPr lang="en-US" altLang="es-AR" sz="1700" dirty="0">
                <a:latin typeface="+mn-lt"/>
              </a:rPr>
              <a:t> del </a:t>
            </a:r>
            <a:r>
              <a:rPr lang="en-US" altLang="es-AR" sz="1700" dirty="0" err="1">
                <a:latin typeface="+mn-lt"/>
              </a:rPr>
              <a:t>sistema</a:t>
            </a:r>
            <a:r>
              <a:rPr lang="en-US" altLang="es-AR" sz="1700" dirty="0">
                <a:latin typeface="+mn-lt"/>
              </a:rPr>
              <a:t> de </a:t>
            </a:r>
            <a:r>
              <a:rPr lang="en-US" altLang="es-AR" sz="1700" dirty="0" err="1">
                <a:latin typeface="+mn-lt"/>
              </a:rPr>
              <a:t>medición</a:t>
            </a:r>
            <a:r>
              <a:rPr lang="en-US" altLang="es-AR" sz="1700" dirty="0">
                <a:latin typeface="+mn-lt"/>
              </a:rPr>
              <a:t> se </a:t>
            </a:r>
            <a:r>
              <a:rPr lang="en-US" altLang="es-AR" sz="1700" dirty="0" err="1">
                <a:latin typeface="+mn-lt"/>
              </a:rPr>
              <a:t>pueden</a:t>
            </a:r>
            <a:r>
              <a:rPr lang="en-US" altLang="es-AR" sz="1700" dirty="0">
                <a:latin typeface="+mn-lt"/>
              </a:rPr>
              <a:t> </a:t>
            </a:r>
            <a:r>
              <a:rPr lang="en-US" altLang="es-AR" sz="1700" dirty="0" err="1">
                <a:latin typeface="+mn-lt"/>
              </a:rPr>
              <a:t>clasificar</a:t>
            </a:r>
            <a:r>
              <a:rPr lang="en-US" altLang="es-AR" sz="1700" dirty="0">
                <a:latin typeface="+mn-lt"/>
              </a:rPr>
              <a:t> </a:t>
            </a:r>
            <a:r>
              <a:rPr lang="en-US" altLang="es-AR" sz="1700" dirty="0" err="1">
                <a:latin typeface="+mn-lt"/>
              </a:rPr>
              <a:t>en</a:t>
            </a:r>
            <a:r>
              <a:rPr lang="en-US" altLang="es-AR" sz="1700" dirty="0">
                <a:latin typeface="+mn-lt"/>
              </a:rPr>
              <a:t> dos </a:t>
            </a:r>
            <a:r>
              <a:rPr lang="en-US" altLang="es-AR" sz="1700" dirty="0" err="1">
                <a:latin typeface="+mn-lt"/>
              </a:rPr>
              <a:t>categorías</a:t>
            </a:r>
            <a:r>
              <a:rPr lang="en-US" altLang="es-AR" sz="1700" dirty="0">
                <a:latin typeface="+mn-lt"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s-AR" sz="170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s-AR" sz="1700" dirty="0">
                <a:latin typeface="+mn-lt"/>
              </a:rPr>
              <a:t>• </a:t>
            </a:r>
            <a:r>
              <a:rPr lang="en-US" altLang="es-AR" sz="1700" dirty="0" err="1">
                <a:latin typeface="+mn-lt"/>
              </a:rPr>
              <a:t>Exactitud</a:t>
            </a:r>
            <a:r>
              <a:rPr lang="en-US" altLang="es-AR" sz="1700" dirty="0">
                <a:latin typeface="+mn-lt"/>
              </a:rPr>
              <a:t>: es la </a:t>
            </a:r>
            <a:r>
              <a:rPr lang="en-US" altLang="es-AR" sz="1700" dirty="0" err="1">
                <a:latin typeface="+mn-lt"/>
              </a:rPr>
              <a:t>cualidad</a:t>
            </a:r>
            <a:r>
              <a:rPr lang="en-US" altLang="es-AR" sz="1700" dirty="0">
                <a:latin typeface="+mn-lt"/>
              </a:rPr>
              <a:t> que </a:t>
            </a:r>
            <a:r>
              <a:rPr lang="en-US" altLang="es-AR" sz="1700" dirty="0" err="1">
                <a:latin typeface="+mn-lt"/>
              </a:rPr>
              <a:t>refleja</a:t>
            </a:r>
            <a:r>
              <a:rPr lang="en-US" altLang="es-AR" sz="1700" dirty="0">
                <a:latin typeface="+mn-lt"/>
              </a:rPr>
              <a:t> </a:t>
            </a:r>
            <a:r>
              <a:rPr lang="en-US" altLang="es-AR" sz="1700" b="1" dirty="0" err="1">
                <a:latin typeface="+mn-lt"/>
              </a:rPr>
              <a:t>el</a:t>
            </a:r>
            <a:r>
              <a:rPr lang="en-US" altLang="es-AR" sz="1700" b="1" dirty="0">
                <a:latin typeface="+mn-lt"/>
              </a:rPr>
              <a:t> </a:t>
            </a:r>
            <a:r>
              <a:rPr lang="en-US" altLang="es-AR" sz="1700" b="1" dirty="0" err="1">
                <a:latin typeface="+mn-lt"/>
              </a:rPr>
              <a:t>grado</a:t>
            </a:r>
            <a:r>
              <a:rPr lang="en-US" altLang="es-AR" sz="1700" b="1" dirty="0">
                <a:latin typeface="+mn-lt"/>
              </a:rPr>
              <a:t> de </a:t>
            </a:r>
            <a:r>
              <a:rPr lang="en-US" altLang="es-AR" sz="1700" b="1" dirty="0" err="1">
                <a:latin typeface="+mn-lt"/>
              </a:rPr>
              <a:t>concordancia</a:t>
            </a:r>
            <a:r>
              <a:rPr lang="en-US" altLang="es-AR" sz="1700" b="1" dirty="0">
                <a:latin typeface="+mn-lt"/>
              </a:rPr>
              <a:t> entre </a:t>
            </a:r>
            <a:r>
              <a:rPr lang="en-US" altLang="es-AR" sz="1700" b="1" dirty="0" err="1">
                <a:latin typeface="+mn-lt"/>
              </a:rPr>
              <a:t>el</a:t>
            </a:r>
            <a:r>
              <a:rPr lang="en-US" altLang="es-AR" sz="1700" b="1" dirty="0">
                <a:latin typeface="+mn-lt"/>
              </a:rPr>
              <a:t> </a:t>
            </a:r>
            <a:r>
              <a:rPr lang="en-US" altLang="es-AR" sz="1700" b="1" dirty="0" err="1">
                <a:latin typeface="+mn-lt"/>
              </a:rPr>
              <a:t>resultado</a:t>
            </a:r>
            <a:r>
              <a:rPr lang="en-US" altLang="es-AR" sz="1700" b="1" dirty="0">
                <a:latin typeface="+mn-lt"/>
              </a:rPr>
              <a:t> de la </a:t>
            </a:r>
            <a:r>
              <a:rPr lang="en-US" altLang="es-AR" sz="1700" b="1" dirty="0" err="1">
                <a:latin typeface="+mn-lt"/>
              </a:rPr>
              <a:t>medición</a:t>
            </a:r>
            <a:r>
              <a:rPr lang="en-US" altLang="es-AR" sz="1700" b="1" dirty="0">
                <a:latin typeface="+mn-lt"/>
              </a:rPr>
              <a:t> y un valor </a:t>
            </a:r>
            <a:r>
              <a:rPr lang="en-US" altLang="es-AR" sz="1700" b="1" dirty="0" err="1">
                <a:latin typeface="+mn-lt"/>
              </a:rPr>
              <a:t>verdadero</a:t>
            </a:r>
            <a:r>
              <a:rPr lang="en-US" altLang="es-AR" sz="1700" b="1" dirty="0">
                <a:latin typeface="+mn-lt"/>
              </a:rPr>
              <a:t> </a:t>
            </a:r>
            <a:r>
              <a:rPr lang="en-US" altLang="es-AR" sz="1700" dirty="0">
                <a:latin typeface="+mn-lt"/>
              </a:rPr>
              <a:t>del </a:t>
            </a:r>
            <a:r>
              <a:rPr lang="en-US" altLang="es-AR" sz="1700" dirty="0" err="1">
                <a:latin typeface="+mn-lt"/>
              </a:rPr>
              <a:t>mensurando</a:t>
            </a:r>
            <a:r>
              <a:rPr lang="en-US" altLang="es-AR" sz="1700" dirty="0">
                <a:latin typeface="+mn-lt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s-AR" sz="170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s-AR" sz="1700" dirty="0">
                <a:latin typeface="+mn-lt"/>
              </a:rPr>
              <a:t>• </a:t>
            </a:r>
            <a:r>
              <a:rPr lang="en-US" altLang="es-AR" sz="1700" dirty="0" err="1">
                <a:latin typeface="+mn-lt"/>
              </a:rPr>
              <a:t>Precisión</a:t>
            </a:r>
            <a:r>
              <a:rPr lang="en-US" altLang="es-AR" sz="1700" dirty="0">
                <a:latin typeface="+mn-lt"/>
              </a:rPr>
              <a:t>: se </a:t>
            </a:r>
            <a:r>
              <a:rPr lang="en-US" altLang="es-AR" sz="1700" dirty="0" err="1">
                <a:latin typeface="+mn-lt"/>
              </a:rPr>
              <a:t>refiere</a:t>
            </a:r>
            <a:r>
              <a:rPr lang="en-US" altLang="es-AR" sz="1700" dirty="0">
                <a:latin typeface="+mn-lt"/>
              </a:rPr>
              <a:t> a la </a:t>
            </a:r>
            <a:r>
              <a:rPr lang="en-US" altLang="es-AR" sz="1700" dirty="0" err="1">
                <a:latin typeface="+mn-lt"/>
              </a:rPr>
              <a:t>d</a:t>
            </a:r>
            <a:r>
              <a:rPr lang="en-US" altLang="es-AR" sz="1700" b="1" dirty="0" err="1">
                <a:latin typeface="+mn-lt"/>
              </a:rPr>
              <a:t>ispersión</a:t>
            </a:r>
            <a:r>
              <a:rPr lang="en-US" altLang="es-AR" sz="1700" b="1" dirty="0">
                <a:latin typeface="+mn-lt"/>
              </a:rPr>
              <a:t> del conjunto de </a:t>
            </a:r>
            <a:r>
              <a:rPr lang="en-US" altLang="es-AR" sz="1700" b="1" dirty="0" err="1">
                <a:latin typeface="+mn-lt"/>
              </a:rPr>
              <a:t>valores</a:t>
            </a:r>
            <a:r>
              <a:rPr lang="en-US" altLang="es-AR" sz="1700" b="1" dirty="0">
                <a:latin typeface="+mn-lt"/>
              </a:rPr>
              <a:t> </a:t>
            </a:r>
            <a:r>
              <a:rPr lang="en-US" altLang="es-AR" sz="1700" b="1" dirty="0" err="1">
                <a:latin typeface="+mn-lt"/>
              </a:rPr>
              <a:t>obtenidos</a:t>
            </a:r>
            <a:r>
              <a:rPr lang="en-US" altLang="es-AR" sz="1700" b="1" dirty="0">
                <a:latin typeface="+mn-lt"/>
              </a:rPr>
              <a:t> de </a:t>
            </a:r>
            <a:r>
              <a:rPr lang="en-US" altLang="es-AR" sz="1700" b="1" dirty="0" err="1">
                <a:latin typeface="+mn-lt"/>
              </a:rPr>
              <a:t>mediciones</a:t>
            </a:r>
            <a:r>
              <a:rPr lang="en-US" altLang="es-AR" sz="1700" b="1" dirty="0">
                <a:latin typeface="+mn-lt"/>
              </a:rPr>
              <a:t> </a:t>
            </a:r>
            <a:r>
              <a:rPr lang="en-US" altLang="es-AR" sz="1700" b="1" dirty="0" err="1">
                <a:latin typeface="+mn-lt"/>
              </a:rPr>
              <a:t>repetidas</a:t>
            </a:r>
            <a:r>
              <a:rPr lang="en-US" altLang="es-AR" sz="1700" b="1" dirty="0">
                <a:latin typeface="+mn-lt"/>
              </a:rPr>
              <a:t> </a:t>
            </a:r>
            <a:r>
              <a:rPr lang="en-US" altLang="es-AR" sz="1700" dirty="0">
                <a:latin typeface="+mn-lt"/>
              </a:rPr>
              <a:t>de </a:t>
            </a:r>
            <a:r>
              <a:rPr lang="en-US" altLang="es-AR" sz="1700" dirty="0" err="1">
                <a:latin typeface="+mn-lt"/>
              </a:rPr>
              <a:t>una</a:t>
            </a:r>
            <a:r>
              <a:rPr lang="en-US" altLang="es-AR" sz="1700" dirty="0">
                <a:latin typeface="+mn-lt"/>
              </a:rPr>
              <a:t> </a:t>
            </a:r>
            <a:r>
              <a:rPr lang="en-US" altLang="es-AR" sz="1700" dirty="0" err="1">
                <a:latin typeface="+mn-lt"/>
              </a:rPr>
              <a:t>magnitud</a:t>
            </a:r>
            <a:r>
              <a:rPr lang="en-US" altLang="es-AR" sz="1700" dirty="0">
                <a:latin typeface="+mn-lt"/>
              </a:rPr>
              <a:t>. </a:t>
            </a:r>
            <a:r>
              <a:rPr lang="en-US" altLang="es-AR" sz="1700" dirty="0" err="1">
                <a:latin typeface="+mn-lt"/>
              </a:rPr>
              <a:t>Cuanto</a:t>
            </a:r>
            <a:r>
              <a:rPr lang="en-US" altLang="es-AR" sz="1700" dirty="0">
                <a:latin typeface="+mn-lt"/>
              </a:rPr>
              <a:t> </a:t>
            </a:r>
            <a:r>
              <a:rPr lang="en-US" altLang="es-AR" sz="1700" dirty="0" err="1">
                <a:latin typeface="+mn-lt"/>
              </a:rPr>
              <a:t>menor</a:t>
            </a:r>
            <a:r>
              <a:rPr lang="en-US" altLang="es-AR" sz="1700" dirty="0">
                <a:latin typeface="+mn-lt"/>
              </a:rPr>
              <a:t> es la </a:t>
            </a:r>
            <a:r>
              <a:rPr lang="en-US" altLang="es-AR" sz="1700" dirty="0" err="1">
                <a:latin typeface="+mn-lt"/>
              </a:rPr>
              <a:t>dispersión</a:t>
            </a:r>
            <a:r>
              <a:rPr lang="en-US" altLang="es-AR" sz="1700" dirty="0">
                <a:latin typeface="+mn-lt"/>
              </a:rPr>
              <a:t> mayor la </a:t>
            </a:r>
            <a:r>
              <a:rPr lang="en-US" altLang="es-AR" sz="1700" dirty="0" err="1">
                <a:latin typeface="+mn-lt"/>
              </a:rPr>
              <a:t>precisión</a:t>
            </a:r>
            <a:endParaRPr lang="en-US" altLang="es-AR" sz="1700" dirty="0">
              <a:latin typeface="+mn-lt"/>
            </a:endParaRPr>
          </a:p>
        </p:txBody>
      </p:sp>
      <p:pic>
        <p:nvPicPr>
          <p:cNvPr id="25601" name="3 Marcador de contenido">
            <a:extLst>
              <a:ext uri="{FF2B5EF4-FFF2-40B4-BE49-F238E27FC236}">
                <a16:creationId xmlns:a16="http://schemas.microsoft.com/office/drawing/2014/main" id="{93053B16-EAC9-7299-B28B-AF7D9E970B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073556"/>
            <a:ext cx="5458968" cy="4710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73F611-A0F8-707D-4C07-5B726EA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 fontScale="90000"/>
          </a:bodyPr>
          <a:lstStyle/>
          <a:p>
            <a:pPr algn="ctr" eaLnBrk="1" hangingPunct="1"/>
            <a:br>
              <a:rPr lang="es-ES" altLang="es-AR" sz="2400" dirty="0"/>
            </a:br>
            <a:br>
              <a:rPr lang="es-ES" altLang="es-AR" sz="2400" dirty="0"/>
            </a:br>
            <a:br>
              <a:rPr lang="es-ES" altLang="es-AR" sz="2400" dirty="0"/>
            </a:br>
            <a:br>
              <a:rPr lang="es-ES" altLang="es-AR" sz="2400" dirty="0"/>
            </a:br>
            <a:r>
              <a:rPr lang="es-ES" altLang="es-AR" sz="2400" dirty="0"/>
              <a:t>El obtenido por una persona experimentada a través de un procedimiento bien establecido, mejor aún si se ha obtenido a través de varios </a:t>
            </a:r>
            <a:br>
              <a:rPr lang="es-ES" altLang="es-AR" sz="2400" dirty="0"/>
            </a:br>
            <a:r>
              <a:rPr lang="es-ES" altLang="es-AR" sz="2400" dirty="0"/>
              <a:t>procedimientos y en distintos laboratorios: </a:t>
            </a:r>
            <a:br>
              <a:rPr lang="es-ES" altLang="es-AR" sz="2400" dirty="0"/>
            </a:br>
            <a:br>
              <a:rPr lang="es-ES" altLang="es-AR" sz="2400" dirty="0"/>
            </a:br>
            <a:r>
              <a:rPr lang="es-ES" altLang="es-AR" sz="2400" dirty="0"/>
              <a:t>Valor aceptado</a:t>
            </a:r>
            <a:br>
              <a:rPr lang="es-ES" altLang="es-AR" sz="5400" dirty="0"/>
            </a:br>
            <a:endParaRPr lang="es-A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40 Rectángulo">
            <a:extLst>
              <a:ext uri="{FF2B5EF4-FFF2-40B4-BE49-F238E27FC236}">
                <a16:creationId xmlns:a16="http://schemas.microsoft.com/office/drawing/2014/main" id="{25519B62-6CC8-005D-4B3D-0C546B567FBF}"/>
              </a:ext>
            </a:extLst>
          </p:cNvPr>
          <p:cNvSpPr/>
          <p:nvPr/>
        </p:nvSpPr>
        <p:spPr>
          <a:xfrm>
            <a:off x="5845605" y="4678023"/>
            <a:ext cx="5545137" cy="720725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1A110096-24A0-B69D-39D4-EF38689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137" y="706745"/>
            <a:ext cx="2509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3200" dirty="0"/>
              <a:t>EXACTITUD</a:t>
            </a:r>
          </a:p>
        </p:txBody>
      </p:sp>
      <p:sp>
        <p:nvSpPr>
          <p:cNvPr id="6" name="7 Proceso predefinido">
            <a:extLst>
              <a:ext uri="{FF2B5EF4-FFF2-40B4-BE49-F238E27FC236}">
                <a16:creationId xmlns:a16="http://schemas.microsoft.com/office/drawing/2014/main" id="{3940E5B2-FDE5-6492-559C-B9BAA1B574BB}"/>
              </a:ext>
            </a:extLst>
          </p:cNvPr>
          <p:cNvSpPr/>
          <p:nvPr/>
        </p:nvSpPr>
        <p:spPr>
          <a:xfrm>
            <a:off x="1075684" y="1400159"/>
            <a:ext cx="3214688" cy="571500"/>
          </a:xfrm>
          <a:prstGeom prst="flowChartPredefined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rgbClr val="000066"/>
                </a:solidFill>
              </a:rPr>
              <a:t>Valor verdadero</a:t>
            </a:r>
          </a:p>
        </p:txBody>
      </p:sp>
      <p:sp>
        <p:nvSpPr>
          <p:cNvPr id="9" name="9 CuadroTexto">
            <a:extLst>
              <a:ext uri="{FF2B5EF4-FFF2-40B4-BE49-F238E27FC236}">
                <a16:creationId xmlns:a16="http://schemas.microsoft.com/office/drawing/2014/main" id="{4F483E92-443E-73AD-F801-953E57D86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689429"/>
            <a:ext cx="4071937" cy="369887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dirty="0"/>
              <a:t>Error absoluto (E) = </a:t>
            </a:r>
            <a:r>
              <a:rPr lang="es-ES" altLang="es-AR" dirty="0" err="1"/>
              <a:t>x</a:t>
            </a:r>
            <a:r>
              <a:rPr lang="es-ES" altLang="es-AR" baseline="-25000" dirty="0" err="1"/>
              <a:t>obtenido</a:t>
            </a:r>
            <a:r>
              <a:rPr lang="es-ES" altLang="es-AR" dirty="0"/>
              <a:t> - </a:t>
            </a:r>
            <a:r>
              <a:rPr lang="es-ES" altLang="es-AR" dirty="0" err="1"/>
              <a:t>x</a:t>
            </a:r>
            <a:r>
              <a:rPr lang="es-ES" altLang="es-AR" baseline="-25000" dirty="0" err="1"/>
              <a:t>verdadero</a:t>
            </a:r>
            <a:endParaRPr lang="es-ES" altLang="es-AR" baseline="-25000" dirty="0"/>
          </a:p>
        </p:txBody>
      </p:sp>
      <p:grpSp>
        <p:nvGrpSpPr>
          <p:cNvPr id="11" name="39 Grupo">
            <a:extLst>
              <a:ext uri="{FF2B5EF4-FFF2-40B4-BE49-F238E27FC236}">
                <a16:creationId xmlns:a16="http://schemas.microsoft.com/office/drawing/2014/main" id="{085B31FD-84CB-B7A5-4631-54787F3D8BE7}"/>
              </a:ext>
            </a:extLst>
          </p:cNvPr>
          <p:cNvGrpSpPr>
            <a:grpSpLocks/>
          </p:cNvGrpSpPr>
          <p:nvPr/>
        </p:nvGrpSpPr>
        <p:grpSpPr bwMode="auto">
          <a:xfrm>
            <a:off x="5142500" y="1275362"/>
            <a:ext cx="6375400" cy="2160588"/>
            <a:chOff x="571500" y="3143250"/>
            <a:chExt cx="6375400" cy="2160588"/>
          </a:xfrm>
        </p:grpSpPr>
        <p:grpSp>
          <p:nvGrpSpPr>
            <p:cNvPr id="12" name="10 Grupo">
              <a:extLst>
                <a:ext uri="{FF2B5EF4-FFF2-40B4-BE49-F238E27FC236}">
                  <a16:creationId xmlns:a16="http://schemas.microsoft.com/office/drawing/2014/main" id="{590117A4-3F86-213F-06DE-B3028FEB9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" y="3450193"/>
              <a:ext cx="6140450" cy="1853645"/>
              <a:chOff x="1142976" y="2107490"/>
              <a:chExt cx="7426326" cy="2955337"/>
            </a:xfrm>
          </p:grpSpPr>
          <p:grpSp>
            <p:nvGrpSpPr>
              <p:cNvPr id="15" name="11 Grupo">
                <a:extLst>
                  <a:ext uri="{FF2B5EF4-FFF2-40B4-BE49-F238E27FC236}">
                    <a16:creationId xmlns:a16="http://schemas.microsoft.com/office/drawing/2014/main" id="{AB79D758-DC12-018C-47DB-0A434939BA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976" y="2643180"/>
                <a:ext cx="7426326" cy="2205775"/>
                <a:chOff x="1142976" y="2214554"/>
                <a:chExt cx="7426048" cy="2205202"/>
              </a:xfrm>
            </p:grpSpPr>
            <p:sp>
              <p:nvSpPr>
                <p:cNvPr id="28" name="24 Proceso">
                  <a:extLst>
                    <a:ext uri="{FF2B5EF4-FFF2-40B4-BE49-F238E27FC236}">
                      <a16:creationId xmlns:a16="http://schemas.microsoft.com/office/drawing/2014/main" id="{49C738DB-0E95-EE87-5D60-DB2993CDC80C}"/>
                    </a:ext>
                  </a:extLst>
                </p:cNvPr>
                <p:cNvSpPr/>
                <p:nvPr/>
              </p:nvSpPr>
              <p:spPr>
                <a:xfrm>
                  <a:off x="1429037" y="2214554"/>
                  <a:ext cx="5429386" cy="1642199"/>
                </a:xfrm>
                <a:prstGeom prst="flowChartProcess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s-ES"/>
                </a:p>
              </p:txBody>
            </p:sp>
            <p:cxnSp>
              <p:nvCxnSpPr>
                <p:cNvPr id="29" name="25 Conector recto">
                  <a:extLst>
                    <a:ext uri="{FF2B5EF4-FFF2-40B4-BE49-F238E27FC236}">
                      <a16:creationId xmlns:a16="http://schemas.microsoft.com/office/drawing/2014/main" id="{948D0B3C-AC1D-905E-CD5A-9B58060B821F}"/>
                    </a:ext>
                  </a:extLst>
                </p:cNvPr>
                <p:cNvCxnSpPr/>
                <p:nvPr/>
              </p:nvCxnSpPr>
              <p:spPr>
                <a:xfrm rot="5400000">
                  <a:off x="4537961" y="3250734"/>
                  <a:ext cx="1212039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4 CuadroTexto">
                  <a:extLst>
                    <a:ext uri="{FF2B5EF4-FFF2-40B4-BE49-F238E27FC236}">
                      <a16:creationId xmlns:a16="http://schemas.microsoft.com/office/drawing/2014/main" id="{9F9DD7D8-C0CD-4BDE-22F2-EA2FB69988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2976" y="3929067"/>
                  <a:ext cx="7426048" cy="4906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" altLang="es-AR" sz="1400"/>
                    <a:t>19,2                      19,6                       20,0                    20,4</a:t>
                  </a:r>
                </a:p>
              </p:txBody>
            </p:sp>
            <p:cxnSp>
              <p:nvCxnSpPr>
                <p:cNvPr id="31" name="27 Conector recto">
                  <a:extLst>
                    <a:ext uri="{FF2B5EF4-FFF2-40B4-BE49-F238E27FC236}">
                      <a16:creationId xmlns:a16="http://schemas.microsoft.com/office/drawing/2014/main" id="{119EB716-C145-C6F2-D11C-FBBAF8BC0BF2}"/>
                    </a:ext>
                  </a:extLst>
                </p:cNvPr>
                <p:cNvCxnSpPr/>
                <p:nvPr/>
              </p:nvCxnSpPr>
              <p:spPr>
                <a:xfrm rot="5400000">
                  <a:off x="5894926" y="3749518"/>
                  <a:ext cx="212550" cy="192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28 Conector recto">
                  <a:extLst>
                    <a:ext uri="{FF2B5EF4-FFF2-40B4-BE49-F238E27FC236}">
                      <a16:creationId xmlns:a16="http://schemas.microsoft.com/office/drawing/2014/main" id="{0E7BDDF0-624B-094D-0B7B-34E4023A6712}"/>
                    </a:ext>
                  </a:extLst>
                </p:cNvPr>
                <p:cNvCxnSpPr/>
                <p:nvPr/>
              </p:nvCxnSpPr>
              <p:spPr>
                <a:xfrm rot="5400000">
                  <a:off x="4108184" y="3748254"/>
                  <a:ext cx="215079" cy="192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29 Conector recto">
                  <a:extLst>
                    <a:ext uri="{FF2B5EF4-FFF2-40B4-BE49-F238E27FC236}">
                      <a16:creationId xmlns:a16="http://schemas.microsoft.com/office/drawing/2014/main" id="{FFAC9173-0FCC-EE15-9AEB-121D366C69E9}"/>
                    </a:ext>
                  </a:extLst>
                </p:cNvPr>
                <p:cNvCxnSpPr/>
                <p:nvPr/>
              </p:nvCxnSpPr>
              <p:spPr>
                <a:xfrm rot="5400000">
                  <a:off x="3107934" y="3748254"/>
                  <a:ext cx="215079" cy="1919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0 Conector recto">
                  <a:extLst>
                    <a:ext uri="{FF2B5EF4-FFF2-40B4-BE49-F238E27FC236}">
                      <a16:creationId xmlns:a16="http://schemas.microsoft.com/office/drawing/2014/main" id="{FF01F82C-1CAA-CCA1-E700-ED9775F49C9D}"/>
                    </a:ext>
                  </a:extLst>
                </p:cNvPr>
                <p:cNvCxnSpPr/>
                <p:nvPr/>
              </p:nvCxnSpPr>
              <p:spPr>
                <a:xfrm rot="5400000">
                  <a:off x="2250713" y="3749214"/>
                  <a:ext cx="215079" cy="0"/>
                </a:xfrm>
                <a:prstGeom prst="line">
                  <a:avLst/>
                </a:prstGeom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12 Conector">
                <a:extLst>
                  <a:ext uri="{FF2B5EF4-FFF2-40B4-BE49-F238E27FC236}">
                    <a16:creationId xmlns:a16="http://schemas.microsoft.com/office/drawing/2014/main" id="{937AF4AD-4CF3-937D-B0A9-834908EF97C2}"/>
                  </a:ext>
                </a:extLst>
              </p:cNvPr>
              <p:cNvSpPr/>
              <p:nvPr/>
            </p:nvSpPr>
            <p:spPr>
              <a:xfrm>
                <a:off x="2285341" y="3858066"/>
                <a:ext cx="143995" cy="14173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17" name="13 Conector">
                <a:extLst>
                  <a:ext uri="{FF2B5EF4-FFF2-40B4-BE49-F238E27FC236}">
                    <a16:creationId xmlns:a16="http://schemas.microsoft.com/office/drawing/2014/main" id="{75A3711A-3028-8382-BE0E-A091C7028339}"/>
                  </a:ext>
                </a:extLst>
              </p:cNvPr>
              <p:cNvSpPr/>
              <p:nvPr/>
            </p:nvSpPr>
            <p:spPr>
              <a:xfrm>
                <a:off x="2715407" y="3858066"/>
                <a:ext cx="142076" cy="14173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18" name="14 Conector">
                <a:extLst>
                  <a:ext uri="{FF2B5EF4-FFF2-40B4-BE49-F238E27FC236}">
                    <a16:creationId xmlns:a16="http://schemas.microsoft.com/office/drawing/2014/main" id="{1585DEF9-2042-DBD9-8F4D-0C6C1FDBD11A}"/>
                  </a:ext>
                </a:extLst>
              </p:cNvPr>
              <p:cNvSpPr/>
              <p:nvPr/>
            </p:nvSpPr>
            <p:spPr>
              <a:xfrm>
                <a:off x="3143553" y="3858066"/>
                <a:ext cx="142076" cy="14173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19" name="15 Conector">
                <a:extLst>
                  <a:ext uri="{FF2B5EF4-FFF2-40B4-BE49-F238E27FC236}">
                    <a16:creationId xmlns:a16="http://schemas.microsoft.com/office/drawing/2014/main" id="{A9C1BA7C-729A-AD2C-CE5E-B1A81CD1EE36}"/>
                  </a:ext>
                </a:extLst>
              </p:cNvPr>
              <p:cNvSpPr/>
              <p:nvPr/>
            </p:nvSpPr>
            <p:spPr>
              <a:xfrm>
                <a:off x="4143842" y="3858066"/>
                <a:ext cx="142076" cy="14173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cxnSp>
            <p:nvCxnSpPr>
              <p:cNvPr id="20" name="16 Conector recto">
                <a:extLst>
                  <a:ext uri="{FF2B5EF4-FFF2-40B4-BE49-F238E27FC236}">
                    <a16:creationId xmlns:a16="http://schemas.microsoft.com/office/drawing/2014/main" id="{83B7E901-B585-9B70-0AB8-2D470B56C2D2}"/>
                  </a:ext>
                </a:extLst>
              </p:cNvPr>
              <p:cNvCxnSpPr/>
              <p:nvPr/>
            </p:nvCxnSpPr>
            <p:spPr>
              <a:xfrm rot="5400000">
                <a:off x="3464095" y="3679629"/>
                <a:ext cx="1217417" cy="0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17 Conector">
                <a:extLst>
                  <a:ext uri="{FF2B5EF4-FFF2-40B4-BE49-F238E27FC236}">
                    <a16:creationId xmlns:a16="http://schemas.microsoft.com/office/drawing/2014/main" id="{F3415051-9CAB-672C-523E-8950DBDC4574}"/>
                  </a:ext>
                </a:extLst>
              </p:cNvPr>
              <p:cNvSpPr/>
              <p:nvPr/>
            </p:nvSpPr>
            <p:spPr>
              <a:xfrm>
                <a:off x="5643314" y="3858066"/>
                <a:ext cx="143996" cy="14173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22" name="18 Conector">
                <a:extLst>
                  <a:ext uri="{FF2B5EF4-FFF2-40B4-BE49-F238E27FC236}">
                    <a16:creationId xmlns:a16="http://schemas.microsoft.com/office/drawing/2014/main" id="{95973517-60D5-67A9-10FA-3B98DE611056}"/>
                  </a:ext>
                </a:extLst>
              </p:cNvPr>
              <p:cNvSpPr/>
              <p:nvPr/>
            </p:nvSpPr>
            <p:spPr>
              <a:xfrm>
                <a:off x="6428570" y="3858066"/>
                <a:ext cx="143995" cy="141737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ES"/>
              </a:p>
            </p:txBody>
          </p:sp>
          <p:sp>
            <p:nvSpPr>
              <p:cNvPr id="23" name="21 CuadroTexto">
                <a:extLst>
                  <a:ext uri="{FF2B5EF4-FFF2-40B4-BE49-F238E27FC236}">
                    <a16:creationId xmlns:a16="http://schemas.microsoft.com/office/drawing/2014/main" id="{F542D3A1-06CE-8BE4-7577-C9A9C743C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0430" y="4572010"/>
                <a:ext cx="1279925" cy="490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s-AR" sz="1400"/>
                  <a:t>ppm Fe(III)</a:t>
                </a:r>
              </a:p>
            </p:txBody>
          </p:sp>
          <p:sp>
            <p:nvSpPr>
              <p:cNvPr id="24" name="22 CuadroTexto">
                <a:extLst>
                  <a:ext uri="{FF2B5EF4-FFF2-40B4-BE49-F238E27FC236}">
                    <a16:creationId xmlns:a16="http://schemas.microsoft.com/office/drawing/2014/main" id="{D59A3264-DB7F-35F6-7697-046A9DBF3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2101" y="3143246"/>
                <a:ext cx="919327" cy="490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s-AR" sz="1400" i="1"/>
                  <a:t>x</a:t>
                </a:r>
                <a:r>
                  <a:rPr lang="es-ES" altLang="es-AR" sz="1400" i="1" baseline="-25000"/>
                  <a:t>t</a:t>
                </a:r>
                <a:r>
                  <a:rPr lang="es-ES" altLang="es-AR" sz="1400"/>
                  <a:t>=20,0</a:t>
                </a:r>
              </a:p>
            </p:txBody>
          </p:sp>
          <p:sp>
            <p:nvSpPr>
              <p:cNvPr id="25" name="24 CuadroTexto">
                <a:extLst>
                  <a:ext uri="{FF2B5EF4-FFF2-40B4-BE49-F238E27FC236}">
                    <a16:creationId xmlns:a16="http://schemas.microsoft.com/office/drawing/2014/main" id="{A4116088-2B89-B661-7B60-0CF1FF6A6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7414" y="3357557"/>
                <a:ext cx="223416" cy="588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26" name="22 CuadroTexto">
                <a:extLst>
                  <a:ext uri="{FF2B5EF4-FFF2-40B4-BE49-F238E27FC236}">
                    <a16:creationId xmlns:a16="http://schemas.microsoft.com/office/drawing/2014/main" id="{478741E9-AF03-7545-EF19-9AB5A326A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4578" y="2107490"/>
                <a:ext cx="1479610" cy="490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s-AR" sz="1400" i="1" dirty="0"/>
                  <a:t>x=19,78 ppm</a:t>
                </a:r>
              </a:p>
            </p:txBody>
          </p:sp>
          <p:cxnSp>
            <p:nvCxnSpPr>
              <p:cNvPr id="27" name="23 Conector recto">
                <a:extLst>
                  <a:ext uri="{FF2B5EF4-FFF2-40B4-BE49-F238E27FC236}">
                    <a16:creationId xmlns:a16="http://schemas.microsoft.com/office/drawing/2014/main" id="{32928E76-1918-B9A7-90E7-85F61525A150}"/>
                  </a:ext>
                </a:extLst>
              </p:cNvPr>
              <p:cNvCxnSpPr/>
              <p:nvPr/>
            </p:nvCxnSpPr>
            <p:spPr>
              <a:xfrm>
                <a:off x="3438249" y="2192239"/>
                <a:ext cx="142076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32 Conector recto de flecha">
              <a:extLst>
                <a:ext uri="{FF2B5EF4-FFF2-40B4-BE49-F238E27FC236}">
                  <a16:creationId xmlns:a16="http://schemas.microsoft.com/office/drawing/2014/main" id="{50C5819B-B5CA-2344-791F-4FAE9FF122FD}"/>
                </a:ext>
              </a:extLst>
            </p:cNvPr>
            <p:cNvCxnSpPr>
              <a:stCxn id="19" idx="7"/>
            </p:cNvCxnSpPr>
            <p:nvPr/>
          </p:nvCxnSpPr>
          <p:spPr>
            <a:xfrm rot="5400000" flipH="1" flipV="1">
              <a:off x="3332162" y="3392488"/>
              <a:ext cx="989013" cy="1347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33 CuadroTexto">
              <a:extLst>
                <a:ext uri="{FF2B5EF4-FFF2-40B4-BE49-F238E27FC236}">
                  <a16:creationId xmlns:a16="http://schemas.microsoft.com/office/drawing/2014/main" id="{7B5DA44F-D16C-2663-0EDA-9563043D4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3143250"/>
              <a:ext cx="25177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AR" sz="1600"/>
                <a:t>E = 19,8 – 20 = -0,2 ppm</a:t>
              </a:r>
            </a:p>
          </p:txBody>
        </p:sp>
      </p:grpSp>
      <p:grpSp>
        <p:nvGrpSpPr>
          <p:cNvPr id="35" name="40 Grupo">
            <a:extLst>
              <a:ext uri="{FF2B5EF4-FFF2-40B4-BE49-F238E27FC236}">
                <a16:creationId xmlns:a16="http://schemas.microsoft.com/office/drawing/2014/main" id="{46CDF92A-CF2B-8003-1627-86742D42D048}"/>
              </a:ext>
            </a:extLst>
          </p:cNvPr>
          <p:cNvGrpSpPr>
            <a:grpSpLocks/>
          </p:cNvGrpSpPr>
          <p:nvPr/>
        </p:nvGrpSpPr>
        <p:grpSpPr bwMode="auto">
          <a:xfrm>
            <a:off x="7723775" y="2693000"/>
            <a:ext cx="3896701" cy="1346371"/>
            <a:chOff x="6199775" y="2693000"/>
            <a:chExt cx="3896701" cy="1346371"/>
          </a:xfrm>
        </p:grpSpPr>
        <p:cxnSp>
          <p:nvCxnSpPr>
            <p:cNvPr id="36" name="37 Conector recto de flecha">
              <a:extLst>
                <a:ext uri="{FF2B5EF4-FFF2-40B4-BE49-F238E27FC236}">
                  <a16:creationId xmlns:a16="http://schemas.microsoft.com/office/drawing/2014/main" id="{E3DFDEDF-FD6B-C543-F3BE-633415E83788}"/>
                </a:ext>
              </a:extLst>
            </p:cNvPr>
            <p:cNvCxnSpPr>
              <a:stCxn id="19" idx="7"/>
            </p:cNvCxnSpPr>
            <p:nvPr/>
          </p:nvCxnSpPr>
          <p:spPr>
            <a:xfrm rot="16200000" flipH="1">
              <a:off x="6975269" y="1917506"/>
              <a:ext cx="725487" cy="22764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44 Grupo">
              <a:extLst>
                <a:ext uri="{FF2B5EF4-FFF2-40B4-BE49-F238E27FC236}">
                  <a16:creationId xmlns:a16="http://schemas.microsoft.com/office/drawing/2014/main" id="{9CF4144B-EBB5-ACB4-B0DE-E4F04DAB3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8299" y="3455171"/>
              <a:ext cx="2638177" cy="584200"/>
              <a:chOff x="8101308" y="3810711"/>
              <a:chExt cx="2638255" cy="584775"/>
            </a:xfrm>
          </p:grpSpPr>
          <p:sp>
            <p:nvSpPr>
              <p:cNvPr id="38" name="38 CuadroTexto">
                <a:extLst>
                  <a:ext uri="{FF2B5EF4-FFF2-40B4-BE49-F238E27FC236}">
                    <a16:creationId xmlns:a16="http://schemas.microsoft.com/office/drawing/2014/main" id="{AAE45EC2-22EB-A65C-93E0-ADD6A8FAB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1308" y="3810711"/>
                <a:ext cx="143821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s-AR" sz="1600" dirty="0"/>
                  <a:t>E</a:t>
                </a:r>
                <a:r>
                  <a:rPr lang="es-ES" altLang="es-AR" sz="1600" baseline="-25000" dirty="0"/>
                  <a:t>r </a:t>
                </a:r>
                <a:r>
                  <a:rPr lang="es-ES" altLang="es-AR" sz="1600" dirty="0"/>
                  <a:t>= 19,8 – 20</a:t>
                </a:r>
              </a:p>
              <a:p>
                <a:pPr eaLnBrk="1" hangingPunct="1"/>
                <a:r>
                  <a:rPr lang="es-ES" altLang="es-AR" sz="1600" dirty="0"/>
                  <a:t>           20</a:t>
                </a:r>
              </a:p>
            </p:txBody>
          </p:sp>
          <p:cxnSp>
            <p:nvCxnSpPr>
              <p:cNvPr id="39" name="42 Conector recto">
                <a:extLst>
                  <a:ext uri="{FF2B5EF4-FFF2-40B4-BE49-F238E27FC236}">
                    <a16:creationId xmlns:a16="http://schemas.microsoft.com/office/drawing/2014/main" id="{6C59E123-186A-6B5C-3B1E-B28BB3DDA0DB}"/>
                  </a:ext>
                </a:extLst>
              </p:cNvPr>
              <p:cNvCxnSpPr/>
              <p:nvPr/>
            </p:nvCxnSpPr>
            <p:spPr>
              <a:xfrm>
                <a:off x="8573479" y="4101509"/>
                <a:ext cx="857275" cy="15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43 CuadroTexto">
                <a:extLst>
                  <a:ext uri="{FF2B5EF4-FFF2-40B4-BE49-F238E27FC236}">
                    <a16:creationId xmlns:a16="http://schemas.microsoft.com/office/drawing/2014/main" id="{76A0E2FE-4E1E-AA53-9D31-0ADD31629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52031" y="3853179"/>
                <a:ext cx="12875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s-AR" sz="1600" dirty="0"/>
                  <a:t>x 100 = -1%</a:t>
                </a:r>
              </a:p>
            </p:txBody>
          </p:sp>
        </p:grpSp>
      </p:grp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69710834-0074-16E9-B78E-94A89E179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58272"/>
              </p:ext>
            </p:extLst>
          </p:nvPr>
        </p:nvGraphicFramePr>
        <p:xfrm>
          <a:off x="6834132" y="4780864"/>
          <a:ext cx="34988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31800" progId="Equation.DSMT4">
                  <p:embed/>
                </p:oleObj>
              </mc:Choice>
              <mc:Fallback>
                <p:oleObj name="Equation" r:id="rId2" imgW="2451100" imgH="431800" progId="Equation.DSMT4">
                  <p:embed/>
                  <p:pic>
                    <p:nvPicPr>
                      <p:cNvPr id="9228" name="Object 40">
                        <a:extLst>
                          <a:ext uri="{FF2B5EF4-FFF2-40B4-BE49-F238E27FC236}">
                            <a16:creationId xmlns:a16="http://schemas.microsoft.com/office/drawing/2014/main" id="{43E9F297-B821-2CA5-93DD-17B635F56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32" y="4780864"/>
                        <a:ext cx="34988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3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1" name="Rectangle 2868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1ABA1B26-D058-E855-1DD4-D3636CF0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rtlCol="0" anchor="b">
            <a:normAutofit/>
          </a:bodyPr>
          <a:lstStyle/>
          <a:p>
            <a:pPr>
              <a:defRPr/>
            </a:pPr>
            <a:br>
              <a:rPr lang="es-ES" sz="3800" dirty="0"/>
            </a:br>
            <a:r>
              <a:rPr lang="es-ES" sz="3800" dirty="0"/>
              <a:t>Precisión</a:t>
            </a:r>
            <a:br>
              <a:rPr lang="es-ES" sz="3800" dirty="0"/>
            </a:br>
            <a:endParaRPr lang="es-ES" sz="3800" dirty="0"/>
          </a:p>
        </p:txBody>
      </p:sp>
      <p:sp>
        <p:nvSpPr>
          <p:cNvPr id="2868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3" name="2 Marcador de contenido">
            <a:extLst>
              <a:ext uri="{FF2B5EF4-FFF2-40B4-BE49-F238E27FC236}">
                <a16:creationId xmlns:a16="http://schemas.microsoft.com/office/drawing/2014/main" id="{CA800206-6FD8-7CFA-6D43-996E379E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AR" altLang="es-AR" sz="1900" b="1" dirty="0"/>
              <a:t>Repetibilidad : </a:t>
            </a:r>
            <a:r>
              <a:rPr lang="es-AR" altLang="es-AR" sz="1900" dirty="0"/>
              <a:t>variación debido al dispositivo de medición, o la variación observada cuando el mismo operador mide la misma parte repetidamente con el mismo dispositivo </a:t>
            </a:r>
            <a:endParaRPr lang="es-ES" altLang="es-AR" sz="1900" dirty="0"/>
          </a:p>
          <a:p>
            <a:endParaRPr lang="es-AR" altLang="es-AR" sz="1900" dirty="0"/>
          </a:p>
          <a:p>
            <a:endParaRPr lang="es-AR" altLang="es-AR" sz="1900" dirty="0"/>
          </a:p>
          <a:p>
            <a:endParaRPr lang="es-AR" altLang="es-AR" sz="1900" dirty="0"/>
          </a:p>
          <a:p>
            <a:endParaRPr lang="es-AR" altLang="es-AR" sz="1900" dirty="0"/>
          </a:p>
          <a:p>
            <a:r>
              <a:rPr lang="es-AR" altLang="es-AR" sz="1900" b="1" dirty="0"/>
              <a:t>Reproductibilidad</a:t>
            </a:r>
            <a:r>
              <a:rPr lang="es-AR" altLang="es-AR" sz="1900" dirty="0"/>
              <a:t>: variación debido al sistema de medición, o la variación observada cuando diferentes operadores miden la misma parte utilizando el mismo dispositivo </a:t>
            </a:r>
          </a:p>
          <a:p>
            <a:endParaRPr lang="es-ES" altLang="es-AR" sz="1900" dirty="0"/>
          </a:p>
          <a:p>
            <a:endParaRPr lang="es-ES" altLang="es-AR" sz="1900" dirty="0"/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9F5CD6EE-A1C0-E797-55BF-9AAFBA03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459891"/>
            <a:ext cx="4014216" cy="31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>
            <a:extLst>
              <a:ext uri="{FF2B5EF4-FFF2-40B4-BE49-F238E27FC236}">
                <a16:creationId xmlns:a16="http://schemas.microsoft.com/office/drawing/2014/main" id="{FA87C662-BF41-B06A-17CF-69E5E86A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8632" y="4079193"/>
            <a:ext cx="3986343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E38F6-5E23-6EB9-BB5F-D4DBBBD2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MX" sz="5400" dirty="0"/>
              <a:t>Ejemplo</a:t>
            </a:r>
            <a:br>
              <a:rPr lang="es-MX" sz="5400" dirty="0"/>
            </a:br>
            <a:endParaRPr lang="es-A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76F4E5-ACE2-A6CC-B160-9AEBE44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55" y="719137"/>
            <a:ext cx="3202415" cy="17478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A94B30F-ACF8-877E-4FCE-C5AE0E3BD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0" y="1335881"/>
            <a:ext cx="2628900" cy="51435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D878877-3EF6-9D78-6C52-0877C591066A}"/>
              </a:ext>
            </a:extLst>
          </p:cNvPr>
          <p:cNvSpPr txBox="1"/>
          <p:nvPr/>
        </p:nvSpPr>
        <p:spPr>
          <a:xfrm>
            <a:off x="5539555" y="271766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 media nos informa de que la balanza 2 es más </a:t>
            </a:r>
            <a:r>
              <a:rPr lang="es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exacta</a:t>
            </a:r>
            <a:r>
              <a:rPr lang="es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que la 1 porque que se acerca más al valor real, que es 5</a:t>
            </a:r>
            <a:endParaRPr lang="es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/>
            <a:endParaRPr lang="es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 cambio, la desviación estándar nos informa de que la balanza 1 es más </a:t>
            </a:r>
            <a:r>
              <a:rPr lang="es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precisa</a:t>
            </a:r>
            <a:r>
              <a:rPr lang="es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que la 2.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F212C8D-472B-045B-EB3B-897979B0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356" y="4662487"/>
            <a:ext cx="2809875" cy="22098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101421A-81E4-AD09-DF1A-21A3BF2A1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970" y="4617898"/>
            <a:ext cx="2752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29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D7E2872110D441859E89660EF585B3" ma:contentTypeVersion="13" ma:contentTypeDescription="Crear nuevo documento." ma:contentTypeScope="" ma:versionID="fdf2370352d28161d9aef98f3589bf8d">
  <xsd:schema xmlns:xsd="http://www.w3.org/2001/XMLSchema" xmlns:xs="http://www.w3.org/2001/XMLSchema" xmlns:p="http://schemas.microsoft.com/office/2006/metadata/properties" xmlns:ns2="8d1bf841-eb2c-49ab-9c8b-024d2090bdec" xmlns:ns3="0c2f789d-87d1-4dc9-9a51-1fd80dd83c97" targetNamespace="http://schemas.microsoft.com/office/2006/metadata/properties" ma:root="true" ma:fieldsID="cdf52dbcd0f4107c6bf064ce48f8d7ce" ns2:_="" ns3:_="">
    <xsd:import namespace="8d1bf841-eb2c-49ab-9c8b-024d2090bdec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f841-eb2c-49ab-9c8b-024d2090b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8d1bf841-eb2c-49ab-9c8b-024d2090bd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4AC7F8-5C8D-428E-BFB5-84B3A7F6ACC0}"/>
</file>

<file path=customXml/itemProps2.xml><?xml version="1.0" encoding="utf-8"?>
<ds:datastoreItem xmlns:ds="http://schemas.openxmlformats.org/officeDocument/2006/customXml" ds:itemID="{695F8968-8BF0-4E4D-8837-A732C3B4071A}"/>
</file>

<file path=customXml/itemProps3.xml><?xml version="1.0" encoding="utf-8"?>
<ds:datastoreItem xmlns:ds="http://schemas.openxmlformats.org/officeDocument/2006/customXml" ds:itemID="{20B2001E-B50F-4692-BC7A-34799F8F065C}"/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338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Open Sans</vt:lpstr>
      <vt:lpstr>Verdana</vt:lpstr>
      <vt:lpstr>Tema de Office</vt:lpstr>
      <vt:lpstr>Equation</vt:lpstr>
      <vt:lpstr>Datos experimentales: exactitud y precisión </vt:lpstr>
      <vt:lpstr>Variación de la  medición</vt:lpstr>
      <vt:lpstr>    El obtenido por una persona experimentada a través de un procedimiento bien establecido, mejor aún si se ha obtenido a través de varios  procedimientos y en distintos laboratorios:   Valor aceptado </vt:lpstr>
      <vt:lpstr> Precisión </vt:lpstr>
      <vt:lpstr>Ejemplo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experimentales: exactitud y precisión </dc:title>
  <dc:creator>VENTURINI MARIANO</dc:creator>
  <cp:lastModifiedBy>VENTURINI MARIANO</cp:lastModifiedBy>
  <cp:revision>4</cp:revision>
  <dcterms:created xsi:type="dcterms:W3CDTF">2024-03-20T10:27:51Z</dcterms:created>
  <dcterms:modified xsi:type="dcterms:W3CDTF">2024-03-20T23:48:45Z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0x0101009BD7E2872110D441859E89660EF585B3</vt:lpwstr>
  </property>
</Properties>
</file>