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F716-EAAA-4180-A613-CBDB48B0A2D4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F635-1E50-49B4-AC63-4BE3D05AE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6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F716-EAAA-4180-A613-CBDB48B0A2D4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F635-1E50-49B4-AC63-4BE3D05AE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F716-EAAA-4180-A613-CBDB48B0A2D4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F635-1E50-49B4-AC63-4BE3D05AE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F716-EAAA-4180-A613-CBDB48B0A2D4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F635-1E50-49B4-AC63-4BE3D05AE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4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F716-EAAA-4180-A613-CBDB48B0A2D4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F635-1E50-49B4-AC63-4BE3D05AE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4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F716-EAAA-4180-A613-CBDB48B0A2D4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F635-1E50-49B4-AC63-4BE3D05AE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F716-EAAA-4180-A613-CBDB48B0A2D4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F635-1E50-49B4-AC63-4BE3D05AE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F716-EAAA-4180-A613-CBDB48B0A2D4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F635-1E50-49B4-AC63-4BE3D05AE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8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F716-EAAA-4180-A613-CBDB48B0A2D4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F635-1E50-49B4-AC63-4BE3D05AE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F716-EAAA-4180-A613-CBDB48B0A2D4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F635-1E50-49B4-AC63-4BE3D05AE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8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F716-EAAA-4180-A613-CBDB48B0A2D4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EF635-1E50-49B4-AC63-4BE3D05AE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3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F716-EAAA-4180-A613-CBDB48B0A2D4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EF635-1E50-49B4-AC63-4BE3D05AE4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59854" y="850006"/>
            <a:ext cx="508806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Repaso de compuestos químicos</a:t>
            </a:r>
          </a:p>
          <a:p>
            <a:endParaRPr lang="es-AR" dirty="0"/>
          </a:p>
          <a:p>
            <a:r>
              <a:rPr lang="es-AR" dirty="0" smtClean="0"/>
              <a:t>1- Nombrar a los siguientes compuestos:</a:t>
            </a:r>
          </a:p>
          <a:p>
            <a:pPr marL="342900" indent="-342900">
              <a:buAutoNum type="alphaLcParenR"/>
            </a:pPr>
            <a:r>
              <a:rPr lang="es-AR" dirty="0" smtClean="0"/>
              <a:t>HI</a:t>
            </a:r>
          </a:p>
          <a:p>
            <a:pPr marL="342900" indent="-342900">
              <a:buAutoNum type="alphaLcParenR"/>
            </a:pPr>
            <a:r>
              <a:rPr lang="es-AR" dirty="0" smtClean="0"/>
              <a:t>Al(OH)3</a:t>
            </a:r>
          </a:p>
          <a:p>
            <a:pPr marL="342900" indent="-342900">
              <a:buAutoNum type="alphaLcParenR"/>
            </a:pPr>
            <a:r>
              <a:rPr lang="es-AR" dirty="0" smtClean="0"/>
              <a:t>H2S</a:t>
            </a:r>
          </a:p>
          <a:p>
            <a:pPr marL="342900" indent="-342900">
              <a:buAutoNum type="alphaLcParenR"/>
            </a:pPr>
            <a:r>
              <a:rPr lang="es-AR" dirty="0" smtClean="0"/>
              <a:t>HIO4</a:t>
            </a:r>
          </a:p>
          <a:p>
            <a:pPr marL="342900" indent="-342900">
              <a:buAutoNum type="alphaLcParenR"/>
            </a:pPr>
            <a:r>
              <a:rPr lang="es-AR" dirty="0" smtClean="0"/>
              <a:t>Pb(OH)2</a:t>
            </a:r>
          </a:p>
          <a:p>
            <a:pPr marL="342900" indent="-342900">
              <a:buAutoNum type="alphaLcParenR"/>
            </a:pPr>
            <a:r>
              <a:rPr lang="es-AR" dirty="0" smtClean="0"/>
              <a:t>Cu2O</a:t>
            </a:r>
          </a:p>
          <a:p>
            <a:pPr marL="342900" indent="-342900">
              <a:buAutoNum type="alphaLcParenR"/>
            </a:pPr>
            <a:r>
              <a:rPr lang="es-AR" dirty="0" smtClean="0"/>
              <a:t>Fe(OH)2</a:t>
            </a:r>
          </a:p>
          <a:p>
            <a:pPr marL="342900" indent="-342900">
              <a:buAutoNum type="alphaLcParenR"/>
            </a:pPr>
            <a:endParaRPr lang="es-AR" dirty="0"/>
          </a:p>
          <a:p>
            <a:pPr marL="342900" indent="-342900">
              <a:buAutoNum type="alphaLcParenR"/>
            </a:pPr>
            <a:endParaRPr lang="es-AR" dirty="0" smtClean="0"/>
          </a:p>
          <a:p>
            <a:r>
              <a:rPr lang="es-AR" dirty="0" smtClean="0"/>
              <a:t>2- Escribir las fórmulas de los siguientes compuestos</a:t>
            </a:r>
          </a:p>
          <a:p>
            <a:pPr marL="342900" indent="-342900">
              <a:buAutoNum type="alphaLcParenR"/>
            </a:pPr>
            <a:r>
              <a:rPr lang="es-AR" dirty="0" smtClean="0"/>
              <a:t>Hidróxido cúprico</a:t>
            </a:r>
          </a:p>
          <a:p>
            <a:pPr marL="342900" indent="-342900">
              <a:buAutoNum type="alphaLcParenR"/>
            </a:pPr>
            <a:r>
              <a:rPr lang="es-AR" dirty="0" smtClean="0"/>
              <a:t>Ácido </a:t>
            </a:r>
            <a:r>
              <a:rPr lang="es-AR" dirty="0" err="1" smtClean="0"/>
              <a:t>ortofosfórico</a:t>
            </a:r>
            <a:endParaRPr lang="es-AR" dirty="0" smtClean="0"/>
          </a:p>
          <a:p>
            <a:pPr marL="342900" indent="-342900">
              <a:buAutoNum type="alphaLcParenR"/>
            </a:pPr>
            <a:r>
              <a:rPr lang="es-AR" dirty="0" smtClean="0"/>
              <a:t>Ácido nítrico</a:t>
            </a:r>
          </a:p>
          <a:p>
            <a:pPr marL="342900" indent="-342900">
              <a:buAutoNum type="alphaLcParenR"/>
            </a:pPr>
            <a:r>
              <a:rPr lang="es-AR" dirty="0" smtClean="0"/>
              <a:t>Ácido sulfúrico</a:t>
            </a:r>
          </a:p>
          <a:p>
            <a:pPr marL="342900" indent="-342900">
              <a:buAutoNum type="alphaLcParenR"/>
            </a:pPr>
            <a:r>
              <a:rPr lang="es-AR" dirty="0" smtClean="0"/>
              <a:t>Óxido </a:t>
            </a:r>
            <a:r>
              <a:rPr lang="es-AR" dirty="0" err="1" smtClean="0"/>
              <a:t>niqueloso</a:t>
            </a:r>
            <a:endParaRPr lang="es-AR" dirty="0" smtClean="0"/>
          </a:p>
          <a:p>
            <a:pPr marL="342900" indent="-342900">
              <a:buAutoNum type="alphaLcParenR"/>
            </a:pPr>
            <a:endParaRPr lang="es-AR" dirty="0"/>
          </a:p>
          <a:p>
            <a:pPr marL="342900" indent="-342900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5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88642" y="875763"/>
            <a:ext cx="5792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Como poder nombrar la sal cuando está la fórmula química:</a:t>
            </a:r>
          </a:p>
          <a:p>
            <a:endParaRPr lang="es-AR" dirty="0"/>
          </a:p>
          <a:p>
            <a:endParaRPr lang="en-US" dirty="0"/>
          </a:p>
        </p:txBody>
      </p:sp>
      <p:pic>
        <p:nvPicPr>
          <p:cNvPr id="2050" name="Picture 2" descr="Nomenclatura química de los compuestos inorgánicos - Wikiw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35" y="1180907"/>
            <a:ext cx="3281921" cy="237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643944" y="4275786"/>
            <a:ext cx="1112644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Y si fuese esta sal……  </a:t>
            </a:r>
            <a:r>
              <a:rPr lang="es-AR" sz="4400" dirty="0" smtClean="0"/>
              <a:t>Cu(ClO3)2</a:t>
            </a:r>
          </a:p>
          <a:p>
            <a:endParaRPr lang="es-AR" dirty="0" smtClean="0"/>
          </a:p>
          <a:p>
            <a:r>
              <a:rPr lang="es-AR" dirty="0" smtClean="0"/>
              <a:t>En este caso hay 2 elementos que tienen más de una valencia, ¿Cómo se puede saber cuál es la valencia de cada uno</a:t>
            </a:r>
          </a:p>
          <a:p>
            <a:r>
              <a:rPr lang="es-AR" dirty="0" smtClean="0"/>
              <a:t>De los elementos para poder nombrar la sal?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5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3640" y="394692"/>
            <a:ext cx="9090565" cy="812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Formación de sales ácidas</a:t>
            </a:r>
          </a:p>
          <a:p>
            <a:endParaRPr lang="es-AR" dirty="0"/>
          </a:p>
          <a:p>
            <a:r>
              <a:rPr lang="es-AR" dirty="0" smtClean="0"/>
              <a:t>Se pueden formar con ácidos </a:t>
            </a:r>
            <a:r>
              <a:rPr lang="es-AR" dirty="0" err="1" smtClean="0"/>
              <a:t>polipróticos</a:t>
            </a:r>
            <a:r>
              <a:rPr lang="es-AR" dirty="0" smtClean="0"/>
              <a:t> cuando no disocian por completo todos sus protones</a:t>
            </a:r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Ejemplo:</a:t>
            </a:r>
          </a:p>
          <a:p>
            <a:endParaRPr lang="es-AR" dirty="0"/>
          </a:p>
          <a:p>
            <a:endParaRPr lang="es-AR" dirty="0" smtClean="0"/>
          </a:p>
          <a:p>
            <a:r>
              <a:rPr lang="es-AR" dirty="0" err="1" smtClean="0"/>
              <a:t>NaOH</a:t>
            </a:r>
            <a:r>
              <a:rPr lang="es-AR" dirty="0" smtClean="0"/>
              <a:t>   +  H2CO3  </a:t>
            </a:r>
          </a:p>
          <a:p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Si el ácido pierde ambos protones</a:t>
            </a:r>
          </a:p>
          <a:p>
            <a:pPr marL="285750" indent="-285750">
              <a:buFontTx/>
              <a:buChar char="-"/>
            </a:pPr>
            <a:endParaRPr lang="es-AR" dirty="0" smtClean="0"/>
          </a:p>
          <a:p>
            <a:r>
              <a:rPr lang="es-AR" dirty="0" smtClean="0"/>
              <a:t>      </a:t>
            </a:r>
            <a:r>
              <a:rPr lang="es-AR" dirty="0" err="1" smtClean="0"/>
              <a:t>Na</a:t>
            </a:r>
            <a:r>
              <a:rPr lang="es-AR" dirty="0" smtClean="0"/>
              <a:t>+  HO-  +  2 H+  CO3  2- →  </a:t>
            </a:r>
          </a:p>
          <a:p>
            <a:endParaRPr lang="es-AR" dirty="0" smtClean="0"/>
          </a:p>
          <a:p>
            <a:r>
              <a:rPr lang="es-AR" dirty="0" err="1" smtClean="0"/>
              <a:t>Na</a:t>
            </a:r>
            <a:r>
              <a:rPr lang="es-AR" dirty="0" smtClean="0"/>
              <a:t> +  CO3 2-  →  Na2CO3  (carbonato de sodio)</a:t>
            </a:r>
          </a:p>
          <a:p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Si el ácido sólo pierde un protón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err="1" smtClean="0"/>
              <a:t>Na</a:t>
            </a:r>
            <a:r>
              <a:rPr lang="es-AR" dirty="0" smtClean="0"/>
              <a:t> +  HO-  + H +   + HCO3-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err="1" smtClean="0"/>
              <a:t>Na</a:t>
            </a:r>
            <a:r>
              <a:rPr lang="es-AR" dirty="0" smtClean="0"/>
              <a:t>+    HCO3-  →  NaHCO3 (carbonato ácido de sodio)</a:t>
            </a:r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8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53792" y="824248"/>
            <a:ext cx="30051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Otro ejemplo es con el H3PO4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2" y="1374531"/>
            <a:ext cx="6272346" cy="318318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91673" y="5048518"/>
            <a:ext cx="6644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Na3PO4   el ácido perdió todos sus H+ es el </a:t>
            </a:r>
            <a:r>
              <a:rPr lang="es-AR" dirty="0" err="1" smtClean="0"/>
              <a:t>ortofosfato</a:t>
            </a:r>
            <a:r>
              <a:rPr lang="es-AR" dirty="0" smtClean="0"/>
              <a:t> de sodio</a:t>
            </a:r>
          </a:p>
          <a:p>
            <a:endParaRPr lang="es-AR" dirty="0"/>
          </a:p>
          <a:p>
            <a:r>
              <a:rPr lang="es-AR" dirty="0" smtClean="0"/>
              <a:t>Na2HPO4  el ácido perdió 2 H+ es el </a:t>
            </a:r>
            <a:r>
              <a:rPr lang="es-AR" dirty="0" err="1" smtClean="0"/>
              <a:t>ortofosfato</a:t>
            </a:r>
            <a:r>
              <a:rPr lang="es-AR" dirty="0" smtClean="0"/>
              <a:t> </a:t>
            </a:r>
            <a:r>
              <a:rPr lang="es-AR" dirty="0" err="1" smtClean="0"/>
              <a:t>monoácido</a:t>
            </a:r>
            <a:r>
              <a:rPr lang="es-AR" dirty="0" smtClean="0"/>
              <a:t> de sodio</a:t>
            </a:r>
          </a:p>
          <a:p>
            <a:endParaRPr lang="es-AR" dirty="0"/>
          </a:p>
          <a:p>
            <a:r>
              <a:rPr lang="es-AR" dirty="0" smtClean="0"/>
              <a:t>NaH2PO4 el ácido perdió 1 H+ es el </a:t>
            </a:r>
            <a:r>
              <a:rPr lang="es-AR" dirty="0" err="1" smtClean="0"/>
              <a:t>ortofosfato</a:t>
            </a:r>
            <a:r>
              <a:rPr lang="es-AR" dirty="0" smtClean="0"/>
              <a:t> </a:t>
            </a:r>
            <a:r>
              <a:rPr lang="es-AR" dirty="0" err="1" smtClean="0"/>
              <a:t>diácido</a:t>
            </a:r>
            <a:r>
              <a:rPr lang="es-AR" dirty="0" smtClean="0"/>
              <a:t> de sodio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0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 flipH="1">
            <a:off x="895724" y="1030310"/>
            <a:ext cx="105922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Sales básicas</a:t>
            </a:r>
          </a:p>
          <a:p>
            <a:endParaRPr lang="es-AR" dirty="0"/>
          </a:p>
          <a:p>
            <a:r>
              <a:rPr lang="es-AR" dirty="0" smtClean="0"/>
              <a:t>Se formas cuando el hidróxido no pierde todos sus HO-</a:t>
            </a:r>
          </a:p>
          <a:p>
            <a:endParaRPr lang="es-AR" dirty="0"/>
          </a:p>
          <a:p>
            <a:r>
              <a:rPr lang="es-AR" dirty="0" smtClean="0"/>
              <a:t>Para que se puedan formar, el hidróxido tiene que tener 2 o más HO-</a:t>
            </a:r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Ejemplo  1:</a:t>
            </a:r>
          </a:p>
          <a:p>
            <a:endParaRPr lang="es-AR" dirty="0"/>
          </a:p>
          <a:p>
            <a:r>
              <a:rPr lang="es-AR" dirty="0" smtClean="0"/>
              <a:t> Ca(OH)2  +  </a:t>
            </a:r>
            <a:r>
              <a:rPr lang="es-AR" dirty="0" err="1" smtClean="0"/>
              <a:t>HCl</a:t>
            </a:r>
            <a:endParaRPr lang="es-AR" dirty="0" smtClean="0"/>
          </a:p>
          <a:p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El hidróxido pierde todos sus HO-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r>
              <a:rPr lang="es-AR" dirty="0" smtClean="0"/>
              <a:t>Ca 2+   2 HO-  +    H+  Cl-  →  CaCl2 (cloruro de calcio)</a:t>
            </a:r>
          </a:p>
          <a:p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El hidróxido pierde un solo HO-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err="1" smtClean="0"/>
              <a:t>CaOH</a:t>
            </a:r>
            <a:r>
              <a:rPr lang="es-AR" dirty="0" smtClean="0"/>
              <a:t> +   HO-    +   H+  Cl-  →  </a:t>
            </a:r>
            <a:r>
              <a:rPr lang="es-AR" dirty="0" err="1" smtClean="0"/>
              <a:t>CaOHCl</a:t>
            </a:r>
            <a:r>
              <a:rPr lang="es-AR" dirty="0" smtClean="0"/>
              <a:t> (cloruro básico de calcio)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5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75763" y="811369"/>
            <a:ext cx="743197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Ejemplo  2:</a:t>
            </a:r>
          </a:p>
          <a:p>
            <a:endParaRPr lang="es-AR" dirty="0"/>
          </a:p>
          <a:p>
            <a:r>
              <a:rPr lang="es-AR" dirty="0" smtClean="0"/>
              <a:t>Fe(OH)3  +  HNO3</a:t>
            </a:r>
          </a:p>
          <a:p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El hidróxido pierde los 3 HO-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r>
              <a:rPr lang="es-AR" dirty="0" smtClean="0"/>
              <a:t>Fe 3+   3 HO-   +  H+  NO3-  → Fe(NO3)3 (nitrato férrico)</a:t>
            </a:r>
          </a:p>
          <a:p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El hidróxido pierde 2 HO- (1 HO- queda unido)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r>
              <a:rPr lang="es-AR" dirty="0" smtClean="0"/>
              <a:t>Fe OH 2+  + 2 HO-   +   H+    NO3- → </a:t>
            </a:r>
            <a:r>
              <a:rPr lang="es-AR" dirty="0" err="1" smtClean="0"/>
              <a:t>FeOH</a:t>
            </a:r>
            <a:r>
              <a:rPr lang="es-AR" dirty="0" smtClean="0"/>
              <a:t>(NO3)2 (nitrato monobásico férrico)</a:t>
            </a:r>
          </a:p>
          <a:p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El hidróxido pierde 1 HO- (2 HO- quedan unidos)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r>
              <a:rPr lang="es-AR" dirty="0" smtClean="0"/>
              <a:t>Fe (OH)2+   + HO-   +  H+   NO3-  → Fe(OH)2NO3  (nitrato </a:t>
            </a:r>
            <a:r>
              <a:rPr lang="es-AR" dirty="0" err="1" smtClean="0"/>
              <a:t>dibásico</a:t>
            </a:r>
            <a:r>
              <a:rPr lang="es-AR" dirty="0" smtClean="0"/>
              <a:t> férrico)</a:t>
            </a:r>
          </a:p>
          <a:p>
            <a:endParaRPr lang="es-A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2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11370" y="386366"/>
            <a:ext cx="440069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1- Nombrar las siguientes sales</a:t>
            </a:r>
          </a:p>
          <a:p>
            <a:pPr marL="342900" indent="-342900">
              <a:buAutoNum type="alphaLcParenR"/>
            </a:pPr>
            <a:r>
              <a:rPr lang="es-AR" dirty="0" smtClean="0"/>
              <a:t>AlCl3</a:t>
            </a:r>
          </a:p>
          <a:p>
            <a:pPr marL="342900" indent="-342900">
              <a:buAutoNum type="alphaLcParenR"/>
            </a:pPr>
            <a:r>
              <a:rPr lang="es-AR" dirty="0" smtClean="0"/>
              <a:t>AgNO3</a:t>
            </a:r>
          </a:p>
          <a:p>
            <a:pPr marL="342900" indent="-342900">
              <a:buAutoNum type="alphaLcParenR"/>
            </a:pPr>
            <a:r>
              <a:rPr lang="es-AR" dirty="0" smtClean="0"/>
              <a:t>FeSO4</a:t>
            </a:r>
          </a:p>
          <a:p>
            <a:pPr marL="342900" indent="-342900">
              <a:buAutoNum type="alphaLcParenR"/>
            </a:pPr>
            <a:r>
              <a:rPr lang="es-AR" dirty="0" smtClean="0"/>
              <a:t>KHSO4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FeS</a:t>
            </a:r>
            <a:endParaRPr lang="es-AR" dirty="0" smtClean="0"/>
          </a:p>
          <a:p>
            <a:pPr marL="342900" indent="-342900">
              <a:buAutoNum type="alphaLcParenR"/>
            </a:pPr>
            <a:r>
              <a:rPr lang="es-AR" dirty="0" smtClean="0"/>
              <a:t>NaHSO3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NaClO</a:t>
            </a:r>
            <a:endParaRPr lang="es-AR" dirty="0" smtClean="0"/>
          </a:p>
          <a:p>
            <a:pPr marL="342900" indent="-342900">
              <a:buAutoNum type="alphaLcParenR"/>
            </a:pPr>
            <a:r>
              <a:rPr lang="es-AR" dirty="0" smtClean="0"/>
              <a:t>KIO4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CuOHCl</a:t>
            </a:r>
            <a:endParaRPr lang="es-AR" dirty="0" smtClean="0"/>
          </a:p>
          <a:p>
            <a:pPr marL="342900" indent="-342900">
              <a:buAutoNum type="alphaLcParenR"/>
            </a:pPr>
            <a:endParaRPr lang="es-AR" dirty="0"/>
          </a:p>
          <a:p>
            <a:pPr marL="342900" indent="-342900">
              <a:buAutoNum type="alphaLcParenR"/>
            </a:pPr>
            <a:endParaRPr lang="es-AR" dirty="0" smtClean="0"/>
          </a:p>
          <a:p>
            <a:r>
              <a:rPr lang="es-AR" dirty="0" smtClean="0"/>
              <a:t>2- Escribir las fórmulas de las siguientes sales</a:t>
            </a:r>
          </a:p>
          <a:p>
            <a:pPr marL="342900" indent="-342900">
              <a:buAutoNum type="alphaLcParenR"/>
            </a:pPr>
            <a:r>
              <a:rPr lang="es-AR" dirty="0" smtClean="0"/>
              <a:t>Sulfato cúprico</a:t>
            </a:r>
          </a:p>
          <a:p>
            <a:pPr marL="342900" indent="-342900">
              <a:buAutoNum type="alphaLcParenR"/>
            </a:pPr>
            <a:r>
              <a:rPr lang="es-AR" dirty="0" smtClean="0"/>
              <a:t>Sulfito ácido de calcio</a:t>
            </a:r>
          </a:p>
          <a:p>
            <a:pPr marL="342900" indent="-342900">
              <a:buAutoNum type="alphaLcParenR"/>
            </a:pPr>
            <a:r>
              <a:rPr lang="es-AR" dirty="0" smtClean="0"/>
              <a:t>Nitrato de magnesio</a:t>
            </a:r>
          </a:p>
          <a:p>
            <a:pPr marL="342900" indent="-342900">
              <a:buAutoNum type="alphaLcParenR"/>
            </a:pPr>
            <a:r>
              <a:rPr lang="es-AR" dirty="0" smtClean="0"/>
              <a:t>Cloruro de amonio</a:t>
            </a:r>
          </a:p>
          <a:p>
            <a:pPr marL="342900" indent="-342900">
              <a:buAutoNum type="alphaLcParenR"/>
            </a:pPr>
            <a:r>
              <a:rPr lang="es-AR" dirty="0" smtClean="0"/>
              <a:t>Ioduro de potasio</a:t>
            </a:r>
          </a:p>
          <a:p>
            <a:pPr marL="342900" indent="-342900">
              <a:buAutoNum type="alphaLcParenR"/>
            </a:pPr>
            <a:r>
              <a:rPr lang="es-AR" dirty="0" smtClean="0"/>
              <a:t>Cloruro básico de calcio</a:t>
            </a:r>
          </a:p>
          <a:p>
            <a:pPr marL="342900" indent="-342900">
              <a:buAutoNum type="alphaLcParenR"/>
            </a:pPr>
            <a:r>
              <a:rPr lang="es-AR" dirty="0" smtClean="0"/>
              <a:t>Nitrito de bario</a:t>
            </a:r>
          </a:p>
          <a:p>
            <a:pPr marL="342900" indent="-342900">
              <a:buAutoNum type="alphaLcParenR"/>
            </a:pPr>
            <a:r>
              <a:rPr lang="es-AR" dirty="0" smtClean="0"/>
              <a:t>Sulfuro cúprico</a:t>
            </a:r>
          </a:p>
          <a:p>
            <a:pPr marL="342900" indent="-342900">
              <a:buAutoNum type="alphaLcParenR"/>
            </a:pPr>
            <a:endParaRPr lang="es-AR" dirty="0" smtClean="0"/>
          </a:p>
          <a:p>
            <a:pPr marL="342900" indent="-342900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3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6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21217" y="811369"/>
            <a:ext cx="549964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Disociación de hidróxidos</a:t>
            </a:r>
          </a:p>
          <a:p>
            <a:endParaRPr lang="es-AR" dirty="0"/>
          </a:p>
          <a:p>
            <a:r>
              <a:rPr lang="es-AR" dirty="0" smtClean="0"/>
              <a:t>Los hidróxidos se disocian en el catión metálico y los HO-</a:t>
            </a:r>
          </a:p>
          <a:p>
            <a:endParaRPr lang="es-AR" dirty="0"/>
          </a:p>
          <a:p>
            <a:r>
              <a:rPr lang="es-AR" dirty="0" smtClean="0"/>
              <a:t>Ejemplos: </a:t>
            </a:r>
          </a:p>
          <a:p>
            <a:endParaRPr lang="es-AR" dirty="0"/>
          </a:p>
          <a:p>
            <a:r>
              <a:rPr lang="es-AR" dirty="0" err="1" smtClean="0"/>
              <a:t>NaOH</a:t>
            </a:r>
            <a:r>
              <a:rPr lang="es-AR" dirty="0" smtClean="0"/>
              <a:t>   </a:t>
            </a:r>
            <a:r>
              <a:rPr lang="es-AR" dirty="0" err="1" smtClean="0"/>
              <a:t>Na</a:t>
            </a:r>
            <a:r>
              <a:rPr lang="es-AR" dirty="0" smtClean="0"/>
              <a:t>+  + HO-</a:t>
            </a:r>
          </a:p>
          <a:p>
            <a:endParaRPr lang="es-AR" dirty="0"/>
          </a:p>
          <a:p>
            <a:r>
              <a:rPr lang="es-AR" dirty="0" smtClean="0"/>
              <a:t>Ca(OH)2   Ca2+  + 2 HO-</a:t>
            </a:r>
          </a:p>
          <a:p>
            <a:endParaRPr lang="es-AR" dirty="0"/>
          </a:p>
          <a:p>
            <a:r>
              <a:rPr lang="es-AR" dirty="0" smtClean="0"/>
              <a:t>Al(OH)3    Al 3+  +  3 HO-</a:t>
            </a:r>
          </a:p>
          <a:p>
            <a:endParaRPr lang="es-AR" dirty="0"/>
          </a:p>
          <a:p>
            <a:endParaRPr lang="es-A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6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17431" y="12234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</a:t>
            </a:r>
            <a:r>
              <a:rPr lang="es-AR" dirty="0" smtClean="0"/>
              <a:t> 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017431" y="1017431"/>
            <a:ext cx="37850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Disociación de ácidos</a:t>
            </a:r>
          </a:p>
          <a:p>
            <a:endParaRPr lang="es-AR" dirty="0"/>
          </a:p>
          <a:p>
            <a:r>
              <a:rPr lang="es-AR" dirty="0" smtClean="0"/>
              <a:t>Los ácidos se disocian en H+ y el anión</a:t>
            </a:r>
          </a:p>
          <a:p>
            <a:endParaRPr lang="es-AR" dirty="0"/>
          </a:p>
          <a:p>
            <a:r>
              <a:rPr lang="es-AR" dirty="0" smtClean="0"/>
              <a:t>Ejemplos:</a:t>
            </a:r>
          </a:p>
          <a:p>
            <a:endParaRPr lang="es-AR" dirty="0"/>
          </a:p>
          <a:p>
            <a:r>
              <a:rPr lang="es-AR" dirty="0" err="1" smtClean="0"/>
              <a:t>HCl</a:t>
            </a:r>
            <a:r>
              <a:rPr lang="es-AR" dirty="0" smtClean="0"/>
              <a:t>   H+ + Cl-</a:t>
            </a:r>
          </a:p>
          <a:p>
            <a:endParaRPr lang="es-AR" dirty="0"/>
          </a:p>
          <a:p>
            <a:r>
              <a:rPr lang="es-AR" dirty="0" smtClean="0"/>
              <a:t>HNO3  H+  + NO3-</a:t>
            </a:r>
          </a:p>
          <a:p>
            <a:endParaRPr lang="es-AR" dirty="0"/>
          </a:p>
          <a:p>
            <a:r>
              <a:rPr lang="es-AR" dirty="0" smtClean="0"/>
              <a:t>H2SO4    2 H+  + SO4 2-</a:t>
            </a:r>
          </a:p>
          <a:p>
            <a:endParaRPr lang="es-AR" dirty="0"/>
          </a:p>
          <a:p>
            <a:r>
              <a:rPr lang="es-AR" dirty="0" smtClean="0"/>
              <a:t>H2S    2 H +  + S 2-</a:t>
            </a:r>
          </a:p>
          <a:p>
            <a:endParaRPr lang="es-AR" dirty="0"/>
          </a:p>
          <a:p>
            <a:r>
              <a:rPr lang="es-AR" dirty="0" smtClean="0"/>
              <a:t>H3PO4   3 H+  + PO4 3-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4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78794" y="1107583"/>
            <a:ext cx="1130097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Las sales se forman con el catión proveniente del hidróxido y el anión proveniente del ácido</a:t>
            </a:r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Ejemplos:</a:t>
            </a:r>
          </a:p>
          <a:p>
            <a:endParaRPr lang="es-AR" dirty="0"/>
          </a:p>
          <a:p>
            <a:r>
              <a:rPr lang="es-AR" dirty="0" err="1" smtClean="0"/>
              <a:t>NaOH</a:t>
            </a:r>
            <a:r>
              <a:rPr lang="es-AR" dirty="0" smtClean="0"/>
              <a:t>   +  </a:t>
            </a:r>
            <a:r>
              <a:rPr lang="es-AR" dirty="0" err="1" smtClean="0"/>
              <a:t>HCl</a:t>
            </a:r>
            <a:r>
              <a:rPr lang="es-AR" dirty="0" smtClean="0"/>
              <a:t> </a:t>
            </a:r>
          </a:p>
          <a:p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Ambas especies se disocian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r>
              <a:rPr lang="es-AR" dirty="0" err="1" smtClean="0"/>
              <a:t>Na</a:t>
            </a:r>
            <a:r>
              <a:rPr lang="es-AR" dirty="0" smtClean="0"/>
              <a:t>+  HO-    +  H+   Cl-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El catión proveniente del hidróxido su une al anión proveniente del ácido. Entre ellos también se puede aplicar </a:t>
            </a:r>
          </a:p>
          <a:p>
            <a:r>
              <a:rPr lang="es-AR" dirty="0" smtClean="0"/>
              <a:t>la regla de la cruz.  </a:t>
            </a:r>
          </a:p>
          <a:p>
            <a:endParaRPr lang="es-AR" dirty="0"/>
          </a:p>
          <a:p>
            <a:r>
              <a:rPr lang="es-AR" dirty="0" err="1" smtClean="0"/>
              <a:t>Na</a:t>
            </a:r>
            <a:r>
              <a:rPr lang="es-AR" dirty="0" smtClean="0"/>
              <a:t>+  Cl- como ambos quedan con carga 1, con una de cada partícula se llega al compuesto neutro:  </a:t>
            </a:r>
            <a:r>
              <a:rPr lang="es-AR" dirty="0" err="1" smtClean="0">
                <a:solidFill>
                  <a:srgbClr val="FF0000"/>
                </a:solidFill>
              </a:rPr>
              <a:t>NaCl</a:t>
            </a:r>
            <a:r>
              <a:rPr lang="es-AR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smtClean="0">
                <a:solidFill>
                  <a:srgbClr val="FF0000"/>
                </a:solidFill>
              </a:rPr>
              <a:t>                                                                                                                                                                            (cloruro de sodio)       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0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60608" y="218942"/>
            <a:ext cx="1150725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Nomenclatura de sales</a:t>
            </a:r>
          </a:p>
          <a:p>
            <a:endParaRPr lang="es-AR" dirty="0"/>
          </a:p>
          <a:p>
            <a:r>
              <a:rPr lang="es-AR" dirty="0" smtClean="0"/>
              <a:t>El nombre de la sal se forma con el nombre del hidróxido y del ácido que le dio origen.</a:t>
            </a:r>
          </a:p>
          <a:p>
            <a:endParaRPr lang="es-AR" dirty="0"/>
          </a:p>
          <a:p>
            <a:r>
              <a:rPr lang="es-AR" dirty="0" smtClean="0"/>
              <a:t>La primer parte del nombre de la sal proviene del ácido que le dio origen mientras que la  segunda parte dl nombre </a:t>
            </a:r>
          </a:p>
          <a:p>
            <a:r>
              <a:rPr lang="es-AR" dirty="0" smtClean="0"/>
              <a:t>viene del hidróxido que le dio origen. Es el  único tipo de compuesto que no se aclara que tipo es, es decir se los nombra </a:t>
            </a:r>
          </a:p>
          <a:p>
            <a:r>
              <a:rPr lang="es-AR" dirty="0"/>
              <a:t>d</a:t>
            </a:r>
            <a:r>
              <a:rPr lang="es-AR" dirty="0" smtClean="0"/>
              <a:t>irectamente sin aclarar que se trata de una “sal”.</a:t>
            </a:r>
          </a:p>
          <a:p>
            <a:endParaRPr lang="es-AR" dirty="0"/>
          </a:p>
          <a:p>
            <a:r>
              <a:rPr lang="es-AR" dirty="0" smtClean="0"/>
              <a:t>La parte proveniente del ácido es la que cambia su terminación:</a:t>
            </a:r>
          </a:p>
          <a:p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Si el ácido termina el </a:t>
            </a:r>
            <a:r>
              <a:rPr lang="es-AR" dirty="0" smtClean="0">
                <a:solidFill>
                  <a:srgbClr val="FF0000"/>
                </a:solidFill>
              </a:rPr>
              <a:t>HIDRICO </a:t>
            </a:r>
            <a:r>
              <a:rPr lang="es-AR" dirty="0" smtClean="0"/>
              <a:t>  en la sal pasa a </a:t>
            </a:r>
            <a:r>
              <a:rPr lang="es-AR" dirty="0" smtClean="0">
                <a:solidFill>
                  <a:srgbClr val="FF0000"/>
                </a:solidFill>
              </a:rPr>
              <a:t>URO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Si el ácido termina en  </a:t>
            </a:r>
            <a:r>
              <a:rPr lang="es-AR" dirty="0" smtClean="0">
                <a:solidFill>
                  <a:srgbClr val="FF0000"/>
                </a:solidFill>
              </a:rPr>
              <a:t>OSO</a:t>
            </a:r>
            <a:r>
              <a:rPr lang="es-AR" dirty="0" smtClean="0"/>
              <a:t>    en la sal pasa a </a:t>
            </a:r>
            <a:r>
              <a:rPr lang="es-AR" dirty="0" smtClean="0">
                <a:solidFill>
                  <a:srgbClr val="FF0000"/>
                </a:solidFill>
              </a:rPr>
              <a:t>ITO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Si el ácido termina en </a:t>
            </a:r>
            <a:r>
              <a:rPr lang="es-AR" dirty="0" smtClean="0">
                <a:solidFill>
                  <a:srgbClr val="FF0000"/>
                </a:solidFill>
              </a:rPr>
              <a:t>ICO </a:t>
            </a:r>
            <a:r>
              <a:rPr lang="es-AR" dirty="0" smtClean="0"/>
              <a:t>  en la sal pasa a </a:t>
            </a:r>
            <a:r>
              <a:rPr lang="es-AR" dirty="0" smtClean="0">
                <a:solidFill>
                  <a:srgbClr val="FF0000"/>
                </a:solidFill>
              </a:rPr>
              <a:t>ATO</a:t>
            </a:r>
          </a:p>
          <a:p>
            <a:pPr marL="285750" indent="-285750">
              <a:buFontTx/>
              <a:buChar char="-"/>
            </a:pPr>
            <a:endParaRPr lang="es-A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s-AR" dirty="0" smtClean="0">
              <a:solidFill>
                <a:srgbClr val="FF0000"/>
              </a:solidFill>
            </a:endParaRPr>
          </a:p>
          <a:p>
            <a:r>
              <a:rPr lang="es-AR" dirty="0" smtClean="0"/>
              <a:t>Tengan en cuenta que SOLO cambia la terminación la parte proveniente del ácido, la parte proveniente del hidróxido </a:t>
            </a:r>
          </a:p>
          <a:p>
            <a:r>
              <a:rPr lang="es-AR" dirty="0" smtClean="0"/>
              <a:t>NO cambia. </a:t>
            </a:r>
          </a:p>
          <a:p>
            <a:endParaRPr lang="es-AR" dirty="0"/>
          </a:p>
          <a:p>
            <a:pPr marL="285750" indent="-285750">
              <a:buFontTx/>
              <a:buChar char="-"/>
            </a:pPr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7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85611" y="862885"/>
            <a:ext cx="771506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Otros ejemplos:</a:t>
            </a:r>
          </a:p>
          <a:p>
            <a:endParaRPr lang="es-AR" dirty="0"/>
          </a:p>
          <a:p>
            <a:r>
              <a:rPr lang="es-AR" dirty="0" smtClean="0"/>
              <a:t>1- Ca(OH)2  +  </a:t>
            </a:r>
            <a:r>
              <a:rPr lang="es-AR" dirty="0" err="1" smtClean="0"/>
              <a:t>HCl</a:t>
            </a:r>
            <a:endParaRPr lang="es-AR" dirty="0" smtClean="0"/>
          </a:p>
          <a:p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Se disocian ambas especies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r>
              <a:rPr lang="es-AR" dirty="0" smtClean="0"/>
              <a:t>Ca 2+   2 HO-  +  H+  Cl-</a:t>
            </a:r>
          </a:p>
          <a:p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Se une el catión proveniente del hidróxido con el anión proveniente del ácido</a:t>
            </a: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dirty="0" smtClean="0"/>
              <a:t>Ca 2+  Cl-, aplico la regla de la cruz y queda </a:t>
            </a:r>
            <a:r>
              <a:rPr lang="es-AR" dirty="0" smtClean="0">
                <a:solidFill>
                  <a:srgbClr val="FF0000"/>
                </a:solidFill>
              </a:rPr>
              <a:t>CaCl2  (cloruro de calcio)</a:t>
            </a:r>
          </a:p>
          <a:p>
            <a:pPr marL="285750" indent="-285750">
              <a:buFontTx/>
              <a:buChar char="-"/>
            </a:pPr>
            <a:endParaRPr lang="es-AR" dirty="0">
              <a:solidFill>
                <a:srgbClr val="FF0000"/>
              </a:solidFill>
            </a:endParaRPr>
          </a:p>
          <a:p>
            <a:endParaRPr lang="es-AR" dirty="0">
              <a:solidFill>
                <a:srgbClr val="FF0000"/>
              </a:solidFill>
            </a:endParaRPr>
          </a:p>
          <a:p>
            <a:r>
              <a:rPr lang="es-AR" dirty="0" smtClean="0"/>
              <a:t>2-  </a:t>
            </a:r>
            <a:r>
              <a:rPr lang="es-AR" dirty="0" err="1" smtClean="0"/>
              <a:t>NaOH</a:t>
            </a:r>
            <a:r>
              <a:rPr lang="es-AR" dirty="0" smtClean="0"/>
              <a:t>  +  H2SO4</a:t>
            </a:r>
          </a:p>
          <a:p>
            <a:endParaRPr lang="es-AR" dirty="0"/>
          </a:p>
          <a:p>
            <a:r>
              <a:rPr lang="es-AR" dirty="0" err="1" smtClean="0"/>
              <a:t>Na</a:t>
            </a:r>
            <a:r>
              <a:rPr lang="es-AR" dirty="0" smtClean="0"/>
              <a:t>+  HO-   +  2 H+  SO4 2-</a:t>
            </a:r>
          </a:p>
          <a:p>
            <a:endParaRPr lang="es-AR" dirty="0"/>
          </a:p>
          <a:p>
            <a:r>
              <a:rPr lang="es-AR" dirty="0" err="1" smtClean="0"/>
              <a:t>Na</a:t>
            </a:r>
            <a:r>
              <a:rPr lang="es-AR" dirty="0" smtClean="0"/>
              <a:t>+   SO4 2- →   </a:t>
            </a:r>
            <a:r>
              <a:rPr lang="es-AR" dirty="0" smtClean="0">
                <a:solidFill>
                  <a:srgbClr val="FF0000"/>
                </a:solidFill>
              </a:rPr>
              <a:t>Na2SO4  (sulfato de sodio)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8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2428" y="811369"/>
            <a:ext cx="502175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3-  Fe(OH)2  +  HClO2</a:t>
            </a:r>
          </a:p>
          <a:p>
            <a:endParaRPr lang="es-AR" dirty="0"/>
          </a:p>
          <a:p>
            <a:r>
              <a:rPr lang="es-AR" dirty="0" smtClean="0"/>
              <a:t>Fe 2+  2 HO-  +  H+  ClO2 –</a:t>
            </a:r>
          </a:p>
          <a:p>
            <a:endParaRPr lang="es-AR" dirty="0"/>
          </a:p>
          <a:p>
            <a:r>
              <a:rPr lang="es-AR" dirty="0" smtClean="0"/>
              <a:t>Fe 2+  </a:t>
            </a:r>
            <a:r>
              <a:rPr lang="es-AR" dirty="0" smtClean="0"/>
              <a:t>ClO2-   </a:t>
            </a:r>
            <a:r>
              <a:rPr lang="es-AR" dirty="0" smtClean="0"/>
              <a:t>→  </a:t>
            </a:r>
            <a:r>
              <a:rPr lang="es-AR" dirty="0" smtClean="0">
                <a:solidFill>
                  <a:srgbClr val="FF0000"/>
                </a:solidFill>
              </a:rPr>
              <a:t>Fe(</a:t>
            </a:r>
            <a:r>
              <a:rPr lang="es-AR" dirty="0" err="1" smtClean="0">
                <a:solidFill>
                  <a:srgbClr val="FF0000"/>
                </a:solidFill>
              </a:rPr>
              <a:t>ClO</a:t>
            </a:r>
            <a:r>
              <a:rPr lang="es-AR" dirty="0" smtClean="0">
                <a:solidFill>
                  <a:srgbClr val="FF0000"/>
                </a:solidFill>
              </a:rPr>
              <a:t>)2 (clorito ferroso)</a:t>
            </a:r>
          </a:p>
          <a:p>
            <a:endParaRPr lang="es-AR" dirty="0">
              <a:solidFill>
                <a:srgbClr val="FF0000"/>
              </a:solidFill>
            </a:endParaRPr>
          </a:p>
          <a:p>
            <a:endParaRPr lang="es-AR" dirty="0" smtClean="0">
              <a:solidFill>
                <a:srgbClr val="FF0000"/>
              </a:solidFill>
            </a:endParaRPr>
          </a:p>
          <a:p>
            <a:r>
              <a:rPr lang="es-AR" dirty="0" smtClean="0"/>
              <a:t>4- Ca(OH)2   +  H3PO4</a:t>
            </a:r>
          </a:p>
          <a:p>
            <a:endParaRPr lang="es-AR" dirty="0"/>
          </a:p>
          <a:p>
            <a:r>
              <a:rPr lang="es-AR" dirty="0" smtClean="0"/>
              <a:t>Ca 2+  2 HO-    +  3 H+  PO4 3-</a:t>
            </a:r>
          </a:p>
          <a:p>
            <a:endParaRPr lang="es-AR" dirty="0"/>
          </a:p>
          <a:p>
            <a:r>
              <a:rPr lang="es-AR" dirty="0" smtClean="0"/>
              <a:t>Ca 2+   PO4 3-  →  </a:t>
            </a:r>
            <a:r>
              <a:rPr lang="es-AR" dirty="0" smtClean="0">
                <a:solidFill>
                  <a:srgbClr val="FF0000"/>
                </a:solidFill>
              </a:rPr>
              <a:t>Ca3(PO4)2 (</a:t>
            </a:r>
            <a:r>
              <a:rPr lang="es-AR" dirty="0" err="1" smtClean="0">
                <a:solidFill>
                  <a:srgbClr val="FF0000"/>
                </a:solidFill>
              </a:rPr>
              <a:t>ortofosfato</a:t>
            </a:r>
            <a:r>
              <a:rPr lang="es-AR" dirty="0" smtClean="0">
                <a:solidFill>
                  <a:srgbClr val="FF0000"/>
                </a:solidFill>
              </a:rPr>
              <a:t> de calcio)</a:t>
            </a:r>
          </a:p>
          <a:p>
            <a:r>
              <a:rPr lang="es-AR" dirty="0" smtClean="0"/>
              <a:t> </a:t>
            </a:r>
          </a:p>
          <a:p>
            <a:endParaRPr lang="es-AR" dirty="0"/>
          </a:p>
          <a:p>
            <a:r>
              <a:rPr lang="es-AR" dirty="0" smtClean="0"/>
              <a:t>5- </a:t>
            </a:r>
            <a:r>
              <a:rPr lang="es-AR" dirty="0" err="1" smtClean="0"/>
              <a:t>CuOH</a:t>
            </a:r>
            <a:r>
              <a:rPr lang="es-AR" dirty="0" smtClean="0"/>
              <a:t>  + H2CO3</a:t>
            </a:r>
          </a:p>
          <a:p>
            <a:endParaRPr lang="es-AR" dirty="0"/>
          </a:p>
          <a:p>
            <a:r>
              <a:rPr lang="es-AR" dirty="0" smtClean="0"/>
              <a:t>Cu +  HO-  +  2 H+  CO3 2-</a:t>
            </a:r>
          </a:p>
          <a:p>
            <a:endParaRPr lang="es-AR" dirty="0"/>
          </a:p>
          <a:p>
            <a:r>
              <a:rPr lang="es-AR" dirty="0" smtClean="0"/>
              <a:t>Cu +  </a:t>
            </a:r>
            <a:r>
              <a:rPr lang="es-AR" dirty="0" smtClean="0"/>
              <a:t>CO3 </a:t>
            </a:r>
            <a:r>
              <a:rPr lang="es-AR" dirty="0" smtClean="0"/>
              <a:t>2-  →  </a:t>
            </a:r>
            <a:r>
              <a:rPr lang="es-AR" dirty="0" smtClean="0">
                <a:solidFill>
                  <a:srgbClr val="FF0000"/>
                </a:solidFill>
              </a:rPr>
              <a:t>Cu2CO3  (carbonato cuproso)</a:t>
            </a:r>
            <a:endParaRPr lang="es-AR" dirty="0">
              <a:solidFill>
                <a:srgbClr val="FF0000"/>
              </a:solidFill>
            </a:endParaRPr>
          </a:p>
          <a:p>
            <a:r>
              <a:rPr lang="es-AR" dirty="0" smtClean="0"/>
              <a:t> </a:t>
            </a:r>
          </a:p>
          <a:p>
            <a:r>
              <a:rPr lang="es-A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4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ales ácidas | Cienciaonthec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841" y="1376310"/>
            <a:ext cx="4954968" cy="513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79549" y="540913"/>
            <a:ext cx="556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Nombrar las siguientes sales a excepción de las últimas 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14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D7E2872110D441859E89660EF585B3" ma:contentTypeVersion="13" ma:contentTypeDescription="Crear nuevo documento." ma:contentTypeScope="" ma:versionID="fdf2370352d28161d9aef98f3589bf8d">
  <xsd:schema xmlns:xsd="http://www.w3.org/2001/XMLSchema" xmlns:xs="http://www.w3.org/2001/XMLSchema" xmlns:p="http://schemas.microsoft.com/office/2006/metadata/properties" xmlns:ns2="8d1bf841-eb2c-49ab-9c8b-024d2090bdec" xmlns:ns3="0c2f789d-87d1-4dc9-9a51-1fd80dd83c97" targetNamespace="http://schemas.microsoft.com/office/2006/metadata/properties" ma:root="true" ma:fieldsID="cdf52dbcd0f4107c6bf064ce48f8d7ce" ns2:_="" ns3:_="">
    <xsd:import namespace="8d1bf841-eb2c-49ab-9c8b-024d2090bdec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bf841-eb2c-49ab-9c8b-024d2090bd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480f935f-056e-43d0-a9c3-6f0a0280ba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281ac7e-2b93-47a6-95c2-3b6dc9011c7f}" ma:internalName="TaxCatchAll" ma:showField="CatchAllData" ma:web="0c2f789d-87d1-4dc9-9a51-1fd80dd83c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c2f789d-87d1-4dc9-9a51-1fd80dd83c97" xsi:nil="true"/>
    <lcf76f155ced4ddcb4097134ff3c332f xmlns="8d1bf841-eb2c-49ab-9c8b-024d2090bde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2DE1B55-D80D-4494-A434-5D897C373102}"/>
</file>

<file path=customXml/itemProps2.xml><?xml version="1.0" encoding="utf-8"?>
<ds:datastoreItem xmlns:ds="http://schemas.openxmlformats.org/officeDocument/2006/customXml" ds:itemID="{64AC50C3-53E1-4EBE-A0FE-C450D9D7EE2F}"/>
</file>

<file path=customXml/itemProps3.xml><?xml version="1.0" encoding="utf-8"?>
<ds:datastoreItem xmlns:ds="http://schemas.openxmlformats.org/officeDocument/2006/customXml" ds:itemID="{0597B72E-8000-4CB7-BDB9-A6DD60539F4F}"/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901</Words>
  <Application>Microsoft Office PowerPoint</Application>
  <PresentationFormat>Panorámica</PresentationFormat>
  <Paragraphs>224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26</cp:revision>
  <dcterms:created xsi:type="dcterms:W3CDTF">2020-05-06T20:00:41Z</dcterms:created>
  <dcterms:modified xsi:type="dcterms:W3CDTF">2020-05-14T16:53:25Z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0x0101009BD7E2872110D441859E89660EF585B3</vt:lpwstr>
  </property>
</Properties>
</file>