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B8DB90-9D45-A07F-11BD-FE1182FBF637}" v="20" dt="2024-05-23T23:35:38.50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1980" y="-9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 LEO CARLOS BLAS ANTONIO" userId="S::cadileo@uade.edu.ar::1332bbc0-7499-4b3e-a765-8b5812b6fa61" providerId="AD" clId="Web-{F8B8DB90-9D45-A07F-11BD-FE1182FBF637}"/>
    <pc:docChg chg="modSld">
      <pc:chgData name="DI LEO CARLOS BLAS ANTONIO" userId="S::cadileo@uade.edu.ar::1332bbc0-7499-4b3e-a765-8b5812b6fa61" providerId="AD" clId="Web-{F8B8DB90-9D45-A07F-11BD-FE1182FBF637}" dt="2024-05-23T23:35:38.078" v="8" actId="20577"/>
      <pc:docMkLst>
        <pc:docMk/>
      </pc:docMkLst>
      <pc:sldChg chg="modSp">
        <pc:chgData name="DI LEO CARLOS BLAS ANTONIO" userId="S::cadileo@uade.edu.ar::1332bbc0-7499-4b3e-a765-8b5812b6fa61" providerId="AD" clId="Web-{F8B8DB90-9D45-A07F-11BD-FE1182FBF637}" dt="2024-05-23T23:35:38.078" v="8" actId="20577"/>
        <pc:sldMkLst>
          <pc:docMk/>
          <pc:sldMk cId="0" sldId="257"/>
        </pc:sldMkLst>
        <pc:spChg chg="mod">
          <ac:chgData name="DI LEO CARLOS BLAS ANTONIO" userId="S::cadileo@uade.edu.ar::1332bbc0-7499-4b3e-a765-8b5812b6fa61" providerId="AD" clId="Web-{F8B8DB90-9D45-A07F-11BD-FE1182FBF637}" dt="2024-05-23T23:35:38.078" v="8" actId="20577"/>
          <ac:spMkLst>
            <pc:docMk/>
            <pc:sldMk cId="0" sldId="257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Este</a:t>
            </a:r>
            <a:r>
              <a:rPr spc="-15" dirty="0"/>
              <a:t> </a:t>
            </a:r>
            <a:r>
              <a:rPr spc="-5" dirty="0"/>
              <a:t>archivo</a:t>
            </a:r>
            <a:r>
              <a:rPr spc="-20" dirty="0"/>
              <a:t> </a:t>
            </a:r>
            <a:r>
              <a:rPr dirty="0"/>
              <a:t>fue</a:t>
            </a:r>
            <a:r>
              <a:rPr spc="-15" dirty="0"/>
              <a:t> </a:t>
            </a:r>
            <a:r>
              <a:rPr spc="-5" dirty="0"/>
              <a:t>descargado</a:t>
            </a:r>
            <a:r>
              <a:rPr spc="-20" dirty="0"/>
              <a:t>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5" dirty="0"/>
              <a:t>https://filadd.com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Este</a:t>
            </a:r>
            <a:r>
              <a:rPr spc="-15" dirty="0"/>
              <a:t> </a:t>
            </a:r>
            <a:r>
              <a:rPr spc="-5" dirty="0"/>
              <a:t>archivo</a:t>
            </a:r>
            <a:r>
              <a:rPr spc="-20" dirty="0"/>
              <a:t> </a:t>
            </a:r>
            <a:r>
              <a:rPr dirty="0"/>
              <a:t>fue</a:t>
            </a:r>
            <a:r>
              <a:rPr spc="-15" dirty="0"/>
              <a:t> </a:t>
            </a:r>
            <a:r>
              <a:rPr spc="-5" dirty="0"/>
              <a:t>descargado</a:t>
            </a:r>
            <a:r>
              <a:rPr spc="-20" dirty="0"/>
              <a:t>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5" dirty="0"/>
              <a:t>https://filadd.com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Este</a:t>
            </a:r>
            <a:r>
              <a:rPr spc="-15" dirty="0"/>
              <a:t> </a:t>
            </a:r>
            <a:r>
              <a:rPr spc="-5" dirty="0"/>
              <a:t>archivo</a:t>
            </a:r>
            <a:r>
              <a:rPr spc="-20" dirty="0"/>
              <a:t> </a:t>
            </a:r>
            <a:r>
              <a:rPr dirty="0"/>
              <a:t>fue</a:t>
            </a:r>
            <a:r>
              <a:rPr spc="-15" dirty="0"/>
              <a:t> </a:t>
            </a:r>
            <a:r>
              <a:rPr spc="-5" dirty="0"/>
              <a:t>descargado</a:t>
            </a:r>
            <a:r>
              <a:rPr spc="-20" dirty="0"/>
              <a:t>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5" dirty="0"/>
              <a:t>https://filadd.com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Este</a:t>
            </a:r>
            <a:r>
              <a:rPr spc="-15" dirty="0"/>
              <a:t> </a:t>
            </a:r>
            <a:r>
              <a:rPr spc="-5" dirty="0"/>
              <a:t>archivo</a:t>
            </a:r>
            <a:r>
              <a:rPr spc="-20" dirty="0"/>
              <a:t> </a:t>
            </a:r>
            <a:r>
              <a:rPr dirty="0"/>
              <a:t>fue</a:t>
            </a:r>
            <a:r>
              <a:rPr spc="-15" dirty="0"/>
              <a:t> </a:t>
            </a:r>
            <a:r>
              <a:rPr spc="-5" dirty="0"/>
              <a:t>descargado</a:t>
            </a:r>
            <a:r>
              <a:rPr spc="-20" dirty="0"/>
              <a:t>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5" dirty="0"/>
              <a:t>https://filadd.com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Este</a:t>
            </a:r>
            <a:r>
              <a:rPr spc="-15" dirty="0"/>
              <a:t> </a:t>
            </a:r>
            <a:r>
              <a:rPr spc="-5" dirty="0"/>
              <a:t>archivo</a:t>
            </a:r>
            <a:r>
              <a:rPr spc="-20" dirty="0"/>
              <a:t> </a:t>
            </a:r>
            <a:r>
              <a:rPr dirty="0"/>
              <a:t>fue</a:t>
            </a:r>
            <a:r>
              <a:rPr spc="-15" dirty="0"/>
              <a:t> </a:t>
            </a:r>
            <a:r>
              <a:rPr spc="-5" dirty="0"/>
              <a:t>descargado</a:t>
            </a:r>
            <a:r>
              <a:rPr spc="-20" dirty="0"/>
              <a:t>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5" dirty="0"/>
              <a:t>https://filadd.com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76932" y="10437714"/>
            <a:ext cx="2806065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Este</a:t>
            </a:r>
            <a:r>
              <a:rPr spc="-15" dirty="0"/>
              <a:t> </a:t>
            </a:r>
            <a:r>
              <a:rPr spc="-5" dirty="0"/>
              <a:t>archivo</a:t>
            </a:r>
            <a:r>
              <a:rPr spc="-20" dirty="0"/>
              <a:t> </a:t>
            </a:r>
            <a:r>
              <a:rPr dirty="0"/>
              <a:t>fue</a:t>
            </a:r>
            <a:r>
              <a:rPr spc="-15" dirty="0"/>
              <a:t> </a:t>
            </a:r>
            <a:r>
              <a:rPr spc="-5" dirty="0"/>
              <a:t>descargado</a:t>
            </a:r>
            <a:r>
              <a:rPr spc="-20" dirty="0"/>
              <a:t>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5" dirty="0"/>
              <a:t>https://filadd.com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900418" y="10312326"/>
            <a:ext cx="243840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7150" y="3665340"/>
            <a:ext cx="2087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La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velocidad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expresa como: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4847962"/>
            <a:ext cx="6673215" cy="2390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53085" algn="just">
              <a:lnSpc>
                <a:spcPct val="108700"/>
              </a:lnSpc>
              <a:spcBef>
                <a:spcPts val="105"/>
              </a:spcBef>
            </a:pPr>
            <a:r>
              <a:rPr sz="1200" spc="-5" dirty="0">
                <a:latin typeface="Tahoma"/>
                <a:cs typeface="Tahoma"/>
              </a:rPr>
              <a:t>Donde </a:t>
            </a:r>
            <a:r>
              <a:rPr sz="1200" b="1" dirty="0">
                <a:latin typeface="Tahoma"/>
                <a:cs typeface="Tahoma"/>
              </a:rPr>
              <a:t>∆ [A] </a:t>
            </a:r>
            <a:r>
              <a:rPr sz="1200" dirty="0">
                <a:latin typeface="Tahoma"/>
                <a:cs typeface="Tahoma"/>
              </a:rPr>
              <a:t>y </a:t>
            </a:r>
            <a:r>
              <a:rPr sz="1200" b="1" dirty="0">
                <a:latin typeface="Tahoma"/>
                <a:cs typeface="Tahoma"/>
              </a:rPr>
              <a:t>∆ </a:t>
            </a:r>
            <a:r>
              <a:rPr sz="1200" b="1" spc="-5" dirty="0">
                <a:latin typeface="Tahoma"/>
                <a:cs typeface="Tahoma"/>
              </a:rPr>
              <a:t>[B] </a:t>
            </a:r>
            <a:r>
              <a:rPr sz="1200" dirty="0">
                <a:latin typeface="Tahoma"/>
                <a:cs typeface="Tahoma"/>
              </a:rPr>
              <a:t>son los </a:t>
            </a:r>
            <a:r>
              <a:rPr sz="1200" spc="-5" dirty="0">
                <a:latin typeface="Tahoma"/>
                <a:cs typeface="Tahoma"/>
              </a:rPr>
              <a:t>cambios </a:t>
            </a:r>
            <a:r>
              <a:rPr sz="1200" dirty="0">
                <a:latin typeface="Tahoma"/>
                <a:cs typeface="Tahoma"/>
              </a:rPr>
              <a:t>en </a:t>
            </a:r>
            <a:r>
              <a:rPr sz="1200" spc="-10" dirty="0">
                <a:latin typeface="Tahoma"/>
                <a:cs typeface="Tahoma"/>
              </a:rPr>
              <a:t>la </a:t>
            </a:r>
            <a:r>
              <a:rPr sz="1200" spc="-5" dirty="0">
                <a:latin typeface="Tahoma"/>
                <a:cs typeface="Tahoma"/>
              </a:rPr>
              <a:t>concentración (molaridad) </a:t>
            </a:r>
            <a:r>
              <a:rPr sz="1200" dirty="0">
                <a:latin typeface="Tahoma"/>
                <a:cs typeface="Tahoma"/>
              </a:rPr>
              <a:t>en </a:t>
            </a:r>
            <a:r>
              <a:rPr sz="1200" spc="-5" dirty="0">
                <a:latin typeface="Tahoma"/>
                <a:cs typeface="Tahoma"/>
              </a:rPr>
              <a:t>determinado 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tiempo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∆t</a:t>
            </a:r>
            <a:r>
              <a:rPr sz="1200" dirty="0">
                <a:latin typeface="Tahoma"/>
                <a:cs typeface="Tahoma"/>
              </a:rPr>
              <a:t>.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Debido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que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concentración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A</a:t>
            </a:r>
            <a:r>
              <a:rPr sz="1200" b="1" spc="-3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disminuye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durante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el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intervalo,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∆[A]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es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una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cantidad </a:t>
            </a:r>
            <a:r>
              <a:rPr sz="1200" spc="-3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negativa.</a:t>
            </a:r>
            <a:endParaRPr sz="1200">
              <a:latin typeface="Tahoma"/>
              <a:cs typeface="Tahoma"/>
            </a:endParaRPr>
          </a:p>
          <a:p>
            <a:pPr marL="372110">
              <a:lnSpc>
                <a:spcPct val="100000"/>
              </a:lnSpc>
              <a:spcBef>
                <a:spcPts val="925"/>
              </a:spcBef>
            </a:pPr>
            <a:r>
              <a:rPr sz="1200" dirty="0">
                <a:latin typeface="Tahoma"/>
                <a:cs typeface="Tahoma"/>
              </a:rPr>
              <a:t>La</a:t>
            </a:r>
            <a:r>
              <a:rPr sz="1200" spc="7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velocidad</a:t>
            </a:r>
            <a:r>
              <a:rPr sz="1200" spc="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</a:t>
            </a:r>
            <a:r>
              <a:rPr sz="1200" spc="6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formación</a:t>
            </a:r>
            <a:r>
              <a:rPr sz="1200" spc="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del</a:t>
            </a:r>
            <a:r>
              <a:rPr sz="1200" spc="7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producto</a:t>
            </a:r>
            <a:r>
              <a:rPr sz="1200" spc="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no</a:t>
            </a:r>
            <a:r>
              <a:rPr sz="1200" spc="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requiere</a:t>
            </a:r>
            <a:r>
              <a:rPr sz="1200" spc="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un</a:t>
            </a:r>
            <a:r>
              <a:rPr sz="1200" spc="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signo</a:t>
            </a:r>
            <a:r>
              <a:rPr sz="1200" spc="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</a:t>
            </a:r>
            <a:r>
              <a:rPr sz="1200" spc="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menos</a:t>
            </a:r>
            <a:r>
              <a:rPr sz="1200" spc="6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porque</a:t>
            </a:r>
            <a:r>
              <a:rPr sz="1200" spc="7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∆[B]</a:t>
            </a:r>
            <a:r>
              <a:rPr sz="1200" spc="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es</a:t>
            </a:r>
            <a:r>
              <a:rPr sz="1200" spc="7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una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-5" dirty="0">
                <a:latin typeface="Tahoma"/>
                <a:cs typeface="Tahoma"/>
              </a:rPr>
              <a:t>cantidad positiva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(la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concentración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</a:t>
            </a:r>
            <a:r>
              <a:rPr sz="1200" spc="-5" dirty="0">
                <a:latin typeface="Tahoma"/>
                <a:cs typeface="Tahoma"/>
              </a:rPr>
              <a:t> aumenta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el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tiempo).</a:t>
            </a:r>
            <a:endParaRPr sz="1200">
              <a:latin typeface="Tahoma"/>
              <a:cs typeface="Tahoma"/>
            </a:endParaRPr>
          </a:p>
          <a:p>
            <a:pPr marL="372110">
              <a:lnSpc>
                <a:spcPct val="100000"/>
              </a:lnSpc>
              <a:spcBef>
                <a:spcPts val="930"/>
              </a:spcBef>
            </a:pPr>
            <a:r>
              <a:rPr sz="1400" b="1" spc="-5" dirty="0">
                <a:solidFill>
                  <a:srgbClr val="FF0000"/>
                </a:solidFill>
                <a:latin typeface="Tahoma"/>
                <a:cs typeface="Tahoma"/>
              </a:rPr>
              <a:t>LEY</a:t>
            </a:r>
            <a:r>
              <a:rPr sz="1400" b="1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ahoma"/>
                <a:cs typeface="Tahoma"/>
              </a:rPr>
              <a:t>DE</a:t>
            </a:r>
            <a:r>
              <a:rPr sz="14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Tahoma"/>
                <a:cs typeface="Tahoma"/>
              </a:rPr>
              <a:t>VELOCIDAD</a:t>
            </a:r>
            <a:endParaRPr sz="1400">
              <a:latin typeface="Tahoma"/>
              <a:cs typeface="Tahoma"/>
            </a:endParaRPr>
          </a:p>
          <a:p>
            <a:pPr marL="12700" marR="5080" indent="359410" algn="just">
              <a:lnSpc>
                <a:spcPct val="102899"/>
              </a:lnSpc>
              <a:spcBef>
                <a:spcPts val="900"/>
              </a:spcBef>
            </a:pPr>
            <a:r>
              <a:rPr sz="1200" dirty="0">
                <a:latin typeface="Tahoma"/>
                <a:cs typeface="Tahoma"/>
              </a:rPr>
              <a:t>La </a:t>
            </a:r>
            <a:r>
              <a:rPr sz="1200" spc="-5" dirty="0">
                <a:latin typeface="Tahoma"/>
                <a:cs typeface="Tahoma"/>
              </a:rPr>
              <a:t>rapidez de una reacción es proporcional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-10" dirty="0">
                <a:latin typeface="Tahoma"/>
                <a:cs typeface="Tahoma"/>
              </a:rPr>
              <a:t>la </a:t>
            </a:r>
            <a:r>
              <a:rPr sz="1200" spc="-5" dirty="0">
                <a:latin typeface="Tahoma"/>
                <a:cs typeface="Tahoma"/>
              </a:rPr>
              <a:t>concentración de reactivos </a:t>
            </a:r>
            <a:r>
              <a:rPr sz="1200" dirty="0">
                <a:latin typeface="Tahoma"/>
                <a:cs typeface="Tahoma"/>
              </a:rPr>
              <a:t>y que la </a:t>
            </a:r>
            <a:r>
              <a:rPr sz="1200" spc="-5" dirty="0">
                <a:latin typeface="Tahoma"/>
                <a:cs typeface="Tahoma"/>
              </a:rPr>
              <a:t>constante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 </a:t>
            </a:r>
            <a:r>
              <a:rPr sz="1200" spc="-5" dirty="0">
                <a:latin typeface="Tahoma"/>
                <a:cs typeface="Tahoma"/>
              </a:rPr>
              <a:t>proporcionalidad </a:t>
            </a:r>
            <a:r>
              <a:rPr sz="1250" spc="-25" dirty="0">
                <a:latin typeface="Tahoma"/>
                <a:cs typeface="Tahoma"/>
              </a:rPr>
              <a:t>k</a:t>
            </a:r>
            <a:r>
              <a:rPr sz="125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recibe </a:t>
            </a:r>
            <a:r>
              <a:rPr sz="1200" dirty="0">
                <a:latin typeface="Tahoma"/>
                <a:cs typeface="Tahoma"/>
              </a:rPr>
              <a:t>el </a:t>
            </a:r>
            <a:r>
              <a:rPr sz="1200" spc="-5" dirty="0">
                <a:latin typeface="Tahoma"/>
                <a:cs typeface="Tahoma"/>
              </a:rPr>
              <a:t>nombre </a:t>
            </a:r>
            <a:r>
              <a:rPr sz="1200" dirty="0">
                <a:latin typeface="Tahoma"/>
                <a:cs typeface="Tahoma"/>
              </a:rPr>
              <a:t>de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constante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rapidez</a:t>
            </a:r>
            <a:r>
              <a:rPr sz="1200" spc="-5" dirty="0">
                <a:latin typeface="Tahoma"/>
                <a:cs typeface="Tahoma"/>
              </a:rPr>
              <a:t>. </a:t>
            </a:r>
            <a:r>
              <a:rPr sz="1200" dirty="0">
                <a:latin typeface="Tahoma"/>
                <a:cs typeface="Tahoma"/>
              </a:rPr>
              <a:t>La </a:t>
            </a:r>
            <a:r>
              <a:rPr sz="1200" b="1" spc="-5" dirty="0">
                <a:latin typeface="Tahoma"/>
                <a:cs typeface="Tahoma"/>
              </a:rPr>
              <a:t>ley de rapidez </a:t>
            </a:r>
            <a:r>
              <a:rPr sz="1350" i="1" dirty="0">
                <a:latin typeface="Times New Roman"/>
                <a:cs typeface="Times New Roman"/>
              </a:rPr>
              <a:t>expresa </a:t>
            </a:r>
            <a:r>
              <a:rPr sz="1350" i="1" spc="-10" dirty="0">
                <a:latin typeface="Times New Roman"/>
                <a:cs typeface="Times New Roman"/>
              </a:rPr>
              <a:t>la </a:t>
            </a:r>
            <a:r>
              <a:rPr sz="1350" i="1" spc="-5" dirty="0">
                <a:latin typeface="Times New Roman"/>
                <a:cs typeface="Times New Roman"/>
              </a:rPr>
              <a:t> relación </a:t>
            </a:r>
            <a:r>
              <a:rPr sz="1350" i="1" dirty="0">
                <a:latin typeface="Times New Roman"/>
                <a:cs typeface="Times New Roman"/>
              </a:rPr>
              <a:t>de </a:t>
            </a:r>
            <a:r>
              <a:rPr sz="1350" i="1" spc="-5" dirty="0">
                <a:latin typeface="Times New Roman"/>
                <a:cs typeface="Times New Roman"/>
              </a:rPr>
              <a:t>la rapidez </a:t>
            </a:r>
            <a:r>
              <a:rPr sz="1350" i="1" dirty="0">
                <a:latin typeface="Times New Roman"/>
                <a:cs typeface="Times New Roman"/>
              </a:rPr>
              <a:t>de </a:t>
            </a:r>
            <a:r>
              <a:rPr sz="1350" i="1" spc="-5" dirty="0">
                <a:latin typeface="Times New Roman"/>
                <a:cs typeface="Times New Roman"/>
              </a:rPr>
              <a:t>una reacción </a:t>
            </a:r>
            <a:r>
              <a:rPr sz="1350" i="1" spc="-10" dirty="0">
                <a:latin typeface="Times New Roman"/>
                <a:cs typeface="Times New Roman"/>
              </a:rPr>
              <a:t>con </a:t>
            </a:r>
            <a:r>
              <a:rPr sz="1350" i="1" spc="-5" dirty="0">
                <a:latin typeface="Times New Roman"/>
                <a:cs typeface="Times New Roman"/>
              </a:rPr>
              <a:t>la constante </a:t>
            </a:r>
            <a:r>
              <a:rPr sz="1350" i="1" dirty="0">
                <a:latin typeface="Times New Roman"/>
                <a:cs typeface="Times New Roman"/>
              </a:rPr>
              <a:t>de </a:t>
            </a:r>
            <a:r>
              <a:rPr sz="1350" i="1" spc="-5" dirty="0">
                <a:latin typeface="Times New Roman"/>
                <a:cs typeface="Times New Roman"/>
              </a:rPr>
              <a:t>rapidez </a:t>
            </a:r>
            <a:r>
              <a:rPr sz="1350" i="1" dirty="0">
                <a:latin typeface="Times New Roman"/>
                <a:cs typeface="Times New Roman"/>
              </a:rPr>
              <a:t>y </a:t>
            </a:r>
            <a:r>
              <a:rPr sz="1350" i="1" spc="-5" dirty="0">
                <a:latin typeface="Times New Roman"/>
                <a:cs typeface="Times New Roman"/>
              </a:rPr>
              <a:t>la concentración </a:t>
            </a:r>
            <a:r>
              <a:rPr sz="1350" i="1" dirty="0">
                <a:latin typeface="Times New Roman"/>
                <a:cs typeface="Times New Roman"/>
              </a:rPr>
              <a:t>de </a:t>
            </a:r>
            <a:r>
              <a:rPr sz="1350" i="1" spc="-5" dirty="0">
                <a:latin typeface="Times New Roman"/>
                <a:cs typeface="Times New Roman"/>
              </a:rPr>
              <a:t>los </a:t>
            </a:r>
            <a:r>
              <a:rPr sz="1350" i="1" dirty="0">
                <a:latin typeface="Times New Roman"/>
                <a:cs typeface="Times New Roman"/>
              </a:rPr>
              <a:t> </a:t>
            </a:r>
            <a:r>
              <a:rPr sz="1350" i="1" spc="-5" dirty="0">
                <a:latin typeface="Times New Roman"/>
                <a:cs typeface="Times New Roman"/>
              </a:rPr>
              <a:t>reactivos, elevados</a:t>
            </a:r>
            <a:r>
              <a:rPr sz="1350" i="1" dirty="0">
                <a:latin typeface="Times New Roman"/>
                <a:cs typeface="Times New Roman"/>
              </a:rPr>
              <a:t> a</a:t>
            </a:r>
            <a:r>
              <a:rPr sz="1350" i="1" spc="-10" dirty="0">
                <a:latin typeface="Times New Roman"/>
                <a:cs typeface="Times New Roman"/>
              </a:rPr>
              <a:t> </a:t>
            </a:r>
            <a:r>
              <a:rPr sz="1350" i="1" spc="-5" dirty="0">
                <a:latin typeface="Times New Roman"/>
                <a:cs typeface="Times New Roman"/>
              </a:rPr>
              <a:t>alguna</a:t>
            </a:r>
            <a:r>
              <a:rPr sz="1350" i="1" spc="-10" dirty="0">
                <a:latin typeface="Times New Roman"/>
                <a:cs typeface="Times New Roman"/>
              </a:rPr>
              <a:t> </a:t>
            </a:r>
            <a:r>
              <a:rPr sz="1350" i="1" spc="-5" dirty="0">
                <a:latin typeface="Times New Roman"/>
                <a:cs typeface="Times New Roman"/>
              </a:rPr>
              <a:t>potencia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470" y="7332346"/>
            <a:ext cx="1693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Para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reacción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general: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8016" y="7632571"/>
            <a:ext cx="2004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La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ecuación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velocidad</a:t>
            </a:r>
            <a:r>
              <a:rPr sz="1200" spc="3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es: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8518390"/>
            <a:ext cx="6673850" cy="1617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59410" algn="just">
              <a:lnSpc>
                <a:spcPct val="108600"/>
              </a:lnSpc>
              <a:spcBef>
                <a:spcPts val="95"/>
              </a:spcBef>
            </a:pPr>
            <a:r>
              <a:rPr sz="1200" dirty="0">
                <a:latin typeface="Tahoma"/>
                <a:cs typeface="Tahoma"/>
              </a:rPr>
              <a:t>Los </a:t>
            </a:r>
            <a:r>
              <a:rPr sz="1200" spc="-5" dirty="0">
                <a:latin typeface="Tahoma"/>
                <a:cs typeface="Tahoma"/>
              </a:rPr>
              <a:t>exponentes </a:t>
            </a:r>
            <a:r>
              <a:rPr sz="1200" dirty="0">
                <a:latin typeface="Tahoma"/>
                <a:cs typeface="Tahoma"/>
              </a:rPr>
              <a:t>x e y </a:t>
            </a:r>
            <a:r>
              <a:rPr sz="1200" spc="-5" dirty="0">
                <a:latin typeface="Tahoma"/>
                <a:cs typeface="Tahoma"/>
              </a:rPr>
              <a:t>especifican las relaciones </a:t>
            </a:r>
            <a:r>
              <a:rPr sz="1200" dirty="0">
                <a:latin typeface="Tahoma"/>
                <a:cs typeface="Tahoma"/>
              </a:rPr>
              <a:t>entre </a:t>
            </a:r>
            <a:r>
              <a:rPr sz="1200" spc="-5" dirty="0">
                <a:latin typeface="Tahoma"/>
                <a:cs typeface="Tahoma"/>
              </a:rPr>
              <a:t>las concentraciones </a:t>
            </a:r>
            <a:r>
              <a:rPr sz="1200" dirty="0">
                <a:latin typeface="Tahoma"/>
                <a:cs typeface="Tahoma"/>
              </a:rPr>
              <a:t>de los </a:t>
            </a:r>
            <a:r>
              <a:rPr sz="1200" spc="-5" dirty="0">
                <a:latin typeface="Tahoma"/>
                <a:cs typeface="Tahoma"/>
              </a:rPr>
              <a:t>reactivos </a:t>
            </a:r>
            <a:r>
              <a:rPr sz="1200" dirty="0">
                <a:latin typeface="Tahoma"/>
                <a:cs typeface="Tahoma"/>
              </a:rPr>
              <a:t>A y 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 y la </a:t>
            </a:r>
            <a:r>
              <a:rPr sz="1200" spc="-5" dirty="0">
                <a:latin typeface="Tahoma"/>
                <a:cs typeface="Tahoma"/>
              </a:rPr>
              <a:t>rapidez </a:t>
            </a:r>
            <a:r>
              <a:rPr sz="1200" dirty="0">
                <a:latin typeface="Tahoma"/>
                <a:cs typeface="Tahoma"/>
              </a:rPr>
              <a:t>de la </a:t>
            </a:r>
            <a:r>
              <a:rPr sz="1200" spc="-5" dirty="0">
                <a:latin typeface="Tahoma"/>
                <a:cs typeface="Tahoma"/>
              </a:rPr>
              <a:t>reacción. </a:t>
            </a:r>
            <a:r>
              <a:rPr sz="1200" dirty="0">
                <a:latin typeface="Tahoma"/>
                <a:cs typeface="Tahoma"/>
              </a:rPr>
              <a:t>Al </a:t>
            </a:r>
            <a:r>
              <a:rPr sz="1200" spc="-5" dirty="0">
                <a:latin typeface="Tahoma"/>
                <a:cs typeface="Tahoma"/>
              </a:rPr>
              <a:t>sumarlos, </a:t>
            </a:r>
            <a:r>
              <a:rPr sz="1200" dirty="0">
                <a:latin typeface="Tahoma"/>
                <a:cs typeface="Tahoma"/>
              </a:rPr>
              <a:t>obtenemos el </a:t>
            </a:r>
            <a:r>
              <a:rPr sz="1200" spc="-5" dirty="0">
                <a:latin typeface="Tahoma"/>
                <a:cs typeface="Tahoma"/>
              </a:rPr>
              <a:t>orden </a:t>
            </a:r>
            <a:r>
              <a:rPr sz="1200" dirty="0">
                <a:latin typeface="Tahoma"/>
                <a:cs typeface="Tahoma"/>
              </a:rPr>
              <a:t>de </a:t>
            </a:r>
            <a:r>
              <a:rPr sz="1200" spc="-5" dirty="0">
                <a:latin typeface="Tahoma"/>
                <a:cs typeface="Tahoma"/>
              </a:rPr>
              <a:t>reacción global, </a:t>
            </a:r>
            <a:r>
              <a:rPr sz="1200" dirty="0">
                <a:latin typeface="Tahoma"/>
                <a:cs typeface="Tahoma"/>
              </a:rPr>
              <a:t>que </a:t>
            </a:r>
            <a:r>
              <a:rPr sz="1200" spc="5" dirty="0">
                <a:latin typeface="Tahoma"/>
                <a:cs typeface="Tahoma"/>
              </a:rPr>
              <a:t>se </a:t>
            </a:r>
            <a:r>
              <a:rPr sz="1200" spc="-5" dirty="0">
                <a:latin typeface="Tahoma"/>
                <a:cs typeface="Tahoma"/>
              </a:rPr>
              <a:t>define 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como </a:t>
            </a:r>
            <a:r>
              <a:rPr sz="1200" dirty="0">
                <a:latin typeface="Tahoma"/>
                <a:cs typeface="Tahoma"/>
              </a:rPr>
              <a:t>la suma de los </a:t>
            </a:r>
            <a:r>
              <a:rPr sz="1200" spc="-5" dirty="0">
                <a:latin typeface="Tahoma"/>
                <a:cs typeface="Tahoma"/>
              </a:rPr>
              <a:t>exponentes </a:t>
            </a:r>
            <a:r>
              <a:rPr sz="1200" dirty="0">
                <a:latin typeface="Tahoma"/>
                <a:cs typeface="Tahoma"/>
              </a:rPr>
              <a:t>a los que se </a:t>
            </a:r>
            <a:r>
              <a:rPr sz="1200" spc="-5" dirty="0">
                <a:latin typeface="Tahoma"/>
                <a:cs typeface="Tahoma"/>
              </a:rPr>
              <a:t>elevan todas </a:t>
            </a:r>
            <a:r>
              <a:rPr sz="1200" dirty="0">
                <a:latin typeface="Tahoma"/>
                <a:cs typeface="Tahoma"/>
              </a:rPr>
              <a:t>las concentraciones de </a:t>
            </a:r>
            <a:r>
              <a:rPr sz="1200" spc="-5" dirty="0">
                <a:latin typeface="Tahoma"/>
                <a:cs typeface="Tahoma"/>
              </a:rPr>
              <a:t>reactivos </a:t>
            </a:r>
            <a:r>
              <a:rPr sz="1200" dirty="0">
                <a:latin typeface="Tahoma"/>
                <a:cs typeface="Tahoma"/>
              </a:rPr>
              <a:t>que 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aparecen en</a:t>
            </a:r>
            <a:r>
              <a:rPr sz="1200" dirty="0">
                <a:latin typeface="Tahoma"/>
                <a:cs typeface="Tahoma"/>
              </a:rPr>
              <a:t> la </a:t>
            </a:r>
            <a:r>
              <a:rPr sz="1200" spc="-5" dirty="0">
                <a:latin typeface="Tahoma"/>
                <a:cs typeface="Tahoma"/>
              </a:rPr>
              <a:t>ley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rapidez.</a:t>
            </a:r>
            <a:endParaRPr sz="1200">
              <a:latin typeface="Tahoma"/>
              <a:cs typeface="Tahoma"/>
            </a:endParaRPr>
          </a:p>
          <a:p>
            <a:pPr marL="372110">
              <a:lnSpc>
                <a:spcPct val="100000"/>
              </a:lnSpc>
              <a:spcBef>
                <a:spcPts val="925"/>
              </a:spcBef>
            </a:pPr>
            <a:r>
              <a:rPr sz="1200" b="1" spc="-5" dirty="0">
                <a:solidFill>
                  <a:srgbClr val="FF0000"/>
                </a:solidFill>
                <a:latin typeface="Tahoma"/>
                <a:cs typeface="Tahoma"/>
              </a:rPr>
              <a:t>RELACION ENTRE</a:t>
            </a:r>
            <a:r>
              <a:rPr sz="1200" b="1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Tahoma"/>
                <a:cs typeface="Tahoma"/>
              </a:rPr>
              <a:t>LA</a:t>
            </a:r>
            <a:r>
              <a:rPr sz="12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Tahoma"/>
                <a:cs typeface="Tahoma"/>
              </a:rPr>
              <a:t>CONCENTRACION</a:t>
            </a: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Tahoma"/>
                <a:cs typeface="Tahoma"/>
              </a:rPr>
              <a:t>DE</a:t>
            </a:r>
            <a:r>
              <a:rPr sz="1200" b="1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Tahoma"/>
                <a:cs typeface="Tahoma"/>
              </a:rPr>
              <a:t>REACTIVOS </a:t>
            </a: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Y </a:t>
            </a:r>
            <a:r>
              <a:rPr sz="1200" b="1" spc="-5" dirty="0">
                <a:solidFill>
                  <a:srgbClr val="FF0000"/>
                </a:solidFill>
                <a:latin typeface="Tahoma"/>
                <a:cs typeface="Tahoma"/>
              </a:rPr>
              <a:t>TIEMPO</a:t>
            </a:r>
            <a:endParaRPr sz="1200">
              <a:latin typeface="Tahoma"/>
              <a:cs typeface="Tahoma"/>
            </a:endParaRPr>
          </a:p>
          <a:p>
            <a:pPr marL="12700" marR="8890" indent="359410" algn="just">
              <a:lnSpc>
                <a:spcPct val="108300"/>
              </a:lnSpc>
              <a:spcBef>
                <a:spcPts val="805"/>
              </a:spcBef>
            </a:pPr>
            <a:r>
              <a:rPr sz="1200" dirty="0">
                <a:latin typeface="Tahoma"/>
                <a:cs typeface="Tahoma"/>
              </a:rPr>
              <a:t>Las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leyes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rapidez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también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utilizan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para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determinar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las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concentraciones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los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reactivos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en</a:t>
            </a:r>
            <a:r>
              <a:rPr sz="1200" spc="-5" dirty="0">
                <a:latin typeface="Tahoma"/>
                <a:cs typeface="Tahoma"/>
              </a:rPr>
              <a:t> cualquier momento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durante el curso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 </a:t>
            </a:r>
            <a:r>
              <a:rPr sz="1200" spc="-5" dirty="0">
                <a:latin typeface="Tahoma"/>
                <a:cs typeface="Tahoma"/>
              </a:rPr>
              <a:t>una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reacción.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76752" y="1956307"/>
            <a:ext cx="1169670" cy="76200"/>
          </a:xfrm>
          <a:custGeom>
            <a:avLst/>
            <a:gdLst/>
            <a:ahLst/>
            <a:cxnLst/>
            <a:rect l="l" t="t" r="r" b="b"/>
            <a:pathLst>
              <a:path w="1169670" h="76200">
                <a:moveTo>
                  <a:pt x="1151238" y="28448"/>
                </a:moveTo>
                <a:lnTo>
                  <a:pt x="1106043" y="28448"/>
                </a:lnTo>
                <a:lnTo>
                  <a:pt x="1106297" y="47498"/>
                </a:lnTo>
                <a:lnTo>
                  <a:pt x="1093565" y="47614"/>
                </a:lnTo>
                <a:lnTo>
                  <a:pt x="1093851" y="76200"/>
                </a:lnTo>
                <a:lnTo>
                  <a:pt x="1169670" y="37465"/>
                </a:lnTo>
                <a:lnTo>
                  <a:pt x="1151238" y="28448"/>
                </a:lnTo>
                <a:close/>
              </a:path>
              <a:path w="1169670" h="76200">
                <a:moveTo>
                  <a:pt x="1093374" y="28564"/>
                </a:moveTo>
                <a:lnTo>
                  <a:pt x="0" y="38608"/>
                </a:lnTo>
                <a:lnTo>
                  <a:pt x="254" y="57658"/>
                </a:lnTo>
                <a:lnTo>
                  <a:pt x="1093565" y="47614"/>
                </a:lnTo>
                <a:lnTo>
                  <a:pt x="1093374" y="28564"/>
                </a:lnTo>
                <a:close/>
              </a:path>
              <a:path w="1169670" h="76200">
                <a:moveTo>
                  <a:pt x="1106043" y="28448"/>
                </a:moveTo>
                <a:lnTo>
                  <a:pt x="1093374" y="28564"/>
                </a:lnTo>
                <a:lnTo>
                  <a:pt x="1093565" y="47614"/>
                </a:lnTo>
                <a:lnTo>
                  <a:pt x="1106297" y="47498"/>
                </a:lnTo>
                <a:lnTo>
                  <a:pt x="1106043" y="28448"/>
                </a:lnTo>
                <a:close/>
              </a:path>
              <a:path w="1169670" h="76200">
                <a:moveTo>
                  <a:pt x="1093089" y="0"/>
                </a:moveTo>
                <a:lnTo>
                  <a:pt x="1093374" y="28564"/>
                </a:lnTo>
                <a:lnTo>
                  <a:pt x="1151238" y="28448"/>
                </a:lnTo>
                <a:lnTo>
                  <a:pt x="1093089" y="0"/>
                </a:lnTo>
                <a:close/>
              </a:path>
            </a:pathLst>
          </a:custGeom>
          <a:solidFill>
            <a:srgbClr val="ED7D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4500" y="729231"/>
            <a:ext cx="6671945" cy="284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9410" algn="just">
              <a:lnSpc>
                <a:spcPct val="1084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La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cinética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química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es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el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área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de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química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que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ocupa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del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estudio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velocidad,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rapidez,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 </a:t>
            </a:r>
            <a:r>
              <a:rPr sz="1200" dirty="0">
                <a:latin typeface="Tahoma"/>
                <a:cs typeface="Tahoma"/>
              </a:rPr>
              <a:t>que </a:t>
            </a:r>
            <a:r>
              <a:rPr sz="1200" spc="-5" dirty="0">
                <a:latin typeface="Tahoma"/>
                <a:cs typeface="Tahoma"/>
              </a:rPr>
              <a:t>ocurre </a:t>
            </a:r>
            <a:r>
              <a:rPr sz="1200" dirty="0">
                <a:latin typeface="Tahoma"/>
                <a:cs typeface="Tahoma"/>
              </a:rPr>
              <a:t>una </a:t>
            </a:r>
            <a:r>
              <a:rPr sz="1200" spc="-10" dirty="0">
                <a:latin typeface="Tahoma"/>
                <a:cs typeface="Tahoma"/>
              </a:rPr>
              <a:t>reacción </a:t>
            </a:r>
            <a:r>
              <a:rPr sz="1200" dirty="0">
                <a:latin typeface="Tahoma"/>
                <a:cs typeface="Tahoma"/>
              </a:rPr>
              <a:t>química. </a:t>
            </a:r>
            <a:r>
              <a:rPr sz="1200" spc="-5" dirty="0">
                <a:latin typeface="Tahoma"/>
                <a:cs typeface="Tahoma"/>
              </a:rPr>
              <a:t>Cinética </a:t>
            </a:r>
            <a:r>
              <a:rPr sz="1200" dirty="0">
                <a:latin typeface="Tahoma"/>
                <a:cs typeface="Tahoma"/>
              </a:rPr>
              <a:t>se </a:t>
            </a:r>
            <a:r>
              <a:rPr sz="1200" spc="-5" dirty="0">
                <a:latin typeface="Tahoma"/>
                <a:cs typeface="Tahoma"/>
              </a:rPr>
              <a:t>refiere </a:t>
            </a:r>
            <a:r>
              <a:rPr sz="1200" dirty="0">
                <a:latin typeface="Tahoma"/>
                <a:cs typeface="Tahoma"/>
              </a:rPr>
              <a:t>a la </a:t>
            </a:r>
            <a:r>
              <a:rPr sz="1200" spc="-5" dirty="0">
                <a:latin typeface="Tahoma"/>
                <a:cs typeface="Tahoma"/>
              </a:rPr>
              <a:t>rapidez </a:t>
            </a:r>
            <a:r>
              <a:rPr sz="1200" dirty="0">
                <a:latin typeface="Tahoma"/>
                <a:cs typeface="Tahoma"/>
              </a:rPr>
              <a:t>de </a:t>
            </a:r>
            <a:r>
              <a:rPr sz="1200" spc="-5" dirty="0">
                <a:latin typeface="Tahoma"/>
                <a:cs typeface="Tahoma"/>
              </a:rPr>
              <a:t>reacción, </a:t>
            </a:r>
            <a:r>
              <a:rPr sz="1200" dirty="0">
                <a:latin typeface="Tahoma"/>
                <a:cs typeface="Tahoma"/>
              </a:rPr>
              <a:t>que se </a:t>
            </a:r>
            <a:r>
              <a:rPr sz="1200" spc="-5" dirty="0">
                <a:latin typeface="Tahoma"/>
                <a:cs typeface="Tahoma"/>
              </a:rPr>
              <a:t>refiere </a:t>
            </a:r>
            <a:r>
              <a:rPr sz="1200" dirty="0">
                <a:latin typeface="Tahoma"/>
                <a:cs typeface="Tahoma"/>
              </a:rPr>
              <a:t>al 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cambio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en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concentración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</a:t>
            </a:r>
            <a:r>
              <a:rPr sz="1200" dirty="0">
                <a:latin typeface="Tahoma"/>
                <a:cs typeface="Tahoma"/>
              </a:rPr>
              <a:t> un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reactivo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 un </a:t>
            </a:r>
            <a:r>
              <a:rPr sz="1200" spc="-5" dirty="0">
                <a:latin typeface="Tahoma"/>
                <a:cs typeface="Tahoma"/>
              </a:rPr>
              <a:t>producto con</a:t>
            </a:r>
            <a:r>
              <a:rPr sz="1200" dirty="0">
                <a:latin typeface="Tahoma"/>
                <a:cs typeface="Tahoma"/>
              </a:rPr>
              <a:t> respecto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del </a:t>
            </a:r>
            <a:r>
              <a:rPr sz="1200" spc="-5" dirty="0">
                <a:latin typeface="Tahoma"/>
                <a:cs typeface="Tahoma"/>
              </a:rPr>
              <a:t>tiempo</a:t>
            </a:r>
            <a:r>
              <a:rPr sz="1200" dirty="0">
                <a:latin typeface="Tahoma"/>
                <a:cs typeface="Tahoma"/>
              </a:rPr>
              <a:t> (M/s).</a:t>
            </a:r>
            <a:endParaRPr sz="1200">
              <a:latin typeface="Tahoma"/>
              <a:cs typeface="Tahoma"/>
            </a:endParaRPr>
          </a:p>
          <a:p>
            <a:pPr marL="372110">
              <a:lnSpc>
                <a:spcPct val="100000"/>
              </a:lnSpc>
              <a:spcBef>
                <a:spcPts val="925"/>
              </a:spcBef>
            </a:pPr>
            <a:r>
              <a:rPr sz="1200" dirty="0">
                <a:latin typeface="Tahoma"/>
                <a:cs typeface="Tahoma"/>
              </a:rPr>
              <a:t>Sabemos </a:t>
            </a:r>
            <a:r>
              <a:rPr sz="1200" spc="-5" dirty="0">
                <a:latin typeface="Tahoma"/>
                <a:cs typeface="Tahoma"/>
              </a:rPr>
              <a:t>que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cualquier reacción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puede </a:t>
            </a:r>
            <a:r>
              <a:rPr sz="1200" spc="-5" dirty="0">
                <a:latin typeface="Tahoma"/>
                <a:cs typeface="Tahoma"/>
              </a:rPr>
              <a:t>representarse</a:t>
            </a:r>
            <a:r>
              <a:rPr sz="1200" dirty="0">
                <a:latin typeface="Tahoma"/>
                <a:cs typeface="Tahoma"/>
              </a:rPr>
              <a:t> a </a:t>
            </a:r>
            <a:r>
              <a:rPr sz="1200" spc="-5" dirty="0">
                <a:latin typeface="Tahoma"/>
                <a:cs typeface="Tahoma"/>
              </a:rPr>
              <a:t>partir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</a:t>
            </a:r>
            <a:r>
              <a:rPr sz="1200" dirty="0">
                <a:latin typeface="Tahoma"/>
                <a:cs typeface="Tahoma"/>
              </a:rPr>
              <a:t> la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ecuación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general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ahoma"/>
              <a:cs typeface="Tahoma"/>
            </a:endParaRPr>
          </a:p>
          <a:p>
            <a:pPr marL="1797050">
              <a:lnSpc>
                <a:spcPct val="100000"/>
              </a:lnSpc>
              <a:tabLst>
                <a:tab pos="3765550" algn="l"/>
              </a:tabLst>
            </a:pPr>
            <a:r>
              <a:rPr sz="1200" spc="-5" dirty="0">
                <a:latin typeface="Tahoma"/>
                <a:cs typeface="Tahoma"/>
              </a:rPr>
              <a:t>Reactivos</a:t>
            </a:r>
            <a:r>
              <a:rPr sz="1200" spc="-5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ahoma"/>
                <a:cs typeface="Tahoma"/>
              </a:rPr>
              <a:t>Productos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ahoma"/>
              <a:cs typeface="Tahoma"/>
            </a:endParaRPr>
          </a:p>
          <a:p>
            <a:pPr marL="12700" marR="10160" indent="359410" algn="just">
              <a:lnSpc>
                <a:spcPct val="109200"/>
              </a:lnSpc>
            </a:pPr>
            <a:r>
              <a:rPr sz="1200" spc="-5" dirty="0">
                <a:latin typeface="Tahoma"/>
                <a:cs typeface="Tahoma"/>
              </a:rPr>
              <a:t>Esta ecuación expresa </a:t>
            </a:r>
            <a:r>
              <a:rPr sz="1200" dirty="0">
                <a:latin typeface="Tahoma"/>
                <a:cs typeface="Tahoma"/>
              </a:rPr>
              <a:t>que durante el </a:t>
            </a:r>
            <a:r>
              <a:rPr sz="1200" spc="-5" dirty="0">
                <a:latin typeface="Tahoma"/>
                <a:cs typeface="Tahoma"/>
              </a:rPr>
              <a:t>transcurso </a:t>
            </a:r>
            <a:r>
              <a:rPr sz="1200" dirty="0">
                <a:latin typeface="Tahoma"/>
                <a:cs typeface="Tahoma"/>
              </a:rPr>
              <a:t>de una </a:t>
            </a:r>
            <a:r>
              <a:rPr sz="1200" spc="-5" dirty="0">
                <a:latin typeface="Tahoma"/>
                <a:cs typeface="Tahoma"/>
              </a:rPr>
              <a:t>reacción, los reactivos </a:t>
            </a:r>
            <a:r>
              <a:rPr sz="1200" dirty="0">
                <a:latin typeface="Tahoma"/>
                <a:cs typeface="Tahoma"/>
              </a:rPr>
              <a:t>se </a:t>
            </a:r>
            <a:r>
              <a:rPr sz="1200" spc="-5" dirty="0">
                <a:latin typeface="Tahoma"/>
                <a:cs typeface="Tahoma"/>
              </a:rPr>
              <a:t>consumen </a:t>
            </a:r>
            <a:r>
              <a:rPr sz="1200" dirty="0">
                <a:latin typeface="Tahoma"/>
                <a:cs typeface="Tahoma"/>
              </a:rPr>
              <a:t> mientras </a:t>
            </a:r>
            <a:r>
              <a:rPr sz="1200" spc="-10" dirty="0">
                <a:latin typeface="Tahoma"/>
                <a:cs typeface="Tahoma"/>
              </a:rPr>
              <a:t>se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forman</a:t>
            </a:r>
            <a:r>
              <a:rPr sz="1200" dirty="0">
                <a:latin typeface="Tahoma"/>
                <a:cs typeface="Tahoma"/>
              </a:rPr>
              <a:t> los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productos.</a:t>
            </a:r>
            <a:endParaRPr sz="1200">
              <a:latin typeface="Tahoma"/>
              <a:cs typeface="Tahoma"/>
            </a:endParaRPr>
          </a:p>
          <a:p>
            <a:pPr marL="12700" marR="6985" indent="359410" algn="just">
              <a:lnSpc>
                <a:spcPct val="108300"/>
              </a:lnSpc>
              <a:spcBef>
                <a:spcPts val="805"/>
              </a:spcBef>
            </a:pPr>
            <a:r>
              <a:rPr sz="1200" dirty="0">
                <a:latin typeface="Tahoma"/>
                <a:cs typeface="Tahoma"/>
              </a:rPr>
              <a:t>La </a:t>
            </a:r>
            <a:r>
              <a:rPr sz="1200" spc="-5" dirty="0">
                <a:latin typeface="Tahoma"/>
                <a:cs typeface="Tahoma"/>
              </a:rPr>
              <a:t>velocidad </a:t>
            </a:r>
            <a:r>
              <a:rPr sz="1200" dirty="0">
                <a:latin typeface="Tahoma"/>
                <a:cs typeface="Tahoma"/>
              </a:rPr>
              <a:t>de una </a:t>
            </a:r>
            <a:r>
              <a:rPr sz="1200" spc="-5" dirty="0">
                <a:latin typeface="Tahoma"/>
                <a:cs typeface="Tahoma"/>
              </a:rPr>
              <a:t>reacción </a:t>
            </a:r>
            <a:r>
              <a:rPr sz="1200" dirty="0">
                <a:latin typeface="Tahoma"/>
                <a:cs typeface="Tahoma"/>
              </a:rPr>
              <a:t>se mide </a:t>
            </a:r>
            <a:r>
              <a:rPr sz="1200" spc="-5" dirty="0">
                <a:latin typeface="Tahoma"/>
                <a:cs typeface="Tahoma"/>
              </a:rPr>
              <a:t>como </a:t>
            </a:r>
            <a:r>
              <a:rPr sz="1200" dirty="0">
                <a:latin typeface="Tahoma"/>
                <a:cs typeface="Tahoma"/>
              </a:rPr>
              <a:t>la </a:t>
            </a:r>
            <a:r>
              <a:rPr sz="1200" spc="-5" dirty="0">
                <a:latin typeface="Tahoma"/>
                <a:cs typeface="Tahoma"/>
              </a:rPr>
              <a:t>variación </a:t>
            </a:r>
            <a:r>
              <a:rPr sz="1200" dirty="0">
                <a:latin typeface="Tahoma"/>
                <a:cs typeface="Tahoma"/>
              </a:rPr>
              <a:t>de </a:t>
            </a:r>
            <a:r>
              <a:rPr sz="1200" spc="-10" dirty="0">
                <a:latin typeface="Tahoma"/>
                <a:cs typeface="Tahoma"/>
              </a:rPr>
              <a:t>la </a:t>
            </a:r>
            <a:r>
              <a:rPr sz="1200" spc="-5" dirty="0">
                <a:latin typeface="Tahoma"/>
                <a:cs typeface="Tahoma"/>
              </a:rPr>
              <a:t>concentración </a:t>
            </a:r>
            <a:r>
              <a:rPr sz="1200" dirty="0">
                <a:latin typeface="Tahoma"/>
                <a:cs typeface="Tahoma"/>
              </a:rPr>
              <a:t>de </a:t>
            </a:r>
            <a:r>
              <a:rPr sz="1200" spc="-5" dirty="0">
                <a:latin typeface="Tahoma"/>
                <a:cs typeface="Tahoma"/>
              </a:rPr>
              <a:t>reactivos </a:t>
            </a:r>
            <a:r>
              <a:rPr sz="1200" dirty="0">
                <a:latin typeface="Tahoma"/>
                <a:cs typeface="Tahoma"/>
              </a:rPr>
              <a:t>o 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productos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respecto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al </a:t>
            </a:r>
            <a:r>
              <a:rPr sz="1200" spc="-5" dirty="0">
                <a:latin typeface="Tahoma"/>
                <a:cs typeface="Tahoma"/>
              </a:rPr>
              <a:t>tiempo.</a:t>
            </a:r>
            <a:endParaRPr sz="1200">
              <a:latin typeface="Tahoma"/>
              <a:cs typeface="Tahoma"/>
            </a:endParaRPr>
          </a:p>
          <a:p>
            <a:pPr marL="372110">
              <a:lnSpc>
                <a:spcPct val="100000"/>
              </a:lnSpc>
              <a:spcBef>
                <a:spcPts val="950"/>
              </a:spcBef>
              <a:tabLst>
                <a:tab pos="2255520" algn="l"/>
              </a:tabLst>
            </a:pPr>
            <a:r>
              <a:rPr sz="1200" spc="-5" dirty="0">
                <a:latin typeface="Tahoma"/>
                <a:cs typeface="Tahoma"/>
              </a:rPr>
              <a:t>Para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reacción:</a:t>
            </a:r>
            <a:r>
              <a:rPr sz="1200" spc="4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dirty="0">
                <a:latin typeface="Tahoma"/>
                <a:cs typeface="Tahoma"/>
              </a:rPr>
              <a:t>B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53158" y="3417442"/>
            <a:ext cx="524510" cy="76200"/>
          </a:xfrm>
          <a:custGeom>
            <a:avLst/>
            <a:gdLst/>
            <a:ahLst/>
            <a:cxnLst/>
            <a:rect l="l" t="t" r="r" b="b"/>
            <a:pathLst>
              <a:path w="524510" h="76200">
                <a:moveTo>
                  <a:pt x="513101" y="31496"/>
                </a:moveTo>
                <a:lnTo>
                  <a:pt x="460375" y="31496"/>
                </a:lnTo>
                <a:lnTo>
                  <a:pt x="460629" y="44196"/>
                </a:lnTo>
                <a:lnTo>
                  <a:pt x="447981" y="44426"/>
                </a:lnTo>
                <a:lnTo>
                  <a:pt x="448564" y="76200"/>
                </a:lnTo>
                <a:lnTo>
                  <a:pt x="524002" y="36703"/>
                </a:lnTo>
                <a:lnTo>
                  <a:pt x="513101" y="31496"/>
                </a:lnTo>
                <a:close/>
              </a:path>
              <a:path w="524510" h="76200">
                <a:moveTo>
                  <a:pt x="447748" y="31725"/>
                </a:moveTo>
                <a:lnTo>
                  <a:pt x="0" y="39878"/>
                </a:lnTo>
                <a:lnTo>
                  <a:pt x="254" y="52578"/>
                </a:lnTo>
                <a:lnTo>
                  <a:pt x="447981" y="44426"/>
                </a:lnTo>
                <a:lnTo>
                  <a:pt x="447748" y="31725"/>
                </a:lnTo>
                <a:close/>
              </a:path>
              <a:path w="524510" h="76200">
                <a:moveTo>
                  <a:pt x="460375" y="31496"/>
                </a:moveTo>
                <a:lnTo>
                  <a:pt x="447748" y="31725"/>
                </a:lnTo>
                <a:lnTo>
                  <a:pt x="447981" y="44426"/>
                </a:lnTo>
                <a:lnTo>
                  <a:pt x="460629" y="44196"/>
                </a:lnTo>
                <a:lnTo>
                  <a:pt x="460375" y="31496"/>
                </a:lnTo>
                <a:close/>
              </a:path>
              <a:path w="524510" h="76200">
                <a:moveTo>
                  <a:pt x="447167" y="0"/>
                </a:moveTo>
                <a:lnTo>
                  <a:pt x="447748" y="31725"/>
                </a:lnTo>
                <a:lnTo>
                  <a:pt x="460375" y="31496"/>
                </a:lnTo>
                <a:lnTo>
                  <a:pt x="513101" y="31496"/>
                </a:lnTo>
                <a:lnTo>
                  <a:pt x="4471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23574" y="3797354"/>
            <a:ext cx="528320" cy="83439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u="sng" spc="4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</a:t>
            </a:r>
            <a:r>
              <a:rPr sz="2750" u="sng" spc="-17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</a:t>
            </a:r>
            <a:r>
              <a:rPr sz="2000" i="1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750" u="sng" spc="-24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</a:t>
            </a:r>
            <a:endParaRPr sz="2750">
              <a:latin typeface="Symbol"/>
              <a:cs typeface="Symbol"/>
            </a:endParaRPr>
          </a:p>
          <a:p>
            <a:pPr marL="124460">
              <a:lnSpc>
                <a:spcPct val="100000"/>
              </a:lnSpc>
              <a:spcBef>
                <a:spcPts val="285"/>
              </a:spcBef>
            </a:pPr>
            <a:r>
              <a:rPr sz="2000" spc="30" dirty="0">
                <a:latin typeface="Symbol"/>
                <a:cs typeface="Symbol"/>
              </a:rPr>
              <a:t></a:t>
            </a:r>
            <a:r>
              <a:rPr sz="2000" i="1" spc="30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14459" y="4098542"/>
            <a:ext cx="349250" cy="333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i="1" spc="20" dirty="0">
                <a:latin typeface="Times New Roman"/>
                <a:cs typeface="Times New Roman"/>
              </a:rPr>
              <a:t>r</a:t>
            </a:r>
            <a:r>
              <a:rPr sz="2000" i="1" spc="3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04988" y="3792789"/>
            <a:ext cx="524510" cy="8382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000" u="sng" spc="4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</a:t>
            </a:r>
            <a:r>
              <a:rPr sz="2750" u="sng" spc="-27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</a:t>
            </a:r>
            <a:r>
              <a:rPr sz="2000" i="1" u="sng" spc="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2750" u="sng" spc="-24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</a:t>
            </a:r>
            <a:endParaRPr sz="2750">
              <a:latin typeface="Symbol"/>
              <a:cs typeface="Symbol"/>
            </a:endParaRPr>
          </a:p>
          <a:p>
            <a:pPr marL="123825">
              <a:lnSpc>
                <a:spcPct val="100000"/>
              </a:lnSpc>
              <a:spcBef>
                <a:spcPts val="300"/>
              </a:spcBef>
            </a:pPr>
            <a:r>
              <a:rPr sz="2000" spc="20" dirty="0">
                <a:latin typeface="Symbol"/>
                <a:cs typeface="Symbol"/>
              </a:rPr>
              <a:t></a:t>
            </a:r>
            <a:r>
              <a:rPr sz="2000" i="1" spc="20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01086" y="4096631"/>
            <a:ext cx="344805" cy="333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i="1" spc="15" dirty="0">
                <a:latin typeface="Times New Roman"/>
                <a:cs typeface="Times New Roman"/>
              </a:rPr>
              <a:t>r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55034" y="4130166"/>
            <a:ext cx="1517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Ó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58567" y="7361301"/>
            <a:ext cx="1941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1600" algn="l"/>
              </a:tabLst>
            </a:pPr>
            <a:r>
              <a:rPr sz="1200" dirty="0">
                <a:latin typeface="Tahoma"/>
                <a:cs typeface="Tahoma"/>
              </a:rPr>
              <a:t>aA +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bB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ahoma"/>
                <a:cs typeface="Tahoma"/>
              </a:rPr>
              <a:t>cC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+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24225" y="7448422"/>
            <a:ext cx="723900" cy="76200"/>
          </a:xfrm>
          <a:custGeom>
            <a:avLst/>
            <a:gdLst/>
            <a:ahLst/>
            <a:cxnLst/>
            <a:rect l="l" t="t" r="r" b="b"/>
            <a:pathLst>
              <a:path w="723900" h="76200">
                <a:moveTo>
                  <a:pt x="647700" y="0"/>
                </a:moveTo>
                <a:lnTo>
                  <a:pt x="647700" y="76200"/>
                </a:lnTo>
                <a:lnTo>
                  <a:pt x="711200" y="44450"/>
                </a:lnTo>
                <a:lnTo>
                  <a:pt x="660400" y="44450"/>
                </a:lnTo>
                <a:lnTo>
                  <a:pt x="660400" y="31750"/>
                </a:lnTo>
                <a:lnTo>
                  <a:pt x="711200" y="31750"/>
                </a:lnTo>
                <a:lnTo>
                  <a:pt x="647700" y="0"/>
                </a:lnTo>
                <a:close/>
              </a:path>
              <a:path w="723900" h="76200">
                <a:moveTo>
                  <a:pt x="6477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47700" y="44450"/>
                </a:lnTo>
                <a:lnTo>
                  <a:pt x="647700" y="31750"/>
                </a:lnTo>
                <a:close/>
              </a:path>
              <a:path w="723900" h="76200">
                <a:moveTo>
                  <a:pt x="711200" y="31750"/>
                </a:moveTo>
                <a:lnTo>
                  <a:pt x="660400" y="31750"/>
                </a:lnTo>
                <a:lnTo>
                  <a:pt x="660400" y="44450"/>
                </a:lnTo>
                <a:lnTo>
                  <a:pt x="711200" y="44450"/>
                </a:lnTo>
                <a:lnTo>
                  <a:pt x="723900" y="38100"/>
                </a:lnTo>
                <a:lnTo>
                  <a:pt x="7112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120858" y="7843704"/>
            <a:ext cx="1574800" cy="501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250" i="1" spc="20" dirty="0">
                <a:latin typeface="Times New Roman"/>
                <a:cs typeface="Times New Roman"/>
              </a:rPr>
              <a:t>r</a:t>
            </a:r>
            <a:r>
              <a:rPr sz="2250" i="1" spc="60" dirty="0">
                <a:latin typeface="Times New Roman"/>
                <a:cs typeface="Times New Roman"/>
              </a:rPr>
              <a:t> </a:t>
            </a:r>
            <a:r>
              <a:rPr sz="2250" spc="30" dirty="0">
                <a:latin typeface="Symbol"/>
                <a:cs typeface="Symbol"/>
              </a:rPr>
              <a:t></a:t>
            </a:r>
            <a:r>
              <a:rPr sz="2250" spc="-55" dirty="0">
                <a:latin typeface="Times New Roman"/>
                <a:cs typeface="Times New Roman"/>
              </a:rPr>
              <a:t> </a:t>
            </a:r>
            <a:r>
              <a:rPr sz="2250" i="1" spc="165" dirty="0">
                <a:latin typeface="Times New Roman"/>
                <a:cs typeface="Times New Roman"/>
              </a:rPr>
              <a:t>k</a:t>
            </a:r>
            <a:r>
              <a:rPr sz="3100" spc="-204" dirty="0">
                <a:latin typeface="Symbol"/>
                <a:cs typeface="Symbol"/>
              </a:rPr>
              <a:t></a:t>
            </a:r>
            <a:r>
              <a:rPr sz="2250" i="1" spc="10" dirty="0">
                <a:latin typeface="Times New Roman"/>
                <a:cs typeface="Times New Roman"/>
              </a:rPr>
              <a:t>A</a:t>
            </a:r>
            <a:r>
              <a:rPr sz="3100" spc="-335" dirty="0">
                <a:latin typeface="Symbol"/>
                <a:cs typeface="Symbol"/>
              </a:rPr>
              <a:t></a:t>
            </a:r>
            <a:r>
              <a:rPr sz="1950" i="1" spc="22" baseline="51282" dirty="0">
                <a:latin typeface="Times New Roman"/>
                <a:cs typeface="Times New Roman"/>
              </a:rPr>
              <a:t>x</a:t>
            </a:r>
            <a:r>
              <a:rPr sz="1950" i="1" spc="-120" baseline="51282" dirty="0">
                <a:latin typeface="Times New Roman"/>
                <a:cs typeface="Times New Roman"/>
              </a:rPr>
              <a:t> </a:t>
            </a:r>
            <a:r>
              <a:rPr sz="3100" spc="-315" dirty="0">
                <a:latin typeface="Symbol"/>
                <a:cs typeface="Symbol"/>
              </a:rPr>
              <a:t></a:t>
            </a:r>
            <a:r>
              <a:rPr sz="2250" i="1" spc="125" dirty="0">
                <a:latin typeface="Times New Roman"/>
                <a:cs typeface="Times New Roman"/>
              </a:rPr>
              <a:t>B</a:t>
            </a:r>
            <a:r>
              <a:rPr sz="3100" spc="-280" dirty="0">
                <a:latin typeface="Symbol"/>
                <a:cs typeface="Symbol"/>
              </a:rPr>
              <a:t></a:t>
            </a:r>
            <a:r>
              <a:rPr sz="1950" i="1" spc="22" baseline="51282" dirty="0">
                <a:latin typeface="Times New Roman"/>
                <a:cs typeface="Times New Roman"/>
              </a:rPr>
              <a:t>y</a:t>
            </a:r>
            <a:endParaRPr sz="1950" baseline="51282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55033" y="8058150"/>
            <a:ext cx="2567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X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Y</a:t>
            </a:r>
            <a:r>
              <a:rPr sz="1200" spc="-5" dirty="0">
                <a:latin typeface="Tahoma"/>
                <a:cs typeface="Tahoma"/>
              </a:rPr>
              <a:t> son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los órdenes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 los reactivos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029700" y="239220"/>
            <a:ext cx="1818005" cy="423545"/>
            <a:chOff x="3029700" y="239220"/>
            <a:chExt cx="1818005" cy="42354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9700" y="239220"/>
              <a:ext cx="1817392" cy="42300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7174" y="256730"/>
              <a:ext cx="1786255" cy="391287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21102" y="1480692"/>
            <a:ext cx="531495" cy="76200"/>
          </a:xfrm>
          <a:custGeom>
            <a:avLst/>
            <a:gdLst/>
            <a:ahLst/>
            <a:cxnLst/>
            <a:rect l="l" t="t" r="r" b="b"/>
            <a:pathLst>
              <a:path w="531494" h="76200">
                <a:moveTo>
                  <a:pt x="455168" y="0"/>
                </a:moveTo>
                <a:lnTo>
                  <a:pt x="455168" y="76200"/>
                </a:lnTo>
                <a:lnTo>
                  <a:pt x="518668" y="44450"/>
                </a:lnTo>
                <a:lnTo>
                  <a:pt x="467870" y="44450"/>
                </a:lnTo>
                <a:lnTo>
                  <a:pt x="467870" y="31750"/>
                </a:lnTo>
                <a:lnTo>
                  <a:pt x="518668" y="31750"/>
                </a:lnTo>
                <a:lnTo>
                  <a:pt x="455168" y="0"/>
                </a:lnTo>
                <a:close/>
              </a:path>
              <a:path w="531494" h="76200">
                <a:moveTo>
                  <a:pt x="45516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55168" y="44450"/>
                </a:lnTo>
                <a:lnTo>
                  <a:pt x="455168" y="31750"/>
                </a:lnTo>
                <a:close/>
              </a:path>
              <a:path w="531494" h="76200">
                <a:moveTo>
                  <a:pt x="518668" y="31750"/>
                </a:moveTo>
                <a:lnTo>
                  <a:pt x="467870" y="31750"/>
                </a:lnTo>
                <a:lnTo>
                  <a:pt x="467870" y="44450"/>
                </a:lnTo>
                <a:lnTo>
                  <a:pt x="518668" y="44450"/>
                </a:lnTo>
                <a:lnTo>
                  <a:pt x="531368" y="38100"/>
                </a:lnTo>
                <a:lnTo>
                  <a:pt x="51866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46250" y="3769613"/>
            <a:ext cx="1541145" cy="297180"/>
            <a:chOff x="1746250" y="3769613"/>
            <a:chExt cx="1541145" cy="297180"/>
          </a:xfrm>
        </p:grpSpPr>
        <p:sp>
          <p:nvSpPr>
            <p:cNvPr id="4" name="object 4"/>
            <p:cNvSpPr/>
            <p:nvPr/>
          </p:nvSpPr>
          <p:spPr>
            <a:xfrm>
              <a:off x="1746250" y="3769613"/>
              <a:ext cx="1541145" cy="297180"/>
            </a:xfrm>
            <a:custGeom>
              <a:avLst/>
              <a:gdLst/>
              <a:ahLst/>
              <a:cxnLst/>
              <a:rect l="l" t="t" r="r" b="b"/>
              <a:pathLst>
                <a:path w="1541145" h="297179">
                  <a:moveTo>
                    <a:pt x="1541145" y="0"/>
                  </a:moveTo>
                  <a:lnTo>
                    <a:pt x="0" y="0"/>
                  </a:lnTo>
                  <a:lnTo>
                    <a:pt x="0" y="297180"/>
                  </a:lnTo>
                  <a:lnTo>
                    <a:pt x="1541145" y="297180"/>
                  </a:lnTo>
                  <a:lnTo>
                    <a:pt x="15411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58848" y="3880103"/>
              <a:ext cx="531495" cy="76200"/>
            </a:xfrm>
            <a:custGeom>
              <a:avLst/>
              <a:gdLst/>
              <a:ahLst/>
              <a:cxnLst/>
              <a:rect l="l" t="t" r="r" b="b"/>
              <a:pathLst>
                <a:path w="531494" h="76200">
                  <a:moveTo>
                    <a:pt x="455168" y="0"/>
                  </a:moveTo>
                  <a:lnTo>
                    <a:pt x="455168" y="76200"/>
                  </a:lnTo>
                  <a:lnTo>
                    <a:pt x="518668" y="44450"/>
                  </a:lnTo>
                  <a:lnTo>
                    <a:pt x="467870" y="44450"/>
                  </a:lnTo>
                  <a:lnTo>
                    <a:pt x="467870" y="31750"/>
                  </a:lnTo>
                  <a:lnTo>
                    <a:pt x="518668" y="31750"/>
                  </a:lnTo>
                  <a:lnTo>
                    <a:pt x="455168" y="0"/>
                  </a:lnTo>
                  <a:close/>
                </a:path>
                <a:path w="531494" h="76200">
                  <a:moveTo>
                    <a:pt x="455168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455168" y="44450"/>
                  </a:lnTo>
                  <a:lnTo>
                    <a:pt x="455168" y="31750"/>
                  </a:lnTo>
                  <a:close/>
                </a:path>
                <a:path w="531494" h="76200">
                  <a:moveTo>
                    <a:pt x="518668" y="31750"/>
                  </a:moveTo>
                  <a:lnTo>
                    <a:pt x="467870" y="31750"/>
                  </a:lnTo>
                  <a:lnTo>
                    <a:pt x="467870" y="44450"/>
                  </a:lnTo>
                  <a:lnTo>
                    <a:pt x="518668" y="44450"/>
                  </a:lnTo>
                  <a:lnTo>
                    <a:pt x="531368" y="38100"/>
                  </a:lnTo>
                  <a:lnTo>
                    <a:pt x="518668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019173" y="5958077"/>
            <a:ext cx="531495" cy="76200"/>
          </a:xfrm>
          <a:custGeom>
            <a:avLst/>
            <a:gdLst/>
            <a:ahLst/>
            <a:cxnLst/>
            <a:rect l="l" t="t" r="r" b="b"/>
            <a:pathLst>
              <a:path w="531494" h="76200">
                <a:moveTo>
                  <a:pt x="455168" y="0"/>
                </a:moveTo>
                <a:lnTo>
                  <a:pt x="455168" y="76200"/>
                </a:lnTo>
                <a:lnTo>
                  <a:pt x="518668" y="44450"/>
                </a:lnTo>
                <a:lnTo>
                  <a:pt x="467870" y="44450"/>
                </a:lnTo>
                <a:lnTo>
                  <a:pt x="467870" y="31750"/>
                </a:lnTo>
                <a:lnTo>
                  <a:pt x="518668" y="31750"/>
                </a:lnTo>
                <a:lnTo>
                  <a:pt x="455168" y="0"/>
                </a:lnTo>
                <a:close/>
              </a:path>
              <a:path w="531494" h="76200">
                <a:moveTo>
                  <a:pt x="45516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55168" y="44450"/>
                </a:lnTo>
                <a:lnTo>
                  <a:pt x="455168" y="31750"/>
                </a:lnTo>
                <a:close/>
              </a:path>
              <a:path w="531494" h="76200">
                <a:moveTo>
                  <a:pt x="518668" y="31750"/>
                </a:moveTo>
                <a:lnTo>
                  <a:pt x="467870" y="31750"/>
                </a:lnTo>
                <a:lnTo>
                  <a:pt x="467870" y="44450"/>
                </a:lnTo>
                <a:lnTo>
                  <a:pt x="518668" y="44450"/>
                </a:lnTo>
                <a:lnTo>
                  <a:pt x="531368" y="38100"/>
                </a:lnTo>
                <a:lnTo>
                  <a:pt x="51866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1000" y="444500"/>
            <a:ext cx="6798309" cy="976376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33667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AF4F"/>
                </a:solidFill>
                <a:latin typeface="Tahoma"/>
                <a:cs typeface="Tahoma"/>
              </a:rPr>
              <a:t>Reacciones</a:t>
            </a:r>
            <a:r>
              <a:rPr sz="1200" b="1" spc="-15" dirty="0">
                <a:solidFill>
                  <a:srgbClr val="00AF4F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00AF4F"/>
                </a:solidFill>
                <a:latin typeface="Tahoma"/>
                <a:cs typeface="Tahoma"/>
              </a:rPr>
              <a:t>de</a:t>
            </a:r>
            <a:r>
              <a:rPr sz="1200" b="1" spc="-20" dirty="0">
                <a:solidFill>
                  <a:srgbClr val="00AF4F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00AF4F"/>
                </a:solidFill>
                <a:latin typeface="Tahoma"/>
                <a:cs typeface="Tahoma"/>
              </a:rPr>
              <a:t>primer</a:t>
            </a:r>
            <a:r>
              <a:rPr sz="1200" b="1" spc="-25" dirty="0">
                <a:solidFill>
                  <a:srgbClr val="00AF4F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00AF4F"/>
                </a:solidFill>
                <a:latin typeface="Tahoma"/>
                <a:cs typeface="Tahoma"/>
              </a:rPr>
              <a:t>orden</a:t>
            </a:r>
            <a:endParaRPr sz="1200">
              <a:latin typeface="Tahoma"/>
              <a:cs typeface="Tahoma"/>
            </a:endParaRPr>
          </a:p>
          <a:p>
            <a:pPr marL="76200" marR="69215" indent="359410" algn="just">
              <a:lnSpc>
                <a:spcPct val="108500"/>
              </a:lnSpc>
              <a:spcBef>
                <a:spcPts val="800"/>
              </a:spcBef>
            </a:pPr>
            <a:r>
              <a:rPr sz="1200" dirty="0">
                <a:latin typeface="Tahoma"/>
                <a:cs typeface="Tahoma"/>
              </a:rPr>
              <a:t>Una </a:t>
            </a:r>
            <a:r>
              <a:rPr sz="1200" b="1" spc="-5" dirty="0">
                <a:latin typeface="Tahoma"/>
                <a:cs typeface="Tahoma"/>
              </a:rPr>
              <a:t>reacción de primer </a:t>
            </a:r>
            <a:r>
              <a:rPr sz="1200" b="1" dirty="0">
                <a:latin typeface="Tahoma"/>
                <a:cs typeface="Tahoma"/>
              </a:rPr>
              <a:t>orden </a:t>
            </a:r>
            <a:r>
              <a:rPr sz="1200" dirty="0">
                <a:latin typeface="Tahoma"/>
                <a:cs typeface="Tahoma"/>
              </a:rPr>
              <a:t>es una </a:t>
            </a:r>
            <a:r>
              <a:rPr sz="1200" spc="-5" dirty="0">
                <a:latin typeface="Tahoma"/>
                <a:cs typeface="Tahoma"/>
              </a:rPr>
              <a:t>reacción cuya rapidez </a:t>
            </a:r>
            <a:r>
              <a:rPr sz="1200" dirty="0">
                <a:latin typeface="Tahoma"/>
                <a:cs typeface="Tahoma"/>
              </a:rPr>
              <a:t>depende de la </a:t>
            </a:r>
            <a:r>
              <a:rPr sz="1200" spc="-5" dirty="0">
                <a:latin typeface="Tahoma"/>
                <a:cs typeface="Tahoma"/>
              </a:rPr>
              <a:t>concentración </a:t>
            </a:r>
            <a:r>
              <a:rPr sz="1200" dirty="0">
                <a:latin typeface="Tahoma"/>
                <a:cs typeface="Tahoma"/>
              </a:rPr>
              <a:t> de un </a:t>
            </a:r>
            <a:r>
              <a:rPr sz="1200" spc="-5" dirty="0">
                <a:latin typeface="Tahoma"/>
                <a:cs typeface="Tahoma"/>
              </a:rPr>
              <a:t>reactivo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elevada </a:t>
            </a:r>
            <a:r>
              <a:rPr sz="1200" dirty="0">
                <a:latin typeface="Tahoma"/>
                <a:cs typeface="Tahoma"/>
              </a:rPr>
              <a:t>a la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primera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potencia.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En</a:t>
            </a:r>
            <a:r>
              <a:rPr sz="1200" dirty="0">
                <a:latin typeface="Tahoma"/>
                <a:cs typeface="Tahoma"/>
              </a:rPr>
              <a:t> una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reacción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primer orden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del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tipo:</a:t>
            </a:r>
            <a:endParaRPr sz="1200">
              <a:latin typeface="Tahoma"/>
              <a:cs typeface="Tahoma"/>
            </a:endParaRPr>
          </a:p>
          <a:p>
            <a:pPr marL="434975" marR="3763010" indent="1285875">
              <a:lnSpc>
                <a:spcPct val="239200"/>
              </a:lnSpc>
              <a:spcBef>
                <a:spcPts val="204"/>
              </a:spcBef>
              <a:tabLst>
                <a:tab pos="2432050" algn="l"/>
              </a:tabLst>
            </a:pPr>
            <a:r>
              <a:rPr sz="1200" dirty="0">
                <a:latin typeface="Tahoma"/>
                <a:cs typeface="Tahoma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dirty="0">
                <a:latin typeface="Tahoma"/>
                <a:cs typeface="Tahoma"/>
              </a:rPr>
              <a:t>p</a:t>
            </a:r>
            <a:r>
              <a:rPr sz="1200" spc="-5" dirty="0">
                <a:latin typeface="Tahoma"/>
                <a:cs typeface="Tahoma"/>
              </a:rPr>
              <a:t>r</a:t>
            </a:r>
            <a:r>
              <a:rPr sz="1200" dirty="0">
                <a:latin typeface="Tahoma"/>
                <a:cs typeface="Tahoma"/>
              </a:rPr>
              <a:t>o</a:t>
            </a:r>
            <a:r>
              <a:rPr sz="1200" spc="-10" dirty="0">
                <a:latin typeface="Tahoma"/>
                <a:cs typeface="Tahoma"/>
              </a:rPr>
              <a:t>d</a:t>
            </a:r>
            <a:r>
              <a:rPr sz="1200" dirty="0">
                <a:latin typeface="Tahoma"/>
                <a:cs typeface="Tahoma"/>
              </a:rPr>
              <a:t>u</a:t>
            </a:r>
            <a:r>
              <a:rPr sz="1200" spc="10" dirty="0">
                <a:latin typeface="Tahoma"/>
                <a:cs typeface="Tahoma"/>
              </a:rPr>
              <a:t>c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o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 partir de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ley </a:t>
            </a:r>
            <a:r>
              <a:rPr sz="1200" spc="-5" dirty="0">
                <a:latin typeface="Tahoma"/>
                <a:cs typeface="Tahoma"/>
              </a:rPr>
              <a:t>de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-5" dirty="0">
                <a:latin typeface="Tahoma"/>
                <a:cs typeface="Tahoma"/>
              </a:rPr>
              <a:t> rapidez:</a:t>
            </a:r>
            <a:endParaRPr sz="1200">
              <a:latin typeface="Tahoma"/>
              <a:ea typeface="Tahoma"/>
              <a:cs typeface="Tahoma"/>
            </a:endParaRPr>
          </a:p>
          <a:p>
            <a:pPr marL="1501775">
              <a:lnSpc>
                <a:spcPts val="3740"/>
              </a:lnSpc>
            </a:pPr>
            <a:r>
              <a:rPr sz="2350" i="1" spc="35" dirty="0">
                <a:latin typeface="Times New Roman"/>
                <a:cs typeface="Times New Roman"/>
              </a:rPr>
              <a:t>r</a:t>
            </a:r>
            <a:r>
              <a:rPr sz="2350" i="1" spc="-15" dirty="0">
                <a:latin typeface="Times New Roman"/>
                <a:cs typeface="Times New Roman"/>
              </a:rPr>
              <a:t> </a:t>
            </a:r>
            <a:r>
              <a:rPr sz="2350" spc="55" dirty="0">
                <a:latin typeface="Symbol"/>
                <a:cs typeface="Symbol"/>
              </a:rPr>
              <a:t></a:t>
            </a:r>
            <a:r>
              <a:rPr sz="2350" spc="-140" dirty="0">
                <a:latin typeface="Times New Roman"/>
                <a:cs typeface="Times New Roman"/>
              </a:rPr>
              <a:t> </a:t>
            </a:r>
            <a:r>
              <a:rPr sz="2350" i="1" spc="-95" dirty="0">
                <a:latin typeface="Times New Roman"/>
                <a:cs typeface="Times New Roman"/>
              </a:rPr>
              <a:t>k</a:t>
            </a:r>
            <a:r>
              <a:rPr sz="3200" spc="-95" dirty="0">
                <a:latin typeface="Symbol"/>
                <a:cs typeface="Symbol"/>
              </a:rPr>
              <a:t></a:t>
            </a:r>
            <a:r>
              <a:rPr sz="2350" i="1" spc="-95" dirty="0">
                <a:latin typeface="Times New Roman"/>
                <a:cs typeface="Times New Roman"/>
              </a:rPr>
              <a:t>A</a:t>
            </a:r>
            <a:r>
              <a:rPr sz="3200" spc="-95" dirty="0">
                <a:latin typeface="Symbol"/>
                <a:cs typeface="Symbol"/>
              </a:rPr>
              <a:t></a:t>
            </a:r>
            <a:endParaRPr sz="3200">
              <a:latin typeface="Symbol"/>
              <a:cs typeface="Symbol"/>
            </a:endParaRPr>
          </a:p>
          <a:p>
            <a:pPr marL="1336675">
              <a:lnSpc>
                <a:spcPct val="100000"/>
              </a:lnSpc>
              <a:spcBef>
                <a:spcPts val="1910"/>
              </a:spcBef>
            </a:pPr>
            <a:r>
              <a:rPr sz="1200" b="1" spc="-5" dirty="0">
                <a:solidFill>
                  <a:srgbClr val="00AF4F"/>
                </a:solidFill>
                <a:latin typeface="Tahoma"/>
                <a:cs typeface="Tahoma"/>
              </a:rPr>
              <a:t>Reacciones</a:t>
            </a:r>
            <a:r>
              <a:rPr sz="1200" b="1" spc="-15" dirty="0">
                <a:solidFill>
                  <a:srgbClr val="00AF4F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00AF4F"/>
                </a:solidFill>
                <a:latin typeface="Tahoma"/>
                <a:cs typeface="Tahoma"/>
              </a:rPr>
              <a:t>de</a:t>
            </a:r>
            <a:r>
              <a:rPr sz="1200" b="1" spc="-10" dirty="0">
                <a:solidFill>
                  <a:srgbClr val="00AF4F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00AF4F"/>
                </a:solidFill>
                <a:latin typeface="Tahoma"/>
                <a:cs typeface="Tahoma"/>
              </a:rPr>
              <a:t>segunda</a:t>
            </a:r>
            <a:r>
              <a:rPr sz="1200" b="1" spc="-15" dirty="0">
                <a:solidFill>
                  <a:srgbClr val="00AF4F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00AF4F"/>
                </a:solidFill>
                <a:latin typeface="Tahoma"/>
                <a:cs typeface="Tahoma"/>
              </a:rPr>
              <a:t>orden</a:t>
            </a:r>
            <a:endParaRPr sz="1200">
              <a:latin typeface="Tahoma"/>
              <a:cs typeface="Tahoma"/>
            </a:endParaRPr>
          </a:p>
          <a:p>
            <a:pPr marL="75565" marR="69850" indent="359410" algn="just">
              <a:lnSpc>
                <a:spcPct val="108400"/>
              </a:lnSpc>
              <a:spcBef>
                <a:spcPts val="800"/>
              </a:spcBef>
            </a:pPr>
            <a:r>
              <a:rPr sz="1200" dirty="0">
                <a:latin typeface="Tahoma"/>
                <a:cs typeface="Tahoma"/>
              </a:rPr>
              <a:t>Una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reacción</a:t>
            </a:r>
            <a:r>
              <a:rPr sz="1200" b="1" spc="-4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de</a:t>
            </a:r>
            <a:r>
              <a:rPr sz="1200" b="1" spc="-4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segundo</a:t>
            </a:r>
            <a:r>
              <a:rPr sz="1200" b="1" spc="-3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orden </a:t>
            </a:r>
            <a:r>
              <a:rPr sz="1200" dirty="0">
                <a:latin typeface="Tahoma"/>
                <a:cs typeface="Tahoma"/>
              </a:rPr>
              <a:t>es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una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reacción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cuya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rapidez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depende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concentración </a:t>
            </a:r>
            <a:r>
              <a:rPr sz="1200" spc="-3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 uno de los </a:t>
            </a:r>
            <a:r>
              <a:rPr sz="1200" spc="-5" dirty="0">
                <a:latin typeface="Tahoma"/>
                <a:cs typeface="Tahoma"/>
              </a:rPr>
              <a:t>reactivos elevada </a:t>
            </a:r>
            <a:r>
              <a:rPr sz="1200" dirty="0">
                <a:latin typeface="Tahoma"/>
                <a:cs typeface="Tahoma"/>
              </a:rPr>
              <a:t>a la </a:t>
            </a:r>
            <a:r>
              <a:rPr sz="1200" spc="-5" dirty="0">
                <a:latin typeface="Tahoma"/>
                <a:cs typeface="Tahoma"/>
              </a:rPr>
              <a:t>segunda potencia </a:t>
            </a:r>
            <a:r>
              <a:rPr sz="1200" dirty="0">
                <a:latin typeface="Tahoma"/>
                <a:cs typeface="Tahoma"/>
              </a:rPr>
              <a:t>o de la </a:t>
            </a:r>
            <a:r>
              <a:rPr sz="1200" spc="-5" dirty="0">
                <a:latin typeface="Tahoma"/>
                <a:cs typeface="Tahoma"/>
              </a:rPr>
              <a:t>concentración </a:t>
            </a:r>
            <a:r>
              <a:rPr sz="1200" dirty="0">
                <a:latin typeface="Tahoma"/>
                <a:cs typeface="Tahoma"/>
              </a:rPr>
              <a:t>de </a:t>
            </a:r>
            <a:r>
              <a:rPr sz="1200" spc="-5" dirty="0">
                <a:latin typeface="Tahoma"/>
                <a:cs typeface="Tahoma"/>
              </a:rPr>
              <a:t>dos reactivos </a:t>
            </a:r>
            <a:r>
              <a:rPr sz="1200" dirty="0">
                <a:latin typeface="Tahoma"/>
                <a:cs typeface="Tahoma"/>
              </a:rPr>
              <a:t> diferentes,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cada</a:t>
            </a:r>
            <a:r>
              <a:rPr sz="1200" dirty="0">
                <a:latin typeface="Tahoma"/>
                <a:cs typeface="Tahoma"/>
              </a:rPr>
              <a:t> uno</a:t>
            </a:r>
            <a:r>
              <a:rPr sz="1200" spc="-5" dirty="0">
                <a:latin typeface="Tahoma"/>
                <a:cs typeface="Tahoma"/>
              </a:rPr>
              <a:t> elevado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 la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primera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potencia.</a:t>
            </a:r>
            <a:endParaRPr sz="1200">
              <a:latin typeface="Tahoma"/>
              <a:cs typeface="Tahoma"/>
            </a:endParaRPr>
          </a:p>
          <a:p>
            <a:pPr marL="76200" marR="4025265" indent="1383665">
              <a:lnSpc>
                <a:spcPct val="129200"/>
              </a:lnSpc>
              <a:spcBef>
                <a:spcPts val="1010"/>
              </a:spcBef>
              <a:tabLst>
                <a:tab pos="2169795" algn="l"/>
              </a:tabLst>
            </a:pPr>
            <a:r>
              <a:rPr sz="1200" dirty="0">
                <a:latin typeface="Tahoma"/>
                <a:cs typeface="Tahoma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dirty="0">
                <a:latin typeface="Tahoma"/>
                <a:cs typeface="Tahoma"/>
              </a:rPr>
              <a:t>p</a:t>
            </a:r>
            <a:r>
              <a:rPr sz="1200" spc="-5" dirty="0">
                <a:latin typeface="Tahoma"/>
                <a:cs typeface="Tahoma"/>
              </a:rPr>
              <a:t>r</a:t>
            </a:r>
            <a:r>
              <a:rPr sz="1200" dirty="0">
                <a:latin typeface="Tahoma"/>
                <a:cs typeface="Tahoma"/>
              </a:rPr>
              <a:t>o</a:t>
            </a:r>
            <a:r>
              <a:rPr sz="1200" spc="-10" dirty="0">
                <a:latin typeface="Tahoma"/>
                <a:cs typeface="Tahoma"/>
              </a:rPr>
              <a:t>d</a:t>
            </a:r>
            <a:r>
              <a:rPr sz="1200" dirty="0">
                <a:latin typeface="Tahoma"/>
                <a:cs typeface="Tahoma"/>
              </a:rPr>
              <a:t>u</a:t>
            </a:r>
            <a:r>
              <a:rPr sz="1200" spc="10" dirty="0">
                <a:latin typeface="Tahoma"/>
                <a:cs typeface="Tahoma"/>
              </a:rPr>
              <a:t>c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o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 partir de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ley </a:t>
            </a:r>
            <a:r>
              <a:rPr sz="1200" spc="-5" dirty="0">
                <a:latin typeface="Tahoma"/>
                <a:cs typeface="Tahoma"/>
              </a:rPr>
              <a:t>de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-5" dirty="0">
                <a:latin typeface="Tahoma"/>
                <a:cs typeface="Tahoma"/>
              </a:rPr>
              <a:t> rapidez:</a:t>
            </a:r>
            <a:endParaRPr sz="1200">
              <a:latin typeface="Tahoma"/>
              <a:cs typeface="Tahoma"/>
            </a:endParaRPr>
          </a:p>
          <a:p>
            <a:pPr marL="1693545">
              <a:lnSpc>
                <a:spcPct val="100000"/>
              </a:lnSpc>
              <a:spcBef>
                <a:spcPts val="590"/>
              </a:spcBef>
            </a:pPr>
            <a:r>
              <a:rPr sz="2250" i="1" spc="20" dirty="0">
                <a:latin typeface="Times New Roman"/>
                <a:cs typeface="Times New Roman"/>
              </a:rPr>
              <a:t>r</a:t>
            </a:r>
            <a:r>
              <a:rPr sz="2250" i="1" spc="95" dirty="0">
                <a:latin typeface="Times New Roman"/>
                <a:cs typeface="Times New Roman"/>
              </a:rPr>
              <a:t> </a:t>
            </a:r>
            <a:r>
              <a:rPr sz="2250" spc="30" dirty="0">
                <a:latin typeface="Symbol"/>
                <a:cs typeface="Symbol"/>
              </a:rPr>
              <a:t></a:t>
            </a:r>
            <a:r>
              <a:rPr sz="2250" spc="-20" dirty="0">
                <a:latin typeface="Times New Roman"/>
                <a:cs typeface="Times New Roman"/>
              </a:rPr>
              <a:t> </a:t>
            </a:r>
            <a:r>
              <a:rPr sz="2250" i="1" spc="155" dirty="0">
                <a:latin typeface="Times New Roman"/>
                <a:cs typeface="Times New Roman"/>
              </a:rPr>
              <a:t>k</a:t>
            </a:r>
            <a:r>
              <a:rPr sz="3100" spc="-215" dirty="0">
                <a:latin typeface="Symbol"/>
                <a:cs typeface="Symbol"/>
              </a:rPr>
              <a:t></a:t>
            </a:r>
            <a:r>
              <a:rPr sz="2250" i="1" spc="10" dirty="0">
                <a:latin typeface="Times New Roman"/>
                <a:cs typeface="Times New Roman"/>
              </a:rPr>
              <a:t>A</a:t>
            </a:r>
            <a:r>
              <a:rPr sz="3100" spc="-385" dirty="0">
                <a:latin typeface="Symbol"/>
                <a:cs typeface="Symbol"/>
              </a:rPr>
              <a:t></a:t>
            </a:r>
            <a:r>
              <a:rPr sz="1950" spc="30" baseline="51282" dirty="0">
                <a:latin typeface="Times New Roman"/>
                <a:cs typeface="Times New Roman"/>
              </a:rPr>
              <a:t>2</a:t>
            </a:r>
            <a:endParaRPr sz="1950" baseline="51282">
              <a:latin typeface="Times New Roman"/>
              <a:cs typeface="Times New Roman"/>
            </a:endParaRPr>
          </a:p>
          <a:p>
            <a:pPr marL="1336675">
              <a:lnSpc>
                <a:spcPct val="100000"/>
              </a:lnSpc>
              <a:spcBef>
                <a:spcPts val="1340"/>
              </a:spcBef>
            </a:pPr>
            <a:r>
              <a:rPr sz="1200" b="1" spc="-5" dirty="0">
                <a:solidFill>
                  <a:srgbClr val="00AF4F"/>
                </a:solidFill>
                <a:latin typeface="Tahoma"/>
                <a:cs typeface="Tahoma"/>
              </a:rPr>
              <a:t>Reacciones</a:t>
            </a:r>
            <a:r>
              <a:rPr sz="1200" b="1" spc="-20" dirty="0">
                <a:solidFill>
                  <a:srgbClr val="00AF4F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00AF4F"/>
                </a:solidFill>
                <a:latin typeface="Tahoma"/>
                <a:cs typeface="Tahoma"/>
              </a:rPr>
              <a:t>de</a:t>
            </a:r>
            <a:r>
              <a:rPr sz="1200" b="1" spc="-25" dirty="0">
                <a:solidFill>
                  <a:srgbClr val="00AF4F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00AF4F"/>
                </a:solidFill>
                <a:latin typeface="Tahoma"/>
                <a:cs typeface="Tahoma"/>
              </a:rPr>
              <a:t>orden</a:t>
            </a:r>
            <a:r>
              <a:rPr sz="1200" b="1" spc="-10" dirty="0">
                <a:solidFill>
                  <a:srgbClr val="00AF4F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00AF4F"/>
                </a:solidFill>
                <a:latin typeface="Tahoma"/>
                <a:cs typeface="Tahoma"/>
              </a:rPr>
              <a:t>cero</a:t>
            </a:r>
            <a:endParaRPr sz="1200">
              <a:latin typeface="Tahoma"/>
              <a:cs typeface="Tahoma"/>
            </a:endParaRPr>
          </a:p>
          <a:p>
            <a:pPr marL="76200" marR="68580" indent="359410" algn="just">
              <a:lnSpc>
                <a:spcPct val="108500"/>
              </a:lnSpc>
              <a:spcBef>
                <a:spcPts val="805"/>
              </a:spcBef>
            </a:pPr>
            <a:r>
              <a:rPr sz="1200" dirty="0">
                <a:latin typeface="Tahoma"/>
                <a:cs typeface="Tahoma"/>
              </a:rPr>
              <a:t>Las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reacciones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primero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y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segundo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orden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son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los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tipos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reacciones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más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conocidas.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Las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reacciones de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orden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cero</a:t>
            </a:r>
            <a:r>
              <a:rPr sz="1200" spc="-5" dirty="0">
                <a:latin typeface="Tahoma"/>
                <a:cs typeface="Tahoma"/>
              </a:rPr>
              <a:t> son poco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comunes.</a:t>
            </a:r>
            <a:endParaRPr sz="1200">
              <a:latin typeface="Tahoma"/>
              <a:cs typeface="Tahoma"/>
            </a:endParaRPr>
          </a:p>
          <a:p>
            <a:pPr marL="434975" marR="3965575" indent="1083310">
              <a:lnSpc>
                <a:spcPts val="3600"/>
              </a:lnSpc>
              <a:spcBef>
                <a:spcPts val="370"/>
              </a:spcBef>
              <a:tabLst>
                <a:tab pos="2228850" algn="l"/>
              </a:tabLst>
            </a:pPr>
            <a:r>
              <a:rPr sz="1200" dirty="0">
                <a:latin typeface="Tahoma"/>
                <a:cs typeface="Tahoma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dirty="0">
                <a:latin typeface="Tahoma"/>
                <a:cs typeface="Tahoma"/>
              </a:rPr>
              <a:t>p</a:t>
            </a:r>
            <a:r>
              <a:rPr sz="1200" spc="-5" dirty="0">
                <a:latin typeface="Tahoma"/>
                <a:cs typeface="Tahoma"/>
              </a:rPr>
              <a:t>r</a:t>
            </a:r>
            <a:r>
              <a:rPr sz="1200" dirty="0">
                <a:latin typeface="Tahoma"/>
                <a:cs typeface="Tahoma"/>
              </a:rPr>
              <a:t>o</a:t>
            </a:r>
            <a:r>
              <a:rPr sz="1200" spc="-10" dirty="0">
                <a:latin typeface="Tahoma"/>
                <a:cs typeface="Tahoma"/>
              </a:rPr>
              <a:t>d</a:t>
            </a:r>
            <a:r>
              <a:rPr sz="1200" dirty="0">
                <a:latin typeface="Tahoma"/>
                <a:cs typeface="Tahoma"/>
              </a:rPr>
              <a:t>u</a:t>
            </a:r>
            <a:r>
              <a:rPr sz="1200" spc="10" dirty="0">
                <a:latin typeface="Tahoma"/>
                <a:cs typeface="Tahoma"/>
              </a:rPr>
              <a:t>c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o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ley</a:t>
            </a:r>
            <a:r>
              <a:rPr sz="1200" spc="-5" dirty="0">
                <a:latin typeface="Tahoma"/>
                <a:cs typeface="Tahoma"/>
              </a:rPr>
              <a:t> de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-5" dirty="0">
                <a:latin typeface="Tahoma"/>
                <a:cs typeface="Tahoma"/>
              </a:rPr>
              <a:t> rapidez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está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dada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por</a:t>
            </a:r>
            <a:endParaRPr sz="1200">
              <a:latin typeface="Tahoma"/>
              <a:ea typeface="Tahoma"/>
              <a:cs typeface="Tahoma"/>
            </a:endParaRPr>
          </a:p>
          <a:p>
            <a:pPr marL="1693545">
              <a:lnSpc>
                <a:spcPts val="3695"/>
              </a:lnSpc>
            </a:pPr>
            <a:r>
              <a:rPr sz="2250" i="1" spc="20" dirty="0">
                <a:latin typeface="Times New Roman"/>
                <a:cs typeface="Times New Roman"/>
              </a:rPr>
              <a:t>r</a:t>
            </a:r>
            <a:r>
              <a:rPr sz="2250" i="1" spc="95" dirty="0">
                <a:latin typeface="Times New Roman"/>
                <a:cs typeface="Times New Roman"/>
              </a:rPr>
              <a:t> </a:t>
            </a:r>
            <a:r>
              <a:rPr sz="2250" spc="30" dirty="0">
                <a:latin typeface="Symbol"/>
                <a:cs typeface="Symbol"/>
              </a:rPr>
              <a:t></a:t>
            </a:r>
            <a:r>
              <a:rPr sz="2250" spc="-20" dirty="0">
                <a:latin typeface="Times New Roman"/>
                <a:cs typeface="Times New Roman"/>
              </a:rPr>
              <a:t> </a:t>
            </a:r>
            <a:r>
              <a:rPr sz="2250" i="1" spc="155" dirty="0">
                <a:latin typeface="Times New Roman"/>
                <a:cs typeface="Times New Roman"/>
              </a:rPr>
              <a:t>k</a:t>
            </a:r>
            <a:r>
              <a:rPr sz="3100" spc="-215" dirty="0">
                <a:latin typeface="Symbol"/>
                <a:cs typeface="Symbol"/>
              </a:rPr>
              <a:t></a:t>
            </a:r>
            <a:r>
              <a:rPr sz="2250" i="1" spc="10" dirty="0">
                <a:latin typeface="Times New Roman"/>
                <a:cs typeface="Times New Roman"/>
              </a:rPr>
              <a:t>A</a:t>
            </a:r>
            <a:r>
              <a:rPr sz="3100" spc="-409" dirty="0">
                <a:latin typeface="Symbol"/>
                <a:cs typeface="Symbol"/>
              </a:rPr>
              <a:t></a:t>
            </a:r>
            <a:r>
              <a:rPr sz="1950" spc="30" baseline="51282" dirty="0">
                <a:latin typeface="Times New Roman"/>
                <a:cs typeface="Times New Roman"/>
              </a:rPr>
              <a:t>0</a:t>
            </a:r>
            <a:endParaRPr sz="1950" baseline="51282">
              <a:latin typeface="Times New Roman"/>
              <a:cs typeface="Times New Roman"/>
            </a:endParaRPr>
          </a:p>
          <a:p>
            <a:pPr marL="1905635">
              <a:lnSpc>
                <a:spcPct val="100000"/>
              </a:lnSpc>
              <a:spcBef>
                <a:spcPts val="805"/>
              </a:spcBef>
            </a:pPr>
            <a:r>
              <a:rPr sz="2350" spc="25" dirty="0">
                <a:latin typeface="Symbol"/>
                <a:cs typeface="Symbol"/>
              </a:rPr>
              <a:t></a:t>
            </a:r>
            <a:r>
              <a:rPr sz="2350" spc="-90" dirty="0">
                <a:latin typeface="Times New Roman"/>
                <a:cs typeface="Times New Roman"/>
              </a:rPr>
              <a:t> </a:t>
            </a:r>
            <a:r>
              <a:rPr sz="2350" i="1" spc="20" dirty="0">
                <a:latin typeface="Times New Roman"/>
                <a:cs typeface="Times New Roman"/>
              </a:rPr>
              <a:t>k</a:t>
            </a:r>
            <a:endParaRPr sz="2350">
              <a:latin typeface="Times New Roman"/>
              <a:cs typeface="Times New Roman"/>
            </a:endParaRPr>
          </a:p>
          <a:p>
            <a:pPr marL="76200" marR="69215" indent="359410" algn="just">
              <a:lnSpc>
                <a:spcPct val="109400"/>
              </a:lnSpc>
              <a:spcBef>
                <a:spcPts val="70"/>
              </a:spcBef>
            </a:pPr>
            <a:r>
              <a:rPr sz="1200" dirty="0">
                <a:latin typeface="Tahoma"/>
                <a:cs typeface="Tahoma"/>
              </a:rPr>
              <a:t>La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rapidez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una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reacción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orden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cero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es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una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constante,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independiente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concentración </a:t>
            </a:r>
            <a:r>
              <a:rPr sz="1200" spc="-3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</a:t>
            </a:r>
            <a:r>
              <a:rPr sz="1200" spc="-5" dirty="0">
                <a:latin typeface="Tahoma"/>
                <a:cs typeface="Tahoma"/>
              </a:rPr>
              <a:t> los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reactivos.</a:t>
            </a:r>
            <a:endParaRPr sz="1200">
              <a:latin typeface="Tahoma"/>
              <a:cs typeface="Tahoma"/>
            </a:endParaRPr>
          </a:p>
          <a:p>
            <a:pPr marL="76200" marR="69850" indent="359410" algn="just">
              <a:lnSpc>
                <a:spcPct val="108600"/>
              </a:lnSpc>
              <a:spcBef>
                <a:spcPts val="780"/>
              </a:spcBef>
            </a:pPr>
            <a:r>
              <a:rPr sz="1400" b="1" spc="-5" dirty="0">
                <a:solidFill>
                  <a:srgbClr val="FF0000"/>
                </a:solidFill>
                <a:latin typeface="Tahoma"/>
                <a:cs typeface="Tahoma"/>
              </a:rPr>
              <a:t>CONSTANTES DE RAPIDEZ </a:t>
            </a:r>
            <a:r>
              <a:rPr sz="1400" b="1" dirty="0">
                <a:solidFill>
                  <a:srgbClr val="FF0000"/>
                </a:solidFill>
                <a:latin typeface="Tahoma"/>
                <a:cs typeface="Tahoma"/>
              </a:rPr>
              <a:t>Y SU </a:t>
            </a:r>
            <a:r>
              <a:rPr sz="1400" b="1" spc="-5" dirty="0">
                <a:solidFill>
                  <a:srgbClr val="FF0000"/>
                </a:solidFill>
                <a:latin typeface="Tahoma"/>
                <a:cs typeface="Tahoma"/>
              </a:rPr>
              <a:t>DEPENDENCIA DE </a:t>
            </a:r>
            <a:r>
              <a:rPr sz="1400" b="1" dirty="0">
                <a:solidFill>
                  <a:srgbClr val="FF0000"/>
                </a:solidFill>
                <a:latin typeface="Tahoma"/>
                <a:cs typeface="Tahoma"/>
              </a:rPr>
              <a:t>LA </a:t>
            </a:r>
            <a:r>
              <a:rPr sz="1400" b="1" spc="-5" dirty="0">
                <a:solidFill>
                  <a:srgbClr val="FF0000"/>
                </a:solidFill>
                <a:latin typeface="Tahoma"/>
                <a:cs typeface="Tahoma"/>
              </a:rPr>
              <a:t>ENERGIA </a:t>
            </a:r>
            <a:r>
              <a:rPr sz="1400" b="1" dirty="0">
                <a:solidFill>
                  <a:srgbClr val="FF0000"/>
                </a:solidFill>
                <a:latin typeface="Tahoma"/>
                <a:cs typeface="Tahoma"/>
              </a:rPr>
              <a:t>DE</a:t>
            </a:r>
            <a:r>
              <a:rPr lang="es-ES" sz="1400" b="1" dirty="0">
                <a:solidFill>
                  <a:srgbClr val="FF0000"/>
                </a:solidFill>
                <a:latin typeface="Tahoma"/>
                <a:cs typeface="Tahoma"/>
              </a:rPr>
              <a:t> </a:t>
            </a:r>
            <a:r>
              <a:rPr sz="1400" b="1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s-ES" sz="1400" b="1" dirty="0">
                <a:solidFill>
                  <a:srgbClr val="FF0000"/>
                </a:solidFill>
                <a:latin typeface="Tahoma"/>
                <a:cs typeface="Tahoma"/>
              </a:rPr>
              <a:t> </a:t>
            </a:r>
            <a:r>
              <a:rPr sz="1400" b="1" spc="-5" dirty="0">
                <a:solidFill>
                  <a:srgbClr val="FF0000"/>
                </a:solidFill>
                <a:latin typeface="Tahoma"/>
                <a:cs typeface="Tahoma"/>
              </a:rPr>
              <a:t>ACTIVACION</a:t>
            </a:r>
            <a:r>
              <a:rPr sz="14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ahoma"/>
                <a:cs typeface="Tahoma"/>
              </a:rPr>
              <a:t>Y</a:t>
            </a:r>
            <a:r>
              <a:rPr sz="1400" b="1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ahoma"/>
                <a:cs typeface="Tahoma"/>
              </a:rPr>
              <a:t>DE LA</a:t>
            </a:r>
            <a:r>
              <a:rPr sz="14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Tahoma"/>
                <a:cs typeface="Tahoma"/>
              </a:rPr>
              <a:t>TEMPERATURA</a:t>
            </a:r>
            <a:endParaRPr sz="1400">
              <a:latin typeface="Tahoma"/>
              <a:cs typeface="Tahoma"/>
            </a:endParaRPr>
          </a:p>
          <a:p>
            <a:pPr marL="434975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Tahoma"/>
                <a:cs typeface="Tahoma"/>
              </a:rPr>
              <a:t>La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rapidez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</a:t>
            </a:r>
            <a:r>
              <a:rPr sz="1200" dirty="0">
                <a:latin typeface="Tahoma"/>
                <a:cs typeface="Tahoma"/>
              </a:rPr>
              <a:t> las </a:t>
            </a:r>
            <a:r>
              <a:rPr sz="1200" spc="-5" dirty="0">
                <a:latin typeface="Tahoma"/>
                <a:cs typeface="Tahoma"/>
              </a:rPr>
              <a:t>reacciones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aumenta</a:t>
            </a:r>
            <a:r>
              <a:rPr sz="1200" dirty="0">
                <a:latin typeface="Tahoma"/>
                <a:cs typeface="Tahoma"/>
              </a:rPr>
              <a:t> al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incrementar</a:t>
            </a:r>
            <a:r>
              <a:rPr sz="1200" dirty="0">
                <a:latin typeface="Tahoma"/>
                <a:cs typeface="Tahoma"/>
              </a:rPr>
              <a:t> la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temperatura.</a:t>
            </a:r>
            <a:endParaRPr sz="1200">
              <a:latin typeface="Tahoma"/>
              <a:ea typeface="Tahoma"/>
              <a:cs typeface="Tahoma"/>
            </a:endParaRPr>
          </a:p>
          <a:p>
            <a:pPr marL="434975">
              <a:lnSpc>
                <a:spcPct val="100000"/>
              </a:lnSpc>
              <a:spcBef>
                <a:spcPts val="925"/>
              </a:spcBef>
            </a:pPr>
            <a:r>
              <a:rPr sz="1200" b="1" spc="-5" dirty="0">
                <a:solidFill>
                  <a:srgbClr val="006FC0"/>
                </a:solidFill>
                <a:latin typeface="Tahoma"/>
                <a:cs typeface="Tahoma"/>
              </a:rPr>
              <a:t>La</a:t>
            </a:r>
            <a:r>
              <a:rPr sz="1200" b="1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006FC0"/>
                </a:solidFill>
                <a:latin typeface="Tahoma"/>
                <a:cs typeface="Tahoma"/>
              </a:rPr>
              <a:t>teoría</a:t>
            </a:r>
            <a:r>
              <a:rPr sz="1200" b="1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006FC0"/>
                </a:solidFill>
                <a:latin typeface="Tahoma"/>
                <a:cs typeface="Tahoma"/>
              </a:rPr>
              <a:t>de</a:t>
            </a:r>
            <a:r>
              <a:rPr sz="1200" b="1" dirty="0">
                <a:solidFill>
                  <a:srgbClr val="006FC0"/>
                </a:solidFill>
                <a:latin typeface="Tahoma"/>
                <a:cs typeface="Tahoma"/>
              </a:rPr>
              <a:t> las</a:t>
            </a:r>
            <a:r>
              <a:rPr sz="1200" b="1" spc="-5" dirty="0">
                <a:solidFill>
                  <a:srgbClr val="006FC0"/>
                </a:solidFill>
                <a:latin typeface="Tahoma"/>
                <a:cs typeface="Tahoma"/>
              </a:rPr>
              <a:t> colisiones</a:t>
            </a:r>
            <a:r>
              <a:rPr sz="1200" b="1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006FC0"/>
                </a:solidFill>
                <a:latin typeface="Tahoma"/>
                <a:cs typeface="Tahoma"/>
              </a:rPr>
              <a:t>en la</a:t>
            </a:r>
            <a:r>
              <a:rPr sz="1200" b="1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006FC0"/>
                </a:solidFill>
                <a:latin typeface="Tahoma"/>
                <a:cs typeface="Tahoma"/>
              </a:rPr>
              <a:t>cinética</a:t>
            </a:r>
            <a:r>
              <a:rPr sz="1200" b="1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006FC0"/>
                </a:solidFill>
                <a:latin typeface="Tahoma"/>
                <a:cs typeface="Tahoma"/>
              </a:rPr>
              <a:t>química</a:t>
            </a:r>
            <a:endParaRPr sz="1200">
              <a:latin typeface="Tahoma"/>
              <a:ea typeface="Tahoma"/>
              <a:cs typeface="Tahoma"/>
            </a:endParaRPr>
          </a:p>
          <a:p>
            <a:pPr marL="76200" marR="67945" indent="359410" algn="just">
              <a:lnSpc>
                <a:spcPct val="108600"/>
              </a:lnSpc>
              <a:spcBef>
                <a:spcPts val="800"/>
              </a:spcBef>
            </a:pPr>
            <a:r>
              <a:rPr sz="1200" dirty="0">
                <a:latin typeface="Tahoma"/>
                <a:cs typeface="Tahoma"/>
              </a:rPr>
              <a:t>La </a:t>
            </a:r>
            <a:r>
              <a:rPr sz="1200" spc="-5" dirty="0">
                <a:latin typeface="Tahoma"/>
                <a:cs typeface="Tahoma"/>
              </a:rPr>
              <a:t>teoría cinética </a:t>
            </a:r>
            <a:r>
              <a:rPr sz="1200" dirty="0">
                <a:latin typeface="Tahoma"/>
                <a:cs typeface="Tahoma"/>
              </a:rPr>
              <a:t>molecular de los gases </a:t>
            </a:r>
            <a:r>
              <a:rPr sz="1200" spc="-5" dirty="0">
                <a:latin typeface="Tahoma"/>
                <a:cs typeface="Tahoma"/>
              </a:rPr>
              <a:t>establece </a:t>
            </a:r>
            <a:r>
              <a:rPr sz="1200" dirty="0">
                <a:latin typeface="Tahoma"/>
                <a:cs typeface="Tahoma"/>
              </a:rPr>
              <a:t>que las moléculas de los gases </a:t>
            </a:r>
            <a:r>
              <a:rPr sz="1200" spc="-5" dirty="0">
                <a:latin typeface="Tahoma"/>
                <a:cs typeface="Tahoma"/>
              </a:rPr>
              <a:t>chocan</a:t>
            </a:r>
            <a:r>
              <a:rPr lang="es-ES" sz="1200" spc="-5" dirty="0">
                <a:latin typeface="Tahoma"/>
                <a:cs typeface="Tahoma"/>
              </a:rPr>
              <a:t> 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frecuentemente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unas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otras.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Por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lo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tanto,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las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reacciones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químicas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son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resultado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las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colisiones</a:t>
            </a:r>
            <a:r>
              <a:rPr lang="es-ES" sz="1200" spc="-5" dirty="0">
                <a:latin typeface="Tahoma"/>
                <a:cs typeface="Tahoma"/>
              </a:rPr>
              <a:t> </a:t>
            </a:r>
            <a:r>
              <a:rPr sz="1200" spc="-3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entre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las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moléculas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los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reactivos.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términos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teoría</a:t>
            </a:r>
            <a:r>
              <a:rPr sz="1200" b="1" spc="-3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de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las</a:t>
            </a:r>
            <a:r>
              <a:rPr sz="1200" b="1" spc="-2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colisiones,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rapidez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una</a:t>
            </a:r>
            <a:r>
              <a:rPr lang="es-ES" sz="1200" dirty="0">
                <a:latin typeface="Tahoma"/>
                <a:cs typeface="Tahoma"/>
              </a:rPr>
              <a:t> 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reacción </a:t>
            </a:r>
            <a:r>
              <a:rPr sz="1200" dirty="0">
                <a:latin typeface="Tahoma"/>
                <a:cs typeface="Tahoma"/>
              </a:rPr>
              <a:t>sea </a:t>
            </a:r>
            <a:r>
              <a:rPr sz="1200" spc="-5" dirty="0">
                <a:latin typeface="Tahoma"/>
                <a:cs typeface="Tahoma"/>
              </a:rPr>
              <a:t>directamente proporcional </a:t>
            </a:r>
            <a:r>
              <a:rPr sz="1200" dirty="0">
                <a:latin typeface="Tahoma"/>
                <a:cs typeface="Tahoma"/>
              </a:rPr>
              <a:t>al </a:t>
            </a:r>
            <a:r>
              <a:rPr sz="1200" spc="-5" dirty="0">
                <a:latin typeface="Tahoma"/>
                <a:cs typeface="Tahoma"/>
              </a:rPr>
              <a:t>número </a:t>
            </a:r>
            <a:r>
              <a:rPr sz="1200" dirty="0">
                <a:latin typeface="Tahoma"/>
                <a:cs typeface="Tahoma"/>
              </a:rPr>
              <a:t>de </a:t>
            </a:r>
            <a:r>
              <a:rPr sz="1200" spc="-5" dirty="0">
                <a:latin typeface="Tahoma"/>
                <a:cs typeface="Tahoma"/>
              </a:rPr>
              <a:t>colisiones moleculares por </a:t>
            </a:r>
            <a:r>
              <a:rPr sz="1200" dirty="0">
                <a:latin typeface="Tahoma"/>
                <a:cs typeface="Tahoma"/>
              </a:rPr>
              <a:t>segundo o a la</a:t>
            </a:r>
            <a:r>
              <a:rPr lang="es-ES" sz="1200" dirty="0">
                <a:latin typeface="Tahoma"/>
                <a:cs typeface="Tahoma"/>
              </a:rPr>
              <a:t> 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frecuencia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</a:t>
            </a:r>
            <a:r>
              <a:rPr sz="1200" dirty="0">
                <a:latin typeface="Tahoma"/>
                <a:cs typeface="Tahoma"/>
              </a:rPr>
              <a:t> las </a:t>
            </a:r>
            <a:r>
              <a:rPr sz="1200" spc="-5" dirty="0">
                <a:latin typeface="Tahoma"/>
                <a:cs typeface="Tahoma"/>
              </a:rPr>
              <a:t>colisiones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moleculares: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494" y="6335643"/>
            <a:ext cx="6673850" cy="309562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indent="359410" algn="just">
              <a:lnSpc>
                <a:spcPct val="104500"/>
              </a:lnSpc>
              <a:spcBef>
                <a:spcPts val="35"/>
              </a:spcBef>
            </a:pPr>
            <a:r>
              <a:rPr sz="1200" dirty="0">
                <a:latin typeface="Tahoma"/>
                <a:cs typeface="Tahoma"/>
              </a:rPr>
              <a:t>Suponemos que </a:t>
            </a:r>
            <a:r>
              <a:rPr sz="1200" spc="-10" dirty="0">
                <a:latin typeface="Tahoma"/>
                <a:cs typeface="Tahoma"/>
              </a:rPr>
              <a:t>para </a:t>
            </a:r>
            <a:r>
              <a:rPr sz="1200" spc="-5" dirty="0">
                <a:latin typeface="Tahoma"/>
                <a:cs typeface="Tahoma"/>
              </a:rPr>
              <a:t>que ocurra una </a:t>
            </a:r>
            <a:r>
              <a:rPr sz="1200" spc="-10" dirty="0">
                <a:latin typeface="Tahoma"/>
                <a:cs typeface="Tahoma"/>
              </a:rPr>
              <a:t>reacción, </a:t>
            </a:r>
            <a:r>
              <a:rPr sz="1200" dirty="0">
                <a:latin typeface="Tahoma"/>
                <a:cs typeface="Tahoma"/>
              </a:rPr>
              <a:t>las </a:t>
            </a:r>
            <a:r>
              <a:rPr sz="1200" spc="-5" dirty="0">
                <a:latin typeface="Tahoma"/>
                <a:cs typeface="Tahoma"/>
              </a:rPr>
              <a:t>moléculas </a:t>
            </a:r>
            <a:r>
              <a:rPr sz="1200" dirty="0">
                <a:latin typeface="Tahoma"/>
                <a:cs typeface="Tahoma"/>
              </a:rPr>
              <a:t>que </a:t>
            </a:r>
            <a:r>
              <a:rPr sz="1200" spc="-5" dirty="0">
                <a:latin typeface="Tahoma"/>
                <a:cs typeface="Tahoma"/>
              </a:rPr>
              <a:t>chocan </a:t>
            </a:r>
            <a:r>
              <a:rPr sz="1200" dirty="0">
                <a:latin typeface="Tahoma"/>
                <a:cs typeface="Tahoma"/>
              </a:rPr>
              <a:t>deben </a:t>
            </a:r>
            <a:r>
              <a:rPr sz="1200" spc="-5" dirty="0">
                <a:latin typeface="Tahoma"/>
                <a:cs typeface="Tahoma"/>
              </a:rPr>
              <a:t>tener energía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cinética total </a:t>
            </a:r>
            <a:r>
              <a:rPr sz="1200" dirty="0">
                <a:latin typeface="Tahoma"/>
                <a:cs typeface="Tahoma"/>
              </a:rPr>
              <a:t>igual o </a:t>
            </a:r>
            <a:r>
              <a:rPr sz="1200" spc="-5" dirty="0">
                <a:latin typeface="Tahoma"/>
                <a:cs typeface="Tahoma"/>
              </a:rPr>
              <a:t>mayor </a:t>
            </a:r>
            <a:r>
              <a:rPr sz="1200" dirty="0">
                <a:latin typeface="Tahoma"/>
                <a:cs typeface="Tahoma"/>
              </a:rPr>
              <a:t>que la </a:t>
            </a:r>
            <a:r>
              <a:rPr sz="1200" b="1" spc="-5" dirty="0">
                <a:latin typeface="Tahoma"/>
                <a:cs typeface="Tahoma"/>
              </a:rPr>
              <a:t>energía de </a:t>
            </a:r>
            <a:r>
              <a:rPr sz="1200" b="1" dirty="0">
                <a:latin typeface="Tahoma"/>
                <a:cs typeface="Tahoma"/>
              </a:rPr>
              <a:t>activación </a:t>
            </a:r>
            <a:r>
              <a:rPr sz="1200" b="1" spc="-5" dirty="0">
                <a:latin typeface="Tahoma"/>
                <a:cs typeface="Tahoma"/>
              </a:rPr>
              <a:t>(Ea), </a:t>
            </a:r>
            <a:r>
              <a:rPr sz="1200" dirty="0">
                <a:latin typeface="Tahoma"/>
                <a:cs typeface="Tahoma"/>
              </a:rPr>
              <a:t>que es la </a:t>
            </a:r>
            <a:r>
              <a:rPr sz="1250" spc="-30" dirty="0">
                <a:latin typeface="Tahoma"/>
                <a:cs typeface="Tahoma"/>
              </a:rPr>
              <a:t>mínima </a:t>
            </a:r>
            <a:r>
              <a:rPr sz="1250" spc="-25" dirty="0">
                <a:latin typeface="Tahoma"/>
                <a:cs typeface="Tahoma"/>
              </a:rPr>
              <a:t>cantidad </a:t>
            </a:r>
            <a:r>
              <a:rPr sz="1250" spc="-30" dirty="0">
                <a:latin typeface="Tahoma"/>
                <a:cs typeface="Tahoma"/>
              </a:rPr>
              <a:t>de </a:t>
            </a:r>
            <a:r>
              <a:rPr sz="1250" spc="-25" dirty="0">
                <a:latin typeface="Tahoma"/>
                <a:cs typeface="Tahoma"/>
              </a:rPr>
              <a:t> energía</a:t>
            </a:r>
            <a:r>
              <a:rPr sz="1250" spc="-45" dirty="0">
                <a:latin typeface="Tahoma"/>
                <a:cs typeface="Tahoma"/>
              </a:rPr>
              <a:t> </a:t>
            </a:r>
            <a:r>
              <a:rPr sz="1250" spc="-30" dirty="0">
                <a:latin typeface="Tahoma"/>
                <a:cs typeface="Tahoma"/>
              </a:rPr>
              <a:t>que</a:t>
            </a:r>
            <a:r>
              <a:rPr sz="1250" spc="-50" dirty="0">
                <a:latin typeface="Tahoma"/>
                <a:cs typeface="Tahoma"/>
              </a:rPr>
              <a:t> </a:t>
            </a:r>
            <a:r>
              <a:rPr sz="1250" spc="-30" dirty="0">
                <a:latin typeface="Tahoma"/>
                <a:cs typeface="Tahoma"/>
              </a:rPr>
              <a:t>se</a:t>
            </a:r>
            <a:r>
              <a:rPr sz="1250" spc="-50" dirty="0">
                <a:latin typeface="Tahoma"/>
                <a:cs typeface="Tahoma"/>
              </a:rPr>
              <a:t> </a:t>
            </a:r>
            <a:r>
              <a:rPr sz="1250" spc="-30" dirty="0">
                <a:latin typeface="Tahoma"/>
                <a:cs typeface="Tahoma"/>
              </a:rPr>
              <a:t>requiere</a:t>
            </a:r>
            <a:r>
              <a:rPr sz="1250" spc="-50" dirty="0">
                <a:latin typeface="Tahoma"/>
                <a:cs typeface="Tahoma"/>
              </a:rPr>
              <a:t> </a:t>
            </a:r>
            <a:r>
              <a:rPr sz="1250" spc="-25" dirty="0">
                <a:latin typeface="Tahoma"/>
                <a:cs typeface="Tahoma"/>
              </a:rPr>
              <a:t>para</a:t>
            </a:r>
            <a:r>
              <a:rPr sz="1250" spc="-45" dirty="0">
                <a:latin typeface="Tahoma"/>
                <a:cs typeface="Tahoma"/>
              </a:rPr>
              <a:t> </a:t>
            </a:r>
            <a:r>
              <a:rPr sz="1250" spc="-20" dirty="0">
                <a:latin typeface="Tahoma"/>
                <a:cs typeface="Tahoma"/>
              </a:rPr>
              <a:t>iniciar</a:t>
            </a:r>
            <a:r>
              <a:rPr sz="1250" spc="-55" dirty="0">
                <a:latin typeface="Tahoma"/>
                <a:cs typeface="Tahoma"/>
              </a:rPr>
              <a:t> </a:t>
            </a:r>
            <a:r>
              <a:rPr sz="1250" spc="-35" dirty="0">
                <a:latin typeface="Tahoma"/>
                <a:cs typeface="Tahoma"/>
              </a:rPr>
              <a:t>una</a:t>
            </a:r>
            <a:r>
              <a:rPr sz="1250" spc="-50" dirty="0">
                <a:latin typeface="Tahoma"/>
                <a:cs typeface="Tahoma"/>
              </a:rPr>
              <a:t> </a:t>
            </a:r>
            <a:r>
              <a:rPr sz="1250" spc="-30" dirty="0">
                <a:latin typeface="Tahoma"/>
                <a:cs typeface="Tahoma"/>
              </a:rPr>
              <a:t>reacción</a:t>
            </a:r>
            <a:r>
              <a:rPr sz="1250" spc="-55" dirty="0">
                <a:latin typeface="Tahoma"/>
                <a:cs typeface="Tahoma"/>
              </a:rPr>
              <a:t> </a:t>
            </a:r>
            <a:r>
              <a:rPr sz="1250" spc="-25" dirty="0">
                <a:latin typeface="Tahoma"/>
                <a:cs typeface="Tahoma"/>
              </a:rPr>
              <a:t>química.</a:t>
            </a:r>
            <a:r>
              <a:rPr sz="125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Cuando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las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moléculas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chocan,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forman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un </a:t>
            </a:r>
            <a:r>
              <a:rPr sz="1200" spc="-36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complejo </a:t>
            </a:r>
            <a:r>
              <a:rPr sz="1200" b="1" dirty="0">
                <a:latin typeface="Tahoma"/>
                <a:cs typeface="Tahoma"/>
              </a:rPr>
              <a:t>activado </a:t>
            </a:r>
            <a:r>
              <a:rPr sz="1200" spc="-5" dirty="0">
                <a:latin typeface="Tahoma"/>
                <a:cs typeface="Tahoma"/>
              </a:rPr>
              <a:t>(también denominado </a:t>
            </a:r>
            <a:r>
              <a:rPr sz="1200" b="1" dirty="0">
                <a:latin typeface="Tahoma"/>
                <a:cs typeface="Tahoma"/>
              </a:rPr>
              <a:t>estado </a:t>
            </a:r>
            <a:r>
              <a:rPr sz="1200" b="1" spc="-5" dirty="0">
                <a:latin typeface="Tahoma"/>
                <a:cs typeface="Tahoma"/>
              </a:rPr>
              <a:t>de transición</a:t>
            </a:r>
            <a:r>
              <a:rPr sz="1200" spc="-5" dirty="0">
                <a:latin typeface="Tahoma"/>
                <a:cs typeface="Tahoma"/>
              </a:rPr>
              <a:t>), </a:t>
            </a:r>
            <a:r>
              <a:rPr sz="1250" spc="-30" dirty="0">
                <a:latin typeface="Tahoma"/>
                <a:cs typeface="Tahoma"/>
              </a:rPr>
              <a:t>que </a:t>
            </a:r>
            <a:r>
              <a:rPr sz="1250" spc="-25" dirty="0">
                <a:latin typeface="Tahoma"/>
                <a:cs typeface="Tahoma"/>
              </a:rPr>
              <a:t>es </a:t>
            </a:r>
            <a:r>
              <a:rPr sz="1250" spc="-35" dirty="0">
                <a:latin typeface="Tahoma"/>
                <a:cs typeface="Tahoma"/>
              </a:rPr>
              <a:t>una </a:t>
            </a:r>
            <a:r>
              <a:rPr sz="1250" spc="-25" dirty="0">
                <a:latin typeface="Tahoma"/>
                <a:cs typeface="Tahoma"/>
              </a:rPr>
              <a:t>especie transitoria </a:t>
            </a:r>
            <a:r>
              <a:rPr sz="1250" spc="-380" dirty="0">
                <a:latin typeface="Tahoma"/>
                <a:cs typeface="Tahoma"/>
              </a:rPr>
              <a:t> </a:t>
            </a:r>
            <a:r>
              <a:rPr sz="1250" spc="-30" dirty="0">
                <a:latin typeface="Tahoma"/>
                <a:cs typeface="Tahoma"/>
              </a:rPr>
              <a:t>formada por </a:t>
            </a:r>
            <a:r>
              <a:rPr sz="1250" spc="-20" dirty="0">
                <a:latin typeface="Tahoma"/>
                <a:cs typeface="Tahoma"/>
              </a:rPr>
              <a:t>las </a:t>
            </a:r>
            <a:r>
              <a:rPr sz="1250" spc="-30" dirty="0">
                <a:latin typeface="Tahoma"/>
                <a:cs typeface="Tahoma"/>
              </a:rPr>
              <a:t>moléculas </a:t>
            </a:r>
            <a:r>
              <a:rPr sz="1250" spc="-35" dirty="0">
                <a:latin typeface="Tahoma"/>
                <a:cs typeface="Tahoma"/>
              </a:rPr>
              <a:t>de </a:t>
            </a:r>
            <a:r>
              <a:rPr sz="1250" spc="-25" dirty="0">
                <a:latin typeface="Tahoma"/>
                <a:cs typeface="Tahoma"/>
              </a:rPr>
              <a:t>los </a:t>
            </a:r>
            <a:r>
              <a:rPr sz="1250" spc="-30" dirty="0">
                <a:latin typeface="Tahoma"/>
                <a:cs typeface="Tahoma"/>
              </a:rPr>
              <a:t>reactivos </a:t>
            </a:r>
            <a:r>
              <a:rPr sz="1250" spc="-35" dirty="0">
                <a:latin typeface="Tahoma"/>
                <a:cs typeface="Tahoma"/>
              </a:rPr>
              <a:t>como </a:t>
            </a:r>
            <a:r>
              <a:rPr sz="1250" spc="-25" dirty="0">
                <a:latin typeface="Tahoma"/>
                <a:cs typeface="Tahoma"/>
              </a:rPr>
              <a:t>resultado </a:t>
            </a:r>
            <a:r>
              <a:rPr sz="1250" spc="-35" dirty="0">
                <a:latin typeface="Tahoma"/>
                <a:cs typeface="Tahoma"/>
              </a:rPr>
              <a:t>de </a:t>
            </a:r>
            <a:r>
              <a:rPr sz="1250" spc="-30" dirty="0">
                <a:latin typeface="Tahoma"/>
                <a:cs typeface="Tahoma"/>
              </a:rPr>
              <a:t>una </a:t>
            </a:r>
            <a:r>
              <a:rPr sz="1250" spc="-25" dirty="0">
                <a:latin typeface="Tahoma"/>
                <a:cs typeface="Tahoma"/>
              </a:rPr>
              <a:t>colisión, antes </a:t>
            </a:r>
            <a:r>
              <a:rPr sz="1250" spc="-35" dirty="0">
                <a:latin typeface="Tahoma"/>
                <a:cs typeface="Tahoma"/>
              </a:rPr>
              <a:t>de que </a:t>
            </a:r>
            <a:r>
              <a:rPr sz="1250" spc="-30" dirty="0">
                <a:latin typeface="Tahoma"/>
                <a:cs typeface="Tahoma"/>
              </a:rPr>
              <a:t>formen </a:t>
            </a:r>
            <a:r>
              <a:rPr sz="1250" spc="-25" dirty="0">
                <a:latin typeface="Tahoma"/>
                <a:cs typeface="Tahoma"/>
              </a:rPr>
              <a:t>el </a:t>
            </a:r>
            <a:r>
              <a:rPr sz="1250" spc="-20" dirty="0">
                <a:latin typeface="Tahoma"/>
                <a:cs typeface="Tahoma"/>
              </a:rPr>
              <a:t> </a:t>
            </a:r>
            <a:r>
              <a:rPr sz="1250" spc="-25" dirty="0">
                <a:latin typeface="Tahoma"/>
                <a:cs typeface="Tahoma"/>
              </a:rPr>
              <a:t>producto.</a:t>
            </a:r>
            <a:endParaRPr sz="1250">
              <a:latin typeface="Tahoma"/>
              <a:cs typeface="Tahoma"/>
            </a:endParaRPr>
          </a:p>
          <a:p>
            <a:pPr marL="12700" marR="8255" indent="359410" algn="just">
              <a:lnSpc>
                <a:spcPct val="108700"/>
              </a:lnSpc>
              <a:spcBef>
                <a:spcPts val="775"/>
              </a:spcBef>
            </a:pPr>
            <a:r>
              <a:rPr sz="1200" dirty="0">
                <a:latin typeface="Tahoma"/>
                <a:cs typeface="Tahoma"/>
              </a:rPr>
              <a:t>Si los </a:t>
            </a:r>
            <a:r>
              <a:rPr sz="1200" spc="-5" dirty="0">
                <a:latin typeface="Tahoma"/>
                <a:cs typeface="Tahoma"/>
              </a:rPr>
              <a:t>productos </a:t>
            </a:r>
            <a:r>
              <a:rPr sz="1200" dirty="0">
                <a:latin typeface="Tahoma"/>
                <a:cs typeface="Tahoma"/>
              </a:rPr>
              <a:t>son más </a:t>
            </a:r>
            <a:r>
              <a:rPr sz="1200" spc="-5" dirty="0">
                <a:latin typeface="Tahoma"/>
                <a:cs typeface="Tahoma"/>
              </a:rPr>
              <a:t>estables </a:t>
            </a:r>
            <a:r>
              <a:rPr sz="1200" dirty="0">
                <a:latin typeface="Tahoma"/>
                <a:cs typeface="Tahoma"/>
              </a:rPr>
              <a:t>que los </a:t>
            </a:r>
            <a:r>
              <a:rPr sz="1200" spc="-5" dirty="0">
                <a:latin typeface="Tahoma"/>
                <a:cs typeface="Tahoma"/>
              </a:rPr>
              <a:t>reactivos, </a:t>
            </a:r>
            <a:r>
              <a:rPr sz="1200" dirty="0">
                <a:latin typeface="Tahoma"/>
                <a:cs typeface="Tahoma"/>
              </a:rPr>
              <a:t>la </a:t>
            </a:r>
            <a:r>
              <a:rPr sz="1200" spc="-5" dirty="0">
                <a:latin typeface="Tahoma"/>
                <a:cs typeface="Tahoma"/>
              </a:rPr>
              <a:t>reacción </a:t>
            </a:r>
            <a:r>
              <a:rPr sz="1200" dirty="0">
                <a:latin typeface="Tahoma"/>
                <a:cs typeface="Tahoma"/>
              </a:rPr>
              <a:t>se </a:t>
            </a:r>
            <a:r>
              <a:rPr sz="1200" spc="-5" dirty="0">
                <a:latin typeface="Tahoma"/>
                <a:cs typeface="Tahoma"/>
              </a:rPr>
              <a:t>verá acompañada por 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liberación </a:t>
            </a:r>
            <a:r>
              <a:rPr sz="1200" dirty="0">
                <a:latin typeface="Tahoma"/>
                <a:cs typeface="Tahoma"/>
              </a:rPr>
              <a:t>de </a:t>
            </a:r>
            <a:r>
              <a:rPr sz="1200" spc="-5" dirty="0">
                <a:latin typeface="Tahoma"/>
                <a:cs typeface="Tahoma"/>
              </a:rPr>
              <a:t>calor, es </a:t>
            </a:r>
            <a:r>
              <a:rPr sz="1200" dirty="0">
                <a:latin typeface="Tahoma"/>
                <a:cs typeface="Tahoma"/>
              </a:rPr>
              <a:t>decir, la </a:t>
            </a:r>
            <a:r>
              <a:rPr sz="1200" spc="-5" dirty="0">
                <a:latin typeface="Tahoma"/>
                <a:cs typeface="Tahoma"/>
              </a:rPr>
              <a:t>reacción es exotérmica. Por otra </a:t>
            </a:r>
            <a:r>
              <a:rPr sz="1200" dirty="0">
                <a:latin typeface="Tahoma"/>
                <a:cs typeface="Tahoma"/>
              </a:rPr>
              <a:t>parte, si los </a:t>
            </a:r>
            <a:r>
              <a:rPr sz="1200" spc="-5" dirty="0">
                <a:latin typeface="Tahoma"/>
                <a:cs typeface="Tahoma"/>
              </a:rPr>
              <a:t>productos </a:t>
            </a:r>
            <a:r>
              <a:rPr sz="1200" dirty="0">
                <a:latin typeface="Tahoma"/>
                <a:cs typeface="Tahoma"/>
              </a:rPr>
              <a:t>son menos 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estables </a:t>
            </a:r>
            <a:r>
              <a:rPr sz="1200" dirty="0">
                <a:latin typeface="Tahoma"/>
                <a:cs typeface="Tahoma"/>
              </a:rPr>
              <a:t>que los </a:t>
            </a:r>
            <a:r>
              <a:rPr sz="1200" spc="-5" dirty="0">
                <a:latin typeface="Tahoma"/>
                <a:cs typeface="Tahoma"/>
              </a:rPr>
              <a:t>reactivos, </a:t>
            </a:r>
            <a:r>
              <a:rPr sz="1200" dirty="0">
                <a:latin typeface="Tahoma"/>
                <a:cs typeface="Tahoma"/>
              </a:rPr>
              <a:t>la </a:t>
            </a:r>
            <a:r>
              <a:rPr sz="1200" spc="-5" dirty="0">
                <a:latin typeface="Tahoma"/>
                <a:cs typeface="Tahoma"/>
              </a:rPr>
              <a:t>mezcla </a:t>
            </a:r>
            <a:r>
              <a:rPr sz="1200" dirty="0">
                <a:latin typeface="Tahoma"/>
                <a:cs typeface="Tahoma"/>
              </a:rPr>
              <a:t>de </a:t>
            </a:r>
            <a:r>
              <a:rPr sz="1200" spc="-5" dirty="0">
                <a:latin typeface="Tahoma"/>
                <a:cs typeface="Tahoma"/>
              </a:rPr>
              <a:t>reacción absorberá calor </a:t>
            </a:r>
            <a:r>
              <a:rPr sz="1200" dirty="0">
                <a:latin typeface="Tahoma"/>
                <a:cs typeface="Tahoma"/>
              </a:rPr>
              <a:t>de los </a:t>
            </a:r>
            <a:r>
              <a:rPr sz="1200" spc="-5" dirty="0">
                <a:latin typeface="Tahoma"/>
                <a:cs typeface="Tahoma"/>
              </a:rPr>
              <a:t>alrededores </a:t>
            </a:r>
            <a:r>
              <a:rPr sz="1200" dirty="0">
                <a:latin typeface="Tahoma"/>
                <a:cs typeface="Tahoma"/>
              </a:rPr>
              <a:t>y tendremos 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una </a:t>
            </a:r>
            <a:r>
              <a:rPr sz="1200" spc="-5" dirty="0">
                <a:latin typeface="Tahoma"/>
                <a:cs typeface="Tahoma"/>
              </a:rPr>
              <a:t>reacción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endotérmica.</a:t>
            </a:r>
            <a:endParaRPr sz="1200">
              <a:latin typeface="Tahoma"/>
              <a:cs typeface="Tahoma"/>
            </a:endParaRPr>
          </a:p>
          <a:p>
            <a:pPr marL="12700" marR="12065" indent="359410" algn="just">
              <a:lnSpc>
                <a:spcPct val="108300"/>
              </a:lnSpc>
              <a:spcBef>
                <a:spcPts val="805"/>
              </a:spcBef>
            </a:pPr>
            <a:r>
              <a:rPr sz="1200" dirty="0">
                <a:latin typeface="Tahoma"/>
                <a:cs typeface="Tahoma"/>
              </a:rPr>
              <a:t>Ahora es </a:t>
            </a:r>
            <a:r>
              <a:rPr sz="1200" spc="-5" dirty="0">
                <a:latin typeface="Tahoma"/>
                <a:cs typeface="Tahoma"/>
              </a:rPr>
              <a:t>posible </a:t>
            </a:r>
            <a:r>
              <a:rPr sz="1200" dirty="0">
                <a:latin typeface="Tahoma"/>
                <a:cs typeface="Tahoma"/>
              </a:rPr>
              <a:t>explicar el aumento en la </a:t>
            </a:r>
            <a:r>
              <a:rPr sz="1200" spc="-5" dirty="0">
                <a:latin typeface="Tahoma"/>
                <a:cs typeface="Tahoma"/>
              </a:rPr>
              <a:t>rapidez </a:t>
            </a:r>
            <a:r>
              <a:rPr sz="1200" dirty="0">
                <a:latin typeface="Tahoma"/>
                <a:cs typeface="Tahoma"/>
              </a:rPr>
              <a:t>(o la </a:t>
            </a:r>
            <a:r>
              <a:rPr sz="1200" spc="-5" dirty="0">
                <a:latin typeface="Tahoma"/>
                <a:cs typeface="Tahoma"/>
              </a:rPr>
              <a:t>constante </a:t>
            </a:r>
            <a:r>
              <a:rPr sz="1200" dirty="0">
                <a:latin typeface="Tahoma"/>
                <a:cs typeface="Tahoma"/>
              </a:rPr>
              <a:t>de </a:t>
            </a:r>
            <a:r>
              <a:rPr sz="1200" spc="-5" dirty="0">
                <a:latin typeface="Tahoma"/>
                <a:cs typeface="Tahoma"/>
              </a:rPr>
              <a:t>rapidez) </a:t>
            </a:r>
            <a:r>
              <a:rPr sz="1200" dirty="0">
                <a:latin typeface="Tahoma"/>
                <a:cs typeface="Tahoma"/>
              </a:rPr>
              <a:t>con la 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temperatura</a:t>
            </a:r>
            <a:endParaRPr sz="1200">
              <a:latin typeface="Tahoma"/>
              <a:cs typeface="Tahoma"/>
            </a:endParaRPr>
          </a:p>
          <a:p>
            <a:pPr marL="12700" marR="11430" indent="359410" algn="just">
              <a:lnSpc>
                <a:spcPct val="109200"/>
              </a:lnSpc>
              <a:spcBef>
                <a:spcPts val="790"/>
              </a:spcBef>
            </a:pPr>
            <a:r>
              <a:rPr sz="1200" spc="-5" dirty="0">
                <a:latin typeface="Tahoma"/>
                <a:cs typeface="Tahoma"/>
              </a:rPr>
              <a:t>Debido </a:t>
            </a:r>
            <a:r>
              <a:rPr sz="1200" dirty="0">
                <a:latin typeface="Tahoma"/>
                <a:cs typeface="Tahoma"/>
              </a:rPr>
              <a:t>a que a </a:t>
            </a:r>
            <a:r>
              <a:rPr sz="1200" spc="-5" dirty="0">
                <a:latin typeface="Tahoma"/>
                <a:cs typeface="Tahoma"/>
              </a:rPr>
              <a:t>mayor temperatura están presentes </a:t>
            </a:r>
            <a:r>
              <a:rPr sz="1200" dirty="0">
                <a:latin typeface="Tahoma"/>
                <a:cs typeface="Tahoma"/>
              </a:rPr>
              <a:t>más </a:t>
            </a:r>
            <a:r>
              <a:rPr sz="1200" spc="-5" dirty="0">
                <a:latin typeface="Tahoma"/>
                <a:cs typeface="Tahoma"/>
              </a:rPr>
              <a:t>moléculas con mayor </a:t>
            </a:r>
            <a:r>
              <a:rPr sz="1200" dirty="0">
                <a:latin typeface="Tahoma"/>
                <a:cs typeface="Tahoma"/>
              </a:rPr>
              <a:t>energía, la 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rapidez de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formación</a:t>
            </a:r>
            <a:r>
              <a:rPr sz="1200" dirty="0">
                <a:latin typeface="Tahoma"/>
                <a:cs typeface="Tahoma"/>
              </a:rPr>
              <a:t> del </a:t>
            </a:r>
            <a:r>
              <a:rPr sz="1200" spc="-5" dirty="0">
                <a:latin typeface="Tahoma"/>
                <a:cs typeface="Tahoma"/>
              </a:rPr>
              <a:t>producto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también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mayor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más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alta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temperatura.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313" y="2763342"/>
            <a:ext cx="6174778" cy="346638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668397" y="533526"/>
            <a:ext cx="1499870" cy="10795"/>
          </a:xfrm>
          <a:custGeom>
            <a:avLst/>
            <a:gdLst/>
            <a:ahLst/>
            <a:cxnLst/>
            <a:rect l="l" t="t" r="r" b="b"/>
            <a:pathLst>
              <a:path w="1499870" h="10795">
                <a:moveTo>
                  <a:pt x="0" y="0"/>
                </a:moveTo>
                <a:lnTo>
                  <a:pt x="1499362" y="1066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4498" y="304291"/>
            <a:ext cx="6675755" cy="2240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732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Rapidez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Cambria Math"/>
                <a:cs typeface="Cambria Math"/>
              </a:rPr>
              <a:t>∝</a:t>
            </a:r>
            <a:r>
              <a:rPr sz="1200" spc="260" dirty="0">
                <a:latin typeface="Cambria Math"/>
                <a:cs typeface="Cambria Math"/>
              </a:rPr>
              <a:t> </a:t>
            </a:r>
            <a:r>
              <a:rPr sz="1200" spc="-5" dirty="0">
                <a:latin typeface="Tahoma"/>
                <a:cs typeface="Tahoma"/>
              </a:rPr>
              <a:t>numero de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colisiones</a:t>
            </a:r>
            <a:endParaRPr sz="1200">
              <a:latin typeface="Tahoma"/>
              <a:cs typeface="Tahoma"/>
            </a:endParaRPr>
          </a:p>
          <a:p>
            <a:pPr marR="827405" algn="ctr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ahoma"/>
              <a:cs typeface="Tahoma"/>
            </a:endParaRPr>
          </a:p>
          <a:p>
            <a:pPr marL="12700" marR="5080" indent="359410" algn="just">
              <a:lnSpc>
                <a:spcPct val="108500"/>
              </a:lnSpc>
            </a:pPr>
            <a:r>
              <a:rPr sz="1200" dirty="0">
                <a:latin typeface="Tahoma"/>
                <a:cs typeface="Tahoma"/>
              </a:rPr>
              <a:t>Considere la </a:t>
            </a:r>
            <a:r>
              <a:rPr sz="1200" spc="-5" dirty="0">
                <a:latin typeface="Tahoma"/>
                <a:cs typeface="Tahoma"/>
              </a:rPr>
              <a:t>reacción </a:t>
            </a:r>
            <a:r>
              <a:rPr sz="1200" dirty="0">
                <a:latin typeface="Tahoma"/>
                <a:cs typeface="Tahoma"/>
              </a:rPr>
              <a:t>de moléculas de A con moléculas de B para </a:t>
            </a:r>
            <a:r>
              <a:rPr sz="1200" spc="-5" dirty="0">
                <a:latin typeface="Tahoma"/>
                <a:cs typeface="Tahoma"/>
              </a:rPr>
              <a:t>formar </a:t>
            </a:r>
            <a:r>
              <a:rPr sz="1200" dirty="0">
                <a:latin typeface="Tahoma"/>
                <a:cs typeface="Tahoma"/>
              </a:rPr>
              <a:t>algún </a:t>
            </a:r>
            <a:r>
              <a:rPr sz="1200" spc="-5" dirty="0">
                <a:latin typeface="Tahoma"/>
                <a:cs typeface="Tahoma"/>
              </a:rPr>
              <a:t>producto. 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Suponga </a:t>
            </a:r>
            <a:r>
              <a:rPr sz="1200" dirty="0">
                <a:latin typeface="Tahoma"/>
                <a:cs typeface="Tahoma"/>
              </a:rPr>
              <a:t>que </a:t>
            </a:r>
            <a:r>
              <a:rPr sz="1200" spc="-5" dirty="0">
                <a:latin typeface="Tahoma"/>
                <a:cs typeface="Tahoma"/>
              </a:rPr>
              <a:t>cada </a:t>
            </a:r>
            <a:r>
              <a:rPr sz="1200" dirty="0">
                <a:latin typeface="Tahoma"/>
                <a:cs typeface="Tahoma"/>
              </a:rPr>
              <a:t>molécula del </a:t>
            </a:r>
            <a:r>
              <a:rPr sz="1200" spc="-5" dirty="0">
                <a:latin typeface="Tahoma"/>
                <a:cs typeface="Tahoma"/>
              </a:rPr>
              <a:t>producto </a:t>
            </a:r>
            <a:r>
              <a:rPr sz="1200" spc="5" dirty="0">
                <a:latin typeface="Tahoma"/>
                <a:cs typeface="Tahoma"/>
              </a:rPr>
              <a:t>se </a:t>
            </a:r>
            <a:r>
              <a:rPr sz="1200" spc="-5" dirty="0">
                <a:latin typeface="Tahoma"/>
                <a:cs typeface="Tahoma"/>
              </a:rPr>
              <a:t>forma </a:t>
            </a:r>
            <a:r>
              <a:rPr sz="1200" dirty="0">
                <a:latin typeface="Tahoma"/>
                <a:cs typeface="Tahoma"/>
              </a:rPr>
              <a:t>a partir de </a:t>
            </a:r>
            <a:r>
              <a:rPr sz="1200" spc="5" dirty="0">
                <a:latin typeface="Tahoma"/>
                <a:cs typeface="Tahoma"/>
              </a:rPr>
              <a:t>la </a:t>
            </a:r>
            <a:r>
              <a:rPr sz="1200" spc="-5" dirty="0">
                <a:latin typeface="Tahoma"/>
                <a:cs typeface="Tahoma"/>
              </a:rPr>
              <a:t>combinación directa </a:t>
            </a:r>
            <a:r>
              <a:rPr sz="1200" dirty="0">
                <a:latin typeface="Tahoma"/>
                <a:cs typeface="Tahoma"/>
              </a:rPr>
              <a:t>de una 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molécula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una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molécula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B.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Si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se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duplicase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concentración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A,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el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número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colisiones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A-B también </a:t>
            </a:r>
            <a:r>
              <a:rPr sz="1200" dirty="0">
                <a:latin typeface="Tahoma"/>
                <a:cs typeface="Tahoma"/>
              </a:rPr>
              <a:t>se </a:t>
            </a:r>
            <a:r>
              <a:rPr sz="1200" spc="-5" dirty="0">
                <a:latin typeface="Tahoma"/>
                <a:cs typeface="Tahoma"/>
              </a:rPr>
              <a:t>duplicaría. Como consecuencia, </a:t>
            </a:r>
            <a:r>
              <a:rPr sz="1200" dirty="0">
                <a:latin typeface="Tahoma"/>
                <a:cs typeface="Tahoma"/>
              </a:rPr>
              <a:t>la </a:t>
            </a:r>
            <a:r>
              <a:rPr sz="1200" spc="-5" dirty="0">
                <a:latin typeface="Tahoma"/>
                <a:cs typeface="Tahoma"/>
              </a:rPr>
              <a:t>rapidez aumentaría. De manera semejante, </a:t>
            </a:r>
            <a:r>
              <a:rPr sz="1200" dirty="0">
                <a:latin typeface="Tahoma"/>
                <a:cs typeface="Tahoma"/>
              </a:rPr>
              <a:t>al 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duplicar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concentración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moléculas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B,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-5" dirty="0">
                <a:latin typeface="Tahoma"/>
                <a:cs typeface="Tahoma"/>
              </a:rPr>
              <a:t> rapidez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aumentaría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al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doble.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Entonces,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ley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rapidez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puede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expresarse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como:</a:t>
            </a:r>
            <a:endParaRPr sz="1200">
              <a:latin typeface="Tahoma"/>
              <a:cs typeface="Tahoma"/>
            </a:endParaRPr>
          </a:p>
          <a:p>
            <a:pPr marL="1690370" algn="just">
              <a:lnSpc>
                <a:spcPct val="100000"/>
              </a:lnSpc>
              <a:spcBef>
                <a:spcPts val="675"/>
              </a:spcBef>
            </a:pPr>
            <a:r>
              <a:rPr sz="1400" spc="-5" dirty="0">
                <a:latin typeface="Tahoma"/>
                <a:cs typeface="Tahoma"/>
              </a:rPr>
              <a:t>rapidez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=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k[A][B]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44500"/>
            <a:ext cx="6672580" cy="707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00"/>
                </a:solidFill>
                <a:latin typeface="Tahoma"/>
                <a:cs typeface="Tahoma"/>
              </a:rPr>
              <a:t>LA</a:t>
            </a:r>
            <a:r>
              <a:rPr sz="12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Tahoma"/>
                <a:cs typeface="Tahoma"/>
              </a:rPr>
              <a:t>ECUACION</a:t>
            </a:r>
            <a:r>
              <a:rPr sz="12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Tahoma"/>
                <a:cs typeface="Tahoma"/>
              </a:rPr>
              <a:t>DE</a:t>
            </a: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Tahoma"/>
                <a:cs typeface="Tahoma"/>
              </a:rPr>
              <a:t>AREHENIUS</a:t>
            </a:r>
            <a:endParaRPr sz="1200">
              <a:latin typeface="Tahoma"/>
              <a:cs typeface="Tahoma"/>
            </a:endParaRPr>
          </a:p>
          <a:p>
            <a:pPr marL="12700" marR="5080" indent="359410">
              <a:lnSpc>
                <a:spcPct val="108500"/>
              </a:lnSpc>
              <a:spcBef>
                <a:spcPts val="800"/>
              </a:spcBef>
            </a:pPr>
            <a:r>
              <a:rPr sz="1200" dirty="0">
                <a:latin typeface="Tahoma"/>
                <a:cs typeface="Tahoma"/>
              </a:rPr>
              <a:t>La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dependencia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constante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rapidez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una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reacción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respecto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temperatura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expresa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mediante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siguiente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ecuación,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conocida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como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ecuación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Arrhenius: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497" y="2759701"/>
            <a:ext cx="6674484" cy="4417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59410" algn="just">
              <a:lnSpc>
                <a:spcPct val="108700"/>
              </a:lnSpc>
              <a:spcBef>
                <a:spcPts val="105"/>
              </a:spcBef>
            </a:pPr>
            <a:r>
              <a:rPr sz="1200" dirty="0">
                <a:latin typeface="Tahoma"/>
                <a:cs typeface="Tahoma"/>
              </a:rPr>
              <a:t>La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ecuación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muestra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que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constante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rapidez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es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directamente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proporcional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A,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y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por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tanto </a:t>
            </a:r>
            <a:r>
              <a:rPr sz="1200" spc="-3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 la </a:t>
            </a:r>
            <a:r>
              <a:rPr sz="1200" spc="-5" dirty="0">
                <a:latin typeface="Tahoma"/>
                <a:cs typeface="Tahoma"/>
              </a:rPr>
              <a:t>frecuencia </a:t>
            </a:r>
            <a:r>
              <a:rPr sz="1200" dirty="0">
                <a:latin typeface="Tahoma"/>
                <a:cs typeface="Tahoma"/>
              </a:rPr>
              <a:t>de </a:t>
            </a:r>
            <a:r>
              <a:rPr sz="1200" spc="-5" dirty="0">
                <a:latin typeface="Tahoma"/>
                <a:cs typeface="Tahoma"/>
              </a:rPr>
              <a:t>las colisiones. Además, debido </a:t>
            </a:r>
            <a:r>
              <a:rPr sz="1200" dirty="0">
                <a:latin typeface="Tahoma"/>
                <a:cs typeface="Tahoma"/>
              </a:rPr>
              <a:t>al signo negativo </a:t>
            </a:r>
            <a:r>
              <a:rPr sz="1200" spc="-5" dirty="0">
                <a:latin typeface="Tahoma"/>
                <a:cs typeface="Tahoma"/>
              </a:rPr>
              <a:t>asociado </a:t>
            </a:r>
            <a:r>
              <a:rPr sz="1200" dirty="0">
                <a:latin typeface="Tahoma"/>
                <a:cs typeface="Tahoma"/>
              </a:rPr>
              <a:t>al </a:t>
            </a:r>
            <a:r>
              <a:rPr sz="1200" spc="-5" dirty="0">
                <a:latin typeface="Tahoma"/>
                <a:cs typeface="Tahoma"/>
              </a:rPr>
              <a:t>exponente Ea/RT, </a:t>
            </a:r>
            <a:r>
              <a:rPr sz="1200" dirty="0">
                <a:latin typeface="Tahoma"/>
                <a:cs typeface="Tahoma"/>
              </a:rPr>
              <a:t>la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constante </a:t>
            </a:r>
            <a:r>
              <a:rPr sz="1200" dirty="0">
                <a:latin typeface="Tahoma"/>
                <a:cs typeface="Tahoma"/>
              </a:rPr>
              <a:t>de </a:t>
            </a:r>
            <a:r>
              <a:rPr sz="1200" spc="-5" dirty="0">
                <a:latin typeface="Tahoma"/>
                <a:cs typeface="Tahoma"/>
              </a:rPr>
              <a:t>rapidez disminuye cuando aumenta </a:t>
            </a:r>
            <a:r>
              <a:rPr sz="1200" spc="-10" dirty="0">
                <a:latin typeface="Tahoma"/>
                <a:cs typeface="Tahoma"/>
              </a:rPr>
              <a:t>la </a:t>
            </a:r>
            <a:r>
              <a:rPr sz="1200" spc="-5" dirty="0">
                <a:latin typeface="Tahoma"/>
                <a:cs typeface="Tahoma"/>
              </a:rPr>
              <a:t>energía </a:t>
            </a:r>
            <a:r>
              <a:rPr sz="1200" dirty="0">
                <a:latin typeface="Tahoma"/>
                <a:cs typeface="Tahoma"/>
              </a:rPr>
              <a:t>de activación y </a:t>
            </a:r>
            <a:r>
              <a:rPr sz="1200" spc="-5" dirty="0">
                <a:latin typeface="Tahoma"/>
                <a:cs typeface="Tahoma"/>
              </a:rPr>
              <a:t>aumenta con </a:t>
            </a:r>
            <a:r>
              <a:rPr sz="1200" dirty="0">
                <a:latin typeface="Tahoma"/>
                <a:cs typeface="Tahoma"/>
              </a:rPr>
              <a:t>el 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incremento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</a:t>
            </a:r>
            <a:r>
              <a:rPr sz="1200" dirty="0">
                <a:latin typeface="Tahoma"/>
                <a:cs typeface="Tahoma"/>
              </a:rPr>
              <a:t> la </a:t>
            </a:r>
            <a:r>
              <a:rPr sz="1200" spc="-5" dirty="0">
                <a:latin typeface="Tahoma"/>
                <a:cs typeface="Tahoma"/>
              </a:rPr>
              <a:t>temperatura.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ahoma"/>
              <a:cs typeface="Tahoma"/>
            </a:endParaRPr>
          </a:p>
          <a:p>
            <a:pPr marL="372110">
              <a:lnSpc>
                <a:spcPct val="100000"/>
              </a:lnSpc>
            </a:pPr>
            <a:r>
              <a:rPr sz="1200" b="1" spc="-5" dirty="0">
                <a:solidFill>
                  <a:srgbClr val="FF0000"/>
                </a:solidFill>
                <a:latin typeface="Tahoma"/>
                <a:cs typeface="Tahoma"/>
              </a:rPr>
              <a:t>MECANISMOS</a:t>
            </a:r>
            <a:r>
              <a:rPr sz="12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Tahoma"/>
                <a:cs typeface="Tahoma"/>
              </a:rPr>
              <a:t>DE</a:t>
            </a:r>
            <a:r>
              <a:rPr sz="12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Tahoma"/>
                <a:cs typeface="Tahoma"/>
              </a:rPr>
              <a:t>REACCION:</a:t>
            </a:r>
            <a:endParaRPr sz="1200">
              <a:latin typeface="Tahoma"/>
              <a:cs typeface="Tahoma"/>
            </a:endParaRPr>
          </a:p>
          <a:p>
            <a:pPr marL="12700" marR="5080" indent="359410" algn="just">
              <a:lnSpc>
                <a:spcPct val="108600"/>
              </a:lnSpc>
              <a:spcBef>
                <a:spcPts val="800"/>
              </a:spcBef>
            </a:pPr>
            <a:r>
              <a:rPr sz="1200" dirty="0">
                <a:latin typeface="Tahoma"/>
                <a:cs typeface="Tahoma"/>
              </a:rPr>
              <a:t>Es el </a:t>
            </a:r>
            <a:r>
              <a:rPr sz="1200" spc="-5" dirty="0">
                <a:latin typeface="Tahoma"/>
                <a:cs typeface="Tahoma"/>
              </a:rPr>
              <a:t>proceso por </a:t>
            </a:r>
            <a:r>
              <a:rPr sz="1200" dirty="0">
                <a:latin typeface="Tahoma"/>
                <a:cs typeface="Tahoma"/>
              </a:rPr>
              <a:t>el </a:t>
            </a:r>
            <a:r>
              <a:rPr sz="1200" spc="-5" dirty="0">
                <a:latin typeface="Tahoma"/>
                <a:cs typeface="Tahoma"/>
              </a:rPr>
              <a:t>cual </a:t>
            </a:r>
            <a:r>
              <a:rPr sz="1200" dirty="0">
                <a:latin typeface="Tahoma"/>
                <a:cs typeface="Tahoma"/>
              </a:rPr>
              <a:t>se </a:t>
            </a:r>
            <a:r>
              <a:rPr sz="1200" spc="-5" dirty="0">
                <a:latin typeface="Tahoma"/>
                <a:cs typeface="Tahoma"/>
              </a:rPr>
              <a:t>lleva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-5" dirty="0">
                <a:latin typeface="Tahoma"/>
                <a:cs typeface="Tahoma"/>
              </a:rPr>
              <a:t>cabo </a:t>
            </a:r>
            <a:r>
              <a:rPr sz="1200" dirty="0">
                <a:latin typeface="Tahoma"/>
                <a:cs typeface="Tahoma"/>
              </a:rPr>
              <a:t>una </a:t>
            </a:r>
            <a:r>
              <a:rPr sz="1200" spc="-5" dirty="0">
                <a:latin typeface="Tahoma"/>
                <a:cs typeface="Tahoma"/>
              </a:rPr>
              <a:t>reacción. Proporciona información </a:t>
            </a:r>
            <a:r>
              <a:rPr sz="1200" dirty="0">
                <a:latin typeface="Tahoma"/>
                <a:cs typeface="Tahoma"/>
              </a:rPr>
              <a:t>de las </a:t>
            </a:r>
            <a:r>
              <a:rPr sz="1200" b="1" spc="-5" dirty="0">
                <a:latin typeface="Tahoma"/>
                <a:cs typeface="Tahoma"/>
              </a:rPr>
              <a:t>etapas </a:t>
            </a:r>
            <a:r>
              <a:rPr sz="1200" b="1" spc="-34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elementales </a:t>
            </a:r>
            <a:r>
              <a:rPr sz="1200" b="1" dirty="0">
                <a:latin typeface="Tahoma"/>
                <a:cs typeface="Tahoma"/>
              </a:rPr>
              <a:t>o </a:t>
            </a:r>
            <a:r>
              <a:rPr sz="1200" b="1" spc="-5" dirty="0">
                <a:latin typeface="Tahoma"/>
                <a:cs typeface="Tahoma"/>
              </a:rPr>
              <a:t>reacciones elementales, </a:t>
            </a:r>
            <a:r>
              <a:rPr sz="1200" dirty="0">
                <a:latin typeface="Tahoma"/>
                <a:cs typeface="Tahoma"/>
              </a:rPr>
              <a:t>una </a:t>
            </a:r>
            <a:r>
              <a:rPr sz="1200" spc="-5" dirty="0">
                <a:latin typeface="Tahoma"/>
                <a:cs typeface="Tahoma"/>
              </a:rPr>
              <a:t>serie </a:t>
            </a:r>
            <a:r>
              <a:rPr sz="1200" dirty="0">
                <a:latin typeface="Tahoma"/>
                <a:cs typeface="Tahoma"/>
              </a:rPr>
              <a:t>de </a:t>
            </a:r>
            <a:r>
              <a:rPr sz="1200" spc="-5" dirty="0">
                <a:latin typeface="Tahoma"/>
                <a:cs typeface="Tahoma"/>
              </a:rPr>
              <a:t>reacciones sencillas </a:t>
            </a:r>
            <a:r>
              <a:rPr sz="1200" dirty="0">
                <a:latin typeface="Tahoma"/>
                <a:cs typeface="Tahoma"/>
              </a:rPr>
              <a:t>que representan </a:t>
            </a:r>
            <a:r>
              <a:rPr sz="1200" spc="-5" dirty="0">
                <a:latin typeface="Tahoma"/>
                <a:cs typeface="Tahoma"/>
              </a:rPr>
              <a:t>el 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avance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reacción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global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nivel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molecular.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El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término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que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utiliza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para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secuencia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de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etapas </a:t>
            </a:r>
            <a:r>
              <a:rPr sz="1200" spc="-36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elementales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que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conducen</a:t>
            </a:r>
            <a:r>
              <a:rPr sz="1200" dirty="0">
                <a:latin typeface="Tahoma"/>
                <a:cs typeface="Tahoma"/>
              </a:rPr>
              <a:t> a la </a:t>
            </a:r>
            <a:r>
              <a:rPr sz="1200" spc="-5" dirty="0">
                <a:latin typeface="Tahoma"/>
                <a:cs typeface="Tahoma"/>
              </a:rPr>
              <a:t>formación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del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producto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es </a:t>
            </a:r>
            <a:r>
              <a:rPr sz="1200" spc="-5" dirty="0">
                <a:latin typeface="Tahoma"/>
                <a:cs typeface="Tahoma"/>
              </a:rPr>
              <a:t>el </a:t>
            </a:r>
            <a:r>
              <a:rPr sz="1200" dirty="0">
                <a:latin typeface="Tahoma"/>
                <a:cs typeface="Tahoma"/>
              </a:rPr>
              <a:t>mecanismo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 </a:t>
            </a:r>
            <a:r>
              <a:rPr sz="1200" spc="-5" dirty="0">
                <a:latin typeface="Tahoma"/>
                <a:cs typeface="Tahoma"/>
              </a:rPr>
              <a:t>reacción</a:t>
            </a:r>
            <a:endParaRPr sz="1200">
              <a:latin typeface="Tahoma"/>
              <a:cs typeface="Tahoma"/>
            </a:endParaRPr>
          </a:p>
          <a:p>
            <a:pPr marL="2544445">
              <a:lnSpc>
                <a:spcPct val="100000"/>
              </a:lnSpc>
              <a:spcBef>
                <a:spcPts val="1019"/>
              </a:spcBef>
            </a:pPr>
            <a:r>
              <a:rPr sz="1800" spc="-7" baseline="4629" dirty="0">
                <a:latin typeface="Tahoma"/>
                <a:cs typeface="Tahoma"/>
              </a:rPr>
              <a:t>2NO(g)</a:t>
            </a:r>
            <a:r>
              <a:rPr sz="1800" spc="-22" baseline="4629" dirty="0">
                <a:latin typeface="Tahoma"/>
                <a:cs typeface="Tahoma"/>
              </a:rPr>
              <a:t> </a:t>
            </a:r>
            <a:r>
              <a:rPr sz="1800" baseline="4629" dirty="0">
                <a:latin typeface="Tahoma"/>
                <a:cs typeface="Tahoma"/>
              </a:rPr>
              <a:t>+</a:t>
            </a:r>
            <a:r>
              <a:rPr sz="1800" spc="-7" baseline="4629" dirty="0">
                <a:latin typeface="Tahoma"/>
                <a:cs typeface="Tahoma"/>
              </a:rPr>
              <a:t> O</a:t>
            </a:r>
            <a:r>
              <a:rPr sz="800" spc="-5" dirty="0">
                <a:latin typeface="Tahoma"/>
                <a:cs typeface="Tahoma"/>
              </a:rPr>
              <a:t>2</a:t>
            </a:r>
            <a:r>
              <a:rPr sz="1800" spc="-7" baseline="4629" dirty="0">
                <a:latin typeface="Tahoma"/>
                <a:cs typeface="Tahoma"/>
              </a:rPr>
              <a:t>(g) </a:t>
            </a:r>
            <a:r>
              <a:rPr sz="1800" baseline="4629" dirty="0">
                <a:latin typeface="Cambria Math"/>
                <a:cs typeface="Cambria Math"/>
              </a:rPr>
              <a:t>⎯</a:t>
            </a:r>
            <a:r>
              <a:rPr sz="1800" baseline="4629" dirty="0">
                <a:latin typeface="Tahoma"/>
                <a:cs typeface="Tahoma"/>
              </a:rPr>
              <a:t>→</a:t>
            </a:r>
            <a:r>
              <a:rPr sz="1800" spc="-15" baseline="4629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2NO</a:t>
            </a:r>
            <a:r>
              <a:rPr sz="800" spc="-5" dirty="0">
                <a:latin typeface="Tahoma"/>
                <a:cs typeface="Tahoma"/>
              </a:rPr>
              <a:t>2</a:t>
            </a:r>
            <a:r>
              <a:rPr sz="1800" spc="-7" baseline="4629" dirty="0">
                <a:latin typeface="Tahoma"/>
                <a:cs typeface="Tahoma"/>
              </a:rPr>
              <a:t>(g)</a:t>
            </a:r>
            <a:endParaRPr sz="1800" baseline="4629">
              <a:latin typeface="Tahoma"/>
              <a:cs typeface="Tahoma"/>
            </a:endParaRPr>
          </a:p>
          <a:p>
            <a:pPr marL="12700" marR="8890" indent="359410" algn="just">
              <a:lnSpc>
                <a:spcPct val="108300"/>
              </a:lnSpc>
              <a:spcBef>
                <a:spcPts val="720"/>
              </a:spcBef>
            </a:pPr>
            <a:r>
              <a:rPr sz="1200" dirty="0">
                <a:latin typeface="Tahoma"/>
                <a:cs typeface="Tahoma"/>
              </a:rPr>
              <a:t>La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molecularidad</a:t>
            </a:r>
            <a:r>
              <a:rPr sz="1200" b="1" spc="-6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de</a:t>
            </a:r>
            <a:r>
              <a:rPr sz="1200" b="1" spc="-4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una</a:t>
            </a:r>
            <a:r>
              <a:rPr sz="1200" b="1" spc="-6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reacción</a:t>
            </a:r>
            <a:r>
              <a:rPr sz="1200" b="1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es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el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número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moléculas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que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reaccionan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en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una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etapa </a:t>
            </a:r>
            <a:r>
              <a:rPr sz="1200" spc="-36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elemental. Estas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moléculas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pueden</a:t>
            </a:r>
            <a:r>
              <a:rPr sz="1200" dirty="0">
                <a:latin typeface="Tahoma"/>
                <a:cs typeface="Tahoma"/>
              </a:rPr>
              <a:t> ser</a:t>
            </a:r>
            <a:r>
              <a:rPr sz="1200" spc="-5" dirty="0">
                <a:latin typeface="Tahoma"/>
                <a:cs typeface="Tahoma"/>
              </a:rPr>
              <a:t> las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mismas</a:t>
            </a:r>
            <a:r>
              <a:rPr sz="1200" dirty="0">
                <a:latin typeface="Tahoma"/>
                <a:cs typeface="Tahoma"/>
              </a:rPr>
              <a:t> o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diferentes.</a:t>
            </a:r>
            <a:endParaRPr sz="1200">
              <a:latin typeface="Tahoma"/>
              <a:cs typeface="Tahoma"/>
            </a:endParaRPr>
          </a:p>
          <a:p>
            <a:pPr marL="372110">
              <a:lnSpc>
                <a:spcPct val="100000"/>
              </a:lnSpc>
              <a:spcBef>
                <a:spcPts val="925"/>
              </a:spcBef>
            </a:pPr>
            <a:r>
              <a:rPr sz="1200" spc="-5" dirty="0">
                <a:latin typeface="Tahoma"/>
                <a:cs typeface="Tahoma"/>
              </a:rPr>
              <a:t>Reacción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bimolecular: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una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etapa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elemental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que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implica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dos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moléculas.</a:t>
            </a:r>
            <a:endParaRPr sz="1200">
              <a:latin typeface="Tahoma"/>
              <a:cs typeface="Tahoma"/>
            </a:endParaRPr>
          </a:p>
          <a:p>
            <a:pPr marL="12700" marR="5715" indent="359410" algn="just">
              <a:lnSpc>
                <a:spcPct val="109200"/>
              </a:lnSpc>
              <a:spcBef>
                <a:spcPts val="790"/>
              </a:spcBef>
            </a:pPr>
            <a:r>
              <a:rPr sz="1200" spc="-5" dirty="0">
                <a:latin typeface="Tahoma"/>
                <a:cs typeface="Tahoma"/>
              </a:rPr>
              <a:t>Reacción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unimolecular:</a:t>
            </a:r>
            <a:r>
              <a:rPr sz="1200" dirty="0">
                <a:latin typeface="Tahoma"/>
                <a:cs typeface="Tahoma"/>
              </a:rPr>
              <a:t> una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etapa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elemental</a:t>
            </a:r>
            <a:r>
              <a:rPr sz="1200" dirty="0">
                <a:latin typeface="Tahoma"/>
                <a:cs typeface="Tahoma"/>
              </a:rPr>
              <a:t> en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5" dirty="0">
                <a:latin typeface="Tahoma"/>
                <a:cs typeface="Tahoma"/>
              </a:rPr>
              <a:t> que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sólo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participa</a:t>
            </a:r>
            <a:r>
              <a:rPr sz="1200" dirty="0">
                <a:latin typeface="Tahoma"/>
                <a:cs typeface="Tahoma"/>
              </a:rPr>
              <a:t> una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molécula 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reaccionante</a:t>
            </a:r>
            <a:endParaRPr sz="1200">
              <a:latin typeface="Tahoma"/>
              <a:cs typeface="Tahoma"/>
            </a:endParaRPr>
          </a:p>
          <a:p>
            <a:pPr marL="12700" marR="9525" indent="359410" algn="just">
              <a:lnSpc>
                <a:spcPct val="109200"/>
              </a:lnSpc>
              <a:spcBef>
                <a:spcPts val="780"/>
              </a:spcBef>
            </a:pPr>
            <a:r>
              <a:rPr sz="1200" spc="-5" dirty="0">
                <a:latin typeface="Tahoma"/>
                <a:cs typeface="Tahoma"/>
              </a:rPr>
              <a:t>Reacciones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termoleculares: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reacciones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donde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participan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tres</a:t>
            </a:r>
            <a:r>
              <a:rPr sz="1200" dirty="0">
                <a:latin typeface="Tahoma"/>
                <a:cs typeface="Tahoma"/>
              </a:rPr>
              <a:t> moléculas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una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etapa 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elemental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994" y="1261617"/>
            <a:ext cx="1190625" cy="393065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ts val="1750"/>
              </a:lnSpc>
            </a:pPr>
            <a:r>
              <a:rPr sz="2400" spc="-7" baseline="-19097" dirty="0">
                <a:latin typeface="Tahoma"/>
                <a:cs typeface="Tahoma"/>
              </a:rPr>
              <a:t>K=Ae</a:t>
            </a:r>
            <a:r>
              <a:rPr sz="2400" spc="-60" baseline="-19097" dirty="0">
                <a:latin typeface="Tahoma"/>
                <a:cs typeface="Tahoma"/>
              </a:rPr>
              <a:t> </a:t>
            </a:r>
            <a:r>
              <a:rPr sz="1050" dirty="0">
                <a:latin typeface="Tahoma"/>
                <a:cs typeface="Tahoma"/>
              </a:rPr>
              <a:t>–Ea/T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9680" y="1189105"/>
            <a:ext cx="3636010" cy="112649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395"/>
              </a:spcBef>
            </a:pPr>
            <a:r>
              <a:rPr sz="1200" spc="-5" dirty="0">
                <a:latin typeface="Tahoma"/>
                <a:cs typeface="Tahoma"/>
              </a:rPr>
              <a:t>Donde:</a:t>
            </a:r>
            <a:endParaRPr sz="1200">
              <a:latin typeface="Tahoma"/>
              <a:cs typeface="Tahoma"/>
            </a:endParaRPr>
          </a:p>
          <a:p>
            <a:pPr marL="93980">
              <a:lnSpc>
                <a:spcPct val="100000"/>
              </a:lnSpc>
              <a:spcBef>
                <a:spcPts val="800"/>
              </a:spcBef>
            </a:pPr>
            <a:r>
              <a:rPr sz="1200" b="1" dirty="0">
                <a:latin typeface="Tahoma"/>
                <a:cs typeface="Tahoma"/>
              </a:rPr>
              <a:t>Ea</a:t>
            </a:r>
            <a:r>
              <a:rPr sz="1200" b="1" spc="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es la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energía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 activación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-5" dirty="0">
                <a:latin typeface="Tahoma"/>
                <a:cs typeface="Tahoma"/>
              </a:rPr>
              <a:t> reacción.</a:t>
            </a:r>
            <a:endParaRPr sz="1200">
              <a:latin typeface="Tahoma"/>
              <a:cs typeface="Tahoma"/>
            </a:endParaRPr>
          </a:p>
          <a:p>
            <a:pPr marL="93980">
              <a:lnSpc>
                <a:spcPct val="100000"/>
              </a:lnSpc>
              <a:spcBef>
                <a:spcPts val="805"/>
              </a:spcBef>
            </a:pPr>
            <a:r>
              <a:rPr sz="1200" b="1" dirty="0">
                <a:latin typeface="Tahoma"/>
                <a:cs typeface="Tahoma"/>
              </a:rPr>
              <a:t>R</a:t>
            </a:r>
            <a:r>
              <a:rPr sz="1200" b="1" spc="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es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constante de </a:t>
            </a:r>
            <a:r>
              <a:rPr sz="1200" spc="-10" dirty="0">
                <a:latin typeface="Tahoma"/>
                <a:cs typeface="Tahoma"/>
              </a:rPr>
              <a:t>los</a:t>
            </a:r>
            <a:r>
              <a:rPr sz="1200" spc="-5" dirty="0">
                <a:latin typeface="Tahoma"/>
                <a:cs typeface="Tahoma"/>
              </a:rPr>
              <a:t> gases</a:t>
            </a:r>
            <a:endParaRPr sz="1200">
              <a:latin typeface="Tahoma"/>
              <a:cs typeface="Tahoma"/>
            </a:endParaRPr>
          </a:p>
          <a:p>
            <a:pPr marL="93980">
              <a:lnSpc>
                <a:spcPct val="100000"/>
              </a:lnSpc>
              <a:spcBef>
                <a:spcPts val="815"/>
              </a:spcBef>
            </a:pPr>
            <a:r>
              <a:rPr sz="1200" b="1" dirty="0">
                <a:latin typeface="Tahoma"/>
                <a:cs typeface="Tahoma"/>
              </a:rPr>
              <a:t>T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temperatura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absoluta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470" y="444499"/>
            <a:ext cx="9963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0000"/>
                </a:solidFill>
                <a:latin typeface="Tahoma"/>
                <a:cs typeface="Tahoma"/>
              </a:rPr>
              <a:t>CATALISIS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7751826"/>
            <a:ext cx="6673215" cy="191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55" indent="359410">
              <a:lnSpc>
                <a:spcPct val="1083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Un</a:t>
            </a:r>
            <a:r>
              <a:rPr sz="1200" spc="35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catalizador</a:t>
            </a:r>
            <a:r>
              <a:rPr sz="1200" spc="3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es</a:t>
            </a:r>
            <a:r>
              <a:rPr sz="1200" spc="34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una</a:t>
            </a:r>
            <a:r>
              <a:rPr sz="1200" spc="3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sustancia</a:t>
            </a:r>
            <a:r>
              <a:rPr sz="1200" spc="3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que</a:t>
            </a:r>
            <a:r>
              <a:rPr sz="1200" spc="34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aumenta</a:t>
            </a:r>
            <a:r>
              <a:rPr sz="1200" spc="3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3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rapidez</a:t>
            </a:r>
            <a:r>
              <a:rPr sz="1200" spc="3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</a:t>
            </a:r>
            <a:r>
              <a:rPr sz="1200" spc="3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una</a:t>
            </a:r>
            <a:r>
              <a:rPr sz="1200" spc="3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reacción</a:t>
            </a:r>
            <a:r>
              <a:rPr sz="1200" spc="3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mediante</a:t>
            </a:r>
            <a:r>
              <a:rPr sz="1200" spc="3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disminución de</a:t>
            </a:r>
            <a:r>
              <a:rPr sz="1200" dirty="0">
                <a:latin typeface="Tahoma"/>
                <a:cs typeface="Tahoma"/>
              </a:rPr>
              <a:t> la </a:t>
            </a:r>
            <a:r>
              <a:rPr sz="1200" spc="-5" dirty="0">
                <a:latin typeface="Tahoma"/>
                <a:cs typeface="Tahoma"/>
              </a:rPr>
              <a:t>energía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</a:t>
            </a:r>
            <a:r>
              <a:rPr sz="1200" dirty="0">
                <a:latin typeface="Tahoma"/>
                <a:cs typeface="Tahoma"/>
              </a:rPr>
              <a:t> activación.</a:t>
            </a:r>
            <a:endParaRPr sz="1200">
              <a:latin typeface="Tahoma"/>
              <a:cs typeface="Tahoma"/>
            </a:endParaRPr>
          </a:p>
          <a:p>
            <a:pPr marL="12700" marR="9525" indent="359410">
              <a:lnSpc>
                <a:spcPct val="108300"/>
              </a:lnSpc>
              <a:spcBef>
                <a:spcPts val="805"/>
              </a:spcBef>
            </a:pPr>
            <a:r>
              <a:rPr sz="1200" spc="-5" dirty="0">
                <a:solidFill>
                  <a:srgbClr val="6F2F9F"/>
                </a:solidFill>
                <a:latin typeface="Tahoma"/>
                <a:cs typeface="Tahoma"/>
              </a:rPr>
              <a:t>Catálisis</a:t>
            </a:r>
            <a:r>
              <a:rPr sz="1200" spc="6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6F2F9F"/>
                </a:solidFill>
                <a:latin typeface="Tahoma"/>
                <a:cs typeface="Tahoma"/>
              </a:rPr>
              <a:t>heterogéneas:</a:t>
            </a:r>
            <a:r>
              <a:rPr sz="1200" spc="6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los</a:t>
            </a:r>
            <a:r>
              <a:rPr sz="1200" spc="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reactivos</a:t>
            </a:r>
            <a:r>
              <a:rPr sz="1200" spc="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y</a:t>
            </a:r>
            <a:r>
              <a:rPr sz="1200" spc="7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el</a:t>
            </a:r>
            <a:r>
              <a:rPr sz="1200" spc="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catalizador</a:t>
            </a:r>
            <a:r>
              <a:rPr sz="1200" spc="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se</a:t>
            </a:r>
            <a:r>
              <a:rPr sz="1200" spc="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encuentran</a:t>
            </a:r>
            <a:r>
              <a:rPr sz="1200" spc="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en</a:t>
            </a:r>
            <a:r>
              <a:rPr sz="1200" spc="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fases</a:t>
            </a:r>
            <a:r>
              <a:rPr sz="1200" spc="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distintas.</a:t>
            </a:r>
            <a:r>
              <a:rPr sz="1200" spc="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Por</a:t>
            </a:r>
            <a:r>
              <a:rPr sz="1200" spc="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lo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general,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el </a:t>
            </a:r>
            <a:r>
              <a:rPr sz="1200" spc="-5" dirty="0">
                <a:latin typeface="Tahoma"/>
                <a:cs typeface="Tahoma"/>
              </a:rPr>
              <a:t>catalizador </a:t>
            </a:r>
            <a:r>
              <a:rPr sz="1200" dirty="0">
                <a:latin typeface="Tahoma"/>
                <a:cs typeface="Tahoma"/>
              </a:rPr>
              <a:t>es un </a:t>
            </a:r>
            <a:r>
              <a:rPr sz="1200" spc="-5" dirty="0">
                <a:latin typeface="Tahoma"/>
                <a:cs typeface="Tahoma"/>
              </a:rPr>
              <a:t>sólido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y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los </a:t>
            </a:r>
            <a:r>
              <a:rPr sz="1200" spc="-5" dirty="0">
                <a:latin typeface="Tahoma"/>
                <a:cs typeface="Tahoma"/>
              </a:rPr>
              <a:t>reactivos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son gases</a:t>
            </a:r>
            <a:r>
              <a:rPr sz="1200" dirty="0">
                <a:latin typeface="Tahoma"/>
                <a:cs typeface="Tahoma"/>
              </a:rPr>
              <a:t> o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líquidos.</a:t>
            </a:r>
            <a:endParaRPr sz="1200">
              <a:latin typeface="Tahoma"/>
              <a:cs typeface="Tahoma"/>
            </a:endParaRPr>
          </a:p>
          <a:p>
            <a:pPr marL="12700" marR="6350" indent="359410">
              <a:lnSpc>
                <a:spcPct val="109200"/>
              </a:lnSpc>
              <a:spcBef>
                <a:spcPts val="790"/>
              </a:spcBef>
            </a:pPr>
            <a:r>
              <a:rPr sz="1200" spc="-5" dirty="0">
                <a:solidFill>
                  <a:srgbClr val="6F2F9F"/>
                </a:solidFill>
                <a:latin typeface="Tahoma"/>
                <a:cs typeface="Tahoma"/>
              </a:rPr>
              <a:t>Catálisis</a:t>
            </a:r>
            <a:r>
              <a:rPr sz="1200" spc="5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6F2F9F"/>
                </a:solidFill>
                <a:latin typeface="Tahoma"/>
                <a:cs typeface="Tahoma"/>
              </a:rPr>
              <a:t>homogénea:</a:t>
            </a:r>
            <a:r>
              <a:rPr sz="1200" spc="3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los</a:t>
            </a:r>
            <a:r>
              <a:rPr sz="1200" spc="5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reactivos</a:t>
            </a:r>
            <a:r>
              <a:rPr sz="1200" spc="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y</a:t>
            </a:r>
            <a:r>
              <a:rPr sz="1200" spc="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el</a:t>
            </a:r>
            <a:r>
              <a:rPr sz="1200" spc="5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catalizador</a:t>
            </a:r>
            <a:r>
              <a:rPr sz="1200" spc="5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están</a:t>
            </a:r>
            <a:r>
              <a:rPr sz="1200" spc="5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dispersos</a:t>
            </a:r>
            <a:r>
              <a:rPr sz="1200" spc="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en</a:t>
            </a:r>
            <a:r>
              <a:rPr sz="1200" spc="5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una</a:t>
            </a:r>
            <a:r>
              <a:rPr sz="1200" spc="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sola</a:t>
            </a:r>
            <a:r>
              <a:rPr sz="1200" spc="5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fase,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generalmente </a:t>
            </a:r>
            <a:r>
              <a:rPr sz="1200" dirty="0">
                <a:latin typeface="Tahoma"/>
                <a:cs typeface="Tahoma"/>
              </a:rPr>
              <a:t>líquida</a:t>
            </a:r>
            <a:endParaRPr sz="1200">
              <a:latin typeface="Tahoma"/>
              <a:cs typeface="Tahoma"/>
            </a:endParaRPr>
          </a:p>
          <a:p>
            <a:pPr marL="12700" marR="5080" indent="359410">
              <a:lnSpc>
                <a:spcPct val="109200"/>
              </a:lnSpc>
              <a:spcBef>
                <a:spcPts val="780"/>
              </a:spcBef>
            </a:pPr>
            <a:r>
              <a:rPr sz="1200" spc="-5" dirty="0">
                <a:solidFill>
                  <a:srgbClr val="6F2F9F"/>
                </a:solidFill>
                <a:latin typeface="Tahoma"/>
                <a:cs typeface="Tahoma"/>
              </a:rPr>
              <a:t>Catálisis</a:t>
            </a:r>
            <a:r>
              <a:rPr sz="1200" spc="6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6F2F9F"/>
                </a:solidFill>
                <a:latin typeface="Tahoma"/>
                <a:cs typeface="Tahoma"/>
              </a:rPr>
              <a:t>enzimática:</a:t>
            </a:r>
            <a:r>
              <a:rPr sz="1200" spc="5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Las</a:t>
            </a:r>
            <a:r>
              <a:rPr sz="1200" spc="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enzimas</a:t>
            </a:r>
            <a:r>
              <a:rPr sz="1200" spc="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son</a:t>
            </a:r>
            <a:r>
              <a:rPr sz="1200" spc="5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catalizadores</a:t>
            </a:r>
            <a:r>
              <a:rPr sz="1200" spc="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biológicos</a:t>
            </a:r>
            <a:r>
              <a:rPr sz="1200" spc="10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que</a:t>
            </a:r>
            <a:r>
              <a:rPr sz="1200" spc="8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aumentan</a:t>
            </a:r>
            <a:r>
              <a:rPr sz="1200" spc="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6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velocidad</a:t>
            </a:r>
            <a:r>
              <a:rPr sz="1200" spc="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las</a:t>
            </a:r>
            <a:r>
              <a:rPr sz="1200" spc="-5" dirty="0">
                <a:latin typeface="Tahoma"/>
                <a:cs typeface="Tahoma"/>
              </a:rPr>
              <a:t> reacciones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bioquímicas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370" y="887092"/>
            <a:ext cx="4738111" cy="295887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5536" y="4192807"/>
            <a:ext cx="5129613" cy="313610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D7E2872110D441859E89660EF585B3" ma:contentTypeVersion="14" ma:contentTypeDescription="Create a new document." ma:contentTypeScope="" ma:versionID="77b0551d811fae3024fa0795d93e1b57">
  <xsd:schema xmlns:xsd="http://www.w3.org/2001/XMLSchema" xmlns:xs="http://www.w3.org/2001/XMLSchema" xmlns:p="http://schemas.microsoft.com/office/2006/metadata/properties" xmlns:ns2="8d1bf841-eb2c-49ab-9c8b-024d2090bdec" xmlns:ns3="0c2f789d-87d1-4dc9-9a51-1fd80dd83c97" targetNamespace="http://schemas.microsoft.com/office/2006/metadata/properties" ma:root="true" ma:fieldsID="023f92483d3998ef11f0a55d07de917b" ns2:_="" ns3:_="">
    <xsd:import namespace="8d1bf841-eb2c-49ab-9c8b-024d2090bdec"/>
    <xsd:import namespace="0c2f789d-87d1-4dc9-9a51-1fd80dd83c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1bf841-eb2c-49ab-9c8b-024d2090bd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480f935f-056e-43d0-a9c3-6f0a0280ba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f789d-87d1-4dc9-9a51-1fd80dd83c9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6281ac7e-2b93-47a6-95c2-3b6dc9011c7f}" ma:internalName="TaxCatchAll" ma:showField="CatchAllData" ma:web="0c2f789d-87d1-4dc9-9a51-1fd80dd83c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c2f789d-87d1-4dc9-9a51-1fd80dd83c97" xsi:nil="true"/>
    <lcf76f155ced4ddcb4097134ff3c332f xmlns="8d1bf841-eb2c-49ab-9c8b-024d2090bde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83496F0-F8D3-4F92-87A3-C51B54BA96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073CA6-E586-42FE-8A1F-4462011AF0BE}"/>
</file>

<file path=customXml/itemProps3.xml><?xml version="1.0" encoding="utf-8"?>
<ds:datastoreItem xmlns:ds="http://schemas.openxmlformats.org/officeDocument/2006/customXml" ds:itemID="{49BDCAEC-6257-4DA4-8DB6-85B5BE79AB15}">
  <ds:schemaRefs>
    <ds:schemaRef ds:uri="http://schemas.microsoft.com/office/2006/metadata/properties"/>
    <ds:schemaRef ds:uri="http://schemas.microsoft.com/office/infopath/2007/PartnerControls"/>
    <ds:schemaRef ds:uri="0c2f789d-87d1-4dc9-9a51-1fd80dd83c97"/>
    <ds:schemaRef ds:uri="8d1bf841-eb2c-49ab-9c8b-024d2090bde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1034</Words>
  <Application>Microsoft Office PowerPoint</Application>
  <PresentationFormat>Personalizado</PresentationFormat>
  <Paragraphs>83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Usuario</cp:lastModifiedBy>
  <cp:revision>5</cp:revision>
  <dcterms:created xsi:type="dcterms:W3CDTF">2024-03-13T21:42:35Z</dcterms:created>
  <dcterms:modified xsi:type="dcterms:W3CDTF">2024-05-23T23:35:43Z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0x0101009BD7E2872110D441859E89660EF585B3</vt:lpwstr>
  </property>
  <property fmtid="{D5CDD505-2E9C-101B-9397-08002B2CF9AE}" pid="3" name="MediaServiceImageTags">
    <vt:lpwstr/>
  </property>
</Properties>
</file>