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2328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Este</a:t>
            </a:r>
            <a:r>
              <a:rPr spc="-15" dirty="0"/>
              <a:t> </a:t>
            </a:r>
            <a:r>
              <a:rPr spc="-5" dirty="0"/>
              <a:t>archivo</a:t>
            </a:r>
            <a:r>
              <a:rPr spc="-20" dirty="0"/>
              <a:t> </a:t>
            </a:r>
            <a:r>
              <a:rPr dirty="0"/>
              <a:t>fue</a:t>
            </a:r>
            <a:r>
              <a:rPr spc="-15" dirty="0"/>
              <a:t> </a:t>
            </a:r>
            <a:r>
              <a:rPr spc="-5" dirty="0"/>
              <a:t>descargado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https://filadd.com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Este</a:t>
            </a:r>
            <a:r>
              <a:rPr spc="-15" dirty="0"/>
              <a:t> </a:t>
            </a:r>
            <a:r>
              <a:rPr spc="-5" dirty="0"/>
              <a:t>archivo</a:t>
            </a:r>
            <a:r>
              <a:rPr spc="-20" dirty="0"/>
              <a:t> </a:t>
            </a:r>
            <a:r>
              <a:rPr dirty="0"/>
              <a:t>fue</a:t>
            </a:r>
            <a:r>
              <a:rPr spc="-15" dirty="0"/>
              <a:t> </a:t>
            </a:r>
            <a:r>
              <a:rPr spc="-5" dirty="0"/>
              <a:t>descargado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https://filadd.com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Este</a:t>
            </a:r>
            <a:r>
              <a:rPr spc="-15" dirty="0"/>
              <a:t> </a:t>
            </a:r>
            <a:r>
              <a:rPr spc="-5" dirty="0"/>
              <a:t>archivo</a:t>
            </a:r>
            <a:r>
              <a:rPr spc="-20" dirty="0"/>
              <a:t> </a:t>
            </a:r>
            <a:r>
              <a:rPr dirty="0"/>
              <a:t>fue</a:t>
            </a:r>
            <a:r>
              <a:rPr spc="-15" dirty="0"/>
              <a:t> </a:t>
            </a:r>
            <a:r>
              <a:rPr spc="-5" dirty="0"/>
              <a:t>descargado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https://filadd.com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Este</a:t>
            </a:r>
            <a:r>
              <a:rPr spc="-15" dirty="0"/>
              <a:t> </a:t>
            </a:r>
            <a:r>
              <a:rPr spc="-5" dirty="0"/>
              <a:t>archivo</a:t>
            </a:r>
            <a:r>
              <a:rPr spc="-20" dirty="0"/>
              <a:t> </a:t>
            </a:r>
            <a:r>
              <a:rPr dirty="0"/>
              <a:t>fue</a:t>
            </a:r>
            <a:r>
              <a:rPr spc="-15" dirty="0"/>
              <a:t> </a:t>
            </a:r>
            <a:r>
              <a:rPr spc="-5" dirty="0"/>
              <a:t>descargado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https://filadd.com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Este</a:t>
            </a:r>
            <a:r>
              <a:rPr spc="-15" dirty="0"/>
              <a:t> </a:t>
            </a:r>
            <a:r>
              <a:rPr spc="-5" dirty="0"/>
              <a:t>archivo</a:t>
            </a:r>
            <a:r>
              <a:rPr spc="-20" dirty="0"/>
              <a:t> </a:t>
            </a:r>
            <a:r>
              <a:rPr dirty="0"/>
              <a:t>fue</a:t>
            </a:r>
            <a:r>
              <a:rPr spc="-15" dirty="0"/>
              <a:t> </a:t>
            </a:r>
            <a:r>
              <a:rPr spc="-5" dirty="0"/>
              <a:t>descargado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https://filadd.com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76932" y="10437714"/>
            <a:ext cx="2806065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Este</a:t>
            </a:r>
            <a:r>
              <a:rPr spc="-15" dirty="0"/>
              <a:t> </a:t>
            </a:r>
            <a:r>
              <a:rPr spc="-5" dirty="0"/>
              <a:t>archivo</a:t>
            </a:r>
            <a:r>
              <a:rPr spc="-20" dirty="0"/>
              <a:t> </a:t>
            </a:r>
            <a:r>
              <a:rPr dirty="0"/>
              <a:t>fue</a:t>
            </a:r>
            <a:r>
              <a:rPr spc="-15" dirty="0"/>
              <a:t> </a:t>
            </a:r>
            <a:r>
              <a:rPr spc="-5" dirty="0"/>
              <a:t>descargado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https://filadd.com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900418" y="10312326"/>
            <a:ext cx="24384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063498"/>
            <a:ext cx="6673850" cy="1516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9410" algn="just">
              <a:lnSpc>
                <a:spcPct val="1083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El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equilibrio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químico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alcanza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cuando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rapideces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reacciones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sentido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en</a:t>
            </a:r>
            <a:r>
              <a:rPr sz="1200" spc="-5" dirty="0">
                <a:latin typeface="Tahoma"/>
                <a:cs typeface="Tahoma"/>
              </a:rPr>
              <a:t> otro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 </a:t>
            </a:r>
            <a:r>
              <a:rPr sz="1200" spc="-5" dirty="0">
                <a:latin typeface="Tahoma"/>
                <a:cs typeface="Tahoma"/>
              </a:rPr>
              <a:t>igualan, </a:t>
            </a:r>
            <a:r>
              <a:rPr sz="1200" dirty="0">
                <a:latin typeface="Tahoma"/>
                <a:cs typeface="Tahoma"/>
              </a:rPr>
              <a:t>y </a:t>
            </a:r>
            <a:r>
              <a:rPr sz="1200" spc="-5" dirty="0">
                <a:latin typeface="Tahoma"/>
                <a:cs typeface="Tahoma"/>
              </a:rPr>
              <a:t>las concentraciones de los reactivos </a:t>
            </a:r>
            <a:r>
              <a:rPr sz="1200" dirty="0">
                <a:latin typeface="Tahoma"/>
                <a:cs typeface="Tahoma"/>
              </a:rPr>
              <a:t>y </a:t>
            </a:r>
            <a:r>
              <a:rPr sz="1200" spc="-5" dirty="0">
                <a:latin typeface="Tahoma"/>
                <a:cs typeface="Tahoma"/>
              </a:rPr>
              <a:t>productos permanecen constantes. El equilibrio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químico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 </a:t>
            </a:r>
            <a:r>
              <a:rPr sz="1200" spc="-5" dirty="0">
                <a:latin typeface="Tahoma"/>
                <a:cs typeface="Tahoma"/>
              </a:rPr>
              <a:t>proceso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dinámico.</a:t>
            </a:r>
            <a:endParaRPr sz="1200">
              <a:latin typeface="Tahoma"/>
              <a:cs typeface="Tahoma"/>
            </a:endParaRPr>
          </a:p>
          <a:p>
            <a:pPr marL="12700" marR="5715" indent="359410" algn="just">
              <a:lnSpc>
                <a:spcPct val="108600"/>
              </a:lnSpc>
              <a:spcBef>
                <a:spcPts val="800"/>
              </a:spcBef>
            </a:pPr>
            <a:r>
              <a:rPr sz="1200" spc="-5" dirty="0">
                <a:latin typeface="Tahoma"/>
                <a:cs typeface="Tahoma"/>
              </a:rPr>
              <a:t>El </a:t>
            </a:r>
            <a:r>
              <a:rPr sz="1200" dirty="0">
                <a:latin typeface="Tahoma"/>
                <a:cs typeface="Tahoma"/>
              </a:rPr>
              <a:t>equilibrio entre </a:t>
            </a:r>
            <a:r>
              <a:rPr sz="1200" spc="-5" dirty="0">
                <a:latin typeface="Tahoma"/>
                <a:cs typeface="Tahoma"/>
              </a:rPr>
              <a:t>dos fases </a:t>
            </a:r>
            <a:r>
              <a:rPr sz="1200" dirty="0">
                <a:latin typeface="Tahoma"/>
                <a:cs typeface="Tahoma"/>
              </a:rPr>
              <a:t>de la misma </a:t>
            </a:r>
            <a:r>
              <a:rPr sz="1200" spc="-5" dirty="0">
                <a:latin typeface="Tahoma"/>
                <a:cs typeface="Tahoma"/>
              </a:rPr>
              <a:t>sustancia </a:t>
            </a:r>
            <a:r>
              <a:rPr sz="1200" dirty="0">
                <a:latin typeface="Tahoma"/>
                <a:cs typeface="Tahoma"/>
              </a:rPr>
              <a:t>se </a:t>
            </a:r>
            <a:r>
              <a:rPr sz="1200" spc="-5" dirty="0">
                <a:latin typeface="Tahoma"/>
                <a:cs typeface="Tahoma"/>
              </a:rPr>
              <a:t>denomina </a:t>
            </a:r>
            <a:r>
              <a:rPr sz="1200" b="1" spc="-5" dirty="0">
                <a:latin typeface="Tahoma"/>
                <a:cs typeface="Tahoma"/>
              </a:rPr>
              <a:t>equilibrio físico </a:t>
            </a:r>
            <a:r>
              <a:rPr sz="1200" spc="-5" dirty="0">
                <a:latin typeface="Tahoma"/>
                <a:cs typeface="Tahoma"/>
              </a:rPr>
              <a:t>porque </a:t>
            </a:r>
            <a:r>
              <a:rPr sz="1200" dirty="0">
                <a:latin typeface="Tahoma"/>
                <a:cs typeface="Tahoma"/>
              </a:rPr>
              <a:t>los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cambios </a:t>
            </a:r>
            <a:r>
              <a:rPr sz="1200" dirty="0">
                <a:latin typeface="Tahoma"/>
                <a:cs typeface="Tahoma"/>
              </a:rPr>
              <a:t>que </a:t>
            </a:r>
            <a:r>
              <a:rPr sz="1200" spc="-5" dirty="0">
                <a:latin typeface="Tahoma"/>
                <a:cs typeface="Tahoma"/>
              </a:rPr>
              <a:t>suceden </a:t>
            </a:r>
            <a:r>
              <a:rPr sz="1200" dirty="0">
                <a:latin typeface="Tahoma"/>
                <a:cs typeface="Tahoma"/>
              </a:rPr>
              <a:t>son </a:t>
            </a:r>
            <a:r>
              <a:rPr sz="1200" spc="-5" dirty="0">
                <a:latin typeface="Tahoma"/>
                <a:cs typeface="Tahoma"/>
              </a:rPr>
              <a:t>procesos físicos. La evaporación </a:t>
            </a:r>
            <a:r>
              <a:rPr sz="1200" dirty="0">
                <a:latin typeface="Tahoma"/>
                <a:cs typeface="Tahoma"/>
              </a:rPr>
              <a:t>de agua en </a:t>
            </a:r>
            <a:r>
              <a:rPr sz="1200" spc="-5" dirty="0">
                <a:latin typeface="Tahoma"/>
                <a:cs typeface="Tahoma"/>
              </a:rPr>
              <a:t>un recipiente cerrado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-5" dirty="0">
                <a:latin typeface="Tahoma"/>
                <a:cs typeface="Tahoma"/>
              </a:rPr>
              <a:t>una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temperatura determinada </a:t>
            </a:r>
            <a:r>
              <a:rPr sz="1200" dirty="0">
                <a:latin typeface="Tahoma"/>
                <a:cs typeface="Tahoma"/>
              </a:rPr>
              <a:t>es un ejemplo de </a:t>
            </a:r>
            <a:r>
              <a:rPr sz="1200" spc="-5" dirty="0">
                <a:latin typeface="Tahoma"/>
                <a:cs typeface="Tahoma"/>
              </a:rPr>
              <a:t>equilibrio físico. En este caso, </a:t>
            </a:r>
            <a:r>
              <a:rPr sz="1200" dirty="0">
                <a:latin typeface="Tahoma"/>
                <a:cs typeface="Tahoma"/>
              </a:rPr>
              <a:t>el </a:t>
            </a:r>
            <a:r>
              <a:rPr sz="1200" spc="-5" dirty="0">
                <a:latin typeface="Tahoma"/>
                <a:cs typeface="Tahoma"/>
              </a:rPr>
              <a:t>número </a:t>
            </a:r>
            <a:r>
              <a:rPr sz="1200" dirty="0">
                <a:latin typeface="Tahoma"/>
                <a:cs typeface="Tahoma"/>
              </a:rPr>
              <a:t>de </a:t>
            </a:r>
            <a:r>
              <a:rPr sz="1200" spc="-5" dirty="0">
                <a:latin typeface="Tahoma"/>
                <a:cs typeface="Tahoma"/>
              </a:rPr>
              <a:t>moléculas </a:t>
            </a:r>
            <a:r>
              <a:rPr sz="1200" dirty="0">
                <a:latin typeface="Tahoma"/>
                <a:cs typeface="Tahoma"/>
              </a:rPr>
              <a:t> de H2o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que </a:t>
            </a:r>
            <a:r>
              <a:rPr sz="1200" spc="-5" dirty="0">
                <a:latin typeface="Tahoma"/>
                <a:cs typeface="Tahoma"/>
              </a:rPr>
              <a:t>dejan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 </a:t>
            </a:r>
            <a:r>
              <a:rPr sz="1200" spc="-10" dirty="0">
                <a:latin typeface="Tahoma"/>
                <a:cs typeface="Tahoma"/>
              </a:rPr>
              <a:t>fase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líquida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-5" dirty="0">
                <a:latin typeface="Tahoma"/>
                <a:cs typeface="Tahoma"/>
              </a:rPr>
              <a:t> las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que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vuelven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ella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es </a:t>
            </a:r>
            <a:r>
              <a:rPr sz="1200" spc="-5" dirty="0">
                <a:latin typeface="Tahoma"/>
                <a:cs typeface="Tahoma"/>
              </a:rPr>
              <a:t>el mismo: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470" y="3337686"/>
            <a:ext cx="16979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ahoma"/>
                <a:cs typeface="Tahoma"/>
              </a:rPr>
              <a:t>Equilibrio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Tahoma"/>
                <a:cs typeface="Tahoma"/>
              </a:rPr>
              <a:t>quimico: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" y="4337430"/>
            <a:ext cx="6722109" cy="1635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751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LA</a:t>
            </a:r>
            <a:r>
              <a:rPr sz="14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Tahoma"/>
                <a:cs typeface="Tahoma"/>
              </a:rPr>
              <a:t>CONSTANTE</a:t>
            </a:r>
            <a:r>
              <a:rPr sz="14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Tahoma"/>
                <a:cs typeface="Tahoma"/>
              </a:rPr>
              <a:t>DE EQUILIBRIO</a:t>
            </a:r>
            <a:endParaRPr sz="1400">
              <a:latin typeface="Tahoma"/>
              <a:cs typeface="Tahoma"/>
            </a:endParaRPr>
          </a:p>
          <a:p>
            <a:pPr marL="38100" marR="30480" indent="359410" algn="just">
              <a:lnSpc>
                <a:spcPct val="108300"/>
              </a:lnSpc>
              <a:spcBef>
                <a:spcPts val="819"/>
              </a:spcBef>
            </a:pPr>
            <a:r>
              <a:rPr sz="1200" dirty="0">
                <a:latin typeface="Tahoma"/>
                <a:cs typeface="Tahoma"/>
              </a:rPr>
              <a:t>Las </a:t>
            </a:r>
            <a:r>
              <a:rPr sz="1200" spc="-5" dirty="0">
                <a:latin typeface="Tahoma"/>
                <a:cs typeface="Tahoma"/>
              </a:rPr>
              <a:t>concentraciones </a:t>
            </a:r>
            <a:r>
              <a:rPr sz="1200" dirty="0">
                <a:latin typeface="Tahoma"/>
                <a:cs typeface="Tahoma"/>
              </a:rPr>
              <a:t>de los gases se </a:t>
            </a:r>
            <a:r>
              <a:rPr sz="1200" spc="-5" dirty="0">
                <a:latin typeface="Tahoma"/>
                <a:cs typeface="Tahoma"/>
              </a:rPr>
              <a:t>expresan </a:t>
            </a:r>
            <a:r>
              <a:rPr sz="1200" dirty="0">
                <a:latin typeface="Tahoma"/>
                <a:cs typeface="Tahoma"/>
              </a:rPr>
              <a:t>en </a:t>
            </a:r>
            <a:r>
              <a:rPr sz="1200" spc="-5" dirty="0">
                <a:latin typeface="Tahoma"/>
                <a:cs typeface="Tahoma"/>
              </a:rPr>
              <a:t>molaridad </a:t>
            </a:r>
            <a:r>
              <a:rPr sz="1200" dirty="0">
                <a:latin typeface="Tahoma"/>
                <a:cs typeface="Tahoma"/>
              </a:rPr>
              <a:t>y se pueden </a:t>
            </a:r>
            <a:r>
              <a:rPr sz="1200" spc="-5" dirty="0">
                <a:latin typeface="Tahoma"/>
                <a:cs typeface="Tahoma"/>
              </a:rPr>
              <a:t>calcular </a:t>
            </a:r>
            <a:r>
              <a:rPr sz="1200" dirty="0">
                <a:latin typeface="Tahoma"/>
                <a:cs typeface="Tahoma"/>
              </a:rPr>
              <a:t>a partir del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número </a:t>
            </a:r>
            <a:r>
              <a:rPr sz="1200" dirty="0">
                <a:latin typeface="Tahoma"/>
                <a:cs typeface="Tahoma"/>
              </a:rPr>
              <a:t>de moles de </a:t>
            </a:r>
            <a:r>
              <a:rPr sz="1200" spc="-5" dirty="0">
                <a:latin typeface="Tahoma"/>
                <a:cs typeface="Tahoma"/>
              </a:rPr>
              <a:t>gases presentes </a:t>
            </a:r>
            <a:r>
              <a:rPr sz="1200" dirty="0">
                <a:latin typeface="Tahoma"/>
                <a:cs typeface="Tahoma"/>
              </a:rPr>
              <a:t>al </a:t>
            </a:r>
            <a:r>
              <a:rPr sz="1200" spc="-5" dirty="0">
                <a:latin typeface="Tahoma"/>
                <a:cs typeface="Tahoma"/>
              </a:rPr>
              <a:t>inicio, </a:t>
            </a:r>
            <a:r>
              <a:rPr sz="1200" dirty="0">
                <a:latin typeface="Tahoma"/>
                <a:cs typeface="Tahoma"/>
              </a:rPr>
              <a:t>del </a:t>
            </a:r>
            <a:r>
              <a:rPr sz="1200" spc="-5" dirty="0">
                <a:latin typeface="Tahoma"/>
                <a:cs typeface="Tahoma"/>
              </a:rPr>
              <a:t>número </a:t>
            </a:r>
            <a:r>
              <a:rPr sz="1200" dirty="0">
                <a:latin typeface="Tahoma"/>
                <a:cs typeface="Tahoma"/>
              </a:rPr>
              <a:t>de moles en el equilibrio y del </a:t>
            </a:r>
            <a:r>
              <a:rPr sz="1200" spc="-5" dirty="0">
                <a:latin typeface="Tahoma"/>
                <a:cs typeface="Tahoma"/>
              </a:rPr>
              <a:t>volumen </a:t>
            </a:r>
            <a:r>
              <a:rPr sz="1200" dirty="0">
                <a:latin typeface="Tahoma"/>
                <a:cs typeface="Tahoma"/>
              </a:rPr>
              <a:t> del </a:t>
            </a:r>
            <a:r>
              <a:rPr sz="1200" spc="-5" dirty="0">
                <a:latin typeface="Tahoma"/>
                <a:cs typeface="Tahoma"/>
              </a:rPr>
              <a:t>matraz </a:t>
            </a:r>
            <a:r>
              <a:rPr sz="1200" dirty="0">
                <a:latin typeface="Tahoma"/>
                <a:cs typeface="Tahoma"/>
              </a:rPr>
              <a:t>(en </a:t>
            </a:r>
            <a:r>
              <a:rPr sz="1200" spc="-5" dirty="0">
                <a:latin typeface="Tahoma"/>
                <a:cs typeface="Tahoma"/>
              </a:rPr>
              <a:t>litros). Observe </a:t>
            </a:r>
            <a:r>
              <a:rPr sz="1200" dirty="0">
                <a:latin typeface="Tahoma"/>
                <a:cs typeface="Tahoma"/>
              </a:rPr>
              <a:t>que las </a:t>
            </a:r>
            <a:r>
              <a:rPr sz="1200" spc="-5" dirty="0">
                <a:latin typeface="Tahoma"/>
                <a:cs typeface="Tahoma"/>
              </a:rPr>
              <a:t>concentraciones </a:t>
            </a:r>
            <a:r>
              <a:rPr sz="1200" dirty="0">
                <a:latin typeface="Tahoma"/>
                <a:cs typeface="Tahoma"/>
              </a:rPr>
              <a:t>de </a:t>
            </a:r>
            <a:r>
              <a:rPr sz="1200" spc="-5" dirty="0">
                <a:latin typeface="Tahoma"/>
                <a:cs typeface="Tahoma"/>
              </a:rPr>
              <a:t>equilibrio </a:t>
            </a:r>
            <a:r>
              <a:rPr sz="1200" dirty="0">
                <a:latin typeface="Tahoma"/>
                <a:cs typeface="Tahoma"/>
              </a:rPr>
              <a:t>de No2 y N2o4 </a:t>
            </a:r>
            <a:r>
              <a:rPr sz="1200" spc="-5" dirty="0">
                <a:latin typeface="Tahoma"/>
                <a:cs typeface="Tahoma"/>
              </a:rPr>
              <a:t>varían </a:t>
            </a:r>
            <a:r>
              <a:rPr sz="1200" dirty="0">
                <a:latin typeface="Tahoma"/>
                <a:cs typeface="Tahoma"/>
              </a:rPr>
              <a:t> dependiendo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dirty="0">
                <a:latin typeface="Tahoma"/>
                <a:cs typeface="Tahoma"/>
              </a:rPr>
              <a:t> las </a:t>
            </a:r>
            <a:r>
              <a:rPr sz="1200" spc="-5" dirty="0">
                <a:latin typeface="Tahoma"/>
                <a:cs typeface="Tahoma"/>
              </a:rPr>
              <a:t>concentraciones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iniciales.</a:t>
            </a:r>
            <a:endParaRPr sz="1200">
              <a:latin typeface="Tahoma"/>
              <a:cs typeface="Tahoma"/>
            </a:endParaRPr>
          </a:p>
          <a:p>
            <a:pPr marL="397510">
              <a:lnSpc>
                <a:spcPct val="100000"/>
              </a:lnSpc>
              <a:spcBef>
                <a:spcPts val="1025"/>
              </a:spcBef>
            </a:pPr>
            <a:r>
              <a:rPr sz="1800" baseline="4629" dirty="0">
                <a:latin typeface="Tahoma"/>
                <a:cs typeface="Tahoma"/>
              </a:rPr>
              <a:t>La</a:t>
            </a:r>
            <a:r>
              <a:rPr sz="1800" spc="37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proporción</a:t>
            </a:r>
            <a:r>
              <a:rPr sz="1800" spc="37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[NO</a:t>
            </a:r>
            <a:r>
              <a:rPr sz="800" dirty="0">
                <a:latin typeface="Tahoma"/>
                <a:cs typeface="Tahoma"/>
              </a:rPr>
              <a:t>2</a:t>
            </a:r>
            <a:r>
              <a:rPr sz="1800" baseline="4629" dirty="0">
                <a:latin typeface="Tahoma"/>
                <a:cs typeface="Tahoma"/>
              </a:rPr>
              <a:t>]</a:t>
            </a:r>
            <a:r>
              <a:rPr sz="1200" baseline="34722" dirty="0">
                <a:latin typeface="Tahoma"/>
                <a:cs typeface="Tahoma"/>
              </a:rPr>
              <a:t>2</a:t>
            </a:r>
            <a:r>
              <a:rPr sz="1200" spc="232" baseline="34722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/N</a:t>
            </a:r>
            <a:r>
              <a:rPr sz="800" spc="-5" dirty="0">
                <a:latin typeface="Tahoma"/>
                <a:cs typeface="Tahoma"/>
              </a:rPr>
              <a:t>2</a:t>
            </a:r>
            <a:r>
              <a:rPr sz="1800" spc="-7" baseline="4629" dirty="0">
                <a:latin typeface="Tahoma"/>
                <a:cs typeface="Tahoma"/>
              </a:rPr>
              <a:t>O</a:t>
            </a:r>
            <a:r>
              <a:rPr sz="800" spc="-5" dirty="0">
                <a:latin typeface="Tahoma"/>
                <a:cs typeface="Tahoma"/>
              </a:rPr>
              <a:t>4</a:t>
            </a:r>
            <a:r>
              <a:rPr sz="1800" spc="-7" baseline="4629" dirty="0">
                <a:latin typeface="Tahoma"/>
                <a:cs typeface="Tahoma"/>
              </a:rPr>
              <a:t>]</a:t>
            </a:r>
            <a:r>
              <a:rPr sz="1800" spc="22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en</a:t>
            </a:r>
            <a:r>
              <a:rPr sz="1800" spc="22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equilibrio</a:t>
            </a:r>
            <a:r>
              <a:rPr sz="1800" spc="30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genera</a:t>
            </a:r>
            <a:r>
              <a:rPr sz="1800" spc="37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un</a:t>
            </a:r>
            <a:r>
              <a:rPr sz="1800" spc="30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valor</a:t>
            </a:r>
            <a:r>
              <a:rPr sz="1800" spc="30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casi</a:t>
            </a:r>
            <a:r>
              <a:rPr sz="1800" spc="15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constante</a:t>
            </a:r>
            <a:r>
              <a:rPr sz="1800" spc="30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que</a:t>
            </a:r>
            <a:r>
              <a:rPr sz="1800" spc="22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en</a:t>
            </a:r>
            <a:r>
              <a:rPr sz="1800" spc="37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promedio</a:t>
            </a:r>
            <a:r>
              <a:rPr sz="1800" spc="7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es</a:t>
            </a:r>
            <a:endParaRPr sz="1800" baseline="4629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latin typeface="Tahoma"/>
                <a:cs typeface="Tahoma"/>
              </a:rPr>
              <a:t>de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4.63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×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10−3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1" y="6962017"/>
            <a:ext cx="6673850" cy="70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9410">
              <a:lnSpc>
                <a:spcPct val="108300"/>
              </a:lnSpc>
              <a:spcBef>
                <a:spcPts val="100"/>
              </a:spcBef>
            </a:pPr>
            <a:r>
              <a:rPr sz="1800" spc="-7" baseline="4629" dirty="0">
                <a:latin typeface="Tahoma"/>
                <a:cs typeface="Tahoma"/>
              </a:rPr>
              <a:t>Donde</a:t>
            </a:r>
            <a:r>
              <a:rPr sz="1800" spc="120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K</a:t>
            </a:r>
            <a:r>
              <a:rPr sz="1800" spc="120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es</a:t>
            </a:r>
            <a:r>
              <a:rPr sz="1800" spc="127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una</a:t>
            </a:r>
            <a:r>
              <a:rPr sz="1800" spc="142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constante.</a:t>
            </a:r>
            <a:r>
              <a:rPr sz="1800" spc="120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Observe</a:t>
            </a:r>
            <a:r>
              <a:rPr sz="1800" spc="135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que</a:t>
            </a:r>
            <a:r>
              <a:rPr sz="1800" spc="127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el</a:t>
            </a:r>
            <a:r>
              <a:rPr sz="1800" spc="104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exponente</a:t>
            </a:r>
            <a:r>
              <a:rPr sz="1800" spc="127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2</a:t>
            </a:r>
            <a:r>
              <a:rPr sz="1800" spc="120" baseline="4629" dirty="0">
                <a:latin typeface="Tahoma"/>
                <a:cs typeface="Tahoma"/>
              </a:rPr>
              <a:t> </a:t>
            </a:r>
            <a:r>
              <a:rPr sz="1800" spc="-15" baseline="4629" dirty="0">
                <a:latin typeface="Tahoma"/>
                <a:cs typeface="Tahoma"/>
              </a:rPr>
              <a:t>para</a:t>
            </a:r>
            <a:r>
              <a:rPr sz="1800" spc="120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[NO</a:t>
            </a:r>
            <a:r>
              <a:rPr sz="800" dirty="0">
                <a:latin typeface="Tahoma"/>
                <a:cs typeface="Tahoma"/>
              </a:rPr>
              <a:t>2</a:t>
            </a:r>
            <a:r>
              <a:rPr sz="1800" baseline="4629" dirty="0">
                <a:latin typeface="Tahoma"/>
                <a:cs typeface="Tahoma"/>
              </a:rPr>
              <a:t>]</a:t>
            </a:r>
            <a:r>
              <a:rPr sz="1800" spc="120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en</a:t>
            </a:r>
            <a:r>
              <a:rPr sz="1800" spc="120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esta</a:t>
            </a:r>
            <a:r>
              <a:rPr sz="1800" spc="150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expresión</a:t>
            </a:r>
            <a:r>
              <a:rPr sz="1800" spc="120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es</a:t>
            </a:r>
            <a:r>
              <a:rPr sz="1800" spc="127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el </a:t>
            </a:r>
            <a:r>
              <a:rPr sz="1800" spc="-540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mismo</a:t>
            </a:r>
            <a:r>
              <a:rPr sz="1800" spc="-15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que el </a:t>
            </a:r>
            <a:r>
              <a:rPr sz="1800" spc="-7" baseline="4629" dirty="0">
                <a:latin typeface="Tahoma"/>
                <a:cs typeface="Tahoma"/>
              </a:rPr>
              <a:t>coeficiente</a:t>
            </a:r>
            <a:r>
              <a:rPr sz="1800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estequiométrico para</a:t>
            </a:r>
            <a:r>
              <a:rPr sz="1800" spc="7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NO</a:t>
            </a:r>
            <a:r>
              <a:rPr sz="800" dirty="0">
                <a:latin typeface="Tahoma"/>
                <a:cs typeface="Tahoma"/>
              </a:rPr>
              <a:t>2</a:t>
            </a:r>
            <a:r>
              <a:rPr sz="800" spc="125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en</a:t>
            </a:r>
            <a:r>
              <a:rPr sz="1800" baseline="4629" dirty="0">
                <a:latin typeface="Tahoma"/>
                <a:cs typeface="Tahoma"/>
              </a:rPr>
              <a:t> la</a:t>
            </a:r>
            <a:r>
              <a:rPr sz="1800" spc="7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reacción</a:t>
            </a:r>
            <a:r>
              <a:rPr sz="1800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reversible.</a:t>
            </a:r>
            <a:endParaRPr sz="1800" baseline="4629">
              <a:latin typeface="Tahoma"/>
              <a:cs typeface="Tahoma"/>
            </a:endParaRPr>
          </a:p>
          <a:p>
            <a:pPr marL="372110">
              <a:lnSpc>
                <a:spcPct val="100000"/>
              </a:lnSpc>
              <a:spcBef>
                <a:spcPts val="825"/>
              </a:spcBef>
            </a:pPr>
            <a:r>
              <a:rPr sz="1200" spc="-5" dirty="0">
                <a:latin typeface="Tahoma"/>
                <a:cs typeface="Tahoma"/>
              </a:rPr>
              <a:t>Este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fenómeno </a:t>
            </a:r>
            <a:r>
              <a:rPr sz="1200" dirty="0">
                <a:latin typeface="Tahoma"/>
                <a:cs typeface="Tahoma"/>
              </a:rPr>
              <a:t>puede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ser </a:t>
            </a:r>
            <a:r>
              <a:rPr sz="1200" spc="-5" dirty="0">
                <a:latin typeface="Tahoma"/>
                <a:cs typeface="Tahoma"/>
              </a:rPr>
              <a:t>generalizado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</a:t>
            </a:r>
            <a:r>
              <a:rPr sz="1200" dirty="0">
                <a:latin typeface="Tahoma"/>
                <a:cs typeface="Tahoma"/>
              </a:rPr>
              <a:t> la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siguiente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reacción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al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equilibrio: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497" y="8416289"/>
            <a:ext cx="66687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1480">
              <a:lnSpc>
                <a:spcPct val="1083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Donde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a,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b,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son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coeficientes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estequiométricos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especies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reactivas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A,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B,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D.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Para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 </a:t>
            </a:r>
            <a:r>
              <a:rPr sz="1200" spc="-5" dirty="0">
                <a:latin typeface="Tahoma"/>
                <a:cs typeface="Tahoma"/>
              </a:rPr>
              <a:t>reacción</a:t>
            </a:r>
            <a:r>
              <a:rPr sz="1200" dirty="0">
                <a:latin typeface="Tahoma"/>
                <a:cs typeface="Tahoma"/>
              </a:rPr>
              <a:t> a </a:t>
            </a:r>
            <a:r>
              <a:rPr sz="1200" spc="-5" dirty="0">
                <a:latin typeface="Tahoma"/>
                <a:cs typeface="Tahoma"/>
              </a:rPr>
              <a:t>una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temperatura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dada: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83886" y="383959"/>
            <a:ext cx="3545840" cy="435609"/>
            <a:chOff x="2183886" y="383959"/>
            <a:chExt cx="3545840" cy="43560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3886" y="383959"/>
              <a:ext cx="3545597" cy="4352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9957" y="401129"/>
              <a:ext cx="3514598" cy="403987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21610" y="2768726"/>
            <a:ext cx="2082799" cy="3254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0205" y="3755516"/>
            <a:ext cx="1865358" cy="19964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90406" y="6025260"/>
            <a:ext cx="2432032" cy="65754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89530" y="8008365"/>
            <a:ext cx="2362199" cy="17144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777363" y="8849105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baseline="-30092" dirty="0">
                <a:latin typeface="Arial"/>
                <a:cs typeface="Arial"/>
              </a:rPr>
              <a:t>K</a:t>
            </a:r>
            <a:r>
              <a:rPr sz="3600" i="1" spc="-44" baseline="-30092" dirty="0">
                <a:latin typeface="Arial"/>
                <a:cs typeface="Arial"/>
              </a:rPr>
              <a:t> </a:t>
            </a:r>
            <a:r>
              <a:rPr sz="3600" baseline="-30092" dirty="0">
                <a:latin typeface="Arial MT"/>
                <a:cs typeface="Arial MT"/>
              </a:rPr>
              <a:t>=</a:t>
            </a:r>
            <a:r>
              <a:rPr sz="3600" spc="67" baseline="-30092" dirty="0">
                <a:latin typeface="Arial MT"/>
                <a:cs typeface="Arial MT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[C]</a:t>
            </a:r>
            <a:r>
              <a:rPr sz="2400" u="heavy" spc="8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[D]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53737" y="8760712"/>
            <a:ext cx="62420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1650" algn="l"/>
              </a:tabLst>
            </a:pPr>
            <a:r>
              <a:rPr sz="1550" spc="-5" dirty="0">
                <a:latin typeface="Arial MT"/>
                <a:cs typeface="Arial MT"/>
              </a:rPr>
              <a:t>c	d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48863" y="9342829"/>
            <a:ext cx="10426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[A]</a:t>
            </a:r>
            <a:r>
              <a:rPr sz="2325" baseline="5555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[B]</a:t>
            </a:r>
            <a:r>
              <a:rPr sz="2325" baseline="55555" dirty="0">
                <a:latin typeface="Arial MT"/>
                <a:cs typeface="Arial MT"/>
              </a:rPr>
              <a:t>b</a:t>
            </a:r>
            <a:endParaRPr sz="2325" baseline="55555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0939" y="9351978"/>
            <a:ext cx="1508125" cy="42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K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constante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de </a:t>
            </a:r>
            <a:r>
              <a:rPr sz="1200" b="1" spc="-34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equilibrio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84216" y="8948773"/>
            <a:ext cx="1424940" cy="48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6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0065"/>
                </a:solidFill>
                <a:latin typeface="Tahoma"/>
                <a:cs typeface="Tahoma"/>
              </a:rPr>
              <a:t>LEY</a:t>
            </a:r>
            <a:r>
              <a:rPr sz="1400" b="1" spc="-45" dirty="0">
                <a:solidFill>
                  <a:srgbClr val="FF006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65"/>
                </a:solidFill>
                <a:latin typeface="Tahoma"/>
                <a:cs typeface="Tahoma"/>
              </a:rPr>
              <a:t>DE</a:t>
            </a:r>
            <a:r>
              <a:rPr sz="1400" b="1" spc="-35" dirty="0">
                <a:solidFill>
                  <a:srgbClr val="FF0065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FF0065"/>
                </a:solidFill>
                <a:latin typeface="Tahoma"/>
                <a:cs typeface="Tahoma"/>
              </a:rPr>
              <a:t>ACCIÓN </a:t>
            </a:r>
            <a:r>
              <a:rPr sz="1400" b="1" spc="-395" dirty="0">
                <a:solidFill>
                  <a:srgbClr val="FF006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65"/>
                </a:solidFill>
                <a:latin typeface="Tahoma"/>
                <a:cs typeface="Tahoma"/>
              </a:rPr>
              <a:t>DE</a:t>
            </a:r>
            <a:r>
              <a:rPr sz="1400" b="1" spc="-10" dirty="0">
                <a:solidFill>
                  <a:srgbClr val="FF006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65"/>
                </a:solidFill>
                <a:latin typeface="Tahoma"/>
                <a:cs typeface="Tahoma"/>
              </a:rPr>
              <a:t>MASAS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1" y="433831"/>
            <a:ext cx="6672580" cy="18548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359410" algn="just">
              <a:lnSpc>
                <a:spcPct val="103000"/>
              </a:lnSpc>
              <a:spcBef>
                <a:spcPts val="55"/>
              </a:spcBef>
            </a:pPr>
            <a:r>
              <a:rPr sz="1200" dirty="0">
                <a:latin typeface="Tahoma"/>
                <a:cs typeface="Tahoma"/>
              </a:rPr>
              <a:t>La </a:t>
            </a:r>
            <a:r>
              <a:rPr sz="1200" b="1" spc="-5" dirty="0">
                <a:latin typeface="Tahoma"/>
                <a:cs typeface="Tahoma"/>
              </a:rPr>
              <a:t>ley de acción de </a:t>
            </a:r>
            <a:r>
              <a:rPr sz="1200" b="1" dirty="0">
                <a:latin typeface="Tahoma"/>
                <a:cs typeface="Tahoma"/>
              </a:rPr>
              <a:t>masas </a:t>
            </a:r>
            <a:r>
              <a:rPr sz="1200" spc="-5" dirty="0">
                <a:latin typeface="Tahoma"/>
                <a:cs typeface="Tahoma"/>
              </a:rPr>
              <a:t>establece que </a:t>
            </a:r>
            <a:r>
              <a:rPr sz="1350" i="1" dirty="0">
                <a:latin typeface="Times New Roman"/>
                <a:cs typeface="Times New Roman"/>
              </a:rPr>
              <a:t>para </a:t>
            </a:r>
            <a:r>
              <a:rPr sz="1350" i="1" spc="-5" dirty="0">
                <a:latin typeface="Times New Roman"/>
                <a:cs typeface="Times New Roman"/>
              </a:rPr>
              <a:t>una reacción </a:t>
            </a:r>
            <a:r>
              <a:rPr sz="1350" i="1" dirty="0">
                <a:latin typeface="Times New Roman"/>
                <a:cs typeface="Times New Roman"/>
              </a:rPr>
              <a:t>reversible en </a:t>
            </a:r>
            <a:r>
              <a:rPr sz="1350" i="1" spc="-5" dirty="0">
                <a:latin typeface="Times New Roman"/>
                <a:cs typeface="Times New Roman"/>
              </a:rPr>
              <a:t>equilibrio </a:t>
            </a:r>
            <a:r>
              <a:rPr sz="1350" i="1" dirty="0">
                <a:latin typeface="Times New Roman"/>
                <a:cs typeface="Times New Roman"/>
              </a:rPr>
              <a:t>y a </a:t>
            </a:r>
            <a:r>
              <a:rPr sz="1350" i="1" spc="5" dirty="0">
                <a:latin typeface="Times New Roman"/>
                <a:cs typeface="Times New Roman"/>
              </a:rPr>
              <a:t> </a:t>
            </a:r>
            <a:r>
              <a:rPr sz="1350" i="1" spc="-5" dirty="0">
                <a:latin typeface="Times New Roman"/>
                <a:cs typeface="Times New Roman"/>
              </a:rPr>
              <a:t>una</a:t>
            </a:r>
            <a:r>
              <a:rPr sz="1350" i="1" dirty="0">
                <a:latin typeface="Times New Roman"/>
                <a:cs typeface="Times New Roman"/>
              </a:rPr>
              <a:t> </a:t>
            </a:r>
            <a:r>
              <a:rPr sz="1350" i="1" spc="-5" dirty="0">
                <a:latin typeface="Times New Roman"/>
                <a:cs typeface="Times New Roman"/>
              </a:rPr>
              <a:t>temperatura</a:t>
            </a:r>
            <a:r>
              <a:rPr sz="1350" i="1" dirty="0">
                <a:latin typeface="Times New Roman"/>
                <a:cs typeface="Times New Roman"/>
              </a:rPr>
              <a:t> </a:t>
            </a:r>
            <a:r>
              <a:rPr sz="1350" i="1" spc="-5" dirty="0">
                <a:latin typeface="Times New Roman"/>
                <a:cs typeface="Times New Roman"/>
              </a:rPr>
              <a:t>constante,</a:t>
            </a:r>
            <a:r>
              <a:rPr sz="1350" i="1" dirty="0">
                <a:latin typeface="Times New Roman"/>
                <a:cs typeface="Times New Roman"/>
              </a:rPr>
              <a:t> </a:t>
            </a:r>
            <a:r>
              <a:rPr sz="1350" i="1" spc="-5" dirty="0">
                <a:latin typeface="Times New Roman"/>
                <a:cs typeface="Times New Roman"/>
              </a:rPr>
              <a:t>una</a:t>
            </a:r>
            <a:r>
              <a:rPr sz="1350" i="1" dirty="0">
                <a:latin typeface="Times New Roman"/>
                <a:cs typeface="Times New Roman"/>
              </a:rPr>
              <a:t> </a:t>
            </a:r>
            <a:r>
              <a:rPr sz="1350" i="1" spc="-5" dirty="0">
                <a:latin typeface="Times New Roman"/>
                <a:cs typeface="Times New Roman"/>
              </a:rPr>
              <a:t>relación</a:t>
            </a:r>
            <a:r>
              <a:rPr sz="1350" i="1" dirty="0">
                <a:latin typeface="Times New Roman"/>
                <a:cs typeface="Times New Roman"/>
              </a:rPr>
              <a:t> </a:t>
            </a:r>
            <a:r>
              <a:rPr sz="1350" i="1" spc="-5" dirty="0">
                <a:latin typeface="Times New Roman"/>
                <a:cs typeface="Times New Roman"/>
              </a:rPr>
              <a:t>determinada</a:t>
            </a:r>
            <a:r>
              <a:rPr sz="1350" i="1" dirty="0">
                <a:latin typeface="Times New Roman"/>
                <a:cs typeface="Times New Roman"/>
              </a:rPr>
              <a:t> de</a:t>
            </a:r>
            <a:r>
              <a:rPr sz="1350" i="1" spc="5" dirty="0">
                <a:latin typeface="Times New Roman"/>
                <a:cs typeface="Times New Roman"/>
              </a:rPr>
              <a:t> </a:t>
            </a:r>
            <a:r>
              <a:rPr sz="1350" i="1" spc="-5" dirty="0">
                <a:latin typeface="Times New Roman"/>
                <a:cs typeface="Times New Roman"/>
              </a:rPr>
              <a:t>concentraciones</a:t>
            </a:r>
            <a:r>
              <a:rPr sz="1350" i="1" dirty="0">
                <a:latin typeface="Times New Roman"/>
                <a:cs typeface="Times New Roman"/>
              </a:rPr>
              <a:t> de</a:t>
            </a:r>
            <a:r>
              <a:rPr sz="1350" i="1" spc="5" dirty="0">
                <a:latin typeface="Times New Roman"/>
                <a:cs typeface="Times New Roman"/>
              </a:rPr>
              <a:t> </a:t>
            </a:r>
            <a:r>
              <a:rPr sz="1350" i="1" spc="-5" dirty="0">
                <a:latin typeface="Times New Roman"/>
                <a:cs typeface="Times New Roman"/>
              </a:rPr>
              <a:t>reactivos</a:t>
            </a:r>
            <a:r>
              <a:rPr sz="1350" i="1" dirty="0">
                <a:latin typeface="Times New Roman"/>
                <a:cs typeface="Times New Roman"/>
              </a:rPr>
              <a:t> y </a:t>
            </a:r>
            <a:r>
              <a:rPr sz="1350" i="1" spc="5" dirty="0">
                <a:latin typeface="Times New Roman"/>
                <a:cs typeface="Times New Roman"/>
              </a:rPr>
              <a:t> </a:t>
            </a:r>
            <a:r>
              <a:rPr sz="1350" i="1" spc="-5" dirty="0">
                <a:latin typeface="Times New Roman"/>
                <a:cs typeface="Times New Roman"/>
              </a:rPr>
              <a:t>productos</a:t>
            </a:r>
            <a:r>
              <a:rPr sz="1350" i="1" dirty="0">
                <a:latin typeface="Times New Roman"/>
                <a:cs typeface="Times New Roman"/>
              </a:rPr>
              <a:t> </a:t>
            </a:r>
            <a:r>
              <a:rPr sz="1350" i="1" spc="-5" dirty="0">
                <a:latin typeface="Times New Roman"/>
                <a:cs typeface="Times New Roman"/>
              </a:rPr>
              <a:t>tiene</a:t>
            </a:r>
            <a:r>
              <a:rPr sz="1350" i="1" spc="-15" dirty="0">
                <a:latin typeface="Times New Roman"/>
                <a:cs typeface="Times New Roman"/>
              </a:rPr>
              <a:t> </a:t>
            </a:r>
            <a:r>
              <a:rPr sz="1350" i="1" spc="-5" dirty="0">
                <a:latin typeface="Times New Roman"/>
                <a:cs typeface="Times New Roman"/>
              </a:rPr>
              <a:t>un</a:t>
            </a:r>
            <a:r>
              <a:rPr sz="1350" i="1" spc="5" dirty="0">
                <a:latin typeface="Times New Roman"/>
                <a:cs typeface="Times New Roman"/>
              </a:rPr>
              <a:t> </a:t>
            </a:r>
            <a:r>
              <a:rPr sz="1350" i="1" spc="-5" dirty="0">
                <a:latin typeface="Times New Roman"/>
                <a:cs typeface="Times New Roman"/>
              </a:rPr>
              <a:t>valor</a:t>
            </a:r>
            <a:r>
              <a:rPr sz="1350" i="1" dirty="0">
                <a:latin typeface="Times New Roman"/>
                <a:cs typeface="Times New Roman"/>
              </a:rPr>
              <a:t> </a:t>
            </a:r>
            <a:r>
              <a:rPr sz="1350" i="1" spc="-5" dirty="0">
                <a:latin typeface="Times New Roman"/>
                <a:cs typeface="Times New Roman"/>
              </a:rPr>
              <a:t>constante </a:t>
            </a:r>
            <a:r>
              <a:rPr sz="1350" i="1" dirty="0">
                <a:latin typeface="Times New Roman"/>
                <a:cs typeface="Times New Roman"/>
              </a:rPr>
              <a:t>K (la </a:t>
            </a:r>
            <a:r>
              <a:rPr sz="1350" i="1" spc="-5" dirty="0">
                <a:latin typeface="Times New Roman"/>
                <a:cs typeface="Times New Roman"/>
              </a:rPr>
              <a:t>constante</a:t>
            </a:r>
            <a:r>
              <a:rPr sz="1350" i="1" spc="-20" dirty="0">
                <a:latin typeface="Times New Roman"/>
                <a:cs typeface="Times New Roman"/>
              </a:rPr>
              <a:t> </a:t>
            </a:r>
            <a:r>
              <a:rPr sz="1350" i="1" dirty="0">
                <a:latin typeface="Times New Roman"/>
                <a:cs typeface="Times New Roman"/>
              </a:rPr>
              <a:t>de</a:t>
            </a:r>
            <a:r>
              <a:rPr sz="1350" i="1" spc="-5" dirty="0">
                <a:latin typeface="Times New Roman"/>
                <a:cs typeface="Times New Roman"/>
              </a:rPr>
              <a:t> equilibrio).</a:t>
            </a:r>
            <a:endParaRPr sz="1350">
              <a:latin typeface="Times New Roman"/>
              <a:cs typeface="Times New Roman"/>
            </a:endParaRPr>
          </a:p>
          <a:p>
            <a:pPr marL="12700" marR="97790" indent="359410">
              <a:lnSpc>
                <a:spcPct val="109200"/>
              </a:lnSpc>
              <a:spcBef>
                <a:spcPts val="810"/>
              </a:spcBef>
            </a:pPr>
            <a:r>
              <a:rPr sz="1200" dirty="0">
                <a:latin typeface="Tahoma"/>
                <a:cs typeface="Tahoma"/>
              </a:rPr>
              <a:t>Aunque </a:t>
            </a:r>
            <a:r>
              <a:rPr sz="1200" spc="-5" dirty="0">
                <a:latin typeface="Tahoma"/>
                <a:cs typeface="Tahoma"/>
              </a:rPr>
              <a:t>las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concentraciones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pueden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variar,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el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valor de K para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reacción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dada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permanece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constante, </a:t>
            </a:r>
            <a:r>
              <a:rPr sz="1200" dirty="0">
                <a:latin typeface="Tahoma"/>
                <a:cs typeface="Tahoma"/>
              </a:rPr>
              <a:t>siempre y </a:t>
            </a:r>
            <a:r>
              <a:rPr sz="1200" spc="-5" dirty="0">
                <a:latin typeface="Tahoma"/>
                <a:cs typeface="Tahoma"/>
              </a:rPr>
              <a:t>cuando</a:t>
            </a:r>
            <a:r>
              <a:rPr sz="1200" dirty="0">
                <a:latin typeface="Tahoma"/>
                <a:cs typeface="Tahoma"/>
              </a:rPr>
              <a:t> la </a:t>
            </a:r>
            <a:r>
              <a:rPr sz="1200" spc="-5" dirty="0">
                <a:latin typeface="Tahoma"/>
                <a:cs typeface="Tahoma"/>
              </a:rPr>
              <a:t>reacción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esté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</a:t>
            </a:r>
            <a:r>
              <a:rPr sz="1200" dirty="0">
                <a:latin typeface="Tahoma"/>
                <a:cs typeface="Tahoma"/>
              </a:rPr>
              <a:t> equilibrio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temperatura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no</a:t>
            </a:r>
            <a:r>
              <a:rPr sz="1200" spc="-5" dirty="0">
                <a:latin typeface="Tahoma"/>
                <a:cs typeface="Tahoma"/>
              </a:rPr>
              <a:t> cambie.</a:t>
            </a:r>
            <a:endParaRPr sz="1200">
              <a:latin typeface="Tahoma"/>
              <a:cs typeface="Tahoma"/>
            </a:endParaRPr>
          </a:p>
          <a:p>
            <a:pPr marL="12700" marR="19050" indent="359410">
              <a:lnSpc>
                <a:spcPct val="108300"/>
              </a:lnSpc>
              <a:spcBef>
                <a:spcPts val="805"/>
              </a:spcBef>
            </a:pPr>
            <a:r>
              <a:rPr sz="1200" spc="-5" dirty="0">
                <a:latin typeface="Tahoma"/>
                <a:cs typeface="Tahoma"/>
              </a:rPr>
              <a:t>Por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consiguiente,</a:t>
            </a:r>
            <a:r>
              <a:rPr sz="1200" dirty="0">
                <a:latin typeface="Tahoma"/>
                <a:cs typeface="Tahoma"/>
              </a:rPr>
              <a:t> la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constante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equilibrio se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define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mediante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cociente,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cuyo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numerador </a:t>
            </a:r>
            <a:r>
              <a:rPr sz="1200" dirty="0">
                <a:latin typeface="Tahoma"/>
                <a:cs typeface="Tahoma"/>
              </a:rPr>
              <a:t> se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obtiene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multiplicando </a:t>
            </a:r>
            <a:r>
              <a:rPr sz="1200" dirty="0">
                <a:latin typeface="Tahoma"/>
                <a:cs typeface="Tahoma"/>
              </a:rPr>
              <a:t>las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concentraciones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equilibrio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los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productos,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cada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cuales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está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elevada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potencia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igual</a:t>
            </a:r>
            <a:r>
              <a:rPr sz="1200" dirty="0">
                <a:latin typeface="Tahoma"/>
                <a:cs typeface="Tahoma"/>
              </a:rPr>
              <a:t> a </a:t>
            </a:r>
            <a:r>
              <a:rPr sz="1200" spc="-5" dirty="0">
                <a:latin typeface="Tahoma"/>
                <a:cs typeface="Tahoma"/>
              </a:rPr>
              <a:t>su coeficiente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estequiométrico en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ecuación.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6097898"/>
            <a:ext cx="6615430" cy="131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735" indent="359410">
              <a:lnSpc>
                <a:spcPct val="1083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El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subíndice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Kc</a:t>
            </a:r>
            <a:r>
              <a:rPr sz="1200" spc="-5" dirty="0">
                <a:latin typeface="Tahoma"/>
                <a:cs typeface="Tahoma"/>
              </a:rPr>
              <a:t> indica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que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concentraciones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dirty="0">
                <a:latin typeface="Tahoma"/>
                <a:cs typeface="Tahoma"/>
              </a:rPr>
              <a:t> las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especies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reactivas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expresan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molaridad</a:t>
            </a:r>
            <a:endParaRPr sz="1200">
              <a:latin typeface="Tahoma"/>
              <a:cs typeface="Tahoma"/>
            </a:endParaRPr>
          </a:p>
          <a:p>
            <a:pPr marL="12700" marR="5080" indent="359410">
              <a:lnSpc>
                <a:spcPct val="108300"/>
              </a:lnSpc>
              <a:spcBef>
                <a:spcPts val="805"/>
              </a:spcBef>
            </a:pPr>
            <a:r>
              <a:rPr sz="1200" dirty="0">
                <a:latin typeface="Tahoma"/>
                <a:cs typeface="Tahoma"/>
              </a:rPr>
              <a:t>Las </a:t>
            </a:r>
            <a:r>
              <a:rPr sz="1200" spc="-5" dirty="0">
                <a:latin typeface="Tahoma"/>
                <a:cs typeface="Tahoma"/>
              </a:rPr>
              <a:t>concentraciones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reactivos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-5" dirty="0">
                <a:latin typeface="Tahoma"/>
                <a:cs typeface="Tahoma"/>
              </a:rPr>
              <a:t> productos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</a:t>
            </a:r>
            <a:r>
              <a:rPr sz="1200" dirty="0">
                <a:latin typeface="Tahoma"/>
                <a:cs typeface="Tahoma"/>
              </a:rPr>
              <a:t> las </a:t>
            </a:r>
            <a:r>
              <a:rPr sz="1200" spc="-5" dirty="0">
                <a:latin typeface="Tahoma"/>
                <a:cs typeface="Tahoma"/>
              </a:rPr>
              <a:t>reacciones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gases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también</a:t>
            </a:r>
            <a:r>
              <a:rPr sz="1200" dirty="0">
                <a:latin typeface="Tahoma"/>
                <a:cs typeface="Tahoma"/>
              </a:rPr>
              <a:t> se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pueden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expresar </a:t>
            </a:r>
            <a:r>
              <a:rPr sz="1200" dirty="0">
                <a:latin typeface="Tahoma"/>
                <a:cs typeface="Tahoma"/>
              </a:rPr>
              <a:t>en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términos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sus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presiones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parciales.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temperatura constante,</a:t>
            </a:r>
            <a:r>
              <a:rPr sz="1200" dirty="0">
                <a:latin typeface="Tahoma"/>
                <a:cs typeface="Tahoma"/>
              </a:rPr>
              <a:t> 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presión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</a:t>
            </a:r>
            <a:r>
              <a:rPr sz="1200" spc="-5" dirty="0">
                <a:latin typeface="Tahoma"/>
                <a:cs typeface="Tahoma"/>
              </a:rPr>
              <a:t> 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gas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está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 relación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directa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</a:t>
            </a:r>
            <a:r>
              <a:rPr sz="1200" dirty="0">
                <a:latin typeface="Tahoma"/>
                <a:cs typeface="Tahoma"/>
              </a:rPr>
              <a:t> la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concentración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mol/L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del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gas; 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decir,</a:t>
            </a:r>
            <a:r>
              <a:rPr sz="1200" dirty="0">
                <a:latin typeface="Tahoma"/>
                <a:cs typeface="Tahoma"/>
              </a:rPr>
              <a:t> P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(n/V)RT.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Así, la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constante para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el proceso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en </a:t>
            </a:r>
            <a:r>
              <a:rPr sz="1200" spc="-5" dirty="0">
                <a:latin typeface="Tahoma"/>
                <a:cs typeface="Tahoma"/>
              </a:rPr>
              <a:t>equilibrio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494" y="8106907"/>
            <a:ext cx="623633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Se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expresa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como: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ahoma"/>
              <a:cs typeface="Tahoma"/>
            </a:endParaRPr>
          </a:p>
          <a:p>
            <a:pPr marL="12700" marR="5080" indent="359410">
              <a:lnSpc>
                <a:spcPct val="125800"/>
              </a:lnSpc>
            </a:pPr>
            <a:r>
              <a:rPr sz="1800" spc="-7" baseline="4629" dirty="0">
                <a:latin typeface="Tahoma"/>
                <a:cs typeface="Tahoma"/>
              </a:rPr>
              <a:t>Donde P</a:t>
            </a:r>
            <a:r>
              <a:rPr sz="900" spc="-5" dirty="0">
                <a:latin typeface="Tahoma"/>
                <a:cs typeface="Tahoma"/>
              </a:rPr>
              <a:t>NO2 </a:t>
            </a:r>
            <a:r>
              <a:rPr sz="1800" baseline="4629" dirty="0">
                <a:latin typeface="Tahoma"/>
                <a:cs typeface="Tahoma"/>
              </a:rPr>
              <a:t>y </a:t>
            </a:r>
            <a:r>
              <a:rPr sz="1800" spc="-7" baseline="4629" dirty="0">
                <a:latin typeface="Tahoma"/>
                <a:cs typeface="Tahoma"/>
              </a:rPr>
              <a:t>P</a:t>
            </a:r>
            <a:r>
              <a:rPr sz="900" spc="-5" dirty="0">
                <a:latin typeface="Tahoma"/>
                <a:cs typeface="Tahoma"/>
              </a:rPr>
              <a:t>N2O4 </a:t>
            </a:r>
            <a:r>
              <a:rPr sz="1800" baseline="4629" dirty="0">
                <a:latin typeface="Tahoma"/>
                <a:cs typeface="Tahoma"/>
              </a:rPr>
              <a:t>son las </a:t>
            </a:r>
            <a:r>
              <a:rPr sz="1800" spc="-7" baseline="4629" dirty="0">
                <a:latin typeface="Tahoma"/>
                <a:cs typeface="Tahoma"/>
              </a:rPr>
              <a:t>presiones </a:t>
            </a:r>
            <a:r>
              <a:rPr sz="1800" spc="-15" baseline="4629" dirty="0">
                <a:latin typeface="Tahoma"/>
                <a:cs typeface="Tahoma"/>
              </a:rPr>
              <a:t>parciales </a:t>
            </a:r>
            <a:r>
              <a:rPr sz="1800" spc="-7" baseline="4629" dirty="0">
                <a:latin typeface="Tahoma"/>
                <a:cs typeface="Tahoma"/>
              </a:rPr>
              <a:t>de equilibrio </a:t>
            </a:r>
            <a:r>
              <a:rPr sz="1800" baseline="4629" dirty="0">
                <a:latin typeface="Tahoma"/>
                <a:cs typeface="Tahoma"/>
              </a:rPr>
              <a:t>(en atm) </a:t>
            </a:r>
            <a:r>
              <a:rPr sz="1800" spc="-7" baseline="4629" dirty="0">
                <a:latin typeface="Tahoma"/>
                <a:cs typeface="Tahoma"/>
              </a:rPr>
              <a:t>de </a:t>
            </a:r>
            <a:r>
              <a:rPr sz="1800" spc="15" baseline="4629" dirty="0">
                <a:latin typeface="Tahoma"/>
                <a:cs typeface="Tahoma"/>
              </a:rPr>
              <a:t>NO</a:t>
            </a:r>
            <a:r>
              <a:rPr sz="800" spc="10" dirty="0">
                <a:latin typeface="Tahoma"/>
                <a:cs typeface="Tahoma"/>
              </a:rPr>
              <a:t>2</a:t>
            </a:r>
            <a:r>
              <a:rPr sz="800" spc="15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y N</a:t>
            </a:r>
            <a:r>
              <a:rPr sz="800" dirty="0">
                <a:latin typeface="Tahoma"/>
                <a:cs typeface="Tahoma"/>
              </a:rPr>
              <a:t>2</a:t>
            </a:r>
            <a:r>
              <a:rPr sz="1800" baseline="4629" dirty="0">
                <a:latin typeface="Tahoma"/>
                <a:cs typeface="Tahoma"/>
              </a:rPr>
              <a:t>O</a:t>
            </a:r>
            <a:r>
              <a:rPr sz="800" dirty="0">
                <a:latin typeface="Tahoma"/>
                <a:cs typeface="Tahoma"/>
              </a:rPr>
              <a:t>4</a:t>
            </a:r>
            <a:r>
              <a:rPr sz="1800" baseline="4629" dirty="0">
                <a:latin typeface="Tahoma"/>
                <a:cs typeface="Tahoma"/>
              </a:rPr>
              <a:t>, </a:t>
            </a:r>
            <a:r>
              <a:rPr sz="1800" spc="7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respectivamente. El</a:t>
            </a:r>
            <a:r>
              <a:rPr sz="1800" spc="7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subíndice</a:t>
            </a:r>
            <a:r>
              <a:rPr sz="1800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en</a:t>
            </a:r>
            <a:r>
              <a:rPr sz="1800" spc="7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K</a:t>
            </a:r>
            <a:r>
              <a:rPr sz="900" dirty="0">
                <a:latin typeface="Tahoma"/>
                <a:cs typeface="Tahoma"/>
              </a:rPr>
              <a:t>P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indica</a:t>
            </a:r>
            <a:r>
              <a:rPr sz="1800" spc="15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que</a:t>
            </a:r>
            <a:r>
              <a:rPr sz="1800" spc="15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las </a:t>
            </a:r>
            <a:r>
              <a:rPr sz="1800" spc="-7" baseline="4629" dirty="0">
                <a:latin typeface="Tahoma"/>
                <a:cs typeface="Tahoma"/>
              </a:rPr>
              <a:t>concentraciones</a:t>
            </a:r>
            <a:r>
              <a:rPr sz="1800" spc="-15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en</a:t>
            </a:r>
            <a:r>
              <a:rPr sz="1800" spc="7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el</a:t>
            </a:r>
            <a:r>
              <a:rPr sz="1800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equilibrio están</a:t>
            </a:r>
            <a:endParaRPr sz="1800" baseline="4629">
              <a:latin typeface="Tahoma"/>
              <a:cs typeface="Tahoma"/>
            </a:endParaRPr>
          </a:p>
          <a:p>
            <a:pPr marL="12700" marR="5080">
              <a:lnSpc>
                <a:spcPct val="105800"/>
              </a:lnSpc>
              <a:spcBef>
                <a:spcPts val="300"/>
              </a:spcBef>
            </a:pPr>
            <a:r>
              <a:rPr sz="1800" spc="-7" baseline="4629" dirty="0">
                <a:latin typeface="Tahoma"/>
                <a:cs typeface="Tahoma"/>
              </a:rPr>
              <a:t>expresadas </a:t>
            </a:r>
            <a:r>
              <a:rPr sz="1800" spc="-15" baseline="4629" dirty="0">
                <a:latin typeface="Tahoma"/>
                <a:cs typeface="Tahoma"/>
              </a:rPr>
              <a:t>en </a:t>
            </a:r>
            <a:r>
              <a:rPr sz="1800" spc="-7" baseline="4629" dirty="0">
                <a:latin typeface="Tahoma"/>
                <a:cs typeface="Tahoma"/>
              </a:rPr>
              <a:t>términos de presiones. Por </a:t>
            </a:r>
            <a:r>
              <a:rPr sz="1800" baseline="4629" dirty="0">
                <a:latin typeface="Tahoma"/>
                <a:cs typeface="Tahoma"/>
              </a:rPr>
              <a:t>lo general, Kc no </a:t>
            </a:r>
            <a:r>
              <a:rPr sz="1800" spc="-7" baseline="4629" dirty="0">
                <a:latin typeface="Tahoma"/>
                <a:cs typeface="Tahoma"/>
              </a:rPr>
              <a:t>es igual que K</a:t>
            </a:r>
            <a:r>
              <a:rPr sz="900" spc="-5" dirty="0">
                <a:latin typeface="Tahoma"/>
                <a:cs typeface="Tahoma"/>
              </a:rPr>
              <a:t>P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debido </a:t>
            </a:r>
            <a:r>
              <a:rPr sz="1800" baseline="4629" dirty="0">
                <a:latin typeface="Tahoma"/>
                <a:cs typeface="Tahoma"/>
              </a:rPr>
              <a:t>a </a:t>
            </a:r>
            <a:r>
              <a:rPr sz="1800" spc="-7" baseline="4629" dirty="0">
                <a:latin typeface="Tahoma"/>
                <a:cs typeface="Tahoma"/>
              </a:rPr>
              <a:t>que </a:t>
            </a:r>
            <a:r>
              <a:rPr sz="1800" baseline="4629" dirty="0">
                <a:latin typeface="Tahoma"/>
                <a:cs typeface="Tahoma"/>
              </a:rPr>
              <a:t>las </a:t>
            </a:r>
            <a:r>
              <a:rPr sz="1800" spc="-540" baseline="4629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presiones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parciales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reactivos</a:t>
            </a:r>
            <a:r>
              <a:rPr sz="1200" dirty="0">
                <a:latin typeface="Tahoma"/>
                <a:cs typeface="Tahoma"/>
              </a:rPr>
              <a:t> y </a:t>
            </a:r>
            <a:r>
              <a:rPr sz="1200" spc="-5" dirty="0">
                <a:latin typeface="Tahoma"/>
                <a:cs typeface="Tahoma"/>
              </a:rPr>
              <a:t>productos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no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son iguales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sus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concentraciones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molares.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2065" y="2405506"/>
            <a:ext cx="4809490" cy="118745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11125" marR="152400" indent="359410">
              <a:lnSpc>
                <a:spcPct val="108300"/>
              </a:lnSpc>
              <a:spcBef>
                <a:spcPts val="390"/>
              </a:spcBef>
            </a:pPr>
            <a:r>
              <a:rPr sz="1200" dirty="0">
                <a:latin typeface="Tahoma"/>
                <a:cs typeface="Tahoma"/>
              </a:rPr>
              <a:t>Si K </a:t>
            </a:r>
            <a:r>
              <a:rPr sz="1200" spc="-5" dirty="0">
                <a:latin typeface="Tahoma"/>
                <a:cs typeface="Tahoma"/>
              </a:rPr>
              <a:t>es mucho mayor </a:t>
            </a:r>
            <a:r>
              <a:rPr sz="1200" dirty="0">
                <a:latin typeface="Tahoma"/>
                <a:cs typeface="Tahoma"/>
              </a:rPr>
              <a:t>que 1 </a:t>
            </a:r>
            <a:r>
              <a:rPr sz="1200" spc="-5" dirty="0">
                <a:latin typeface="Tahoma"/>
                <a:cs typeface="Tahoma"/>
              </a:rPr>
              <a:t>(es decir, </a:t>
            </a:r>
            <a:r>
              <a:rPr sz="1200" dirty="0">
                <a:latin typeface="Tahoma"/>
                <a:cs typeface="Tahoma"/>
              </a:rPr>
              <a:t>K &gt;&gt; </a:t>
            </a:r>
            <a:r>
              <a:rPr sz="1200" spc="-5" dirty="0">
                <a:latin typeface="Tahoma"/>
                <a:cs typeface="Tahoma"/>
              </a:rPr>
              <a:t>1), el equilibrio se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desplazará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hacia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derecha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-5" dirty="0">
                <a:latin typeface="Tahoma"/>
                <a:cs typeface="Tahoma"/>
              </a:rPr>
              <a:t> favorecerá</a:t>
            </a:r>
            <a:r>
              <a:rPr sz="1200" dirty="0">
                <a:latin typeface="Tahoma"/>
                <a:cs typeface="Tahoma"/>
              </a:rPr>
              <a:t> a los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productos.</a:t>
            </a:r>
            <a:endParaRPr sz="1200">
              <a:latin typeface="Tahoma"/>
              <a:cs typeface="Tahoma"/>
            </a:endParaRPr>
          </a:p>
          <a:p>
            <a:pPr marL="111125" marR="141605" indent="359410">
              <a:lnSpc>
                <a:spcPct val="108300"/>
              </a:lnSpc>
              <a:spcBef>
                <a:spcPts val="805"/>
              </a:spcBef>
            </a:pPr>
            <a:r>
              <a:rPr sz="1200" dirty="0">
                <a:latin typeface="Tahoma"/>
                <a:cs typeface="Tahoma"/>
              </a:rPr>
              <a:t>Si K </a:t>
            </a:r>
            <a:r>
              <a:rPr sz="1200" spc="-5" dirty="0">
                <a:latin typeface="Tahoma"/>
                <a:cs typeface="Tahoma"/>
              </a:rPr>
              <a:t>es mucho </a:t>
            </a:r>
            <a:r>
              <a:rPr sz="1200" dirty="0">
                <a:latin typeface="Tahoma"/>
                <a:cs typeface="Tahoma"/>
              </a:rPr>
              <a:t>menor que 1 </a:t>
            </a:r>
            <a:r>
              <a:rPr sz="1200" spc="-5" dirty="0">
                <a:latin typeface="Tahoma"/>
                <a:cs typeface="Tahoma"/>
              </a:rPr>
              <a:t>(es decir, </a:t>
            </a:r>
            <a:r>
              <a:rPr sz="1200" dirty="0">
                <a:latin typeface="Tahoma"/>
                <a:cs typeface="Tahoma"/>
              </a:rPr>
              <a:t>K &lt;&lt; 1), </a:t>
            </a:r>
            <a:r>
              <a:rPr sz="1200" spc="-5" dirty="0">
                <a:latin typeface="Tahoma"/>
                <a:cs typeface="Tahoma"/>
              </a:rPr>
              <a:t>el equilibrio se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desplazará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 </a:t>
            </a:r>
            <a:r>
              <a:rPr sz="1200" spc="-5" dirty="0">
                <a:latin typeface="Tahoma"/>
                <a:cs typeface="Tahoma"/>
              </a:rPr>
              <a:t>izquierda</a:t>
            </a:r>
            <a:r>
              <a:rPr sz="1200" dirty="0">
                <a:latin typeface="Tahoma"/>
                <a:cs typeface="Tahoma"/>
              </a:rPr>
              <a:t> y </a:t>
            </a:r>
            <a:r>
              <a:rPr sz="1200" spc="-5" dirty="0">
                <a:latin typeface="Tahoma"/>
                <a:cs typeface="Tahoma"/>
              </a:rPr>
              <a:t>favorecerá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los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reactivos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3429" y="5326199"/>
            <a:ext cx="895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4181982"/>
            <a:ext cx="6311265" cy="123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65"/>
                </a:solidFill>
                <a:latin typeface="Tahoma"/>
                <a:cs typeface="Tahoma"/>
              </a:rPr>
              <a:t>EQUILIBRIOS</a:t>
            </a:r>
            <a:r>
              <a:rPr sz="1400" spc="-20" dirty="0">
                <a:solidFill>
                  <a:srgbClr val="FF006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0065"/>
                </a:solidFill>
                <a:latin typeface="Tahoma"/>
                <a:cs typeface="Tahoma"/>
              </a:rPr>
              <a:t>HOMOGÉNEOS</a:t>
            </a:r>
            <a:endParaRPr sz="1400">
              <a:latin typeface="Tahoma"/>
              <a:cs typeface="Tahoma"/>
            </a:endParaRPr>
          </a:p>
          <a:p>
            <a:pPr marL="12700" marR="5080" indent="359410" algn="just">
              <a:lnSpc>
                <a:spcPct val="108700"/>
              </a:lnSpc>
              <a:spcBef>
                <a:spcPts val="810"/>
              </a:spcBef>
            </a:pPr>
            <a:r>
              <a:rPr sz="1200" spc="-5" dirty="0">
                <a:latin typeface="Tahoma"/>
                <a:cs typeface="Tahoma"/>
              </a:rPr>
              <a:t>El término </a:t>
            </a:r>
            <a:r>
              <a:rPr sz="1200" dirty="0">
                <a:latin typeface="Tahoma"/>
                <a:cs typeface="Tahoma"/>
              </a:rPr>
              <a:t>equilibrio homogéneo se aplica a </a:t>
            </a:r>
            <a:r>
              <a:rPr sz="1200" spc="-10" dirty="0">
                <a:latin typeface="Tahoma"/>
                <a:cs typeface="Tahoma"/>
              </a:rPr>
              <a:t>las </a:t>
            </a:r>
            <a:r>
              <a:rPr sz="1200" spc="-5" dirty="0">
                <a:latin typeface="Tahoma"/>
                <a:cs typeface="Tahoma"/>
              </a:rPr>
              <a:t>reacciones </a:t>
            </a:r>
            <a:r>
              <a:rPr sz="1200" dirty="0">
                <a:latin typeface="Tahoma"/>
                <a:cs typeface="Tahoma"/>
              </a:rPr>
              <a:t>en </a:t>
            </a:r>
            <a:r>
              <a:rPr sz="1200" spc="-5" dirty="0">
                <a:latin typeface="Tahoma"/>
                <a:cs typeface="Tahoma"/>
              </a:rPr>
              <a:t>las que todas </a:t>
            </a:r>
            <a:r>
              <a:rPr sz="1200" dirty="0">
                <a:latin typeface="Tahoma"/>
                <a:cs typeface="Tahoma"/>
              </a:rPr>
              <a:t>las </a:t>
            </a:r>
            <a:r>
              <a:rPr sz="1200" spc="-5" dirty="0">
                <a:latin typeface="Tahoma"/>
                <a:cs typeface="Tahoma"/>
              </a:rPr>
              <a:t>especies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reactivas </a:t>
            </a:r>
            <a:r>
              <a:rPr sz="1800" baseline="4629" dirty="0">
                <a:latin typeface="Tahoma"/>
                <a:cs typeface="Tahoma"/>
              </a:rPr>
              <a:t>se </a:t>
            </a:r>
            <a:r>
              <a:rPr sz="1800" spc="-7" baseline="4629" dirty="0">
                <a:latin typeface="Tahoma"/>
                <a:cs typeface="Tahoma"/>
              </a:rPr>
              <a:t>encuentran en </a:t>
            </a:r>
            <a:r>
              <a:rPr sz="1800" baseline="4629" dirty="0">
                <a:latin typeface="Tahoma"/>
                <a:cs typeface="Tahoma"/>
              </a:rPr>
              <a:t>la </a:t>
            </a:r>
            <a:r>
              <a:rPr sz="1800" spc="-7" baseline="4629" dirty="0">
                <a:latin typeface="Tahoma"/>
                <a:cs typeface="Tahoma"/>
              </a:rPr>
              <a:t>misma fase. </a:t>
            </a:r>
            <a:r>
              <a:rPr sz="1800" baseline="4629" dirty="0">
                <a:latin typeface="Tahoma"/>
                <a:cs typeface="Tahoma"/>
              </a:rPr>
              <a:t>La </a:t>
            </a:r>
            <a:r>
              <a:rPr sz="1800" spc="-7" baseline="4629" dirty="0">
                <a:latin typeface="Tahoma"/>
                <a:cs typeface="Tahoma"/>
              </a:rPr>
              <a:t>disociación del </a:t>
            </a:r>
            <a:r>
              <a:rPr sz="1800" baseline="4629" dirty="0">
                <a:latin typeface="Tahoma"/>
                <a:cs typeface="Tahoma"/>
              </a:rPr>
              <a:t>N</a:t>
            </a:r>
            <a:r>
              <a:rPr sz="800" dirty="0">
                <a:latin typeface="Tahoma"/>
                <a:cs typeface="Tahoma"/>
              </a:rPr>
              <a:t>2</a:t>
            </a:r>
            <a:r>
              <a:rPr sz="1800" baseline="4629" dirty="0">
                <a:latin typeface="Tahoma"/>
                <a:cs typeface="Tahoma"/>
              </a:rPr>
              <a:t>O</a:t>
            </a:r>
            <a:r>
              <a:rPr sz="800" dirty="0">
                <a:latin typeface="Tahoma"/>
                <a:cs typeface="Tahoma"/>
              </a:rPr>
              <a:t>4 </a:t>
            </a:r>
            <a:r>
              <a:rPr sz="1800" spc="-7" baseline="4629" dirty="0">
                <a:latin typeface="Tahoma"/>
                <a:cs typeface="Tahoma"/>
              </a:rPr>
              <a:t>es </a:t>
            </a:r>
            <a:r>
              <a:rPr sz="1800" baseline="4629" dirty="0">
                <a:latin typeface="Tahoma"/>
                <a:cs typeface="Tahoma"/>
              </a:rPr>
              <a:t>un </a:t>
            </a:r>
            <a:r>
              <a:rPr sz="1800" spc="-7" baseline="4629" dirty="0">
                <a:latin typeface="Tahoma"/>
                <a:cs typeface="Tahoma"/>
              </a:rPr>
              <a:t>ejemplo de equilibrio </a:t>
            </a:r>
            <a:r>
              <a:rPr sz="1800" baseline="4629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homogéneo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en fase </a:t>
            </a:r>
            <a:r>
              <a:rPr sz="1200" spc="-5" dirty="0">
                <a:latin typeface="Tahoma"/>
                <a:cs typeface="Tahoma"/>
              </a:rPr>
              <a:t>gaseosa:</a:t>
            </a:r>
            <a:endParaRPr sz="1200">
              <a:latin typeface="Tahoma"/>
              <a:cs typeface="Tahoma"/>
            </a:endParaRPr>
          </a:p>
          <a:p>
            <a:pPr marL="201295" algn="ctr">
              <a:lnSpc>
                <a:spcPts val="819"/>
              </a:lnSpc>
            </a:pPr>
            <a:r>
              <a:rPr sz="900" dirty="0">
                <a:latin typeface="Arial MT"/>
                <a:cs typeface="Arial MT"/>
              </a:rPr>
              <a:t>2</a:t>
            </a:r>
            <a:endParaRPr sz="900">
              <a:latin typeface="Arial MT"/>
              <a:cs typeface="Arial MT"/>
            </a:endParaRPr>
          </a:p>
          <a:p>
            <a:pPr marR="283210" algn="ctr">
              <a:lnSpc>
                <a:spcPts val="1490"/>
              </a:lnSpc>
            </a:pPr>
            <a:r>
              <a:rPr sz="1400" spc="-5" dirty="0">
                <a:latin typeface="Arial MT"/>
                <a:cs typeface="Arial MT"/>
              </a:rPr>
              <a:t>[NO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740" y="5736713"/>
            <a:ext cx="292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265" algn="l"/>
              </a:tabLst>
            </a:pPr>
            <a:r>
              <a:rPr sz="900" dirty="0">
                <a:latin typeface="Arial MT"/>
                <a:cs typeface="Arial MT"/>
              </a:rPr>
              <a:t>2	4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0307" y="5559932"/>
            <a:ext cx="1060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i="1" baseline="48611" dirty="0">
                <a:latin typeface="Arial"/>
                <a:cs typeface="Arial"/>
              </a:rPr>
              <a:t>K</a:t>
            </a:r>
            <a:r>
              <a:rPr sz="1575" i="1" baseline="37037" dirty="0">
                <a:latin typeface="Arial"/>
                <a:cs typeface="Arial"/>
              </a:rPr>
              <a:t>c</a:t>
            </a:r>
            <a:r>
              <a:rPr sz="1575" i="1" spc="202" baseline="37037" dirty="0">
                <a:latin typeface="Arial"/>
                <a:cs typeface="Arial"/>
              </a:rPr>
              <a:t> </a:t>
            </a:r>
            <a:r>
              <a:rPr sz="2400" spc="-7" baseline="48611" dirty="0">
                <a:latin typeface="Arial MT"/>
                <a:cs typeface="Arial MT"/>
              </a:rPr>
              <a:t>=</a:t>
            </a:r>
            <a:r>
              <a:rPr sz="2400" spc="622" baseline="48611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[N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29610" y="5545708"/>
            <a:ext cx="486409" cy="0"/>
          </a:xfrm>
          <a:custGeom>
            <a:avLst/>
            <a:gdLst/>
            <a:ahLst/>
            <a:cxnLst/>
            <a:rect l="l" t="t" r="r" b="b"/>
            <a:pathLst>
              <a:path w="486410">
                <a:moveTo>
                  <a:pt x="0" y="0"/>
                </a:moveTo>
                <a:lnTo>
                  <a:pt x="48628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1289" y="7586217"/>
            <a:ext cx="1865358" cy="19964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2218" y="7966340"/>
            <a:ext cx="908252" cy="525451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469" y="444500"/>
            <a:ext cx="3491865" cy="508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229235">
              <a:lnSpc>
                <a:spcPct val="100000"/>
              </a:lnSpc>
              <a:spcBef>
                <a:spcPts val="100"/>
              </a:spcBef>
              <a:buFont typeface="Wingdings"/>
              <a:buChar char=""/>
              <a:tabLst>
                <a:tab pos="469900" algn="l"/>
              </a:tabLst>
            </a:pPr>
            <a:r>
              <a:rPr sz="1200" dirty="0">
                <a:latin typeface="Tahoma"/>
                <a:cs typeface="Tahoma"/>
              </a:rPr>
              <a:t>Ejemplo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número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2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eq.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Homogéneo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20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ionización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del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ácido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acético (CH3COOH)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en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agua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712" y="1485645"/>
            <a:ext cx="2002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La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constante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equilibrio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498" y="2396993"/>
            <a:ext cx="6241415" cy="396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359410">
              <a:lnSpc>
                <a:spcPct val="102499"/>
              </a:lnSpc>
              <a:spcBef>
                <a:spcPts val="60"/>
              </a:spcBef>
            </a:pPr>
            <a:r>
              <a:rPr sz="1800" baseline="4629" dirty="0">
                <a:latin typeface="Tahoma"/>
                <a:cs typeface="Tahoma"/>
              </a:rPr>
              <a:t>La</a:t>
            </a:r>
            <a:r>
              <a:rPr sz="1800" spc="7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magnitud</a:t>
            </a:r>
            <a:r>
              <a:rPr sz="1800" baseline="4629" dirty="0">
                <a:latin typeface="Tahoma"/>
                <a:cs typeface="Tahoma"/>
              </a:rPr>
              <a:t> [H</a:t>
            </a:r>
            <a:r>
              <a:rPr sz="800" dirty="0">
                <a:latin typeface="Tahoma"/>
                <a:cs typeface="Tahoma"/>
              </a:rPr>
              <a:t>2</a:t>
            </a:r>
            <a:r>
              <a:rPr sz="1800" baseline="4629" dirty="0">
                <a:latin typeface="Tahoma"/>
                <a:cs typeface="Tahoma"/>
              </a:rPr>
              <a:t>O]</a:t>
            </a:r>
            <a:r>
              <a:rPr sz="1800" spc="-7" baseline="4629" dirty="0">
                <a:latin typeface="Tahoma"/>
                <a:cs typeface="Tahoma"/>
              </a:rPr>
              <a:t> </a:t>
            </a:r>
            <a:r>
              <a:rPr sz="1800" spc="-15" baseline="4629" dirty="0">
                <a:latin typeface="Tahoma"/>
                <a:cs typeface="Tahoma"/>
              </a:rPr>
              <a:t>la</a:t>
            </a:r>
            <a:r>
              <a:rPr sz="1800" spc="15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consideramos</a:t>
            </a:r>
            <a:r>
              <a:rPr sz="1800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como </a:t>
            </a:r>
            <a:r>
              <a:rPr sz="1800" baseline="4629" dirty="0">
                <a:latin typeface="Tahoma"/>
                <a:cs typeface="Tahoma"/>
              </a:rPr>
              <a:t>una</a:t>
            </a:r>
            <a:r>
              <a:rPr sz="1800" spc="-15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constante</a:t>
            </a:r>
            <a:r>
              <a:rPr sz="1800" spc="7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y la</a:t>
            </a:r>
            <a:r>
              <a:rPr sz="1800" spc="7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constante</a:t>
            </a:r>
            <a:r>
              <a:rPr sz="1800" spc="7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de</a:t>
            </a:r>
            <a:r>
              <a:rPr sz="1800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equilibrio </a:t>
            </a:r>
            <a:r>
              <a:rPr sz="1800" baseline="4629" dirty="0">
                <a:latin typeface="Tahoma"/>
                <a:cs typeface="Tahoma"/>
              </a:rPr>
              <a:t>se </a:t>
            </a:r>
            <a:r>
              <a:rPr sz="1800" spc="-540" baseline="4629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reduce </a:t>
            </a:r>
            <a:r>
              <a:rPr sz="1200" dirty="0">
                <a:latin typeface="Tahoma"/>
                <a:cs typeface="Tahoma"/>
              </a:rPr>
              <a:t>a: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4468" y="3483983"/>
            <a:ext cx="4610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n</a:t>
            </a:r>
            <a:r>
              <a:rPr sz="1200" spc="-5" dirty="0">
                <a:latin typeface="Tahoma"/>
                <a:cs typeface="Tahoma"/>
              </a:rPr>
              <a:t>d</a:t>
            </a:r>
            <a:r>
              <a:rPr sz="1200" dirty="0"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4384674"/>
            <a:ext cx="6666230" cy="938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0065"/>
                </a:solidFill>
                <a:latin typeface="Tahoma"/>
                <a:cs typeface="Tahoma"/>
              </a:rPr>
              <a:t>EQUILIBRIOS</a:t>
            </a:r>
            <a:r>
              <a:rPr sz="1400" spc="-25" dirty="0">
                <a:solidFill>
                  <a:srgbClr val="FF006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0065"/>
                </a:solidFill>
                <a:latin typeface="Tahoma"/>
                <a:cs typeface="Tahoma"/>
              </a:rPr>
              <a:t>HETEROGENEOS</a:t>
            </a:r>
            <a:endParaRPr sz="1400">
              <a:latin typeface="Tahoma"/>
              <a:cs typeface="Tahoma"/>
            </a:endParaRPr>
          </a:p>
          <a:p>
            <a:pPr marL="12700" marR="5080" indent="359410">
              <a:lnSpc>
                <a:spcPct val="108300"/>
              </a:lnSpc>
              <a:spcBef>
                <a:spcPts val="819"/>
              </a:spcBef>
            </a:pPr>
            <a:r>
              <a:rPr sz="1200" spc="-5" dirty="0">
                <a:latin typeface="Tahoma"/>
                <a:cs typeface="Tahoma"/>
              </a:rPr>
              <a:t>Como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esperar,</a:t>
            </a:r>
            <a:r>
              <a:rPr sz="1200" dirty="0">
                <a:latin typeface="Tahoma"/>
                <a:cs typeface="Tahoma"/>
              </a:rPr>
              <a:t> una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reacción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reversible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que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intervienen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reactivos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-5" dirty="0">
                <a:latin typeface="Tahoma"/>
                <a:cs typeface="Tahoma"/>
              </a:rPr>
              <a:t> productos</a:t>
            </a:r>
            <a:r>
              <a:rPr sz="1200" spc="5" dirty="0">
                <a:latin typeface="Tahoma"/>
                <a:cs typeface="Tahoma"/>
              </a:rPr>
              <a:t> en 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distintas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fases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conduce</a:t>
            </a:r>
            <a:r>
              <a:rPr sz="1200" dirty="0">
                <a:latin typeface="Tahoma"/>
                <a:cs typeface="Tahoma"/>
              </a:rPr>
              <a:t> 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equilibrio </a:t>
            </a:r>
            <a:r>
              <a:rPr sz="1200" spc="-5" dirty="0">
                <a:latin typeface="Tahoma"/>
                <a:cs typeface="Tahoma"/>
              </a:rPr>
              <a:t>heterogéneo. Por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ejemplo, </a:t>
            </a:r>
            <a:r>
              <a:rPr sz="1200" dirty="0">
                <a:latin typeface="Tahoma"/>
                <a:cs typeface="Tahoma"/>
              </a:rPr>
              <a:t>cuando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el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carbonato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calcio se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calienta </a:t>
            </a:r>
            <a:r>
              <a:rPr sz="1200" spc="-5" dirty="0">
                <a:latin typeface="Tahoma"/>
                <a:cs typeface="Tahoma"/>
              </a:rPr>
              <a:t>en</a:t>
            </a:r>
            <a:r>
              <a:rPr sz="1200" dirty="0">
                <a:latin typeface="Tahoma"/>
                <a:cs typeface="Tahoma"/>
              </a:rPr>
              <a:t> un </a:t>
            </a:r>
            <a:r>
              <a:rPr sz="1200" spc="-5" dirty="0">
                <a:latin typeface="Tahoma"/>
                <a:cs typeface="Tahoma"/>
              </a:rPr>
              <a:t>recipiente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cerrado,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 </a:t>
            </a:r>
            <a:r>
              <a:rPr sz="1200" spc="-5" dirty="0">
                <a:latin typeface="Tahoma"/>
                <a:cs typeface="Tahoma"/>
              </a:rPr>
              <a:t>establece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el siguiente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equilibrio: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498" y="5869308"/>
            <a:ext cx="655383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9410">
              <a:lnSpc>
                <a:spcPct val="1083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Los </a:t>
            </a:r>
            <a:r>
              <a:rPr sz="1200" spc="-5" dirty="0">
                <a:latin typeface="Tahoma"/>
                <a:cs typeface="Tahoma"/>
              </a:rPr>
              <a:t>dos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sólidos</a:t>
            </a:r>
            <a:r>
              <a:rPr sz="1200" dirty="0">
                <a:latin typeface="Tahoma"/>
                <a:cs typeface="Tahoma"/>
              </a:rPr>
              <a:t> y el </a:t>
            </a:r>
            <a:r>
              <a:rPr sz="1200" spc="-5" dirty="0">
                <a:latin typeface="Tahoma"/>
                <a:cs typeface="Tahoma"/>
              </a:rPr>
              <a:t>gas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constituyen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tres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fases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distintas.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constante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equilibrio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 </a:t>
            </a:r>
            <a:r>
              <a:rPr sz="1200" spc="-5" dirty="0">
                <a:latin typeface="Tahoma"/>
                <a:cs typeface="Tahoma"/>
              </a:rPr>
              <a:t>puede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expresar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como: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499" y="7073266"/>
            <a:ext cx="6356985" cy="394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59410">
              <a:lnSpc>
                <a:spcPct val="101699"/>
              </a:lnSpc>
              <a:spcBef>
                <a:spcPts val="75"/>
              </a:spcBef>
            </a:pPr>
            <a:r>
              <a:rPr sz="1800" baseline="4629" dirty="0">
                <a:latin typeface="Tahoma"/>
                <a:cs typeface="Tahoma"/>
              </a:rPr>
              <a:t>Los </a:t>
            </a:r>
            <a:r>
              <a:rPr sz="1800" spc="-7" baseline="4629" dirty="0">
                <a:latin typeface="Tahoma"/>
                <a:cs typeface="Tahoma"/>
              </a:rPr>
              <a:t>términos</a:t>
            </a:r>
            <a:r>
              <a:rPr sz="1800" spc="7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[CaCO</a:t>
            </a:r>
            <a:r>
              <a:rPr sz="800" dirty="0">
                <a:latin typeface="Tahoma"/>
                <a:cs typeface="Tahoma"/>
              </a:rPr>
              <a:t>3</a:t>
            </a:r>
            <a:r>
              <a:rPr sz="1800" baseline="4629" dirty="0">
                <a:latin typeface="Tahoma"/>
                <a:cs typeface="Tahoma"/>
              </a:rPr>
              <a:t>]</a:t>
            </a:r>
            <a:r>
              <a:rPr sz="1800" spc="-30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y</a:t>
            </a:r>
            <a:r>
              <a:rPr sz="1800" spc="7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[CaO] </a:t>
            </a:r>
            <a:r>
              <a:rPr sz="1800" baseline="4629" dirty="0">
                <a:latin typeface="Tahoma"/>
                <a:cs typeface="Tahoma"/>
              </a:rPr>
              <a:t>son en sí</a:t>
            </a:r>
            <a:r>
              <a:rPr sz="1800" spc="7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mismos</a:t>
            </a:r>
            <a:r>
              <a:rPr sz="1800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constantes</a:t>
            </a:r>
            <a:r>
              <a:rPr sz="1800" spc="15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y se </a:t>
            </a:r>
            <a:r>
              <a:rPr sz="1800" spc="-7" baseline="4629" dirty="0">
                <a:latin typeface="Tahoma"/>
                <a:cs typeface="Tahoma"/>
              </a:rPr>
              <a:t>pueden</a:t>
            </a:r>
            <a:r>
              <a:rPr sz="1800" spc="7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combinar con</a:t>
            </a:r>
            <a:r>
              <a:rPr sz="1800" spc="7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la </a:t>
            </a:r>
            <a:r>
              <a:rPr sz="1800" spc="-540" baseline="4629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constante de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equilibrio.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esta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forma,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ecuación</a:t>
            </a:r>
            <a:r>
              <a:rPr sz="1200" dirty="0">
                <a:latin typeface="Tahoma"/>
                <a:cs typeface="Tahoma"/>
              </a:rPr>
              <a:t> se </a:t>
            </a:r>
            <a:r>
              <a:rPr sz="1200" spc="-5" dirty="0">
                <a:latin typeface="Tahoma"/>
                <a:cs typeface="Tahoma"/>
              </a:rPr>
              <a:t>simplifica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así: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1770" y="8266938"/>
            <a:ext cx="4727575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También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podemos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expresar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la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constante</a:t>
            </a:r>
            <a:r>
              <a:rPr sz="1400" dirty="0">
                <a:latin typeface="Tahoma"/>
                <a:cs typeface="Tahoma"/>
              </a:rPr>
              <a:t> de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equilibrio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como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ahoma"/>
              <a:cs typeface="Tahoma"/>
            </a:endParaRPr>
          </a:p>
          <a:p>
            <a:pPr marL="1424305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K</a:t>
            </a:r>
            <a:r>
              <a:rPr sz="1350" i="1" spc="-7" baseline="-27777" dirty="0">
                <a:latin typeface="Arial"/>
                <a:cs typeface="Arial"/>
              </a:rPr>
              <a:t>p</a:t>
            </a:r>
            <a:r>
              <a:rPr sz="1350" i="1" spc="187" baseline="-27777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i="1" spc="-5" dirty="0">
                <a:latin typeface="Arial"/>
                <a:cs typeface="Arial"/>
              </a:rPr>
              <a:t>P</a:t>
            </a:r>
            <a:r>
              <a:rPr sz="1350" spc="-7" baseline="-27777" dirty="0">
                <a:latin typeface="Arial MT"/>
                <a:cs typeface="Arial MT"/>
              </a:rPr>
              <a:t>CO</a:t>
            </a:r>
            <a:r>
              <a:rPr sz="1350" spc="44" baseline="-27777" dirty="0">
                <a:latin typeface="Arial MT"/>
                <a:cs typeface="Arial MT"/>
              </a:rPr>
              <a:t> </a:t>
            </a:r>
            <a:r>
              <a:rPr sz="1650" baseline="-35353" dirty="0">
                <a:latin typeface="Arial MT"/>
                <a:cs typeface="Arial MT"/>
              </a:rPr>
              <a:t>2</a:t>
            </a:r>
            <a:endParaRPr sz="1650" baseline="-35353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324" y="5540863"/>
            <a:ext cx="2744145" cy="19709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0713" y="6454473"/>
            <a:ext cx="1522866" cy="44817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0015" y="7620184"/>
            <a:ext cx="1762526" cy="3515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76039" y="2816070"/>
            <a:ext cx="2119785" cy="54005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77178" y="3699483"/>
            <a:ext cx="1157291" cy="192291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945361" y="1057630"/>
            <a:ext cx="4388003" cy="1219056"/>
            <a:chOff x="945361" y="1057630"/>
            <a:chExt cx="4388003" cy="1219056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5361" y="1057630"/>
              <a:ext cx="4388003" cy="3223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1177" y="1782486"/>
              <a:ext cx="2154135" cy="4942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44499"/>
            <a:ext cx="6604634" cy="1437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RELACIÓN</a:t>
            </a:r>
            <a:r>
              <a:rPr sz="14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Tahoma"/>
                <a:cs typeface="Tahoma"/>
              </a:rPr>
              <a:t>ENTRE</a:t>
            </a:r>
            <a:r>
              <a:rPr sz="14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CINETICA</a:t>
            </a:r>
            <a:r>
              <a:rPr sz="14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sz="14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Tahoma"/>
                <a:cs typeface="Tahoma"/>
              </a:rPr>
              <a:t>EQUILIBRIO QUIMICO</a:t>
            </a:r>
            <a:endParaRPr sz="1400">
              <a:latin typeface="Tahoma"/>
              <a:cs typeface="Tahoma"/>
            </a:endParaRPr>
          </a:p>
          <a:p>
            <a:pPr marL="12700" marR="5080" indent="359410">
              <a:lnSpc>
                <a:spcPct val="108500"/>
              </a:lnSpc>
              <a:spcBef>
                <a:spcPts val="825"/>
              </a:spcBef>
            </a:pPr>
            <a:r>
              <a:rPr sz="120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magnitud </a:t>
            </a:r>
            <a:r>
              <a:rPr sz="1200" dirty="0">
                <a:latin typeface="Tahoma"/>
                <a:cs typeface="Tahoma"/>
              </a:rPr>
              <a:t>de K, </a:t>
            </a:r>
            <a:r>
              <a:rPr sz="1200" spc="-5" dirty="0">
                <a:latin typeface="Tahoma"/>
                <a:cs typeface="Tahoma"/>
              </a:rPr>
              <a:t>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constante</a:t>
            </a:r>
            <a:r>
              <a:rPr sz="1200" dirty="0">
                <a:latin typeface="Tahoma"/>
                <a:cs typeface="Tahoma"/>
              </a:rPr>
              <a:t> 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temperatura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dada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 no</a:t>
            </a:r>
            <a:r>
              <a:rPr sz="1200" spc="-5" dirty="0">
                <a:latin typeface="Tahoma"/>
                <a:cs typeface="Tahoma"/>
              </a:rPr>
              <a:t> depende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las </a:t>
            </a:r>
            <a:r>
              <a:rPr sz="1200" spc="-5" dirty="0">
                <a:latin typeface="Tahoma"/>
                <a:cs typeface="Tahoma"/>
              </a:rPr>
              <a:t>variaciones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cada </a:t>
            </a:r>
            <a:r>
              <a:rPr sz="1200" dirty="0">
                <a:latin typeface="Tahoma"/>
                <a:cs typeface="Tahoma"/>
              </a:rPr>
              <a:t>una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las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concentraciones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equilibrio.</a:t>
            </a:r>
            <a:endParaRPr sz="1200">
              <a:latin typeface="Tahoma"/>
              <a:cs typeface="Tahoma"/>
            </a:endParaRPr>
          </a:p>
          <a:p>
            <a:pPr marL="12700" marR="17780" indent="359410">
              <a:lnSpc>
                <a:spcPct val="108300"/>
              </a:lnSpc>
              <a:spcBef>
                <a:spcPts val="805"/>
              </a:spcBef>
            </a:pPr>
            <a:r>
              <a:rPr sz="1200" spc="-5" dirty="0">
                <a:latin typeface="Tahoma"/>
                <a:cs typeface="Tahoma"/>
              </a:rPr>
              <a:t>Suponga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que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siguiente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reacción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reversible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lleva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cabo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por</a:t>
            </a:r>
            <a:r>
              <a:rPr sz="1200" dirty="0">
                <a:latin typeface="Tahoma"/>
                <a:cs typeface="Tahoma"/>
              </a:rPr>
              <a:t> un mecanismo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que </a:t>
            </a:r>
            <a:r>
              <a:rPr sz="1200" spc="-5" dirty="0">
                <a:latin typeface="Tahoma"/>
                <a:cs typeface="Tahoma"/>
              </a:rPr>
              <a:t>consta </a:t>
            </a:r>
            <a:r>
              <a:rPr sz="1200" dirty="0">
                <a:latin typeface="Tahoma"/>
                <a:cs typeface="Tahoma"/>
              </a:rPr>
              <a:t> de un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solo </a:t>
            </a:r>
            <a:r>
              <a:rPr sz="1200" dirty="0">
                <a:latin typeface="Tahoma"/>
                <a:cs typeface="Tahoma"/>
              </a:rPr>
              <a:t>paso</a:t>
            </a:r>
            <a:r>
              <a:rPr sz="1200" spc="-5" dirty="0">
                <a:latin typeface="Tahoma"/>
                <a:cs typeface="Tahoma"/>
              </a:rPr>
              <a:t> elemental, tanto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</a:t>
            </a:r>
            <a:r>
              <a:rPr sz="1200" dirty="0">
                <a:latin typeface="Tahoma"/>
                <a:cs typeface="Tahoma"/>
              </a:rPr>
              <a:t> la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dirección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hacia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derecha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como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</a:t>
            </a:r>
            <a:r>
              <a:rPr sz="1200" dirty="0">
                <a:latin typeface="Tahoma"/>
                <a:cs typeface="Tahoma"/>
              </a:rPr>
              <a:t> el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sentido inverso </a:t>
            </a:r>
            <a:r>
              <a:rPr sz="1200" dirty="0">
                <a:latin typeface="Tahoma"/>
                <a:cs typeface="Tahoma"/>
              </a:rPr>
              <a:t>(a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izquierda):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496" y="8151114"/>
            <a:ext cx="6558280" cy="10191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415925">
              <a:lnSpc>
                <a:spcPct val="108500"/>
              </a:lnSpc>
              <a:spcBef>
                <a:spcPts val="110"/>
              </a:spcBef>
            </a:pPr>
            <a:r>
              <a:rPr sz="1200" dirty="0">
                <a:latin typeface="Tahoma"/>
                <a:cs typeface="Tahoma"/>
              </a:rPr>
              <a:t>Así,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Kc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siempre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una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constante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 no </a:t>
            </a:r>
            <a:r>
              <a:rPr sz="1200" spc="-5" dirty="0">
                <a:latin typeface="Tahoma"/>
                <a:cs typeface="Tahoma"/>
              </a:rPr>
              <a:t>depende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dirty="0">
                <a:latin typeface="Tahoma"/>
                <a:cs typeface="Tahoma"/>
              </a:rPr>
              <a:t> las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concentraciones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</a:t>
            </a:r>
            <a:r>
              <a:rPr sz="1200" dirty="0">
                <a:latin typeface="Tahoma"/>
                <a:cs typeface="Tahoma"/>
              </a:rPr>
              <a:t> el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equilibrio </a:t>
            </a:r>
            <a:r>
              <a:rPr sz="1200" dirty="0">
                <a:latin typeface="Tahoma"/>
                <a:cs typeface="Tahoma"/>
              </a:rPr>
              <a:t>de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las </a:t>
            </a:r>
            <a:r>
              <a:rPr sz="1200" spc="-5" dirty="0">
                <a:latin typeface="Tahoma"/>
                <a:cs typeface="Tahoma"/>
              </a:rPr>
              <a:t>especies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reactivas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porque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siempre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igual</a:t>
            </a:r>
            <a:r>
              <a:rPr sz="1200" dirty="0">
                <a:latin typeface="Tahoma"/>
                <a:cs typeface="Tahoma"/>
              </a:rPr>
              <a:t> 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kd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/ki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,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el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cociente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dos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cantidades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que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sí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mismas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son </a:t>
            </a:r>
            <a:r>
              <a:rPr sz="1200" spc="-5" dirty="0">
                <a:latin typeface="Tahoma"/>
                <a:cs typeface="Tahoma"/>
              </a:rPr>
              <a:t>constantes</a:t>
            </a:r>
            <a:r>
              <a:rPr sz="1200" dirty="0">
                <a:latin typeface="Tahoma"/>
                <a:cs typeface="Tahoma"/>
              </a:rPr>
              <a:t> 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temperatura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dada.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Como </a:t>
            </a:r>
            <a:r>
              <a:rPr sz="1200" dirty="0">
                <a:latin typeface="Tahoma"/>
                <a:cs typeface="Tahoma"/>
              </a:rPr>
              <a:t>las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constantes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rapidez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sí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dependen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temperatura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deduce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que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 </a:t>
            </a:r>
            <a:r>
              <a:rPr sz="1200" spc="-5" dirty="0">
                <a:latin typeface="Tahoma"/>
                <a:cs typeface="Tahoma"/>
              </a:rPr>
              <a:t>constante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equilibrio </a:t>
            </a:r>
            <a:r>
              <a:rPr sz="1200" spc="-5" dirty="0">
                <a:latin typeface="Tahoma"/>
                <a:cs typeface="Tahoma"/>
              </a:rPr>
              <a:t>debe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cambiar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también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</a:t>
            </a:r>
            <a:r>
              <a:rPr sz="1200" dirty="0">
                <a:latin typeface="Tahoma"/>
                <a:cs typeface="Tahoma"/>
              </a:rPr>
              <a:t> la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temperatura.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353" y="2061717"/>
            <a:ext cx="706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7351" y="2061717"/>
            <a:ext cx="3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3554" y="2220213"/>
            <a:ext cx="107314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 MT"/>
                <a:cs typeface="Arial MT"/>
              </a:rPr>
              <a:t>2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41093" y="2179192"/>
            <a:ext cx="609600" cy="171450"/>
          </a:xfrm>
          <a:custGeom>
            <a:avLst/>
            <a:gdLst/>
            <a:ahLst/>
            <a:cxnLst/>
            <a:rect l="l" t="t" r="r" b="b"/>
            <a:pathLst>
              <a:path w="609600" h="171450">
                <a:moveTo>
                  <a:pt x="609473" y="114300"/>
                </a:moveTo>
                <a:lnTo>
                  <a:pt x="85725" y="114300"/>
                </a:lnTo>
                <a:lnTo>
                  <a:pt x="85725" y="85725"/>
                </a:lnTo>
                <a:lnTo>
                  <a:pt x="0" y="128524"/>
                </a:lnTo>
                <a:lnTo>
                  <a:pt x="85725" y="171450"/>
                </a:lnTo>
                <a:lnTo>
                  <a:pt x="85725" y="142875"/>
                </a:lnTo>
                <a:lnTo>
                  <a:pt x="609473" y="142875"/>
                </a:lnTo>
                <a:lnTo>
                  <a:pt x="609473" y="114300"/>
                </a:lnTo>
                <a:close/>
              </a:path>
              <a:path w="609600" h="171450">
                <a:moveTo>
                  <a:pt x="609473" y="42799"/>
                </a:moveTo>
                <a:lnTo>
                  <a:pt x="580974" y="28575"/>
                </a:lnTo>
                <a:lnTo>
                  <a:pt x="523748" y="0"/>
                </a:lnTo>
                <a:lnTo>
                  <a:pt x="523748" y="28575"/>
                </a:lnTo>
                <a:lnTo>
                  <a:pt x="0" y="28575"/>
                </a:lnTo>
                <a:lnTo>
                  <a:pt x="0" y="57150"/>
                </a:lnTo>
                <a:lnTo>
                  <a:pt x="523748" y="57150"/>
                </a:lnTo>
                <a:lnTo>
                  <a:pt x="523748" y="85725"/>
                </a:lnTo>
                <a:lnTo>
                  <a:pt x="580809" y="57150"/>
                </a:lnTo>
                <a:lnTo>
                  <a:pt x="609473" y="42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77110" y="1852929"/>
            <a:ext cx="272415" cy="77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k</a:t>
            </a:r>
            <a:r>
              <a:rPr sz="1725" i="1" baseline="-28985" dirty="0">
                <a:latin typeface="Arial"/>
                <a:cs typeface="Arial"/>
              </a:rPr>
              <a:t>d</a:t>
            </a:r>
            <a:endParaRPr sz="1725" baseline="-28985">
              <a:latin typeface="Arial"/>
              <a:cs typeface="Arial"/>
            </a:endParaRPr>
          </a:p>
          <a:p>
            <a:pPr marL="71120">
              <a:lnSpc>
                <a:spcPct val="100000"/>
              </a:lnSpc>
              <a:spcBef>
                <a:spcPts val="1585"/>
              </a:spcBef>
            </a:pPr>
            <a:r>
              <a:rPr sz="1800" i="1" dirty="0">
                <a:latin typeface="Arial"/>
                <a:cs typeface="Arial"/>
              </a:rPr>
              <a:t>k</a:t>
            </a:r>
            <a:r>
              <a:rPr sz="1725" i="1" baseline="-28985" dirty="0">
                <a:latin typeface="Arial"/>
                <a:cs typeface="Arial"/>
              </a:rPr>
              <a:t>i</a:t>
            </a:r>
            <a:endParaRPr sz="1725" baseline="-2898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696" y="2907537"/>
            <a:ext cx="6609715" cy="417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909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La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rapidez de </a:t>
            </a:r>
            <a:r>
              <a:rPr sz="1400" dirty="0">
                <a:latin typeface="Tahoma"/>
                <a:cs typeface="Tahoma"/>
              </a:rPr>
              <a:t>la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reacción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hacia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la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derecha está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dada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por:</a:t>
            </a:r>
            <a:endParaRPr sz="1400">
              <a:latin typeface="Tahoma"/>
              <a:cs typeface="Tahoma"/>
            </a:endParaRPr>
          </a:p>
          <a:p>
            <a:pPr marR="806450" algn="ctr">
              <a:lnSpc>
                <a:spcPts val="905"/>
              </a:lnSpc>
              <a:spcBef>
                <a:spcPts val="1195"/>
              </a:spcBef>
            </a:pPr>
            <a:r>
              <a:rPr sz="1050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  <a:p>
            <a:pPr marL="1023619">
              <a:lnSpc>
                <a:spcPts val="1565"/>
              </a:lnSpc>
            </a:pPr>
            <a:r>
              <a:rPr sz="1600" spc="-5" dirty="0">
                <a:latin typeface="Arial MT"/>
                <a:cs typeface="Arial MT"/>
              </a:rPr>
              <a:t>velocidad</a:t>
            </a:r>
            <a:r>
              <a:rPr sz="1575" spc="-7" baseline="-29100" dirty="0">
                <a:latin typeface="Arial MT"/>
                <a:cs typeface="Arial MT"/>
              </a:rPr>
              <a:t>d</a:t>
            </a:r>
            <a:r>
              <a:rPr sz="1575" spc="195" baseline="-291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=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k</a:t>
            </a:r>
            <a:r>
              <a:rPr sz="1575" spc="-7" baseline="-29100" dirty="0">
                <a:latin typeface="Arial MT"/>
                <a:cs typeface="Arial MT"/>
              </a:rPr>
              <a:t>d</a:t>
            </a:r>
            <a:r>
              <a:rPr sz="1600" spc="-5" dirty="0">
                <a:latin typeface="Arial MT"/>
                <a:cs typeface="Arial MT"/>
              </a:rPr>
              <a:t>[A][B]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422909">
              <a:lnSpc>
                <a:spcPct val="100000"/>
              </a:lnSpc>
            </a:pPr>
            <a:r>
              <a:rPr sz="1400" dirty="0">
                <a:latin typeface="Tahoma"/>
                <a:cs typeface="Tahoma"/>
              </a:rPr>
              <a:t>Y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la </a:t>
            </a:r>
            <a:r>
              <a:rPr sz="1400" spc="-5" dirty="0">
                <a:latin typeface="Tahoma"/>
                <a:cs typeface="Tahoma"/>
              </a:rPr>
              <a:t>rapidez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de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la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reacción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inversa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esta </a:t>
            </a:r>
            <a:r>
              <a:rPr sz="1400" dirty="0">
                <a:latin typeface="Tahoma"/>
                <a:cs typeface="Tahoma"/>
              </a:rPr>
              <a:t>dada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por</a:t>
            </a:r>
            <a:endParaRPr sz="1400">
              <a:latin typeface="Tahoma"/>
              <a:cs typeface="Tahoma"/>
            </a:endParaRPr>
          </a:p>
          <a:p>
            <a:pPr marL="1066165">
              <a:lnSpc>
                <a:spcPct val="100000"/>
              </a:lnSpc>
              <a:spcBef>
                <a:spcPts val="1190"/>
              </a:spcBef>
            </a:pPr>
            <a:r>
              <a:rPr sz="1600" spc="-5" dirty="0">
                <a:latin typeface="Arial MT"/>
                <a:cs typeface="Arial MT"/>
              </a:rPr>
              <a:t>velocidad</a:t>
            </a:r>
            <a:r>
              <a:rPr sz="1575" spc="-7" baseline="-26455" dirty="0">
                <a:latin typeface="Arial MT"/>
                <a:cs typeface="Arial MT"/>
              </a:rPr>
              <a:t>i</a:t>
            </a:r>
            <a:r>
              <a:rPr sz="1575" spc="209" baseline="-264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=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/>
                <a:cs typeface="Arial"/>
              </a:rPr>
              <a:t>k</a:t>
            </a:r>
            <a:r>
              <a:rPr sz="1575" baseline="-26455" dirty="0">
                <a:latin typeface="Arial MT"/>
                <a:cs typeface="Arial MT"/>
              </a:rPr>
              <a:t>i</a:t>
            </a:r>
            <a:r>
              <a:rPr sz="1575" spc="-15" baseline="-264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[AB</a:t>
            </a:r>
            <a:r>
              <a:rPr sz="1575" spc="-7" baseline="-26455" dirty="0">
                <a:latin typeface="Arial MT"/>
                <a:cs typeface="Arial MT"/>
              </a:rPr>
              <a:t>2</a:t>
            </a:r>
            <a:r>
              <a:rPr sz="1600" spc="-5" dirty="0">
                <a:latin typeface="Arial MT"/>
                <a:cs typeface="Arial MT"/>
              </a:rPr>
              <a:t>]</a:t>
            </a:r>
            <a:endParaRPr sz="1600">
              <a:latin typeface="Arial MT"/>
              <a:cs typeface="Arial MT"/>
            </a:endParaRPr>
          </a:p>
          <a:p>
            <a:pPr marL="63500" marR="55880" indent="359410">
              <a:lnSpc>
                <a:spcPct val="107100"/>
              </a:lnSpc>
              <a:spcBef>
                <a:spcPts val="645"/>
              </a:spcBef>
            </a:pPr>
            <a:r>
              <a:rPr sz="1800" spc="-7" baseline="4629" dirty="0">
                <a:latin typeface="Tahoma"/>
                <a:cs typeface="Tahoma"/>
              </a:rPr>
              <a:t>Donde </a:t>
            </a:r>
            <a:r>
              <a:rPr sz="1800" baseline="4629" dirty="0">
                <a:latin typeface="Tahoma"/>
                <a:cs typeface="Tahoma"/>
              </a:rPr>
              <a:t>K</a:t>
            </a:r>
            <a:r>
              <a:rPr sz="900" dirty="0">
                <a:latin typeface="Tahoma"/>
                <a:cs typeface="Tahoma"/>
              </a:rPr>
              <a:t>d </a:t>
            </a:r>
            <a:r>
              <a:rPr sz="1800" baseline="4629" dirty="0">
                <a:latin typeface="Tahoma"/>
                <a:cs typeface="Tahoma"/>
              </a:rPr>
              <a:t>y K</a:t>
            </a:r>
            <a:r>
              <a:rPr sz="900" dirty="0">
                <a:latin typeface="Tahoma"/>
                <a:cs typeface="Tahoma"/>
              </a:rPr>
              <a:t>r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son las </a:t>
            </a:r>
            <a:r>
              <a:rPr sz="1800" spc="-7" baseline="4629" dirty="0">
                <a:latin typeface="Tahoma"/>
                <a:cs typeface="Tahoma"/>
              </a:rPr>
              <a:t>constantes de rapidez para </a:t>
            </a:r>
            <a:r>
              <a:rPr sz="1800" baseline="4629" dirty="0">
                <a:latin typeface="Tahoma"/>
                <a:cs typeface="Tahoma"/>
              </a:rPr>
              <a:t>las </a:t>
            </a:r>
            <a:r>
              <a:rPr sz="1800" spc="-7" baseline="4629" dirty="0">
                <a:latin typeface="Tahoma"/>
                <a:cs typeface="Tahoma"/>
              </a:rPr>
              <a:t>reacciones hacia </a:t>
            </a:r>
            <a:r>
              <a:rPr sz="1800" baseline="4629" dirty="0">
                <a:latin typeface="Tahoma"/>
                <a:cs typeface="Tahoma"/>
              </a:rPr>
              <a:t>la </a:t>
            </a:r>
            <a:r>
              <a:rPr sz="1800" spc="-7" baseline="4629" dirty="0">
                <a:latin typeface="Tahoma"/>
                <a:cs typeface="Tahoma"/>
              </a:rPr>
              <a:t>derecha </a:t>
            </a:r>
            <a:r>
              <a:rPr sz="1800" baseline="4629" dirty="0">
                <a:latin typeface="Tahoma"/>
                <a:cs typeface="Tahoma"/>
              </a:rPr>
              <a:t>y </a:t>
            </a:r>
            <a:r>
              <a:rPr sz="1800" spc="-7" baseline="4629" dirty="0">
                <a:latin typeface="Tahoma"/>
                <a:cs typeface="Tahoma"/>
              </a:rPr>
              <a:t>hacia </a:t>
            </a:r>
            <a:r>
              <a:rPr sz="1800" baseline="4629" dirty="0">
                <a:latin typeface="Tahoma"/>
                <a:cs typeface="Tahoma"/>
              </a:rPr>
              <a:t>la </a:t>
            </a:r>
            <a:r>
              <a:rPr sz="1800" spc="-540" baseline="4629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izquierda.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el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equilibrio, cuando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ya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no </a:t>
            </a:r>
            <a:r>
              <a:rPr sz="1200" spc="-5" dirty="0">
                <a:latin typeface="Tahoma"/>
                <a:cs typeface="Tahoma"/>
              </a:rPr>
              <a:t>se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producen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cambios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netos, </a:t>
            </a:r>
            <a:r>
              <a:rPr sz="1200" dirty="0">
                <a:latin typeface="Tahoma"/>
                <a:cs typeface="Tahoma"/>
              </a:rPr>
              <a:t>las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dos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rapideces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deberán </a:t>
            </a:r>
            <a:r>
              <a:rPr sz="1200" dirty="0">
                <a:latin typeface="Tahoma"/>
                <a:cs typeface="Tahoma"/>
              </a:rPr>
              <a:t> ser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iguales:</a:t>
            </a:r>
            <a:endParaRPr sz="1200">
              <a:latin typeface="Tahoma"/>
              <a:cs typeface="Tahoma"/>
            </a:endParaRPr>
          </a:p>
          <a:p>
            <a:pPr marL="1708150" marR="2839085" indent="608330">
              <a:lnSpc>
                <a:spcPts val="1839"/>
              </a:lnSpc>
              <a:spcBef>
                <a:spcPts val="115"/>
              </a:spcBef>
            </a:pPr>
            <a:r>
              <a:rPr sz="1600" spc="-5" dirty="0">
                <a:latin typeface="Arial MT"/>
                <a:cs typeface="Arial MT"/>
              </a:rPr>
              <a:t>Equilibrio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velocidad</a:t>
            </a:r>
            <a:r>
              <a:rPr sz="1575" spc="-7" baseline="-26455" dirty="0">
                <a:latin typeface="Arial MT"/>
                <a:cs typeface="Arial MT"/>
              </a:rPr>
              <a:t>d</a:t>
            </a:r>
            <a:r>
              <a:rPr sz="1575" spc="187" baseline="-264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=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velocidad</a:t>
            </a:r>
            <a:r>
              <a:rPr sz="1575" spc="-7" baseline="-26455" dirty="0">
                <a:latin typeface="Arial MT"/>
                <a:cs typeface="Arial MT"/>
              </a:rPr>
              <a:t>i</a:t>
            </a:r>
            <a:endParaRPr sz="1575" baseline="-26455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Arial MT"/>
              <a:cs typeface="Arial MT"/>
            </a:endParaRPr>
          </a:p>
          <a:p>
            <a:pPr marL="1820545">
              <a:lnSpc>
                <a:spcPts val="1490"/>
              </a:lnSpc>
              <a:tabLst>
                <a:tab pos="2494280" algn="l"/>
              </a:tabLst>
            </a:pPr>
            <a:r>
              <a:rPr sz="2400" i="1" spc="-7" baseline="-36458" dirty="0">
                <a:latin typeface="Arial"/>
                <a:cs typeface="Arial"/>
              </a:rPr>
              <a:t>k	</a:t>
            </a:r>
            <a:r>
              <a:rPr sz="1050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  <a:p>
            <a:pPr marL="1922780">
              <a:lnSpc>
                <a:spcPts val="1490"/>
              </a:lnSpc>
              <a:tabLst>
                <a:tab pos="2625725" algn="l"/>
              </a:tabLst>
            </a:pPr>
            <a:r>
              <a:rPr sz="1575" spc="-7" baseline="-26455" dirty="0">
                <a:latin typeface="Arial MT"/>
                <a:cs typeface="Arial MT"/>
              </a:rPr>
              <a:t>d</a:t>
            </a:r>
            <a:r>
              <a:rPr sz="1600" spc="-5" dirty="0">
                <a:latin typeface="Arial MT"/>
                <a:cs typeface="Arial MT"/>
              </a:rPr>
              <a:t>[A][B]	=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/>
                <a:cs typeface="Arial"/>
              </a:rPr>
              <a:t>k</a:t>
            </a:r>
            <a:r>
              <a:rPr sz="1575" baseline="-26455" dirty="0">
                <a:latin typeface="Arial MT"/>
                <a:cs typeface="Arial MT"/>
              </a:rPr>
              <a:t>r</a:t>
            </a:r>
            <a:r>
              <a:rPr sz="1575" spc="-44" baseline="-264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[AB</a:t>
            </a:r>
            <a:r>
              <a:rPr sz="1575" spc="-7" baseline="-26455" dirty="0">
                <a:latin typeface="Arial MT"/>
                <a:cs typeface="Arial MT"/>
              </a:rPr>
              <a:t>2</a:t>
            </a:r>
            <a:r>
              <a:rPr sz="1600" spc="-5" dirty="0">
                <a:latin typeface="Arial MT"/>
                <a:cs typeface="Arial MT"/>
              </a:rPr>
              <a:t>]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63500" marR="114300" indent="359410">
              <a:lnSpc>
                <a:spcPct val="105800"/>
              </a:lnSpc>
              <a:spcBef>
                <a:spcPts val="5"/>
              </a:spcBef>
            </a:pPr>
            <a:r>
              <a:rPr sz="1800" spc="-7" baseline="4629" dirty="0">
                <a:latin typeface="Tahoma"/>
                <a:cs typeface="Tahoma"/>
              </a:rPr>
              <a:t>Debido</a:t>
            </a:r>
            <a:r>
              <a:rPr sz="1800" spc="-15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a</a:t>
            </a:r>
            <a:r>
              <a:rPr sz="1800" spc="7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que</a:t>
            </a:r>
            <a:r>
              <a:rPr sz="1800" spc="15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K</a:t>
            </a:r>
            <a:r>
              <a:rPr sz="900" dirty="0">
                <a:latin typeface="Tahoma"/>
                <a:cs typeface="Tahoma"/>
              </a:rPr>
              <a:t>d</a:t>
            </a:r>
            <a:r>
              <a:rPr sz="900" spc="85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y</a:t>
            </a:r>
            <a:r>
              <a:rPr sz="1800" spc="7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K</a:t>
            </a:r>
            <a:r>
              <a:rPr sz="900" dirty="0">
                <a:latin typeface="Tahoma"/>
                <a:cs typeface="Tahoma"/>
              </a:rPr>
              <a:t>r</a:t>
            </a:r>
            <a:r>
              <a:rPr sz="900" spc="90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son</a:t>
            </a:r>
            <a:r>
              <a:rPr sz="1800" spc="-7" baseline="4629" dirty="0">
                <a:latin typeface="Tahoma"/>
                <a:cs typeface="Tahoma"/>
              </a:rPr>
              <a:t> constantes</a:t>
            </a:r>
            <a:r>
              <a:rPr sz="1800" spc="15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a una</a:t>
            </a:r>
            <a:r>
              <a:rPr sz="1800" spc="15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temperatura</a:t>
            </a:r>
            <a:r>
              <a:rPr sz="1800" spc="7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dada,</a:t>
            </a:r>
            <a:r>
              <a:rPr sz="1800" baseline="4629" dirty="0">
                <a:latin typeface="Tahoma"/>
                <a:cs typeface="Tahoma"/>
              </a:rPr>
              <a:t> su </a:t>
            </a:r>
            <a:r>
              <a:rPr sz="1800" spc="-7" baseline="4629" dirty="0">
                <a:latin typeface="Tahoma"/>
                <a:cs typeface="Tahoma"/>
              </a:rPr>
              <a:t>cociente</a:t>
            </a:r>
            <a:r>
              <a:rPr sz="1800" spc="7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también</a:t>
            </a:r>
            <a:r>
              <a:rPr sz="1800" spc="30" baseline="4629" dirty="0">
                <a:latin typeface="Tahoma"/>
                <a:cs typeface="Tahoma"/>
              </a:rPr>
              <a:t> </a:t>
            </a:r>
            <a:r>
              <a:rPr sz="1800" baseline="4629" dirty="0">
                <a:latin typeface="Tahoma"/>
                <a:cs typeface="Tahoma"/>
              </a:rPr>
              <a:t>es</a:t>
            </a:r>
            <a:r>
              <a:rPr sz="1800" spc="7" baseline="4629" dirty="0">
                <a:latin typeface="Tahoma"/>
                <a:cs typeface="Tahoma"/>
              </a:rPr>
              <a:t> </a:t>
            </a:r>
            <a:r>
              <a:rPr sz="1800" spc="-7" baseline="4629" dirty="0">
                <a:latin typeface="Tahoma"/>
                <a:cs typeface="Tahoma"/>
              </a:rPr>
              <a:t>una </a:t>
            </a:r>
            <a:r>
              <a:rPr sz="1800" spc="-540" baseline="4629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constante,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cual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igual</a:t>
            </a:r>
            <a:r>
              <a:rPr sz="1200" dirty="0">
                <a:latin typeface="Tahoma"/>
                <a:cs typeface="Tahoma"/>
              </a:rPr>
              <a:t> a </a:t>
            </a:r>
            <a:r>
              <a:rPr sz="1200" spc="-1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constante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equilibrio </a:t>
            </a:r>
            <a:r>
              <a:rPr sz="1200" spc="5" dirty="0">
                <a:latin typeface="Tahoma"/>
                <a:cs typeface="Tahoma"/>
              </a:rPr>
              <a:t>Kc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6110" y="7224140"/>
            <a:ext cx="253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Arial"/>
                <a:cs typeface="Arial"/>
              </a:rPr>
              <a:t>k</a:t>
            </a:r>
            <a:r>
              <a:rPr sz="1575" i="1" baseline="-26455" dirty="0">
                <a:latin typeface="Arial"/>
                <a:cs typeface="Arial"/>
              </a:rPr>
              <a:t>d</a:t>
            </a:r>
            <a:endParaRPr sz="1575" baseline="-2645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0467" y="7581975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2573" y="7715248"/>
            <a:ext cx="5524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Arial"/>
                <a:cs typeface="Arial"/>
              </a:rPr>
              <a:t>i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07310" y="7567548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87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76067" y="7253096"/>
            <a:ext cx="1271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4480" algn="l"/>
              </a:tabLst>
            </a:pPr>
            <a:r>
              <a:rPr sz="2400" spc="-7" baseline="-39930" dirty="0">
                <a:latin typeface="Arial MT"/>
                <a:cs typeface="Arial MT"/>
              </a:rPr>
              <a:t>=	</a:t>
            </a:r>
            <a:r>
              <a:rPr sz="2400" i="1" spc="-7" baseline="-39930" dirty="0">
                <a:latin typeface="Arial"/>
                <a:cs typeface="Arial"/>
              </a:rPr>
              <a:t>K</a:t>
            </a:r>
            <a:r>
              <a:rPr sz="2400" i="1" spc="727" baseline="-39930" dirty="0">
                <a:latin typeface="Arial"/>
                <a:cs typeface="Arial"/>
              </a:rPr>
              <a:t> </a:t>
            </a:r>
            <a:r>
              <a:rPr sz="2400" spc="-7" baseline="-39930" dirty="0">
                <a:latin typeface="Arial MT"/>
                <a:cs typeface="Arial MT"/>
              </a:rPr>
              <a:t>=</a:t>
            </a:r>
            <a:r>
              <a:rPr sz="2400" spc="592" baseline="-399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[AB</a:t>
            </a:r>
            <a:r>
              <a:rPr sz="1575" baseline="-2645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]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55771" y="7640573"/>
            <a:ext cx="648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[A][B]</a:t>
            </a:r>
            <a:r>
              <a:rPr sz="1575" baseline="55555" dirty="0">
                <a:latin typeface="Arial MT"/>
                <a:cs typeface="Arial MT"/>
              </a:rPr>
              <a:t>2</a:t>
            </a:r>
            <a:endParaRPr sz="1575" baseline="55555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28288" y="7554848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787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83992" y="7530462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498" y="444499"/>
            <a:ext cx="6656705" cy="565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342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Tahoma"/>
                <a:cs typeface="Tahoma"/>
              </a:rPr>
              <a:t>FACTORES QUE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Tahoma"/>
                <a:cs typeface="Tahoma"/>
              </a:rPr>
              <a:t>AFECTAN </a:t>
            </a:r>
            <a:r>
              <a:rPr sz="1400" b="1" spc="-10" dirty="0">
                <a:solidFill>
                  <a:srgbClr val="FF0000"/>
                </a:solidFill>
                <a:latin typeface="Tahoma"/>
                <a:cs typeface="Tahoma"/>
              </a:rPr>
              <a:t>EL</a:t>
            </a:r>
            <a:r>
              <a:rPr sz="1400" b="1" spc="-5" dirty="0">
                <a:solidFill>
                  <a:srgbClr val="FF0000"/>
                </a:solidFill>
                <a:latin typeface="Tahoma"/>
                <a:cs typeface="Tahoma"/>
              </a:rPr>
              <a:t> EQUILIBRIO QUIMICO</a:t>
            </a:r>
            <a:endParaRPr sz="1400">
              <a:latin typeface="Tahoma"/>
              <a:cs typeface="Tahoma"/>
            </a:endParaRPr>
          </a:p>
          <a:p>
            <a:pPr marL="12700" marR="53340" indent="359410">
              <a:lnSpc>
                <a:spcPct val="108400"/>
              </a:lnSpc>
              <a:spcBef>
                <a:spcPts val="825"/>
              </a:spcBef>
            </a:pPr>
            <a:r>
              <a:rPr sz="1200" spc="-5" dirty="0">
                <a:latin typeface="Tahoma"/>
                <a:cs typeface="Tahoma"/>
              </a:rPr>
              <a:t>El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equilibrio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químico</a:t>
            </a:r>
            <a:r>
              <a:rPr sz="1200" spc="-5" dirty="0">
                <a:latin typeface="Tahoma"/>
                <a:cs typeface="Tahoma"/>
              </a:rPr>
              <a:t> representa</a:t>
            </a:r>
            <a:r>
              <a:rPr sz="1200" dirty="0">
                <a:latin typeface="Tahoma"/>
                <a:cs typeface="Tahoma"/>
              </a:rPr>
              <a:t> un </a:t>
            </a:r>
            <a:r>
              <a:rPr sz="1200" spc="-5" dirty="0">
                <a:latin typeface="Tahoma"/>
                <a:cs typeface="Tahoma"/>
              </a:rPr>
              <a:t>balance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entre</a:t>
            </a:r>
            <a:r>
              <a:rPr sz="1200" dirty="0">
                <a:latin typeface="Tahoma"/>
                <a:cs typeface="Tahoma"/>
              </a:rPr>
              <a:t> las </a:t>
            </a:r>
            <a:r>
              <a:rPr sz="1200" spc="-5" dirty="0">
                <a:latin typeface="Tahoma"/>
                <a:cs typeface="Tahoma"/>
              </a:rPr>
              <a:t>reacciones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hacia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 </a:t>
            </a:r>
            <a:r>
              <a:rPr sz="1200" spc="-5" dirty="0">
                <a:latin typeface="Tahoma"/>
                <a:cs typeface="Tahoma"/>
              </a:rPr>
              <a:t>derecha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-5" dirty="0">
                <a:latin typeface="Tahoma"/>
                <a:cs typeface="Tahoma"/>
              </a:rPr>
              <a:t> hacia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izquierda. </a:t>
            </a:r>
            <a:r>
              <a:rPr sz="1200" dirty="0">
                <a:latin typeface="Tahoma"/>
                <a:cs typeface="Tahoma"/>
              </a:rPr>
              <a:t>Los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cambios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condiciones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experimentales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pueden </a:t>
            </a:r>
            <a:r>
              <a:rPr sz="1200" dirty="0">
                <a:latin typeface="Tahoma"/>
                <a:cs typeface="Tahoma"/>
              </a:rPr>
              <a:t>alterar el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balance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desplazar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posición </a:t>
            </a:r>
            <a:r>
              <a:rPr sz="1200" dirty="0">
                <a:latin typeface="Tahoma"/>
                <a:cs typeface="Tahoma"/>
              </a:rPr>
              <a:t>del equilibrio</a:t>
            </a:r>
            <a:r>
              <a:rPr sz="1200" spc="-5" dirty="0">
                <a:latin typeface="Tahoma"/>
                <a:cs typeface="Tahoma"/>
              </a:rPr>
              <a:t> para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que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forme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mayor </a:t>
            </a:r>
            <a:r>
              <a:rPr sz="120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menor</a:t>
            </a:r>
            <a:r>
              <a:rPr sz="1200" spc="-5" dirty="0">
                <a:latin typeface="Tahoma"/>
                <a:cs typeface="Tahoma"/>
              </a:rPr>
              <a:t> cantidad</a:t>
            </a:r>
            <a:r>
              <a:rPr sz="1200" dirty="0">
                <a:latin typeface="Tahoma"/>
                <a:cs typeface="Tahoma"/>
              </a:rPr>
              <a:t> de </a:t>
            </a:r>
            <a:r>
              <a:rPr sz="1200" spc="-5" dirty="0">
                <a:latin typeface="Tahoma"/>
                <a:cs typeface="Tahoma"/>
              </a:rPr>
              <a:t>producto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deseado.</a:t>
            </a:r>
            <a:endParaRPr sz="1200">
              <a:latin typeface="Tahoma"/>
              <a:cs typeface="Tahoma"/>
            </a:endParaRPr>
          </a:p>
          <a:p>
            <a:pPr marL="372110">
              <a:lnSpc>
                <a:spcPct val="100000"/>
              </a:lnSpc>
              <a:spcBef>
                <a:spcPts val="925"/>
              </a:spcBef>
            </a:pPr>
            <a:r>
              <a:rPr sz="1200" dirty="0">
                <a:latin typeface="Tahoma"/>
                <a:cs typeface="Tahoma"/>
              </a:rPr>
              <a:t>Los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factores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son:</a:t>
            </a:r>
            <a:endParaRPr sz="1200">
              <a:latin typeface="Tahoma"/>
              <a:cs typeface="Tahoma"/>
            </a:endParaRPr>
          </a:p>
          <a:p>
            <a:pPr marL="829310" indent="-229235">
              <a:lnSpc>
                <a:spcPct val="100000"/>
              </a:lnSpc>
              <a:spcBef>
                <a:spcPts val="925"/>
              </a:spcBef>
              <a:buFont typeface="Wingdings"/>
              <a:buChar char=""/>
              <a:tabLst>
                <a:tab pos="829944" algn="l"/>
              </a:tabLst>
            </a:pPr>
            <a:r>
              <a:rPr sz="1200" dirty="0">
                <a:latin typeface="Tahoma"/>
                <a:cs typeface="Tahoma"/>
              </a:rPr>
              <a:t>Concentración</a:t>
            </a:r>
            <a:endParaRPr sz="1200">
              <a:latin typeface="Tahoma"/>
              <a:cs typeface="Tahoma"/>
            </a:endParaRPr>
          </a:p>
          <a:p>
            <a:pPr marL="829310" indent="-229235">
              <a:lnSpc>
                <a:spcPct val="100000"/>
              </a:lnSpc>
              <a:spcBef>
                <a:spcPts val="120"/>
              </a:spcBef>
              <a:buFont typeface="Wingdings"/>
              <a:buChar char=""/>
              <a:tabLst>
                <a:tab pos="829944" algn="l"/>
              </a:tabLst>
            </a:pPr>
            <a:r>
              <a:rPr sz="1200" spc="-5" dirty="0">
                <a:latin typeface="Tahoma"/>
                <a:cs typeface="Tahoma"/>
              </a:rPr>
              <a:t>Presión</a:t>
            </a:r>
            <a:endParaRPr sz="1200">
              <a:latin typeface="Tahoma"/>
              <a:cs typeface="Tahoma"/>
            </a:endParaRPr>
          </a:p>
          <a:p>
            <a:pPr marL="829310" indent="-229235">
              <a:lnSpc>
                <a:spcPct val="100000"/>
              </a:lnSpc>
              <a:spcBef>
                <a:spcPts val="130"/>
              </a:spcBef>
              <a:buFont typeface="Wingdings"/>
              <a:buChar char=""/>
              <a:tabLst>
                <a:tab pos="829944" algn="l"/>
              </a:tabLst>
            </a:pPr>
            <a:r>
              <a:rPr sz="1200" dirty="0">
                <a:latin typeface="Tahoma"/>
                <a:cs typeface="Tahoma"/>
              </a:rPr>
              <a:t>Volumen</a:t>
            </a:r>
            <a:endParaRPr sz="1200">
              <a:latin typeface="Tahoma"/>
              <a:cs typeface="Tahoma"/>
            </a:endParaRPr>
          </a:p>
          <a:p>
            <a:pPr marL="829310" indent="-229235">
              <a:lnSpc>
                <a:spcPct val="100000"/>
              </a:lnSpc>
              <a:spcBef>
                <a:spcPts val="120"/>
              </a:spcBef>
              <a:buFont typeface="Wingdings"/>
              <a:buChar char=""/>
              <a:tabLst>
                <a:tab pos="829944" algn="l"/>
              </a:tabLst>
            </a:pPr>
            <a:r>
              <a:rPr sz="1200" spc="-5" dirty="0">
                <a:latin typeface="Tahoma"/>
                <a:cs typeface="Tahoma"/>
              </a:rPr>
              <a:t>Temperatura</a:t>
            </a:r>
            <a:endParaRPr sz="1200">
              <a:latin typeface="Tahoma"/>
              <a:cs typeface="Tahoma"/>
            </a:endParaRPr>
          </a:p>
          <a:p>
            <a:pPr marL="372110">
              <a:lnSpc>
                <a:spcPct val="100000"/>
              </a:lnSpc>
              <a:spcBef>
                <a:spcPts val="930"/>
              </a:spcBef>
            </a:pPr>
            <a:r>
              <a:rPr sz="1400" b="1" spc="-5" dirty="0">
                <a:solidFill>
                  <a:srgbClr val="98CC00"/>
                </a:solidFill>
                <a:latin typeface="Tahoma"/>
                <a:cs typeface="Tahoma"/>
              </a:rPr>
              <a:t>PRINCIPIO</a:t>
            </a:r>
            <a:r>
              <a:rPr sz="1400" b="1" spc="-25" dirty="0">
                <a:solidFill>
                  <a:srgbClr val="98CC0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98CC00"/>
                </a:solidFill>
                <a:latin typeface="Tahoma"/>
                <a:cs typeface="Tahoma"/>
              </a:rPr>
              <a:t>DE</a:t>
            </a:r>
            <a:r>
              <a:rPr sz="1400" b="1" spc="-5" dirty="0">
                <a:solidFill>
                  <a:srgbClr val="98CC00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98CC00"/>
                </a:solidFill>
                <a:latin typeface="Tahoma"/>
                <a:cs typeface="Tahoma"/>
              </a:rPr>
              <a:t>LE</a:t>
            </a:r>
            <a:r>
              <a:rPr sz="1400" b="1" dirty="0">
                <a:solidFill>
                  <a:srgbClr val="98CC0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98CC00"/>
                </a:solidFill>
                <a:latin typeface="Tahoma"/>
                <a:cs typeface="Tahoma"/>
              </a:rPr>
              <a:t>CHÂTELIER</a:t>
            </a:r>
            <a:endParaRPr sz="1400">
              <a:latin typeface="Tahoma"/>
              <a:cs typeface="Tahoma"/>
            </a:endParaRPr>
          </a:p>
          <a:p>
            <a:pPr marL="12700" marR="28575" indent="359410">
              <a:lnSpc>
                <a:spcPct val="106400"/>
              </a:lnSpc>
              <a:spcBef>
                <a:spcPts val="840"/>
              </a:spcBef>
            </a:pPr>
            <a:r>
              <a:rPr sz="1200" spc="-5" dirty="0">
                <a:latin typeface="Tahoma"/>
                <a:cs typeface="Tahoma"/>
              </a:rPr>
              <a:t>Establece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que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si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presenta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una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perturbación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externa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sobre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sistema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 equilibrio, </a:t>
            </a:r>
            <a:r>
              <a:rPr sz="1200" dirty="0">
                <a:latin typeface="Tahoma"/>
                <a:cs typeface="Tahoma"/>
              </a:rPr>
              <a:t>el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50" spc="-25" dirty="0">
                <a:latin typeface="Tahoma"/>
                <a:cs typeface="Tahoma"/>
              </a:rPr>
              <a:t>sistema</a:t>
            </a:r>
            <a:r>
              <a:rPr sz="1250" spc="-10" dirty="0">
                <a:latin typeface="Tahoma"/>
                <a:cs typeface="Tahoma"/>
              </a:rPr>
              <a:t> </a:t>
            </a:r>
            <a:r>
              <a:rPr sz="1250" spc="-35" dirty="0">
                <a:latin typeface="Tahoma"/>
                <a:cs typeface="Tahoma"/>
              </a:rPr>
              <a:t>se</a:t>
            </a:r>
            <a:r>
              <a:rPr sz="1250" spc="-10" dirty="0">
                <a:latin typeface="Tahoma"/>
                <a:cs typeface="Tahoma"/>
              </a:rPr>
              <a:t> </a:t>
            </a:r>
            <a:r>
              <a:rPr sz="1250" spc="-25" dirty="0">
                <a:latin typeface="Tahoma"/>
                <a:cs typeface="Tahoma"/>
              </a:rPr>
              <a:t>ajustará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-35" dirty="0">
                <a:latin typeface="Tahoma"/>
                <a:cs typeface="Tahoma"/>
              </a:rPr>
              <a:t>de</a:t>
            </a:r>
            <a:r>
              <a:rPr sz="1250" spc="-25" dirty="0">
                <a:latin typeface="Tahoma"/>
                <a:cs typeface="Tahoma"/>
              </a:rPr>
              <a:t> tal</a:t>
            </a:r>
            <a:r>
              <a:rPr sz="1250" spc="-15" dirty="0">
                <a:latin typeface="Tahoma"/>
                <a:cs typeface="Tahoma"/>
              </a:rPr>
              <a:t> </a:t>
            </a:r>
            <a:r>
              <a:rPr sz="1250" spc="-30" dirty="0">
                <a:latin typeface="Tahoma"/>
                <a:cs typeface="Tahoma"/>
              </a:rPr>
              <a:t>manera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-35" dirty="0">
                <a:latin typeface="Tahoma"/>
                <a:cs typeface="Tahoma"/>
              </a:rPr>
              <a:t>que</a:t>
            </a:r>
            <a:r>
              <a:rPr sz="1250" spc="-10" dirty="0">
                <a:latin typeface="Tahoma"/>
                <a:cs typeface="Tahoma"/>
              </a:rPr>
              <a:t> </a:t>
            </a:r>
            <a:r>
              <a:rPr sz="1250" spc="-30" dirty="0">
                <a:latin typeface="Tahoma"/>
                <a:cs typeface="Tahoma"/>
              </a:rPr>
              <a:t>se</a:t>
            </a:r>
            <a:r>
              <a:rPr sz="1250" spc="-10" dirty="0">
                <a:latin typeface="Tahoma"/>
                <a:cs typeface="Tahoma"/>
              </a:rPr>
              <a:t> </a:t>
            </a:r>
            <a:r>
              <a:rPr sz="1250" spc="-30" dirty="0">
                <a:latin typeface="Tahoma"/>
                <a:cs typeface="Tahoma"/>
              </a:rPr>
              <a:t>cancele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-30" dirty="0">
                <a:latin typeface="Tahoma"/>
                <a:cs typeface="Tahoma"/>
              </a:rPr>
              <a:t>parcialmente</a:t>
            </a:r>
            <a:r>
              <a:rPr sz="1250" spc="-15" dirty="0">
                <a:latin typeface="Tahoma"/>
                <a:cs typeface="Tahoma"/>
              </a:rPr>
              <a:t> </a:t>
            </a:r>
            <a:r>
              <a:rPr sz="1250" spc="-30" dirty="0">
                <a:latin typeface="Tahoma"/>
                <a:cs typeface="Tahoma"/>
              </a:rPr>
              <a:t>dicha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-30" dirty="0">
                <a:latin typeface="Tahoma"/>
                <a:cs typeface="Tahoma"/>
              </a:rPr>
              <a:t>perturbación</a:t>
            </a:r>
            <a:r>
              <a:rPr sz="1250" spc="-15" dirty="0">
                <a:latin typeface="Tahoma"/>
                <a:cs typeface="Tahoma"/>
              </a:rPr>
              <a:t> </a:t>
            </a:r>
            <a:r>
              <a:rPr sz="1250" spc="-30" dirty="0">
                <a:latin typeface="Tahoma"/>
                <a:cs typeface="Tahoma"/>
              </a:rPr>
              <a:t>en</a:t>
            </a:r>
            <a:r>
              <a:rPr sz="1250" spc="-10" dirty="0">
                <a:latin typeface="Tahoma"/>
                <a:cs typeface="Tahoma"/>
              </a:rPr>
              <a:t> </a:t>
            </a:r>
            <a:r>
              <a:rPr sz="1250" spc="-20" dirty="0">
                <a:latin typeface="Tahoma"/>
                <a:cs typeface="Tahoma"/>
              </a:rPr>
              <a:t>la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-35" dirty="0">
                <a:latin typeface="Tahoma"/>
                <a:cs typeface="Tahoma"/>
              </a:rPr>
              <a:t>medida </a:t>
            </a:r>
            <a:r>
              <a:rPr sz="1250" spc="-30" dirty="0">
                <a:latin typeface="Tahoma"/>
                <a:cs typeface="Tahoma"/>
              </a:rPr>
              <a:t> que</a:t>
            </a:r>
            <a:r>
              <a:rPr sz="1250" spc="10" dirty="0">
                <a:latin typeface="Tahoma"/>
                <a:cs typeface="Tahoma"/>
              </a:rPr>
              <a:t> </a:t>
            </a:r>
            <a:r>
              <a:rPr sz="1250" spc="-20" dirty="0">
                <a:latin typeface="Tahoma"/>
                <a:cs typeface="Tahoma"/>
              </a:rPr>
              <a:t>el</a:t>
            </a:r>
            <a:r>
              <a:rPr sz="1250" spc="15" dirty="0">
                <a:latin typeface="Tahoma"/>
                <a:cs typeface="Tahoma"/>
              </a:rPr>
              <a:t> </a:t>
            </a:r>
            <a:r>
              <a:rPr sz="1250" spc="-30" dirty="0">
                <a:latin typeface="Tahoma"/>
                <a:cs typeface="Tahoma"/>
              </a:rPr>
              <a:t>sistema</a:t>
            </a:r>
            <a:r>
              <a:rPr sz="1250" spc="20" dirty="0">
                <a:latin typeface="Tahoma"/>
                <a:cs typeface="Tahoma"/>
              </a:rPr>
              <a:t> </a:t>
            </a:r>
            <a:r>
              <a:rPr sz="1250" spc="-30" dirty="0">
                <a:latin typeface="Tahoma"/>
                <a:cs typeface="Tahoma"/>
              </a:rPr>
              <a:t>alcanza</a:t>
            </a:r>
            <a:r>
              <a:rPr sz="1250" spc="5" dirty="0">
                <a:latin typeface="Tahoma"/>
                <a:cs typeface="Tahoma"/>
              </a:rPr>
              <a:t> </a:t>
            </a:r>
            <a:r>
              <a:rPr sz="1250" spc="-30" dirty="0">
                <a:latin typeface="Tahoma"/>
                <a:cs typeface="Tahoma"/>
              </a:rPr>
              <a:t>una</a:t>
            </a:r>
            <a:r>
              <a:rPr sz="1250" spc="20" dirty="0">
                <a:latin typeface="Tahoma"/>
                <a:cs typeface="Tahoma"/>
              </a:rPr>
              <a:t> </a:t>
            </a:r>
            <a:r>
              <a:rPr sz="1250" spc="-30" dirty="0">
                <a:latin typeface="Tahoma"/>
                <a:cs typeface="Tahoma"/>
              </a:rPr>
              <a:t>nueva</a:t>
            </a:r>
            <a:r>
              <a:rPr sz="1250" spc="20" dirty="0">
                <a:latin typeface="Tahoma"/>
                <a:cs typeface="Tahoma"/>
              </a:rPr>
              <a:t> </a:t>
            </a:r>
            <a:r>
              <a:rPr sz="1250" spc="-25" dirty="0">
                <a:latin typeface="Tahoma"/>
                <a:cs typeface="Tahoma"/>
              </a:rPr>
              <a:t>posición</a:t>
            </a:r>
            <a:r>
              <a:rPr sz="1250" spc="10" dirty="0">
                <a:latin typeface="Tahoma"/>
                <a:cs typeface="Tahoma"/>
              </a:rPr>
              <a:t> </a:t>
            </a:r>
            <a:r>
              <a:rPr sz="1250" spc="-35" dirty="0">
                <a:latin typeface="Tahoma"/>
                <a:cs typeface="Tahoma"/>
              </a:rPr>
              <a:t>de</a:t>
            </a:r>
            <a:r>
              <a:rPr sz="1250" spc="20" dirty="0">
                <a:latin typeface="Tahoma"/>
                <a:cs typeface="Tahoma"/>
              </a:rPr>
              <a:t> </a:t>
            </a:r>
            <a:r>
              <a:rPr sz="1250" spc="-25" dirty="0">
                <a:latin typeface="Tahoma"/>
                <a:cs typeface="Tahoma"/>
              </a:rPr>
              <a:t>equilibrio</a:t>
            </a:r>
            <a:r>
              <a:rPr sz="1200" spc="-25" dirty="0">
                <a:latin typeface="Tahoma"/>
                <a:cs typeface="Tahoma"/>
              </a:rPr>
              <a:t>.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El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término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“perturbación”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significa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aquí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cambio 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concentración,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presión,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volumen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 </a:t>
            </a:r>
            <a:r>
              <a:rPr sz="1200" spc="-5" dirty="0">
                <a:latin typeface="Tahoma"/>
                <a:cs typeface="Tahoma"/>
              </a:rPr>
              <a:t>temperatura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que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altera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el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estado de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equilibrio</a:t>
            </a:r>
            <a:r>
              <a:rPr sz="1200" dirty="0">
                <a:latin typeface="Tahoma"/>
                <a:cs typeface="Tahoma"/>
              </a:rPr>
              <a:t> de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</a:t>
            </a:r>
            <a:r>
              <a:rPr sz="1200" spc="-5" dirty="0">
                <a:latin typeface="Tahoma"/>
                <a:cs typeface="Tahoma"/>
              </a:rPr>
              <a:t> sistema.</a:t>
            </a:r>
            <a:endParaRPr sz="1200">
              <a:latin typeface="Tahoma"/>
              <a:cs typeface="Tahoma"/>
            </a:endParaRPr>
          </a:p>
          <a:p>
            <a:pPr marL="829310" indent="-229235">
              <a:lnSpc>
                <a:spcPct val="100000"/>
              </a:lnSpc>
              <a:spcBef>
                <a:spcPts val="919"/>
              </a:spcBef>
              <a:buFont typeface="Wingdings"/>
              <a:buChar char=""/>
              <a:tabLst>
                <a:tab pos="829310" algn="l"/>
                <a:tab pos="829944" algn="l"/>
              </a:tabLst>
            </a:pPr>
            <a:r>
              <a:rPr sz="1200" spc="-5" dirty="0">
                <a:latin typeface="Tahoma"/>
                <a:cs typeface="Tahoma"/>
              </a:rPr>
              <a:t>Cambios en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el</a:t>
            </a:r>
            <a:r>
              <a:rPr sz="1200" spc="-5" dirty="0">
                <a:latin typeface="Tahoma"/>
                <a:cs typeface="Tahoma"/>
              </a:rPr>
              <a:t> volumen 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5" dirty="0">
                <a:latin typeface="Tahoma"/>
                <a:cs typeface="Tahoma"/>
              </a:rPr>
              <a:t> presión</a:t>
            </a:r>
            <a:endParaRPr sz="1200">
              <a:latin typeface="Tahoma"/>
              <a:cs typeface="Tahoma"/>
            </a:endParaRPr>
          </a:p>
          <a:p>
            <a:pPr marL="12700" marR="52705" indent="359410">
              <a:lnSpc>
                <a:spcPct val="108300"/>
              </a:lnSpc>
              <a:spcBef>
                <a:spcPts val="805"/>
              </a:spcBef>
            </a:pPr>
            <a:r>
              <a:rPr sz="1200" dirty="0">
                <a:latin typeface="Tahoma"/>
                <a:cs typeface="Tahoma"/>
              </a:rPr>
              <a:t>Un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aumento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</a:t>
            </a:r>
            <a:r>
              <a:rPr sz="1200" dirty="0">
                <a:latin typeface="Tahoma"/>
                <a:cs typeface="Tahoma"/>
              </a:rPr>
              <a:t> la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presión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(disminución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volumen)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favorece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reacción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neta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que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reduce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el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número total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moles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gases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(en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este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caso,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 </a:t>
            </a:r>
            <a:r>
              <a:rPr sz="1200" spc="-5" dirty="0">
                <a:latin typeface="Tahoma"/>
                <a:cs typeface="Tahoma"/>
              </a:rPr>
              <a:t>reacción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hacia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izquierda).</a:t>
            </a:r>
            <a:endParaRPr sz="1200">
              <a:latin typeface="Tahoma"/>
              <a:cs typeface="Tahoma"/>
            </a:endParaRPr>
          </a:p>
          <a:p>
            <a:pPr marL="12700" marR="5080" indent="359410">
              <a:lnSpc>
                <a:spcPct val="109200"/>
              </a:lnSpc>
              <a:spcBef>
                <a:spcPts val="795"/>
              </a:spcBef>
            </a:pPr>
            <a:r>
              <a:rPr sz="1200" dirty="0">
                <a:latin typeface="Tahoma"/>
                <a:cs typeface="Tahoma"/>
              </a:rPr>
              <a:t>Una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disminución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presión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(aumento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volumen)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favorece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reacción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neta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que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aumenta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el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número</a:t>
            </a:r>
            <a:r>
              <a:rPr sz="1200" spc="-5" dirty="0">
                <a:latin typeface="Tahoma"/>
                <a:cs typeface="Tahoma"/>
              </a:rPr>
              <a:t> total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dirty="0">
                <a:latin typeface="Tahoma"/>
                <a:cs typeface="Tahoma"/>
              </a:rPr>
              <a:t> moles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gases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(aquí,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reacción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hacia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 </a:t>
            </a:r>
            <a:r>
              <a:rPr sz="1200" spc="-5" dirty="0">
                <a:latin typeface="Tahoma"/>
                <a:cs typeface="Tahoma"/>
              </a:rPr>
              <a:t>derecha).</a:t>
            </a:r>
            <a:endParaRPr sz="1200">
              <a:latin typeface="Tahoma"/>
              <a:cs typeface="Tahoma"/>
            </a:endParaRPr>
          </a:p>
          <a:p>
            <a:pPr marL="829310" indent="-229235">
              <a:lnSpc>
                <a:spcPct val="100000"/>
              </a:lnSpc>
              <a:spcBef>
                <a:spcPts val="919"/>
              </a:spcBef>
              <a:buFont typeface="Wingdings"/>
              <a:buChar char=""/>
              <a:tabLst>
                <a:tab pos="829310" algn="l"/>
                <a:tab pos="829944" algn="l"/>
              </a:tabLst>
            </a:pPr>
            <a:r>
              <a:rPr sz="1200" spc="-5" dirty="0">
                <a:latin typeface="Tahoma"/>
                <a:cs typeface="Tahoma"/>
              </a:rPr>
              <a:t>Cambios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-5" dirty="0">
                <a:latin typeface="Tahoma"/>
                <a:cs typeface="Tahoma"/>
              </a:rPr>
              <a:t> temperatura</a:t>
            </a:r>
            <a:endParaRPr sz="1200">
              <a:latin typeface="Tahoma"/>
              <a:cs typeface="Tahoma"/>
            </a:endParaRPr>
          </a:p>
          <a:p>
            <a:pPr marL="12700" marR="134620" indent="359410">
              <a:lnSpc>
                <a:spcPct val="108300"/>
              </a:lnSpc>
              <a:spcBef>
                <a:spcPts val="810"/>
              </a:spcBef>
            </a:pPr>
            <a:r>
              <a:rPr sz="1200" spc="-5" dirty="0">
                <a:latin typeface="Tahoma"/>
                <a:cs typeface="Tahoma"/>
              </a:rPr>
              <a:t>El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valor</a:t>
            </a:r>
            <a:r>
              <a:rPr sz="1200" dirty="0">
                <a:latin typeface="Tahoma"/>
                <a:cs typeface="Tahoma"/>
              </a:rPr>
              <a:t> 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 </a:t>
            </a:r>
            <a:r>
              <a:rPr sz="1200" spc="-5" dirty="0">
                <a:latin typeface="Tahoma"/>
                <a:cs typeface="Tahoma"/>
              </a:rPr>
              <a:t>constante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equilibrio </a:t>
            </a:r>
            <a:r>
              <a:rPr sz="1200" dirty="0">
                <a:latin typeface="Tahoma"/>
                <a:cs typeface="Tahoma"/>
              </a:rPr>
              <a:t>sólo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altera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 </a:t>
            </a:r>
            <a:r>
              <a:rPr sz="1200" dirty="0">
                <a:latin typeface="Tahoma"/>
                <a:cs typeface="Tahoma"/>
              </a:rPr>
              <a:t>los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cambios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</a:t>
            </a:r>
            <a:r>
              <a:rPr sz="1200" dirty="0">
                <a:latin typeface="Tahoma"/>
                <a:cs typeface="Tahoma"/>
              </a:rPr>
              <a:t> 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temperatura. Para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entender</a:t>
            </a:r>
            <a:r>
              <a:rPr sz="1200" spc="-5" dirty="0">
                <a:latin typeface="Tahoma"/>
                <a:cs typeface="Tahoma"/>
              </a:rPr>
              <a:t> esto,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consideremos</a:t>
            </a:r>
            <a:r>
              <a:rPr sz="1200" dirty="0">
                <a:latin typeface="Tahoma"/>
                <a:cs typeface="Tahoma"/>
              </a:rPr>
              <a:t> la </a:t>
            </a:r>
            <a:r>
              <a:rPr sz="1200" spc="-5" dirty="0">
                <a:latin typeface="Tahoma"/>
                <a:cs typeface="Tahoma"/>
              </a:rPr>
              <a:t>reacción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1" y="7378060"/>
            <a:ext cx="6536055" cy="231838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67310" algn="r">
              <a:lnSpc>
                <a:spcPct val="100000"/>
              </a:lnSpc>
              <a:spcBef>
                <a:spcPts val="229"/>
              </a:spcBef>
            </a:pPr>
            <a:r>
              <a:rPr sz="1200" b="1" dirty="0">
                <a:latin typeface="Tahoma"/>
                <a:cs typeface="Tahoma"/>
              </a:rPr>
              <a:t>Un</a:t>
            </a:r>
            <a:r>
              <a:rPr sz="1200" b="1" spc="-5" dirty="0">
                <a:latin typeface="Tahoma"/>
                <a:cs typeface="Tahoma"/>
              </a:rPr>
              <a:t> aumento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en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la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temperatura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favorece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la</a:t>
            </a:r>
            <a:r>
              <a:rPr sz="1200" b="1" spc="-5" dirty="0">
                <a:latin typeface="Tahoma"/>
                <a:cs typeface="Tahoma"/>
              </a:rPr>
              <a:t> dirección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endotérmica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de </a:t>
            </a:r>
            <a:r>
              <a:rPr sz="1200" b="1" dirty="0">
                <a:latin typeface="Tahoma"/>
                <a:cs typeface="Tahoma"/>
              </a:rPr>
              <a:t>la</a:t>
            </a:r>
            <a:r>
              <a:rPr sz="1200" b="1" spc="1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reacción</a:t>
            </a:r>
            <a:endParaRPr sz="12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200" spc="-5" dirty="0">
                <a:latin typeface="Tahoma"/>
                <a:cs typeface="Tahoma"/>
              </a:rPr>
              <a:t>(de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izquierda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derecha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ecuación</a:t>
            </a:r>
            <a:r>
              <a:rPr sz="1200" dirty="0">
                <a:latin typeface="Tahoma"/>
                <a:cs typeface="Tahoma"/>
              </a:rPr>
              <a:t> 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equilibrio),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que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disminuye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[N2o4] 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incrementa </a:t>
            </a:r>
            <a:r>
              <a:rPr sz="1200" spc="-5" dirty="0">
                <a:latin typeface="Tahoma"/>
                <a:cs typeface="Tahoma"/>
              </a:rPr>
              <a:t>[No2].</a:t>
            </a:r>
            <a:endParaRPr sz="1200">
              <a:latin typeface="Tahoma"/>
              <a:cs typeface="Tahoma"/>
            </a:endParaRPr>
          </a:p>
          <a:p>
            <a:pPr marL="12700" marR="522605" indent="359410">
              <a:lnSpc>
                <a:spcPct val="108300"/>
              </a:lnSpc>
              <a:spcBef>
                <a:spcPts val="810"/>
              </a:spcBef>
            </a:pPr>
            <a:r>
              <a:rPr sz="1200" b="1" spc="-5" dirty="0">
                <a:latin typeface="Tahoma"/>
                <a:cs typeface="Tahoma"/>
              </a:rPr>
              <a:t>Una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disminución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en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la </a:t>
            </a:r>
            <a:r>
              <a:rPr sz="1200" b="1" spc="-5" dirty="0">
                <a:latin typeface="Tahoma"/>
                <a:cs typeface="Tahoma"/>
              </a:rPr>
              <a:t>temperatura</a:t>
            </a:r>
            <a:r>
              <a:rPr sz="1200" b="1" spc="1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favorece </a:t>
            </a:r>
            <a:r>
              <a:rPr sz="1200" b="1" dirty="0">
                <a:latin typeface="Tahoma"/>
                <a:cs typeface="Tahoma"/>
              </a:rPr>
              <a:t>la</a:t>
            </a:r>
            <a:r>
              <a:rPr sz="1200" b="1" spc="1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dirección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exotérmica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de </a:t>
            </a:r>
            <a:r>
              <a:rPr sz="1200" b="1" dirty="0">
                <a:latin typeface="Tahoma"/>
                <a:cs typeface="Tahoma"/>
              </a:rPr>
              <a:t>la </a:t>
            </a:r>
            <a:r>
              <a:rPr sz="1200" b="1" spc="-33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reacción</a:t>
            </a:r>
            <a:r>
              <a:rPr sz="1200" b="1" spc="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(de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derecha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-5" dirty="0">
                <a:latin typeface="Tahoma"/>
                <a:cs typeface="Tahoma"/>
              </a:rPr>
              <a:t>izquierda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ecuación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equilibrio).</a:t>
            </a:r>
            <a:endParaRPr sz="1200">
              <a:latin typeface="Tahoma"/>
              <a:cs typeface="Tahoma"/>
            </a:endParaRPr>
          </a:p>
          <a:p>
            <a:pPr marL="829310" indent="-229235">
              <a:lnSpc>
                <a:spcPct val="100000"/>
              </a:lnSpc>
              <a:spcBef>
                <a:spcPts val="925"/>
              </a:spcBef>
              <a:buFont typeface="Wingdings"/>
              <a:buChar char=""/>
              <a:tabLst>
                <a:tab pos="829310" algn="l"/>
                <a:tab pos="829944" algn="l"/>
              </a:tabLst>
            </a:pPr>
            <a:r>
              <a:rPr sz="1200" spc="-5" dirty="0">
                <a:latin typeface="Tahoma"/>
                <a:cs typeface="Tahoma"/>
              </a:rPr>
              <a:t>Efectos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catalizador</a:t>
            </a:r>
            <a:endParaRPr sz="1200">
              <a:latin typeface="Tahoma"/>
              <a:cs typeface="Tahoma"/>
            </a:endParaRPr>
          </a:p>
          <a:p>
            <a:pPr marL="12700" marR="18415" indent="359410">
              <a:lnSpc>
                <a:spcPct val="108500"/>
              </a:lnSpc>
              <a:spcBef>
                <a:spcPts val="800"/>
              </a:spcBef>
            </a:pPr>
            <a:r>
              <a:rPr sz="1200" dirty="0">
                <a:latin typeface="Tahoma"/>
                <a:cs typeface="Tahoma"/>
              </a:rPr>
              <a:t>Sabemos</a:t>
            </a:r>
            <a:r>
              <a:rPr sz="1200" spc="-5" dirty="0">
                <a:latin typeface="Tahoma"/>
                <a:cs typeface="Tahoma"/>
              </a:rPr>
              <a:t> que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</a:t>
            </a:r>
            <a:r>
              <a:rPr sz="1200" spc="-5" dirty="0">
                <a:latin typeface="Tahoma"/>
                <a:cs typeface="Tahoma"/>
              </a:rPr>
              <a:t> catalizador </a:t>
            </a:r>
            <a:r>
              <a:rPr sz="1200" dirty="0">
                <a:latin typeface="Tahoma"/>
                <a:cs typeface="Tahoma"/>
              </a:rPr>
              <a:t>aumenta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rapidez de </a:t>
            </a:r>
            <a:r>
              <a:rPr sz="1200" dirty="0">
                <a:latin typeface="Tahoma"/>
                <a:cs typeface="Tahoma"/>
              </a:rPr>
              <a:t>una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reacción </a:t>
            </a:r>
            <a:r>
              <a:rPr sz="1200" dirty="0">
                <a:latin typeface="Tahoma"/>
                <a:cs typeface="Tahoma"/>
              </a:rPr>
              <a:t>al </a:t>
            </a:r>
            <a:r>
              <a:rPr sz="1200" spc="-5" dirty="0">
                <a:latin typeface="Tahoma"/>
                <a:cs typeface="Tahoma"/>
              </a:rPr>
              <a:t>reducir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energía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activación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reacción.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Sin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embargo,</a:t>
            </a:r>
            <a:r>
              <a:rPr sz="1200" dirty="0">
                <a:latin typeface="Tahoma"/>
                <a:cs typeface="Tahoma"/>
              </a:rPr>
              <a:t> un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catalizador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disminuye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</a:t>
            </a:r>
            <a:r>
              <a:rPr sz="1200" spc="-5" dirty="0">
                <a:latin typeface="Tahoma"/>
                <a:cs typeface="Tahoma"/>
              </a:rPr>
              <a:t> energía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activación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reacción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hacia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derecha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 de la </a:t>
            </a:r>
            <a:r>
              <a:rPr sz="1200" spc="-5" dirty="0">
                <a:latin typeface="Tahoma"/>
                <a:cs typeface="Tahoma"/>
              </a:rPr>
              <a:t>reacción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hacia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izquierda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en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misma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magnitud.</a:t>
            </a:r>
            <a:r>
              <a:rPr sz="1200" dirty="0">
                <a:latin typeface="Tahoma"/>
                <a:cs typeface="Tahoma"/>
              </a:rPr>
              <a:t> La presencia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 un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catalizador</a:t>
            </a:r>
            <a:r>
              <a:rPr sz="1200" dirty="0">
                <a:latin typeface="Tahoma"/>
                <a:cs typeface="Tahoma"/>
              </a:rPr>
              <a:t> no </a:t>
            </a:r>
            <a:r>
              <a:rPr sz="1200" spc="-5" dirty="0">
                <a:latin typeface="Tahoma"/>
                <a:cs typeface="Tahoma"/>
              </a:rPr>
              <a:t>modifica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constante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equilibrio,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 </a:t>
            </a:r>
            <a:r>
              <a:rPr sz="1200" spc="-5" dirty="0">
                <a:latin typeface="Tahoma"/>
                <a:cs typeface="Tahoma"/>
              </a:rPr>
              <a:t>tampoco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desplaza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posición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sistema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en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equilibrio.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650" y="6298268"/>
            <a:ext cx="1590950" cy="1701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42975" y="6680326"/>
            <a:ext cx="4972050" cy="62865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latin typeface="Tahoma"/>
                <a:cs typeface="Tahoma"/>
              </a:rPr>
              <a:t>La </a:t>
            </a:r>
            <a:r>
              <a:rPr sz="1200" spc="-5" dirty="0">
                <a:latin typeface="Tahoma"/>
                <a:cs typeface="Tahoma"/>
              </a:rPr>
              <a:t>reacción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hacia </a:t>
            </a:r>
            <a:r>
              <a:rPr sz="1200" spc="-1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derecha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endotérmica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(absorbe calor,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∆H°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&gt; 0)</a:t>
            </a:r>
            <a:endParaRPr sz="1200">
              <a:latin typeface="Tahoma"/>
              <a:cs typeface="Tahoma"/>
            </a:endParaRPr>
          </a:p>
          <a:p>
            <a:pPr marL="94615">
              <a:lnSpc>
                <a:spcPct val="100000"/>
              </a:lnSpc>
              <a:spcBef>
                <a:spcPts val="925"/>
              </a:spcBef>
            </a:pPr>
            <a:r>
              <a:rPr sz="1200" dirty="0">
                <a:latin typeface="Tahoma"/>
                <a:cs typeface="Tahoma"/>
              </a:rPr>
              <a:t>La </a:t>
            </a:r>
            <a:r>
              <a:rPr sz="1200" spc="-5" dirty="0">
                <a:latin typeface="Tahoma"/>
                <a:cs typeface="Tahoma"/>
              </a:rPr>
              <a:t>reacción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hacia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izquierda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exotérmica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(libera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calor,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∆H°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&lt; 0)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BD7E2872110D441859E89660EF585B3" ma:contentTypeVersion="13" ma:contentTypeDescription="Crear nuevo documento." ma:contentTypeScope="" ma:versionID="fdf2370352d28161d9aef98f3589bf8d">
  <xsd:schema xmlns:xsd="http://www.w3.org/2001/XMLSchema" xmlns:xs="http://www.w3.org/2001/XMLSchema" xmlns:p="http://schemas.microsoft.com/office/2006/metadata/properties" xmlns:ns2="8d1bf841-eb2c-49ab-9c8b-024d2090bdec" xmlns:ns3="0c2f789d-87d1-4dc9-9a51-1fd80dd83c97" targetNamespace="http://schemas.microsoft.com/office/2006/metadata/properties" ma:root="true" ma:fieldsID="cdf52dbcd0f4107c6bf064ce48f8d7ce" ns2:_="" ns3:_="">
    <xsd:import namespace="8d1bf841-eb2c-49ab-9c8b-024d2090bdec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bf841-eb2c-49ab-9c8b-024d2090bd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480f935f-056e-43d0-a9c3-6f0a0280ba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6281ac7e-2b93-47a6-95c2-3b6dc9011c7f}" ma:internalName="TaxCatchAll" ma:showField="CatchAllData" ma:web="0c2f789d-87d1-4dc9-9a51-1fd80dd83c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c2f789d-87d1-4dc9-9a51-1fd80dd83c97" xsi:nil="true"/>
    <lcf76f155ced4ddcb4097134ff3c332f xmlns="8d1bf841-eb2c-49ab-9c8b-024d2090bde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486609C-F6AD-4D96-A985-DEF5BC3BA12D}"/>
</file>

<file path=customXml/itemProps2.xml><?xml version="1.0" encoding="utf-8"?>
<ds:datastoreItem xmlns:ds="http://schemas.openxmlformats.org/officeDocument/2006/customXml" ds:itemID="{628085EE-D836-47D9-B379-CAE8F7BB0448}"/>
</file>

<file path=customXml/itemProps3.xml><?xml version="1.0" encoding="utf-8"?>
<ds:datastoreItem xmlns:ds="http://schemas.openxmlformats.org/officeDocument/2006/customXml" ds:itemID="{E06C2BEF-C482-401F-9022-E96F30A3887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1453</Words>
  <Application>Microsoft Office PowerPoint</Application>
  <PresentationFormat>Personalizado</PresentationFormat>
  <Paragraphs>100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Arial MT</vt:lpstr>
      <vt:lpstr>Calibri</vt:lpstr>
      <vt:lpstr>Tahoma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4</cp:revision>
  <dcterms:created xsi:type="dcterms:W3CDTF">2024-03-13T21:42:35Z</dcterms:created>
  <dcterms:modified xsi:type="dcterms:W3CDTF">2024-03-13T21:50:02Z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0x0101009BD7E2872110D441859E89660EF585B3</vt:lpwstr>
  </property>
</Properties>
</file>