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handoutMasterIdLst>
    <p:handoutMasterId r:id="rId27"/>
  </p:handoutMasterIdLst>
  <p:sldIdLst>
    <p:sldId id="256" r:id="rId5"/>
    <p:sldId id="292" r:id="rId6"/>
    <p:sldId id="317" r:id="rId7"/>
    <p:sldId id="279" r:id="rId8"/>
    <p:sldId id="308" r:id="rId9"/>
    <p:sldId id="316" r:id="rId10"/>
    <p:sldId id="309" r:id="rId11"/>
    <p:sldId id="325" r:id="rId12"/>
    <p:sldId id="319" r:id="rId13"/>
    <p:sldId id="320" r:id="rId14"/>
    <p:sldId id="318" r:id="rId15"/>
    <p:sldId id="310" r:id="rId16"/>
    <p:sldId id="321" r:id="rId17"/>
    <p:sldId id="322" r:id="rId18"/>
    <p:sldId id="323" r:id="rId19"/>
    <p:sldId id="324" r:id="rId20"/>
    <p:sldId id="311" r:id="rId21"/>
    <p:sldId id="312" r:id="rId22"/>
    <p:sldId id="313" r:id="rId23"/>
    <p:sldId id="314" r:id="rId24"/>
    <p:sldId id="315" r:id="rId25"/>
    <p:sldId id="293" r:id="rId2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D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80" d="100"/>
          <a:sy n="80" d="100"/>
        </p:scale>
        <p:origin x="155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42E5F-D52A-41A0-9670-8EA48F12C6A2}" type="datetimeFigureOut">
              <a:rPr lang="es-AR" smtClean="0"/>
              <a:t>16/10/2023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6A630-DD89-4E05-9E1D-5A51B7DDFF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4864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0E139-8069-4DA5-BE5B-1DBA32150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87C92-8286-43F1-A9A8-96BAC6FAD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6B7502-D759-4D03-8837-90711D2A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16/10/2023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207323-113C-4FCA-9908-FEE465E2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EBCBE5-4FEB-4645-9E9E-578C9C82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3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A1F8A-5538-442E-A355-19EB7893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917402-413D-4077-B4EB-A070BC43C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3128C5-FFFD-4612-B3D8-DF125277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16/10/2023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BBD390-2514-4D65-8D62-5732DDB9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8B285-EFF9-4EC9-8B97-065EC43F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A7B9EE-8012-48E2-89CF-20FE8772B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7C02F2-CA88-444D-B493-68EDBA38D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2C1DD3-22B8-4798-9C5B-27518794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16/10/2023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FDFE2-4243-4CB3-9094-531BC758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B1D37-BED5-41D9-858D-EC0FD927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9DDBA-1C34-4BC8-B024-4A79BB41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9CA6AD-D56D-42DC-A495-E95E915D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D8F59-DC38-4C96-8837-C58C46C4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16/10/2023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104877-C5B4-4BA3-8283-05239E65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CABFA-5DE2-4C39-8ACE-01EC70C9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5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3A759-7D42-49C1-B37B-0DC9500B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76CF6A-BE49-4FFC-9DC2-0ACA0C351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C8A8DA-4772-418D-911E-7D0993AD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16/10/2023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2EC79A-36DE-43A4-B8BD-AE204FC1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4971A-6A68-4714-B86B-0B8F4CC1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47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391CC-6FE9-468B-8D89-64122A5E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E2B297-B8EB-4F74-BE06-66E418792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5EE0E0-B16E-45CB-B26A-67B98896C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7ABC59-7719-49B3-915F-F6EA1764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16/10/2023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A584F6-05EE-403A-BA87-F410E185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9E4A0B-0645-49FF-80A2-1D4E9C3F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36B1F-C703-4973-A0D7-D798E8D0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14BFC6-BE01-4FE7-A781-3DC3FA24E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11CD35-D0D9-43CC-911E-DFF468ED9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C15643-2D36-4AB2-81BB-175673C64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2C156A-880B-4F75-8DFB-847C7642A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A5D3ED-E079-4C56-AF80-5D4F07E8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16/10/2023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C9E54F-FE6F-4910-9C13-E0F81732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2C2039-10AB-4919-9202-C0C81078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FC9D-C0F0-4818-B664-AD1D5677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D218AB-D804-46C2-97C2-F4F8DAF7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16/10/2023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F14237-C469-4F81-BD40-00E4463D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6C028C-CA4E-480E-82F7-B4D528D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1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76C9E2-B2C2-41DC-9276-E62A0880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16/10/2023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BEC0D8-71FC-42AB-9883-F027A937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F62518-50FE-4FF6-AB3C-A3721BC0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4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40BD2-DEE9-4A71-8908-173D7E89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2EEB5-67CB-4D68-92BD-D7DBEDF9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2D8501-521D-45A3-9170-D43B745E4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E9D64-0933-4B63-9FF9-3093E60B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16/10/2023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5525-0123-43F4-9EE6-DD6A2839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A5E7BF-EFB0-4964-9A7A-3566BD27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5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CE3C4-368C-4DC6-9B00-ACE6CB9E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1D61C2-24CA-496C-B1A1-1C596F89C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7BCF97-A3AA-421F-9563-FA5079C22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5184B8-8AC3-4161-85D1-487EBEAA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16/10/2023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5E6698-E2A4-45D0-8D91-75E9F940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90BB52-CFF2-4989-9AE5-662A318F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2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014CBC-C561-4728-8B0D-8915A230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43F990-F9DD-4414-A735-0F40212E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DE3231-9A6F-45CF-8B57-9F8A065C1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16/10/2023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114727-B1B7-4164-8991-F11B5EA39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56ACF0-CB27-4DAF-9C0C-900F21A2D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3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sv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.svg"/><Relationship Id="rId7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hyperlink" Target="https://www.calculadora-de-integrale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olframalpha.com/widgets/view.jsp?id=164710e8521a5b39302f816392f05bc2" TargetMode="External"/><Relationship Id="rId5" Type="http://schemas.openxmlformats.org/officeDocument/2006/relationships/hyperlink" Target="http://es.onlinemschool.com/math/assistance/integrate/integrate/" TargetMode="External"/><Relationship Id="rId4" Type="http://schemas.openxmlformats.org/officeDocument/2006/relationships/hyperlink" Target="https://es.symbolab.com/solver/indefinite-integral-calculator" TargetMode="External"/><Relationship Id="rId9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.sv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4.svg"/><Relationship Id="rId7" Type="http://schemas.openxmlformats.org/officeDocument/2006/relationships/image" Target="../media/image13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2332BF1-62F0-40C3-A057-6D1F03AE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119" y="5078102"/>
            <a:ext cx="5196043" cy="8162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endParaRPr lang="es-AR" sz="2100" b="1" cap="all" spc="45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s-AR" sz="1350" b="1" cap="all" spc="450" dirty="0">
                <a:solidFill>
                  <a:srgbClr val="7030A0"/>
                </a:solidFill>
                <a:latin typeface="Constantia" panose="02030602050306030303" pitchFamily="18" charset="0"/>
                <a:cs typeface="+mj-cs"/>
              </a:rPr>
              <a:t>Mg. verónica Bejarsky </a:t>
            </a:r>
            <a:r>
              <a:rPr lang="es-AR" sz="1200" cap="all" spc="450" dirty="0">
                <a:latin typeface="+mj-lt"/>
                <a:cs typeface="+mj-cs"/>
              </a:rPr>
              <a:t>	</a:t>
            </a:r>
          </a:p>
          <a:p>
            <a:endParaRPr lang="es-AR" sz="2100" cap="all" spc="450" dirty="0">
              <a:latin typeface="+mj-lt"/>
              <a:cs typeface="+mj-cs"/>
            </a:endParaRPr>
          </a:p>
        </p:txBody>
      </p:sp>
      <p:pic>
        <p:nvPicPr>
          <p:cNvPr id="4" name="Picture 3" descr="Gráficos de formas abstractas con diferentes colores llenos de vida">
            <a:extLst>
              <a:ext uri="{FF2B5EF4-FFF2-40B4-BE49-F238E27FC236}">
                <a16:creationId xmlns:a16="http://schemas.microsoft.com/office/drawing/2014/main" id="{33A7E7AE-4626-CA4D-A210-48D4E0B3C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1" r="30747" b="2"/>
          <a:stretch/>
        </p:blipFill>
        <p:spPr>
          <a:xfrm>
            <a:off x="5712162" y="839360"/>
            <a:ext cx="3431839" cy="5169555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A247DB76-6527-4807-A527-0DEC1FF58C9F}"/>
              </a:ext>
            </a:extLst>
          </p:cNvPr>
          <p:cNvSpPr txBox="1">
            <a:spLocks/>
          </p:cNvSpPr>
          <p:nvPr/>
        </p:nvSpPr>
        <p:spPr>
          <a:xfrm>
            <a:off x="150666" y="1916832"/>
            <a:ext cx="5680916" cy="33178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110000"/>
              </a:lnSpc>
              <a:spcBef>
                <a:spcPct val="0"/>
              </a:spcBef>
            </a:pPr>
            <a:endParaRPr lang="es-AR" sz="2100" b="1" cap="all" spc="450" dirty="0">
              <a:solidFill>
                <a:srgbClr val="000000">
                  <a:lumMod val="85000"/>
                  <a:lumOff val="15000"/>
                </a:srgbClr>
              </a:solidFill>
              <a:latin typeface="Bembo"/>
            </a:endParaRPr>
          </a:p>
          <a:p>
            <a:pPr defTabSz="685800">
              <a:lnSpc>
                <a:spcPct val="110000"/>
              </a:lnSpc>
              <a:spcBef>
                <a:spcPct val="0"/>
              </a:spcBef>
            </a:pPr>
            <a:r>
              <a:rPr lang="es-AR" sz="4000" b="1" cap="all" spc="450" dirty="0">
                <a:solidFill>
                  <a:srgbClr val="000000">
                    <a:lumMod val="85000"/>
                    <a:lumOff val="15000"/>
                  </a:srgbClr>
                </a:solidFill>
                <a:latin typeface="Bembo"/>
              </a:rPr>
              <a:t> </a:t>
            </a:r>
            <a:r>
              <a:rPr lang="es-AR" sz="4000" b="1" cap="all" spc="450" dirty="0">
                <a:solidFill>
                  <a:srgbClr val="0070C0"/>
                </a:solidFill>
                <a:latin typeface="Bembo"/>
              </a:rPr>
              <a:t>ANÁLISIS</a:t>
            </a:r>
          </a:p>
          <a:p>
            <a:pPr defTabSz="685800">
              <a:lnSpc>
                <a:spcPct val="110000"/>
              </a:lnSpc>
              <a:spcBef>
                <a:spcPct val="0"/>
              </a:spcBef>
            </a:pPr>
            <a:r>
              <a:rPr lang="es-AR" sz="4000" b="1" cap="all" spc="450" dirty="0">
                <a:solidFill>
                  <a:srgbClr val="0070C0"/>
                </a:solidFill>
                <a:latin typeface="Bembo"/>
              </a:rPr>
              <a:t>MATEMÁTICO III </a:t>
            </a:r>
            <a:r>
              <a:rPr lang="es-AR" sz="4000" cap="all" spc="450" dirty="0">
                <a:solidFill>
                  <a:srgbClr val="000000">
                    <a:lumMod val="85000"/>
                    <a:lumOff val="15000"/>
                  </a:srgbClr>
                </a:solidFill>
                <a:latin typeface="Bembo"/>
              </a:rPr>
              <a:t>	</a:t>
            </a:r>
          </a:p>
          <a:p>
            <a:pPr defTabSz="685800">
              <a:spcBef>
                <a:spcPts val="750"/>
              </a:spcBef>
            </a:pPr>
            <a:endParaRPr lang="es-AR" sz="2100" cap="all" spc="450" dirty="0">
              <a:solidFill>
                <a:srgbClr val="000000">
                  <a:lumMod val="85000"/>
                  <a:lumOff val="15000"/>
                </a:srgbClr>
              </a:solidFill>
              <a:latin typeface="Bembo"/>
            </a:endParaRP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A960CC60-72AA-4544-A89B-581DB012C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2983" y="4814451"/>
          <a:ext cx="2565797" cy="10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421440" imgH="1440360" progId="PBrush">
                  <p:embed/>
                </p:oleObj>
              </mc:Choice>
              <mc:Fallback>
                <p:oleObj name="Bitmap Image" r:id="rId3" imgW="3421440" imgH="1440360" progId="PBrush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A960CC60-72AA-4544-A89B-581DB012CB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2983" y="4814451"/>
                        <a:ext cx="2565797" cy="1079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06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12" y="0"/>
            <a:ext cx="857249" cy="85724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EBB772C-EEF2-49A4-AA24-9E18DCB8C63F}"/>
              </a:ext>
            </a:extLst>
          </p:cNvPr>
          <p:cNvSpPr txBox="1"/>
          <p:nvPr/>
        </p:nvSpPr>
        <p:spPr>
          <a:xfrm>
            <a:off x="377379" y="823976"/>
            <a:ext cx="838924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endParaRPr lang="es-AR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154349-D83A-4803-B81C-73DF9AE1D9C3}"/>
              </a:ext>
            </a:extLst>
          </p:cNvPr>
          <p:cNvSpPr txBox="1"/>
          <p:nvPr/>
        </p:nvSpPr>
        <p:spPr>
          <a:xfrm>
            <a:off x="14804" y="448167"/>
            <a:ext cx="862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VECTORIAL CONSERVATIVO Y FUNCION POTENCIAL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66D872-C92F-4CD9-86F7-974D8CD4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6" y="3428993"/>
            <a:ext cx="28" cy="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5E2F623-456E-471F-BEAF-0D0D11EAD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4" y="923827"/>
            <a:ext cx="9038013" cy="513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7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12" y="0"/>
            <a:ext cx="857249" cy="85724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EBB772C-EEF2-49A4-AA24-9E18DCB8C63F}"/>
                  </a:ext>
                </a:extLst>
              </p:cNvPr>
              <p:cNvSpPr txBox="1"/>
              <p:nvPr/>
            </p:nvSpPr>
            <p:spPr>
              <a:xfrm>
                <a:off x="377379" y="823976"/>
                <a:ext cx="8389241" cy="60562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s-MX" sz="1600" b="1" dirty="0">
                    <a:solidFill>
                      <a:srgbClr val="FF0000"/>
                    </a:solidFill>
                    <a:latin typeface="OfficinaSans-Bold"/>
                  </a:rPr>
                  <a:t>TEOREMA</a:t>
                </a:r>
                <a:r>
                  <a:rPr lang="es-MX" sz="1600" b="1" dirty="0">
                    <a:solidFill>
                      <a:srgbClr val="00FFFF"/>
                    </a:solidFill>
                    <a:latin typeface="OfficinaSans-Bold"/>
                  </a:rPr>
                  <a:t> </a:t>
                </a:r>
                <a:r>
                  <a:rPr lang="es-MX" sz="1600" dirty="0">
                    <a:solidFill>
                      <a:srgbClr val="000000"/>
                    </a:solidFill>
                    <a:latin typeface="TimesNewRomanPS"/>
                  </a:rPr>
                  <a:t>Si </a:t>
                </a:r>
                <a:r>
                  <a:rPr lang="es-MX" sz="1600" b="1" dirty="0">
                    <a:solidFill>
                      <a:srgbClr val="000000"/>
                    </a:solidFill>
                    <a:latin typeface="TimesNewRomanPS-Bold"/>
                  </a:rPr>
                  <a:t>F </a:t>
                </a:r>
                <a:r>
                  <a:rPr lang="es-MX" sz="1600" dirty="0">
                    <a:solidFill>
                      <a:srgbClr val="000000"/>
                    </a:solidFill>
                    <a:latin typeface="TimesNewRomanPS"/>
                  </a:rPr>
                  <a:t>es un campo vectorial definido en </a:t>
                </a:r>
                <a:r>
                  <a:rPr lang="es-MX" sz="1600" i="1" dirty="0">
                    <a:solidFill>
                      <a:srgbClr val="000000"/>
                    </a:solidFill>
                    <a:latin typeface="TimesNewRomanPS-Italic"/>
                  </a:rPr>
                  <a:t>R sobre alguna región simplemente conexa </a:t>
                </a:r>
              </a:p>
              <a:p>
                <a:endParaRPr lang="es-MX" sz="1600" i="1" dirty="0">
                  <a:solidFill>
                    <a:srgbClr val="000000"/>
                  </a:solidFill>
                  <a:latin typeface="TimesNewRomanPS-Italic"/>
                </a:endParaRPr>
              </a:p>
              <a:p>
                <a:pPr algn="ctr"/>
                <a:r>
                  <a:rPr lang="es-MX" sz="1600" b="1" dirty="0">
                    <a:latin typeface="TimesNewRomanPS-Bold"/>
                  </a:rPr>
                  <a:t>F </a:t>
                </a:r>
                <a:r>
                  <a:rPr lang="es-MX" sz="1600" dirty="0">
                    <a:latin typeface="TimesNewRomanPS"/>
                  </a:rPr>
                  <a:t>es un campo conservativo en R                             </a:t>
                </a:r>
              </a:p>
              <a:p>
                <a:endParaRPr lang="es-MX" sz="1600" dirty="0">
                  <a:latin typeface="TimesNewRomanPS"/>
                </a:endParaRPr>
              </a:p>
              <a:p>
                <a:endParaRPr lang="es-MX" sz="1600" dirty="0">
                  <a:latin typeface="TimesNewRomanPS"/>
                </a:endParaRPr>
              </a:p>
              <a:p>
                <a:endParaRPr lang="es-MX" sz="1600" dirty="0">
                  <a:latin typeface="TimesNewRomanPS"/>
                </a:endParaRPr>
              </a:p>
              <a:p>
                <a:r>
                  <a:rPr lang="es-MX" sz="1600" dirty="0">
                    <a:latin typeface="TimesNewRomanPS"/>
                  </a:rPr>
                  <a:t>Existe una función </a:t>
                </a:r>
                <a:r>
                  <a:rPr lang="es-MX" sz="1600" dirty="0">
                    <a:solidFill>
                      <a:srgbClr val="000000"/>
                    </a:solidFill>
                    <a:latin typeface="TimesNewRomanPS"/>
                  </a:rPr>
                  <a:t>escalar </a:t>
                </a:r>
                <a:r>
                  <a:rPr lang="es-MX" sz="1600" i="1" dirty="0">
                    <a:solidFill>
                      <a:srgbClr val="000000"/>
                    </a:solidFill>
                    <a:latin typeface="TimesNewRomanPS-Italic"/>
                  </a:rPr>
                  <a:t>f(</a:t>
                </a:r>
                <a:r>
                  <a:rPr lang="es-MX" sz="1600" i="1" dirty="0" err="1">
                    <a:solidFill>
                      <a:srgbClr val="000000"/>
                    </a:solidFill>
                    <a:latin typeface="TimesNewRomanPS-Italic"/>
                  </a:rPr>
                  <a:t>x,y</a:t>
                </a:r>
                <a:r>
                  <a:rPr lang="es-MX" sz="1600" i="1" dirty="0">
                    <a:solidFill>
                      <a:srgbClr val="000000"/>
                    </a:solidFill>
                    <a:latin typeface="TimesNewRomanPS-Italic"/>
                  </a:rPr>
                  <a:t>) también llamada función  primitiva o potencial</a:t>
                </a:r>
                <a:r>
                  <a:rPr lang="es-MX" sz="1600" dirty="0">
                    <a:latin typeface="TimesNewRomanPS"/>
                  </a:rPr>
                  <a:t> tal que </a:t>
                </a:r>
                <a14:m>
                  <m:oMath xmlns:m="http://schemas.openxmlformats.org/officeDocument/2006/math">
                    <m:r>
                      <a:rPr lang="es-A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s-A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s-MX" sz="1600" b="1" dirty="0">
                    <a:solidFill>
                      <a:srgbClr val="000000"/>
                    </a:solidFill>
                    <a:latin typeface="TimesNewRomanPS"/>
                  </a:rPr>
                  <a:t>(</a:t>
                </a:r>
                <a:r>
                  <a:rPr lang="es-MX" sz="1600" b="1" dirty="0" err="1">
                    <a:solidFill>
                      <a:srgbClr val="000000"/>
                    </a:solidFill>
                    <a:latin typeface="TimesNewRomanPS"/>
                  </a:rPr>
                  <a:t>x,y</a:t>
                </a:r>
                <a:r>
                  <a:rPr lang="es-MX" sz="1600" b="1" dirty="0">
                    <a:solidFill>
                      <a:srgbClr val="000000"/>
                    </a:solidFill>
                    <a:latin typeface="TimesNewRomanPS"/>
                  </a:rPr>
                  <a:t>)=</a:t>
                </a:r>
                <a:r>
                  <a:rPr lang="es-AR" sz="16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A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s-MX" sz="1600" b="1" dirty="0">
                    <a:solidFill>
                      <a:srgbClr val="000000"/>
                    </a:solidFill>
                    <a:latin typeface="TimesNewRomanPS"/>
                  </a:rPr>
                  <a:t> </a:t>
                </a:r>
                <a:endParaRPr lang="es-MX" sz="1600" b="1" i="1" dirty="0">
                  <a:solidFill>
                    <a:srgbClr val="000000"/>
                  </a:solidFill>
                  <a:latin typeface="TimesNewRomanPS-Italic"/>
                </a:endParaRPr>
              </a:p>
              <a:p>
                <a:endParaRPr lang="es-MX" sz="1600" i="1" dirty="0">
                  <a:solidFill>
                    <a:srgbClr val="000000"/>
                  </a:solidFill>
                  <a:latin typeface="TimesNewRomanPS-Italic"/>
                </a:endParaRPr>
              </a:p>
              <a:p>
                <a:r>
                  <a:rPr lang="es-MX" sz="1600" dirty="0"/>
                  <a:t>                                 </a:t>
                </a:r>
              </a:p>
              <a:p>
                <a:r>
                  <a:rPr lang="es-MX" sz="1600" dirty="0"/>
                  <a:t>                              </a:t>
                </a:r>
              </a:p>
              <a:p>
                <a:r>
                  <a:rPr lang="es-MX" sz="1600" dirty="0"/>
                  <a:t> </a:t>
                </a:r>
              </a:p>
              <a:p>
                <a:r>
                  <a:rPr lang="es-MX" sz="1600" dirty="0"/>
                  <a:t>Entonces: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s-A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r>
                  <a:rPr lang="es-MX" sz="2000" dirty="0"/>
                  <a:t>=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s-A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r>
                  <a:rPr lang="es-A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s-A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s-MX" sz="1600" dirty="0">
                  <a:latin typeface="TimesNewRomanPS"/>
                </a:endParaRPr>
              </a:p>
              <a:p>
                <a:pPr algn="l"/>
                <a:r>
                  <a:rPr lang="es-MX" sz="1600" dirty="0">
                    <a:latin typeface="TimesNewRomanPS"/>
                  </a:rPr>
                  <a:t>Los campos conservativos tienen otras propiedades:</a:t>
                </a:r>
              </a:p>
              <a:p>
                <a:pPr algn="l"/>
                <a:r>
                  <a:rPr lang="es-MX" sz="1600" dirty="0">
                    <a:latin typeface="TimesNewRomanPS"/>
                  </a:rPr>
                  <a:t>Decir que </a:t>
                </a:r>
                <a:r>
                  <a:rPr lang="es-MX" sz="1600" b="1" dirty="0">
                    <a:latin typeface="TimesNewRomanPS-Bold"/>
                  </a:rPr>
                  <a:t>F </a:t>
                </a:r>
                <a:r>
                  <a:rPr lang="es-MX" sz="1600" dirty="0">
                    <a:latin typeface="TimesNewRomanPS"/>
                  </a:rPr>
                  <a:t>es conservativo en </a:t>
                </a:r>
                <a:r>
                  <a:rPr lang="es-MX" sz="1600" i="1" dirty="0">
                    <a:latin typeface="TimesNewRomanPS-Italic"/>
                  </a:rPr>
                  <a:t>R </a:t>
                </a:r>
                <a:r>
                  <a:rPr lang="es-MX" sz="1600" dirty="0">
                    <a:latin typeface="TimesNewRomanPS"/>
                  </a:rPr>
                  <a:t>equivale a decir que </a:t>
                </a:r>
                <a:r>
                  <a:rPr lang="es-MX" sz="1600" b="1" dirty="0">
                    <a:latin typeface="TimesNewRomanPS"/>
                  </a:rPr>
                  <a:t>la integral de </a:t>
                </a:r>
                <a:r>
                  <a:rPr lang="es-MX" sz="1600" b="1" dirty="0">
                    <a:latin typeface="TimesNewRomanPS-Bold"/>
                  </a:rPr>
                  <a:t>F </a:t>
                </a:r>
                <a:r>
                  <a:rPr lang="es-MX" sz="1600" b="1" dirty="0">
                    <a:latin typeface="TimesNewRomanPS"/>
                  </a:rPr>
                  <a:t>en cada trayectoria cerrada</a:t>
                </a:r>
                <a:r>
                  <a:rPr lang="es-MX" sz="1600" dirty="0">
                    <a:latin typeface="TimesNewRomanPS"/>
                  </a:rPr>
                  <a:t> en </a:t>
                </a:r>
                <a:r>
                  <a:rPr lang="es-MX" sz="1600" i="1" dirty="0">
                    <a:latin typeface="TimesNewRomanPS-Italic"/>
                  </a:rPr>
                  <a:t>R </a:t>
                </a:r>
                <a:r>
                  <a:rPr lang="es-MX" sz="1600" b="1" dirty="0">
                    <a:latin typeface="TimesNewRomanPS"/>
                  </a:rPr>
                  <a:t>es igual </a:t>
                </a:r>
                <a:r>
                  <a:rPr lang="es-AR" sz="1600" b="1" dirty="0">
                    <a:latin typeface="TimesNewRomanPS"/>
                  </a:rPr>
                  <a:t>a cero:</a:t>
                </a:r>
                <a:endParaRPr lang="es-AR" sz="1600" dirty="0">
                  <a:cs typeface="Times New Roman" panose="02020603050405020304" pitchFamily="18" charset="0"/>
                </a:endParaRPr>
              </a:p>
              <a:p>
                <a:pPr lvl="1" algn="ctr"/>
                <a:r>
                  <a:rPr lang="es-AR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es-A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  <m:sup>
                        <m:r>
                          <a:rPr lang="es-A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a:rPr lang="es-A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𝑑𝑟</m:t>
                        </m:r>
                      </m:e>
                    </m:nary>
                  </m:oMath>
                </a14:m>
                <a:r>
                  <a:rPr lang="es-A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r>
                  <a:rPr lang="es-A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  <m:r>
                      <a:rPr lang="es-A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.ⅆ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nary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es-A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ctr"/>
                <a:endParaRPr lang="es-A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ctr"/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es-AR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  <m:sup>
                        <m:r>
                          <a:rPr lang="es-AR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a:rPr lang="es-AR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s-AR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s-AR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𝑑𝑟</m:t>
                        </m:r>
                      </m:e>
                    </m:nary>
                  </m:oMath>
                </a14:m>
                <a:r>
                  <a:rPr lang="es-A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s-A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f(B) – f(A) + f(A) – f(B)</a:t>
                </a:r>
                <a:r>
                  <a:rPr lang="es-AR" sz="2000" b="1" i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s-AR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lvl="1" algn="ctr"/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es-AR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  <m:sup>
                        <m:r>
                          <a:rPr lang="es-AR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a:rPr lang="es-AR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s-AR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s-AR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𝑑𝑟</m:t>
                        </m:r>
                      </m:e>
                    </m:nary>
                  </m:oMath>
                </a14:m>
                <a:r>
                  <a:rPr lang="es-AR" sz="2000" b="1" i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s-AR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lvl="1" algn="ctr"/>
                <a:endParaRPr lang="es-AR" b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EBB772C-EEF2-49A4-AA24-9E18DCB8C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79" y="823976"/>
                <a:ext cx="8389241" cy="6056210"/>
              </a:xfrm>
              <a:prstGeom prst="rect">
                <a:avLst/>
              </a:prstGeom>
              <a:blipFill>
                <a:blip r:embed="rId4"/>
                <a:stretch>
                  <a:fillRect l="-436" t="-402" r="-1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21F15268-8C13-4FF9-A4FD-AD38A245ABA0}"/>
              </a:ext>
            </a:extLst>
          </p:cNvPr>
          <p:cNvSpPr/>
          <p:nvPr/>
        </p:nvSpPr>
        <p:spPr>
          <a:xfrm>
            <a:off x="2946165" y="1299096"/>
            <a:ext cx="3251670" cy="395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33179BD-95EB-4DBF-81F2-55118D5BB8C7}"/>
              </a:ext>
            </a:extLst>
          </p:cNvPr>
          <p:cNvSpPr/>
          <p:nvPr/>
        </p:nvSpPr>
        <p:spPr>
          <a:xfrm>
            <a:off x="383903" y="2200747"/>
            <a:ext cx="8260670" cy="643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2" name="Flecha: arriba y abajo 1">
            <a:extLst>
              <a:ext uri="{FF2B5EF4-FFF2-40B4-BE49-F238E27FC236}">
                <a16:creationId xmlns:a16="http://schemas.microsoft.com/office/drawing/2014/main" id="{FB7171F7-7FA2-4A67-B71C-0BAAD533FDEA}"/>
              </a:ext>
            </a:extLst>
          </p:cNvPr>
          <p:cNvSpPr/>
          <p:nvPr/>
        </p:nvSpPr>
        <p:spPr>
          <a:xfrm>
            <a:off x="4326426" y="1789742"/>
            <a:ext cx="144016" cy="415596"/>
          </a:xfrm>
          <a:prstGeom prst="up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8761F30-3A9A-45C7-86B4-0B1AE46B020C}"/>
                  </a:ext>
                </a:extLst>
              </p:cNvPr>
              <p:cNvSpPr txBox="1"/>
              <p:nvPr/>
            </p:nvSpPr>
            <p:spPr>
              <a:xfrm>
                <a:off x="1651116" y="2847751"/>
                <a:ext cx="6980856" cy="581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s-AR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  <m:r>
                          <a:rPr lang="es-AR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AR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s-AR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s-AR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s-AR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AR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  <m: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es-AR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den>
                    </m:f>
                    <m:r>
                      <a:rPr lang="es-AR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s-AR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2000" dirty="0"/>
                  <a:t>+</a:t>
                </a:r>
                <a:r>
                  <a:rPr lang="es-AR" sz="2000" b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  <m: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A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es-AR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s-AR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endParaRPr lang="es-AR" sz="20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8761F30-3A9A-45C7-86B4-0B1AE46B0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116" y="2847751"/>
                <a:ext cx="6980856" cy="581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2EFBEDCE-4C65-4FD1-AAED-2F89DAF382D3}"/>
              </a:ext>
            </a:extLst>
          </p:cNvPr>
          <p:cNvSpPr txBox="1"/>
          <p:nvPr/>
        </p:nvSpPr>
        <p:spPr>
          <a:xfrm>
            <a:off x="14804" y="448167"/>
            <a:ext cx="862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VECTORIAL CONSERVATIVO Y FUNCION POTENCIAL</a:t>
            </a:r>
          </a:p>
        </p:txBody>
      </p:sp>
    </p:spTree>
    <p:extLst>
      <p:ext uri="{BB962C8B-B14F-4D97-AF65-F5344CB8AC3E}">
        <p14:creationId xmlns:p14="http://schemas.microsoft.com/office/powerpoint/2010/main" val="373001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4088" y="69175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EBB772C-EEF2-49A4-AA24-9E18DCB8C63F}"/>
                  </a:ext>
                </a:extLst>
              </p:cNvPr>
              <p:cNvSpPr txBox="1"/>
              <p:nvPr/>
            </p:nvSpPr>
            <p:spPr>
              <a:xfrm>
                <a:off x="155541" y="659074"/>
                <a:ext cx="8197786" cy="468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6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 #1:</a:t>
                </a:r>
                <a:r>
                  <a:rPr lang="es-MX" sz="16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MX" sz="1600" dirty="0">
                    <a:latin typeface="TimesNewRomanPS"/>
                  </a:rPr>
                  <a:t>Suponga que el campo de fuerza es el gradiente de la función</a:t>
                </a:r>
                <a:r>
                  <a:rPr lang="es-MX" sz="1600" i="1" dirty="0">
                    <a:latin typeface="TimesNewRomanPS"/>
                  </a:rPr>
                  <a:t>    f(</a:t>
                </a:r>
                <a:r>
                  <a:rPr lang="es-MX" sz="1600" i="1" dirty="0" err="1">
                    <a:latin typeface="TimesNewRomanPS"/>
                  </a:rPr>
                  <a:t>x,y,z</a:t>
                </a:r>
                <a:r>
                  <a:rPr lang="es-MX" sz="1600" i="1" dirty="0">
                    <a:latin typeface="TimesNewRomanPS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s-MX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AR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EBB772C-EEF2-49A4-AA24-9E18DCB8C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1" y="659074"/>
                <a:ext cx="8197786" cy="468783"/>
              </a:xfrm>
              <a:prstGeom prst="rect">
                <a:avLst/>
              </a:prstGeom>
              <a:blipFill>
                <a:blip r:embed="rId4"/>
                <a:stretch>
                  <a:fillRect l="-446" b="-25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FFBB316-9D53-4B85-9862-4C4F0E35F069}"/>
                  </a:ext>
                </a:extLst>
              </p:cNvPr>
              <p:cNvSpPr txBox="1"/>
              <p:nvPr/>
            </p:nvSpPr>
            <p:spPr>
              <a:xfrm>
                <a:off x="144934" y="1252693"/>
                <a:ext cx="8289698" cy="1411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s-MX" sz="1600" dirty="0">
                    <a:latin typeface="TimesNewRomanPS"/>
                  </a:rPr>
                  <a:t>Determine el trabajo realizado por </a:t>
                </a:r>
                <a:r>
                  <a:rPr lang="es-MX" sz="1600" b="1" dirty="0">
                    <a:latin typeface="TimesNewRomanPS-Bold"/>
                  </a:rPr>
                  <a:t>F </a:t>
                </a:r>
                <a:r>
                  <a:rPr lang="es-MX" sz="1600" dirty="0">
                    <a:latin typeface="TimesNewRomanPS"/>
                  </a:rPr>
                  <a:t>al mover un objeto a lo largo de una curva suave </a:t>
                </a:r>
                <a:r>
                  <a:rPr lang="es-MX" sz="1600" i="1" dirty="0">
                    <a:latin typeface="TimesNewRomanPS-Italic"/>
                  </a:rPr>
                  <a:t>C </a:t>
                </a:r>
                <a:r>
                  <a:rPr lang="es-MX" sz="1600" dirty="0">
                    <a:latin typeface="TimesNewRomanPS"/>
                  </a:rPr>
                  <a:t>que une (1, 0, 0) con (0, 0, 2) sin pasar por el origen.</a:t>
                </a:r>
              </a:p>
              <a:p>
                <a:pPr algn="l"/>
                <a:endParaRPr lang="es-MX" sz="1600" dirty="0">
                  <a:latin typeface="TimesNewRomanPS"/>
                </a:endParaRPr>
              </a:p>
              <a:p>
                <a:pPr algn="l"/>
                <a:r>
                  <a:rPr lang="es-MX" sz="1600" dirty="0">
                    <a:latin typeface="TimesNewRomanPS"/>
                  </a:rPr>
                  <a:t>Solución: el trabajo realizado por </a:t>
                </a:r>
                <a:r>
                  <a:rPr lang="es-MX" sz="1600" b="1" dirty="0">
                    <a:latin typeface="TimesNewRomanPS-Bold"/>
                  </a:rPr>
                  <a:t>F </a:t>
                </a:r>
                <a:r>
                  <a:rPr lang="es-MX" sz="1600" dirty="0">
                    <a:latin typeface="TimesNewRomanPS"/>
                  </a:rPr>
                  <a:t>a lo largo de cualquier curva </a:t>
                </a:r>
                <a:r>
                  <a:rPr lang="es-MX" sz="1600" i="1" dirty="0">
                    <a:latin typeface="TimesNewRomanPS-Italic"/>
                  </a:rPr>
                  <a:t>C </a:t>
                </a:r>
                <a:r>
                  <a:rPr lang="es-MX" sz="1600" dirty="0">
                    <a:latin typeface="TimesNewRomanPS"/>
                  </a:rPr>
                  <a:t>que une dos puntos sin pasar por el origen es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r>
                  <a:rPr lang="es-MX" sz="1600" dirty="0">
                    <a:solidFill>
                      <a:srgbClr val="FF0000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r>
                  <a:rPr lang="es-AR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s-MX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FFBB316-9D53-4B85-9862-4C4F0E35F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34" y="1252693"/>
                <a:ext cx="8289698" cy="1411797"/>
              </a:xfrm>
              <a:prstGeom prst="rect">
                <a:avLst/>
              </a:prstGeom>
              <a:blipFill>
                <a:blip r:embed="rId5"/>
                <a:stretch>
                  <a:fillRect l="-441" t="-1293" b="-4784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34DE2A9-6075-4F04-B5F6-B1B63CCF1C20}"/>
                  </a:ext>
                </a:extLst>
              </p:cNvPr>
              <p:cNvSpPr txBox="1"/>
              <p:nvPr/>
            </p:nvSpPr>
            <p:spPr>
              <a:xfrm>
                <a:off x="1619672" y="2858070"/>
                <a:ext cx="4816508" cy="484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s-A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r>
                  <a:rPr lang="es-AR" dirty="0"/>
                  <a:t>=</a:t>
                </a:r>
                <a:r>
                  <a:rPr lang="es-A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(0,0,2) –</a:t>
                </a:r>
                <a:r>
                  <a:rPr lang="es-A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(</a:t>
                </a:r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1,0,0) =(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s-AR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AR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AR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>
                        <a:latin typeface="Cambria Math" panose="02040503050406030204" pitchFamily="18" charset="0"/>
                      </a:rPr>
                      <m:t>−1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AR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AR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34DE2A9-6075-4F04-B5F6-B1B63CCF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858070"/>
                <a:ext cx="4816508" cy="484043"/>
              </a:xfrm>
              <a:prstGeom prst="rect">
                <a:avLst/>
              </a:prstGeom>
              <a:blipFill>
                <a:blip r:embed="rId6"/>
                <a:stretch>
                  <a:fillRect l="-8608" t="-102532" b="-16202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A44D8892-7CCD-48D9-ADB2-C6F6812413AF}"/>
              </a:ext>
            </a:extLst>
          </p:cNvPr>
          <p:cNvSpPr txBox="1"/>
          <p:nvPr/>
        </p:nvSpPr>
        <p:spPr>
          <a:xfrm>
            <a:off x="113909" y="3485656"/>
            <a:ext cx="85512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#2:</a:t>
            </a:r>
            <a:r>
              <a:rPr lang="es-MX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Calcule el trabajo realizado por el campo conservativo 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 largo de cualquier curva </a:t>
            </a:r>
            <a:r>
              <a:rPr lang="es-MX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una el punto </a:t>
            </a:r>
            <a:r>
              <a:rPr lang="es-MX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3, 9) con el punto </a:t>
            </a:r>
            <a:r>
              <a:rPr lang="es-MX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6, -4). Y teniendo en cuenta que  </a:t>
            </a:r>
            <a:r>
              <a:rPr lang="es-MX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s-MX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s-MX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s-MX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endParaRPr lang="es-A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C789C63-271D-4C70-902F-DB1E1D7E4059}"/>
                  </a:ext>
                </a:extLst>
              </p:cNvPr>
              <p:cNvSpPr txBox="1"/>
              <p:nvPr/>
            </p:nvSpPr>
            <p:spPr>
              <a:xfrm>
                <a:off x="109585" y="4723859"/>
                <a:ext cx="8176576" cy="466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135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s-A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1,6</m:t>
                            </m:r>
                            <m:r>
                              <a:rPr lang="es-AR" sz="16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−1,3</m:t>
                            </m:r>
                            <m:r>
                              <a:rPr lang="es-AR" sz="16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−24</m:t>
                        </m:r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−27</m:t>
                        </m:r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nary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C789C63-271D-4C70-902F-DB1E1D7E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5" y="4723859"/>
                <a:ext cx="8176576" cy="466923"/>
              </a:xfrm>
              <a:prstGeom prst="rect">
                <a:avLst/>
              </a:prstGeom>
              <a:blipFill>
                <a:blip r:embed="rId7"/>
                <a:stretch>
                  <a:fillRect l="-4623" t="-105195" b="-1688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5295571-DF29-4893-9F15-AAD921877BA1}"/>
                  </a:ext>
                </a:extLst>
              </p:cNvPr>
              <p:cNvSpPr txBox="1"/>
              <p:nvPr/>
            </p:nvSpPr>
            <p:spPr>
              <a:xfrm>
                <a:off x="1428783" y="4299123"/>
                <a:ext cx="2211696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35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AR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350" i="1">
                          <a:latin typeface="Cambria Math" panose="02040503050406030204" pitchFamily="18" charset="0"/>
                        </a:rPr>
                        <m:t>𝑌𝑍</m:t>
                      </m:r>
                      <m:r>
                        <a:rPr lang="es-AR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5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AR" sz="135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350" i="1">
                          <a:latin typeface="Cambria Math" panose="02040503050406030204" pitchFamily="18" charset="0"/>
                        </a:rPr>
                        <m:t>𝑋𝑍</m:t>
                      </m:r>
                      <m:r>
                        <a:rPr lang="es-AR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5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AR" sz="135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350" i="1"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lang="es-AR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5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AR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s-AR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AR" sz="135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5295571-DF29-4893-9F15-AAD921877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83" y="4299123"/>
                <a:ext cx="2211696" cy="207749"/>
              </a:xfrm>
              <a:prstGeom prst="rect">
                <a:avLst/>
              </a:prstGeom>
              <a:blipFill>
                <a:blip r:embed="rId8"/>
                <a:stretch>
                  <a:fillRect l="-1377" t="-2941" r="-2204" b="-352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8B75877-F4EF-4D96-81EF-18C34C28BC60}"/>
                  </a:ext>
                </a:extLst>
              </p:cNvPr>
              <p:cNvSpPr txBox="1"/>
              <p:nvPr/>
            </p:nvSpPr>
            <p:spPr>
              <a:xfrm>
                <a:off x="144934" y="4279419"/>
                <a:ext cx="819162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35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s-AR" sz="135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135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s-AR" sz="135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s-MX" sz="1350" b="1" dirty="0">
                    <a:latin typeface="TimesNewRomanPS-Bold"/>
                  </a:rPr>
                  <a:t> </a:t>
                </a:r>
                <a:endParaRPr lang="es-AR" sz="135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8B75877-F4EF-4D96-81EF-18C34C28B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34" y="4279419"/>
                <a:ext cx="819162" cy="300082"/>
              </a:xfrm>
              <a:prstGeom prst="rect">
                <a:avLst/>
              </a:prstGeom>
              <a:blipFill>
                <a:blip r:embed="rId9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1ECFC64-F843-4AAE-9AD1-8209A5635A52}"/>
              </a:ext>
            </a:extLst>
          </p:cNvPr>
          <p:cNvCxnSpPr/>
          <p:nvPr/>
        </p:nvCxnSpPr>
        <p:spPr>
          <a:xfrm>
            <a:off x="964096" y="4417919"/>
            <a:ext cx="2696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12" y="0"/>
            <a:ext cx="857249" cy="85724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13</a:t>
            </a:fld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EBB772C-EEF2-49A4-AA24-9E18DCB8C63F}"/>
              </a:ext>
            </a:extLst>
          </p:cNvPr>
          <p:cNvSpPr txBox="1"/>
          <p:nvPr/>
        </p:nvSpPr>
        <p:spPr>
          <a:xfrm>
            <a:off x="377379" y="823976"/>
            <a:ext cx="838924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endParaRPr lang="es-AR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154349-D83A-4803-B81C-73DF9AE1D9C3}"/>
              </a:ext>
            </a:extLst>
          </p:cNvPr>
          <p:cNvSpPr txBox="1"/>
          <p:nvPr/>
        </p:nvSpPr>
        <p:spPr>
          <a:xfrm>
            <a:off x="14804" y="448167"/>
            <a:ext cx="862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DIVERGENCIA DE CAMPO VECTORIAL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66D872-C92F-4CD9-86F7-974D8CD4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6" y="3428993"/>
            <a:ext cx="28" cy="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2BA2F56-6F74-4B42-AEEB-05FF04123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93308"/>
            <a:ext cx="9123838" cy="13743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E4A240E-EAC6-4823-8DFF-D57DA8E9D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04" y="2575635"/>
            <a:ext cx="9099087" cy="26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0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12" y="0"/>
            <a:ext cx="857249" cy="85724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14</a:t>
            </a:fld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EBB772C-EEF2-49A4-AA24-9E18DCB8C63F}"/>
              </a:ext>
            </a:extLst>
          </p:cNvPr>
          <p:cNvSpPr txBox="1"/>
          <p:nvPr/>
        </p:nvSpPr>
        <p:spPr>
          <a:xfrm>
            <a:off x="377379" y="823976"/>
            <a:ext cx="838924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endParaRPr lang="es-AR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154349-D83A-4803-B81C-73DF9AE1D9C3}"/>
              </a:ext>
            </a:extLst>
          </p:cNvPr>
          <p:cNvSpPr txBox="1"/>
          <p:nvPr/>
        </p:nvSpPr>
        <p:spPr>
          <a:xfrm>
            <a:off x="14804" y="448167"/>
            <a:ext cx="862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DIVERGENCIA DE CAMPO VECTORIAL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66D872-C92F-4CD9-86F7-974D8CD4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6" y="3428993"/>
            <a:ext cx="28" cy="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55A34BB-CCEB-46BF-878D-E6B41162F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10" y="857249"/>
            <a:ext cx="8864352" cy="347502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7AC8FD3-D18D-4510-A66C-C521264A7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1" y="4797152"/>
            <a:ext cx="9050516" cy="18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1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12" y="0"/>
            <a:ext cx="857249" cy="85724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154349-D83A-4803-B81C-73DF9AE1D9C3}"/>
              </a:ext>
            </a:extLst>
          </p:cNvPr>
          <p:cNvSpPr txBox="1"/>
          <p:nvPr/>
        </p:nvSpPr>
        <p:spPr>
          <a:xfrm>
            <a:off x="14804" y="448167"/>
            <a:ext cx="862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ROTOR DE CAMPO VECTORIAL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66D872-C92F-4CD9-86F7-974D8CD4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6" y="3428993"/>
            <a:ext cx="28" cy="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C9BB4D0-50A1-4CEE-B1BD-9874939F7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4" y="1052736"/>
            <a:ext cx="9102996" cy="34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42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12" y="0"/>
            <a:ext cx="857249" cy="85724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154349-D83A-4803-B81C-73DF9AE1D9C3}"/>
              </a:ext>
            </a:extLst>
          </p:cNvPr>
          <p:cNvSpPr txBox="1"/>
          <p:nvPr/>
        </p:nvSpPr>
        <p:spPr>
          <a:xfrm>
            <a:off x="14804" y="448167"/>
            <a:ext cx="862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ROTOR DE CAMPO VECTORIAL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66D872-C92F-4CD9-86F7-974D8CD4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6" y="3428993"/>
            <a:ext cx="28" cy="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2BD77C4-3DA0-4D47-B490-335A17E7A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80" y="1002818"/>
            <a:ext cx="9023120" cy="21509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506F1BB-D51E-45E2-BA18-1CAADE80F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04" y="3481124"/>
            <a:ext cx="9129196" cy="7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6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5138" y="188088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17</a:t>
            </a:fld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EBB772C-EEF2-49A4-AA24-9E18DCB8C63F}"/>
              </a:ext>
            </a:extLst>
          </p:cNvPr>
          <p:cNvSpPr txBox="1"/>
          <p:nvPr/>
        </p:nvSpPr>
        <p:spPr>
          <a:xfrm>
            <a:off x="377228" y="558369"/>
            <a:ext cx="8197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s-A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Cómo sabemos si un campo vectorial F es conservativo?</a:t>
            </a:r>
            <a:endParaRPr lang="es-AR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F9B49C7-D892-452E-99B7-5A81D38B195F}"/>
                  </a:ext>
                </a:extLst>
              </p:cNvPr>
              <p:cNvSpPr txBox="1"/>
              <p:nvPr/>
            </p:nvSpPr>
            <p:spPr>
              <a:xfrm>
                <a:off x="1177940" y="2806124"/>
                <a:ext cx="5235642" cy="532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𝒅𝒚</m:t>
                        </m:r>
                      </m:den>
                    </m:f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/>
                  <a:t>+</a:t>
                </a:r>
                <a:r>
                  <a:rPr lang="es-AR" b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𝒅𝒛</m:t>
                        </m:r>
                      </m:den>
                    </m:f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F9B49C7-D892-452E-99B7-5A81D38B1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40" y="2806124"/>
                <a:ext cx="5235642" cy="532325"/>
              </a:xfrm>
              <a:prstGeom prst="rect">
                <a:avLst/>
              </a:prstGeom>
              <a:blipFill>
                <a:blip r:embed="rId4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67D31B5-07D7-4A33-91ED-80C1AA384908}"/>
                  </a:ext>
                </a:extLst>
              </p:cNvPr>
              <p:cNvSpPr txBox="1"/>
              <p:nvPr/>
            </p:nvSpPr>
            <p:spPr>
              <a:xfrm>
                <a:off x="1177941" y="3346582"/>
                <a:ext cx="48403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/>
                  <a:t>+</a:t>
                </a:r>
                <a:r>
                  <a:rPr lang="es-AR" b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s-AR" b="1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endParaRPr lang="es-AR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67D31B5-07D7-4A33-91ED-80C1AA384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41" y="3346582"/>
                <a:ext cx="4840357" cy="369332"/>
              </a:xfrm>
              <a:prstGeom prst="rect">
                <a:avLst/>
              </a:prstGeom>
              <a:blipFill>
                <a:blip r:embed="rId5"/>
                <a:stretch>
                  <a:fillRect t="-13115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609747DE-C957-4EBF-B887-178636C99D8B}"/>
              </a:ext>
            </a:extLst>
          </p:cNvPr>
          <p:cNvSpPr txBox="1"/>
          <p:nvPr/>
        </p:nvSpPr>
        <p:spPr>
          <a:xfrm>
            <a:off x="2479250" y="5223977"/>
            <a:ext cx="302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=Q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R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Q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s-A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231511-A1FD-4B5D-A8BF-4468FF338366}"/>
              </a:ext>
            </a:extLst>
          </p:cNvPr>
          <p:cNvSpPr/>
          <p:nvPr/>
        </p:nvSpPr>
        <p:spPr>
          <a:xfrm>
            <a:off x="2365513" y="5223977"/>
            <a:ext cx="2713382" cy="484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404AC3F-F3F5-487C-9F6F-7E7C5DE0AEF4}"/>
                  </a:ext>
                </a:extLst>
              </p:cNvPr>
              <p:cNvSpPr txBox="1"/>
              <p:nvPr/>
            </p:nvSpPr>
            <p:spPr>
              <a:xfrm>
                <a:off x="832377" y="4106753"/>
                <a:ext cx="7141525" cy="999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𝑅𝑂𝑇</m:t>
                    </m:r>
                    <m:r>
                      <a:rPr lang="es-A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s-A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>
                    <a:latin typeface="TimesNewRomanPS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A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A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A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s-A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A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AR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6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AR" sz="16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s-AR" sz="16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60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AR" sz="16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e>
                    </m:d>
                    <m:r>
                      <a:rPr lang="es-AR" sz="16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AR" sz="1600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AR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6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AR" sz="16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s-AR" sz="16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6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AR" sz="16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e>
                    </m:d>
                    <m:r>
                      <a:rPr lang="es-AR" sz="1600" b="1" i="1" dirty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s-AR" sz="16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60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AR" sz="16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s-AR" sz="16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6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AR" sz="16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s-AR" sz="1600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s-AR" sz="1600" b="1" dirty="0">
                    <a:solidFill>
                      <a:srgbClr val="FF0000"/>
                    </a:solidFill>
                  </a:rPr>
                  <a:t> = 0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404AC3F-F3F5-487C-9F6F-7E7C5DE0A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77" y="4106753"/>
                <a:ext cx="7141525" cy="999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969E568-40B7-427E-8EF5-F98332936ADE}"/>
                  </a:ext>
                </a:extLst>
              </p:cNvPr>
              <p:cNvSpPr txBox="1"/>
              <p:nvPr/>
            </p:nvSpPr>
            <p:spPr>
              <a:xfrm>
                <a:off x="296944" y="1613751"/>
                <a:ext cx="5550032" cy="36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350" dirty="0">
                    <a:latin typeface="TimesNewRomanPS-Bold"/>
                  </a:rPr>
                  <a:t>Si</a:t>
                </a:r>
                <a:r>
                  <a:rPr lang="es-MX" sz="1350" b="1" dirty="0">
                    <a:latin typeface="TimesNewRomanPS-Bold"/>
                  </a:rPr>
                  <a:t> F </a:t>
                </a:r>
                <a:r>
                  <a:rPr lang="es-MX" sz="1600" dirty="0">
                    <a:latin typeface="TimesNewRomanPS"/>
                  </a:rPr>
                  <a:t>es un campo conservativo             </a:t>
                </a:r>
                <a14:m>
                  <m:oMath xmlns:m="http://schemas.openxmlformats.org/officeDocument/2006/math">
                    <m:r>
                      <a:rPr lang="es-AR" sz="1600" i="1">
                        <a:latin typeface="Cambria Math" panose="02040503050406030204" pitchFamily="18" charset="0"/>
                      </a:rPr>
                      <m:t>𝑅𝑂𝑇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s-A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>
                    <a:latin typeface="TimesNewRomanPS"/>
                  </a:rPr>
                  <a:t>=0 </a:t>
                </a:r>
                <a:endParaRPr lang="es-AR" sz="16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969E568-40B7-427E-8EF5-F9833293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44" y="1613751"/>
                <a:ext cx="5550032" cy="368499"/>
              </a:xfrm>
              <a:prstGeom prst="rect">
                <a:avLst/>
              </a:prstGeom>
              <a:blipFill>
                <a:blip r:embed="rId7"/>
                <a:stretch>
                  <a:fillRect l="-330" t="-15000" b="-2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51E76430-1EA9-425D-91A3-75B321FC45FC}"/>
              </a:ext>
            </a:extLst>
          </p:cNvPr>
          <p:cNvSpPr txBox="1"/>
          <p:nvPr/>
        </p:nvSpPr>
        <p:spPr>
          <a:xfrm>
            <a:off x="296944" y="5223976"/>
            <a:ext cx="15837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Luego: 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CF747CE-C782-4A19-A27D-14960FD84A1D}"/>
              </a:ext>
            </a:extLst>
          </p:cNvPr>
          <p:cNvCxnSpPr/>
          <p:nvPr/>
        </p:nvCxnSpPr>
        <p:spPr>
          <a:xfrm>
            <a:off x="2987824" y="1844824"/>
            <a:ext cx="3514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232268-18CF-4047-8AEE-ADD77B474E90}"/>
              </a:ext>
            </a:extLst>
          </p:cNvPr>
          <p:cNvSpPr txBox="1"/>
          <p:nvPr/>
        </p:nvSpPr>
        <p:spPr>
          <a:xfrm>
            <a:off x="5017216" y="1587408"/>
            <a:ext cx="382170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 una condición necesaria pero no suficiente, faltaría además que la región sea simplemente conexa(continua)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21D7C81-29B8-4AC3-B711-CD5325C9FDF5}"/>
              </a:ext>
            </a:extLst>
          </p:cNvPr>
          <p:cNvSpPr/>
          <p:nvPr/>
        </p:nvSpPr>
        <p:spPr>
          <a:xfrm>
            <a:off x="296944" y="1543050"/>
            <a:ext cx="4275056" cy="509226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</p:spTree>
    <p:extLst>
      <p:ext uri="{BB962C8B-B14F-4D97-AF65-F5344CB8AC3E}">
        <p14:creationId xmlns:p14="http://schemas.microsoft.com/office/powerpoint/2010/main" val="84057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9764" y="153555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18</a:t>
            </a:fld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EBB772C-EEF2-49A4-AA24-9E18DCB8C63F}"/>
              </a:ext>
            </a:extLst>
          </p:cNvPr>
          <p:cNvSpPr txBox="1"/>
          <p:nvPr/>
        </p:nvSpPr>
        <p:spPr>
          <a:xfrm>
            <a:off x="109585" y="498841"/>
            <a:ext cx="8197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#3</a:t>
            </a:r>
            <a:r>
              <a:rPr lang="es-AR" sz="16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si el campo vectorial </a:t>
            </a:r>
            <a:r>
              <a:rPr lang="es-A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A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A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s-A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-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A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s-A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- 2) </a:t>
            </a:r>
            <a:r>
              <a:rPr lang="es-A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 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conservativo</a:t>
            </a:r>
            <a:r>
              <a:rPr lang="es-AR" sz="1600" dirty="0"/>
              <a:t>:</a:t>
            </a:r>
            <a:endParaRPr lang="es-A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6C293D7-F8A1-4CE7-BC6E-FAEA2C758853}"/>
                  </a:ext>
                </a:extLst>
              </p:cNvPr>
              <p:cNvSpPr txBox="1"/>
              <p:nvPr/>
            </p:nvSpPr>
            <p:spPr>
              <a:xfrm>
                <a:off x="1233733" y="1812296"/>
                <a:ext cx="817529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3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s-AR" sz="135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AR" sz="135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s-AR" sz="135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AR" sz="135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s-AR" sz="13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AR" sz="135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endParaRPr lang="es-AR" sz="13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6C293D7-F8A1-4CE7-BC6E-FAEA2C758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33" y="1812296"/>
                <a:ext cx="817529" cy="300082"/>
              </a:xfrm>
              <a:prstGeom prst="rect">
                <a:avLst/>
              </a:prstGeom>
              <a:blipFill>
                <a:blip r:embed="rId4"/>
                <a:stretch>
                  <a:fillRect l="-1493" t="-2000" b="-18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8FFBB316-9D53-4B85-9862-4C4F0E35F069}"/>
              </a:ext>
            </a:extLst>
          </p:cNvPr>
          <p:cNvSpPr txBox="1"/>
          <p:nvPr/>
        </p:nvSpPr>
        <p:spPr>
          <a:xfrm>
            <a:off x="515858" y="1443640"/>
            <a:ext cx="8289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TimesNewRomanPS"/>
              </a:rPr>
              <a:t>Solución: el campo vectorial  </a:t>
            </a:r>
            <a:r>
              <a:rPr lang="es-MX" sz="1600" b="1" dirty="0">
                <a:latin typeface="TimesNewRomanPS-Bold"/>
              </a:rPr>
              <a:t>F </a:t>
            </a:r>
            <a:r>
              <a:rPr lang="es-MX" sz="1600" dirty="0">
                <a:latin typeface="TimesNewRomanPS-Bold"/>
              </a:rPr>
              <a:t>es conservativos si  verifica</a:t>
            </a:r>
            <a:r>
              <a:rPr lang="es-MX" sz="1600" dirty="0">
                <a:latin typeface="TimesNewRomanPS"/>
              </a:rPr>
              <a:t> </a:t>
            </a:r>
            <a:r>
              <a:rPr lang="es-A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AR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A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es-AR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s-MX" sz="1600" dirty="0">
              <a:latin typeface="TimesNewRomanP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44D8892-7CCD-48D9-ADB2-C6F6812413AF}"/>
              </a:ext>
            </a:extLst>
          </p:cNvPr>
          <p:cNvSpPr txBox="1"/>
          <p:nvPr/>
        </p:nvSpPr>
        <p:spPr>
          <a:xfrm>
            <a:off x="109585" y="3295083"/>
            <a:ext cx="85512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#4: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si el campo vectorial </a:t>
            </a:r>
            <a:r>
              <a:rPr lang="es-A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A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A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s-AR" sz="1600" dirty="0">
                <a:latin typeface="TimesLTStd-Roman"/>
              </a:rPr>
              <a:t>(3 </a:t>
            </a:r>
            <a:r>
              <a:rPr lang="es-AR" sz="1600" dirty="0">
                <a:latin typeface="MathematicalPi-One"/>
              </a:rPr>
              <a:t>+ </a:t>
            </a:r>
            <a:r>
              <a:rPr lang="es-AR" sz="1600" dirty="0">
                <a:latin typeface="TimesLTStd-Roman"/>
              </a:rPr>
              <a:t>2</a:t>
            </a:r>
            <a:r>
              <a:rPr lang="es-AR" sz="1600" i="1" dirty="0">
                <a:latin typeface="TimesLTStd-Italic"/>
              </a:rPr>
              <a:t>xy</a:t>
            </a:r>
            <a:r>
              <a:rPr lang="es-AR" sz="1600" dirty="0">
                <a:latin typeface="TimesLTStd-Roman"/>
              </a:rPr>
              <a:t>)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s-AR" sz="1600" dirty="0">
                <a:latin typeface="TimesLTStd-Roman"/>
              </a:rPr>
              <a:t>(</a:t>
            </a:r>
            <a:r>
              <a:rPr lang="es-AR" sz="1600" i="1" dirty="0">
                <a:latin typeface="TimesLTStd-Italic"/>
              </a:rPr>
              <a:t>x</a:t>
            </a:r>
            <a:r>
              <a:rPr lang="es-AR" sz="1600" baseline="30000" dirty="0">
                <a:latin typeface="TimesLTStd-Roman"/>
              </a:rPr>
              <a:t>2</a:t>
            </a:r>
            <a:r>
              <a:rPr lang="es-AR" sz="1600" dirty="0">
                <a:latin typeface="TimesLTStd-Roman"/>
              </a:rPr>
              <a:t> </a:t>
            </a:r>
            <a:r>
              <a:rPr lang="es-AR" sz="1600" dirty="0">
                <a:latin typeface="MathematicalPi-One"/>
              </a:rPr>
              <a:t>- </a:t>
            </a:r>
            <a:r>
              <a:rPr lang="es-AR" sz="1600" dirty="0">
                <a:latin typeface="TimesLTStd-Roman"/>
              </a:rPr>
              <a:t>3</a:t>
            </a:r>
            <a:r>
              <a:rPr lang="es-AR" sz="1600" i="1" dirty="0">
                <a:latin typeface="TimesLTStd-Italic"/>
              </a:rPr>
              <a:t>y</a:t>
            </a:r>
            <a:r>
              <a:rPr lang="es-AR" sz="1600" baseline="30000" dirty="0">
                <a:latin typeface="TimesLTStd-Roman"/>
              </a:rPr>
              <a:t>2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A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 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conservativo</a:t>
            </a:r>
            <a:r>
              <a:rPr lang="es-AR" sz="1600" dirty="0"/>
              <a:t>:</a:t>
            </a:r>
            <a:endParaRPr lang="es-A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000ECD1-CF64-44F8-A8DA-849CE27950C4}"/>
                  </a:ext>
                </a:extLst>
              </p:cNvPr>
              <p:cNvSpPr txBox="1"/>
              <p:nvPr/>
            </p:nvSpPr>
            <p:spPr>
              <a:xfrm>
                <a:off x="1192716" y="2112541"/>
                <a:ext cx="1047388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3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14:m>
                  <m:oMath xmlns:m="http://schemas.openxmlformats.org/officeDocument/2006/math">
                    <m:r>
                      <a:rPr lang="es-AR" sz="135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AR" sz="135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s-AR" sz="135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AR" sz="135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s-AR" sz="13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AR" sz="13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000ECD1-CF64-44F8-A8DA-849CE2795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16" y="2112541"/>
                <a:ext cx="1047388" cy="300082"/>
              </a:xfrm>
              <a:prstGeom prst="rect">
                <a:avLst/>
              </a:prstGeom>
              <a:blipFill>
                <a:blip r:embed="rId5"/>
                <a:stretch>
                  <a:fillRect l="-1754" t="-4082" b="-204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D37C4D5-21ED-42DF-8E7C-6E65C8377415}"/>
                  </a:ext>
                </a:extLst>
              </p:cNvPr>
              <p:cNvSpPr txBox="1"/>
              <p:nvPr/>
            </p:nvSpPr>
            <p:spPr>
              <a:xfrm>
                <a:off x="2240104" y="2146264"/>
                <a:ext cx="1272212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3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s-AR" sz="13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s-AR" sz="135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AR" sz="135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AR" sz="13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D37C4D5-21ED-42DF-8E7C-6E65C8377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104" y="2146264"/>
                <a:ext cx="1272212" cy="300082"/>
              </a:xfrm>
              <a:prstGeom prst="rect">
                <a:avLst/>
              </a:prstGeom>
              <a:blipFill>
                <a:blip r:embed="rId6"/>
                <a:stretch>
                  <a:fillRect l="-957" t="-2041" b="-204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6DF7737-D149-4EF6-A2E5-6AEA0676C4F2}"/>
                  </a:ext>
                </a:extLst>
              </p:cNvPr>
              <p:cNvSpPr txBox="1"/>
              <p:nvPr/>
            </p:nvSpPr>
            <p:spPr>
              <a:xfrm>
                <a:off x="2240104" y="1834237"/>
                <a:ext cx="1272212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35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s-AR" sz="13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s-AR" sz="135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AR" sz="135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s-AR" sz="135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AR" sz="13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6DF7737-D149-4EF6-A2E5-6AEA0676C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104" y="1834237"/>
                <a:ext cx="1272212" cy="300082"/>
              </a:xfrm>
              <a:prstGeom prst="rect">
                <a:avLst/>
              </a:prstGeom>
              <a:blipFill>
                <a:blip r:embed="rId7"/>
                <a:stretch>
                  <a:fillRect l="-957" t="-4082" b="-204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>
            <a:extLst>
              <a:ext uri="{FF2B5EF4-FFF2-40B4-BE49-F238E27FC236}">
                <a16:creationId xmlns:a16="http://schemas.microsoft.com/office/drawing/2014/main" id="{E2B5A013-A5E0-4CF6-85CB-1FF946D1073C}"/>
              </a:ext>
            </a:extLst>
          </p:cNvPr>
          <p:cNvSpPr txBox="1"/>
          <p:nvPr/>
        </p:nvSpPr>
        <p:spPr>
          <a:xfrm>
            <a:off x="651014" y="2650459"/>
            <a:ext cx="48403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TimesNewRomanPS-Bold"/>
              </a:rPr>
              <a:t>Si</a:t>
            </a:r>
            <a:r>
              <a:rPr lang="es-MX" sz="1600" b="1" dirty="0">
                <a:latin typeface="TimesNewRomanPS-Bold"/>
              </a:rPr>
              <a:t> F  </a:t>
            </a:r>
            <a:r>
              <a:rPr lang="es-MX" sz="1600" dirty="0">
                <a:latin typeface="TimesNewRomanPS-Bold"/>
              </a:rPr>
              <a:t>no</a:t>
            </a:r>
            <a:r>
              <a:rPr lang="es-MX" sz="1600" b="1" dirty="0">
                <a:latin typeface="TimesNewRomanPS-Bold"/>
              </a:rPr>
              <a:t> </a:t>
            </a:r>
            <a:r>
              <a:rPr lang="es-MX" sz="1600" dirty="0">
                <a:latin typeface="TimesNewRomanPS-Bold"/>
              </a:rPr>
              <a:t>es conservativo 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entonces </a:t>
            </a:r>
            <a:r>
              <a:rPr lang="es-A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s-AR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A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P</a:t>
            </a:r>
            <a:r>
              <a:rPr lang="es-AR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s-A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178628D-4049-4D8A-A561-0C0C9E00536C}"/>
                  </a:ext>
                </a:extLst>
              </p:cNvPr>
              <p:cNvSpPr txBox="1"/>
              <p:nvPr/>
            </p:nvSpPr>
            <p:spPr>
              <a:xfrm>
                <a:off x="1119433" y="3857279"/>
                <a:ext cx="1305715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3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s-AR" sz="135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AR" sz="1350" dirty="0">
                        <a:latin typeface="TimesLTStd-Roman"/>
                      </a:rPr>
                      <m:t>3 </m:t>
                    </m:r>
                    <m:r>
                      <m:rPr>
                        <m:nor/>
                      </m:rPr>
                      <a:rPr lang="es-AR" sz="1350" dirty="0">
                        <a:latin typeface="MathematicalPi-One"/>
                      </a:rPr>
                      <m:t>+ </m:t>
                    </m:r>
                    <m:r>
                      <m:rPr>
                        <m:nor/>
                      </m:rPr>
                      <a:rPr lang="es-AR" sz="1350" dirty="0">
                        <a:latin typeface="TimesLTStd-Roman"/>
                      </a:rPr>
                      <m:t>2</m:t>
                    </m:r>
                    <m:r>
                      <m:rPr>
                        <m:nor/>
                      </m:rPr>
                      <a:rPr lang="es-AR" sz="1350" i="1" dirty="0">
                        <a:latin typeface="TimesLTStd-Italic"/>
                      </a:rPr>
                      <m:t>xy</m:t>
                    </m:r>
                  </m:oMath>
                </a14:m>
                <a:endParaRPr lang="es-AR" sz="13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178628D-4049-4D8A-A561-0C0C9E005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33" y="3857279"/>
                <a:ext cx="1305715" cy="300082"/>
              </a:xfrm>
              <a:prstGeom prst="rect">
                <a:avLst/>
              </a:prstGeom>
              <a:blipFill>
                <a:blip r:embed="rId8"/>
                <a:stretch>
                  <a:fillRect l="-1402" t="-4082" b="-204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B9183C0-42D5-41FD-9A68-D50BC07E3666}"/>
                  </a:ext>
                </a:extLst>
              </p:cNvPr>
              <p:cNvSpPr txBox="1"/>
              <p:nvPr/>
            </p:nvSpPr>
            <p:spPr>
              <a:xfrm>
                <a:off x="1105805" y="4224904"/>
                <a:ext cx="1134300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3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14:m>
                  <m:oMath xmlns:m="http://schemas.openxmlformats.org/officeDocument/2006/math">
                    <m:r>
                      <a:rPr lang="es-AR" sz="135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AR" sz="1350" i="1" dirty="0">
                        <a:latin typeface="TimesLTStd-Italic"/>
                      </a:rPr>
                      <m:t>x</m:t>
                    </m:r>
                    <m:r>
                      <m:rPr>
                        <m:nor/>
                      </m:rPr>
                      <a:rPr lang="es-AR" sz="1350" baseline="30000" dirty="0">
                        <a:latin typeface="TimesLTStd-Roman"/>
                      </a:rPr>
                      <m:t>2</m:t>
                    </m:r>
                    <m:r>
                      <m:rPr>
                        <m:nor/>
                      </m:rPr>
                      <a:rPr lang="es-AR" sz="1350" dirty="0">
                        <a:latin typeface="TimesLTStd-Roman"/>
                      </a:rPr>
                      <m:t> </m:t>
                    </m:r>
                    <m:r>
                      <m:rPr>
                        <m:nor/>
                      </m:rPr>
                      <a:rPr lang="es-AR" sz="1350" dirty="0">
                        <a:latin typeface="TimesLTStd-Roman"/>
                      </a:rPr>
                      <m:t>−</m:t>
                    </m:r>
                    <m:r>
                      <m:rPr>
                        <m:nor/>
                      </m:rPr>
                      <a:rPr lang="es-AR" sz="1350" dirty="0">
                        <a:latin typeface="MathematicalPi-One"/>
                      </a:rPr>
                      <m:t> </m:t>
                    </m:r>
                    <m:r>
                      <m:rPr>
                        <m:nor/>
                      </m:rPr>
                      <a:rPr lang="es-AR" sz="1350" dirty="0">
                        <a:latin typeface="TimesLTStd-Roman"/>
                      </a:rPr>
                      <m:t>3</m:t>
                    </m:r>
                    <m:r>
                      <m:rPr>
                        <m:nor/>
                      </m:rPr>
                      <a:rPr lang="es-AR" sz="1350" i="1" dirty="0">
                        <a:latin typeface="TimesLTStd-Italic"/>
                      </a:rPr>
                      <m:t>y</m:t>
                    </m:r>
                    <m:r>
                      <m:rPr>
                        <m:nor/>
                      </m:rPr>
                      <a:rPr lang="es-AR" sz="1350" baseline="30000" dirty="0">
                        <a:latin typeface="TimesLTStd-Roman"/>
                      </a:rPr>
                      <m:t>2</m:t>
                    </m:r>
                  </m:oMath>
                </a14:m>
                <a:endParaRPr lang="es-AR" sz="13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B9183C0-42D5-41FD-9A68-D50BC07E3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805" y="4224904"/>
                <a:ext cx="1134300" cy="300082"/>
              </a:xfrm>
              <a:prstGeom prst="rect">
                <a:avLst/>
              </a:prstGeom>
              <a:blipFill>
                <a:blip r:embed="rId9"/>
                <a:stretch>
                  <a:fillRect l="-1075" t="-2041" b="-204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6681452-5434-42F6-8F69-2498FC884917}"/>
                  </a:ext>
                </a:extLst>
              </p:cNvPr>
              <p:cNvSpPr txBox="1"/>
              <p:nvPr/>
            </p:nvSpPr>
            <p:spPr>
              <a:xfrm>
                <a:off x="2314648" y="3857279"/>
                <a:ext cx="1272212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3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s-AR" sz="13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s-AR" sz="135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AR" sz="1350" dirty="0">
                        <a:latin typeface="TimesLTStd-Roman"/>
                      </a:rPr>
                      <m:t>2</m:t>
                    </m:r>
                    <m:r>
                      <m:rPr>
                        <m:nor/>
                      </m:rPr>
                      <a:rPr lang="es-AR" sz="1350" i="1" dirty="0">
                        <a:latin typeface="TimesLTStd-Italic"/>
                      </a:rPr>
                      <m:t>x</m:t>
                    </m:r>
                  </m:oMath>
                </a14:m>
                <a:endParaRPr lang="es-AR" sz="13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6681452-5434-42F6-8F69-2498FC88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48" y="3857279"/>
                <a:ext cx="1272212" cy="300082"/>
              </a:xfrm>
              <a:prstGeom prst="rect">
                <a:avLst/>
              </a:prstGeom>
              <a:blipFill>
                <a:blip r:embed="rId10"/>
                <a:stretch>
                  <a:fillRect l="-1442" t="-4082" b="-204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D1A8B72-4CA3-4CB2-A18C-A74C5D27734D}"/>
                  </a:ext>
                </a:extLst>
              </p:cNvPr>
              <p:cNvSpPr txBox="1"/>
              <p:nvPr/>
            </p:nvSpPr>
            <p:spPr>
              <a:xfrm>
                <a:off x="2314648" y="4224904"/>
                <a:ext cx="1272212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3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s-AR" sz="13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s-AR" sz="135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AR" sz="1350" dirty="0">
                        <a:latin typeface="TimesLTStd-Roman"/>
                      </a:rPr>
                      <m:t>2</m:t>
                    </m:r>
                    <m:r>
                      <m:rPr>
                        <m:nor/>
                      </m:rPr>
                      <a:rPr lang="es-AR" sz="1350" i="1" dirty="0">
                        <a:latin typeface="TimesLTStd-Italic"/>
                      </a:rPr>
                      <m:t>x</m:t>
                    </m:r>
                  </m:oMath>
                </a14:m>
                <a:endParaRPr lang="es-AR" sz="13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D1A8B72-4CA3-4CB2-A18C-A74C5D27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48" y="4224904"/>
                <a:ext cx="1272212" cy="300082"/>
              </a:xfrm>
              <a:prstGeom prst="rect">
                <a:avLst/>
              </a:prstGeom>
              <a:blipFill>
                <a:blip r:embed="rId11"/>
                <a:stretch>
                  <a:fillRect l="-1442" t="-2041" b="-204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uadroTexto 25">
            <a:extLst>
              <a:ext uri="{FF2B5EF4-FFF2-40B4-BE49-F238E27FC236}">
                <a16:creationId xmlns:a16="http://schemas.microsoft.com/office/drawing/2014/main" id="{305E1480-AC94-4064-B6DB-331A63073683}"/>
              </a:ext>
            </a:extLst>
          </p:cNvPr>
          <p:cNvSpPr txBox="1"/>
          <p:nvPr/>
        </p:nvSpPr>
        <p:spPr>
          <a:xfrm>
            <a:off x="515858" y="4885264"/>
            <a:ext cx="48403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es-MX" sz="1600" b="1" dirty="0">
                <a:latin typeface="TimesNewRomanPS-Bold"/>
              </a:rPr>
              <a:t>F  </a:t>
            </a:r>
            <a:r>
              <a:rPr lang="es-MX" sz="1600" dirty="0">
                <a:latin typeface="TimesNewRomanPS-Bold"/>
              </a:rPr>
              <a:t>es conservativo entonces </a:t>
            </a:r>
            <a:r>
              <a:rPr lang="es-A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s-AR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A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es-AR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s-AR" sz="16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EF9413B-6F7F-4EC4-86CC-1D4EEEA4355F}"/>
              </a:ext>
            </a:extLst>
          </p:cNvPr>
          <p:cNvSpPr txBox="1"/>
          <p:nvPr/>
        </p:nvSpPr>
        <p:spPr>
          <a:xfrm>
            <a:off x="436345" y="5252527"/>
            <a:ext cx="74580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600" dirty="0">
                <a:latin typeface="TimesLTStd-Roman"/>
              </a:rPr>
              <a:t>Asimismo, el dominio de </a:t>
            </a:r>
            <a:r>
              <a:rPr lang="es-AR" sz="1600" b="1" dirty="0">
                <a:latin typeface="TimesLTStd-Bold"/>
              </a:rPr>
              <a:t>F </a:t>
            </a:r>
            <a:r>
              <a:rPr lang="es-AR" sz="1600" dirty="0">
                <a:latin typeface="TimesLTStd-Roman"/>
              </a:rPr>
              <a:t>es todo el plano (</a:t>
            </a:r>
            <a:r>
              <a:rPr lang="es-AR" sz="1600" i="1" dirty="0">
                <a:latin typeface="TimesLTStd-Italic"/>
              </a:rPr>
              <a:t>D=R</a:t>
            </a:r>
            <a:r>
              <a:rPr lang="es-AR" sz="1600" i="1" baseline="30000" dirty="0">
                <a:latin typeface="TimesLTStd-Italic"/>
              </a:rPr>
              <a:t>2</a:t>
            </a:r>
            <a:r>
              <a:rPr lang="es-AR" sz="1600" dirty="0">
                <a:latin typeface="TimesLTStd-Roman"/>
              </a:rPr>
              <a:t>), el cual es abierto y simplemente conexo. Por tanto, podemos concluir que </a:t>
            </a:r>
            <a:r>
              <a:rPr lang="es-AR" sz="1600" b="1" dirty="0">
                <a:latin typeface="TimesLTStd-Bold"/>
              </a:rPr>
              <a:t>F </a:t>
            </a:r>
            <a:r>
              <a:rPr lang="es-AR" sz="1600" dirty="0">
                <a:latin typeface="TimesLTStd-Roman"/>
              </a:rPr>
              <a:t>es conservativo.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503962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3901" y="20719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EBB772C-EEF2-49A4-AA24-9E18DCB8C63F}"/>
                  </a:ext>
                </a:extLst>
              </p:cNvPr>
              <p:cNvSpPr txBox="1"/>
              <p:nvPr/>
            </p:nvSpPr>
            <p:spPr>
              <a:xfrm>
                <a:off x="306683" y="542171"/>
                <a:ext cx="8197786" cy="1903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6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 #5:</a:t>
                </a:r>
                <a:r>
                  <a:rPr lang="es-MX" sz="16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s-MX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57175" indent="-257175">
                  <a:buAutoNum type="alphaLcParenR"/>
                </a:pPr>
                <a:r>
                  <a:rPr lang="es-AR" sz="1600" dirty="0">
                    <a:latin typeface="TimesLTStd-Roman"/>
                  </a:rPr>
                  <a:t>Si </a:t>
                </a:r>
                <a:r>
                  <a:rPr lang="es-A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s-A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A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A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A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A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s-AR" sz="1600" dirty="0">
                    <a:latin typeface="TimesLTStd-Roman"/>
                  </a:rPr>
                  <a:t>(3 </a:t>
                </a:r>
                <a:r>
                  <a:rPr lang="es-AR" sz="1600" dirty="0">
                    <a:latin typeface="MathematicalPi-One"/>
                  </a:rPr>
                  <a:t>+ </a:t>
                </a:r>
                <a:r>
                  <a:rPr lang="es-AR" sz="1600" dirty="0">
                    <a:latin typeface="TimesLTStd-Roman"/>
                  </a:rPr>
                  <a:t>2</a:t>
                </a:r>
                <a:r>
                  <a:rPr lang="es-AR" sz="1600" i="1" dirty="0">
                    <a:latin typeface="TimesLTStd-Italic"/>
                  </a:rPr>
                  <a:t>xy</a:t>
                </a:r>
                <a:r>
                  <a:rPr lang="es-AR" sz="1600" dirty="0">
                    <a:latin typeface="TimesLTStd-Roman"/>
                  </a:rPr>
                  <a:t>)</a:t>
                </a:r>
                <a:r>
                  <a:rPr lang="es-A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A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s-A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s-AR" sz="1600" dirty="0">
                    <a:latin typeface="TimesLTStd-Roman"/>
                  </a:rPr>
                  <a:t>(</a:t>
                </a:r>
                <a:r>
                  <a:rPr lang="es-AR" sz="1600" i="1" dirty="0">
                    <a:latin typeface="TimesLTStd-Italic"/>
                  </a:rPr>
                  <a:t>x</a:t>
                </a:r>
                <a:r>
                  <a:rPr lang="es-AR" sz="1600" baseline="30000" dirty="0">
                    <a:latin typeface="TimesLTStd-Roman"/>
                  </a:rPr>
                  <a:t>2</a:t>
                </a:r>
                <a:r>
                  <a:rPr lang="es-AR" sz="1600" dirty="0">
                    <a:latin typeface="TimesLTStd-Roman"/>
                  </a:rPr>
                  <a:t> </a:t>
                </a:r>
                <a:r>
                  <a:rPr lang="es-AR" sz="1600" dirty="0">
                    <a:latin typeface="MathematicalPi-One"/>
                  </a:rPr>
                  <a:t>- </a:t>
                </a:r>
                <a:r>
                  <a:rPr lang="es-AR" sz="1600" dirty="0">
                    <a:latin typeface="TimesLTStd-Roman"/>
                  </a:rPr>
                  <a:t>3</a:t>
                </a:r>
                <a:r>
                  <a:rPr lang="es-AR" sz="1600" i="1" dirty="0">
                    <a:latin typeface="TimesLTStd-Italic"/>
                  </a:rPr>
                  <a:t>y</a:t>
                </a:r>
                <a:r>
                  <a:rPr lang="es-AR" sz="1600" baseline="30000" dirty="0">
                    <a:latin typeface="TimesLTStd-Roman"/>
                  </a:rPr>
                  <a:t>2</a:t>
                </a:r>
                <a:r>
                  <a:rPr lang="es-A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s-A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s-AR" sz="1600" dirty="0">
                    <a:latin typeface="TimesLTStd-Roman"/>
                  </a:rPr>
                  <a:t>, determine una función </a:t>
                </a:r>
                <a:r>
                  <a:rPr lang="es-AR" sz="1600" i="1" dirty="0">
                    <a:latin typeface="TimesLTStd-Italic"/>
                  </a:rPr>
                  <a:t>f </a:t>
                </a:r>
                <a:r>
                  <a:rPr lang="es-AR" sz="1600" dirty="0">
                    <a:latin typeface="TimesLTStd-Roman"/>
                  </a:rPr>
                  <a:t>(</a:t>
                </a:r>
                <a:r>
                  <a:rPr lang="es-AR" sz="1600" i="1" dirty="0">
                    <a:latin typeface="TimesLTStd-Italic"/>
                  </a:rPr>
                  <a:t>x</a:t>
                </a:r>
                <a:r>
                  <a:rPr lang="es-AR" sz="1600" dirty="0">
                    <a:latin typeface="TimesLTStd-Roman"/>
                  </a:rPr>
                  <a:t>, </a:t>
                </a:r>
                <a:r>
                  <a:rPr lang="es-AR" sz="1600" i="1" dirty="0">
                    <a:latin typeface="TimesLTStd-Italic"/>
                  </a:rPr>
                  <a:t>y</a:t>
                </a:r>
                <a:r>
                  <a:rPr lang="es-AR" sz="1600" dirty="0">
                    <a:latin typeface="TimesLTStd-Roman"/>
                  </a:rPr>
                  <a:t>) tal que </a:t>
                </a:r>
                <a14:m>
                  <m:oMath xmlns:m="http://schemas.openxmlformats.org/officeDocument/2006/math">
                    <m:r>
                      <a:rPr lang="es-A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s-A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s-A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m:rPr>
                        <m:nor/>
                      </m:rPr>
                      <a:rPr lang="es-AR" sz="1600" dirty="0">
                        <a:latin typeface="TimesLTStd-Roman"/>
                      </a:rPr>
                      <m:t>(</m:t>
                    </m:r>
                    <m:r>
                      <m:rPr>
                        <m:nor/>
                      </m:rPr>
                      <a:rPr lang="es-AR" sz="1600" i="1" dirty="0">
                        <a:latin typeface="TimesLTStd-Italic"/>
                      </a:rPr>
                      <m:t>x</m:t>
                    </m:r>
                    <m:r>
                      <m:rPr>
                        <m:nor/>
                      </m:rPr>
                      <a:rPr lang="es-AR" sz="1600" dirty="0">
                        <a:latin typeface="TimesLTStd-Roman"/>
                      </a:rPr>
                      <m:t>, </m:t>
                    </m:r>
                    <m:r>
                      <m:rPr>
                        <m:nor/>
                      </m:rPr>
                      <a:rPr lang="es-AR" sz="1600" i="1" dirty="0">
                        <a:latin typeface="TimesLTStd-Italic"/>
                      </a:rPr>
                      <m:t>y</m:t>
                    </m:r>
                    <m:r>
                      <m:rPr>
                        <m:nor/>
                      </m:rPr>
                      <a:rPr lang="es-AR" sz="1600" dirty="0">
                        <a:latin typeface="TimesLTStd-Roman"/>
                      </a:rPr>
                      <m:t>)</m:t>
                    </m:r>
                  </m:oMath>
                </a14:m>
                <a:endParaRPr lang="es-AR" sz="1600" b="1" dirty="0">
                  <a:solidFill>
                    <a:srgbClr val="000000"/>
                  </a:solidFill>
                  <a:latin typeface="TimesLTStd-Roman"/>
                  <a:ea typeface="Cambria Math" panose="02040503050406030204" pitchFamily="18" charset="0"/>
                </a:endParaRPr>
              </a:p>
              <a:p>
                <a:r>
                  <a:rPr lang="es-MX" sz="1600" b="1" dirty="0">
                    <a:latin typeface="TimesNewRomanPS-Bold"/>
                  </a:rPr>
                  <a:t> </a:t>
                </a:r>
                <a:endParaRPr lang="es-AR" sz="1600" dirty="0"/>
              </a:p>
              <a:p>
                <a:r>
                  <a:rPr lang="es-A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r>
                  <a:rPr lang="es-AR" sz="1600" dirty="0">
                    <a:latin typeface="TimesLTStd-Roman"/>
                  </a:rPr>
                  <a:t>Evalúe la integral de línea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16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s-A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r>
                  <a:rPr lang="es-AR" sz="1600" dirty="0">
                    <a:latin typeface="TimesLTStd-Roman"/>
                  </a:rPr>
                  <a:t> , donde </a:t>
                </a:r>
                <a:r>
                  <a:rPr lang="es-AR" sz="1600" i="1" dirty="0">
                    <a:latin typeface="TimesLTStd-Italic"/>
                  </a:rPr>
                  <a:t>C </a:t>
                </a:r>
                <a:r>
                  <a:rPr lang="es-AR" sz="1600" dirty="0">
                    <a:latin typeface="TimesLTStd-Roman"/>
                  </a:rPr>
                  <a:t>es la curva definida por: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</m:oMath>
                  </m:oMathPara>
                </a14:m>
                <a:endParaRPr lang="es-AR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AR" sz="1600" i="1">
                        <a:latin typeface="Cambria Math" panose="02040503050406030204" pitchFamily="18" charset="0"/>
                      </a:rPr>
                      <m:t>                                  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AR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16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AR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AR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1600" b="1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s-A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s-A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 </a:t>
                </a:r>
                <a14:m>
                  <m:oMath xmlns:m="http://schemas.openxmlformats.org/officeDocument/2006/math">
                    <m:r>
                      <a:rPr lang="es-AR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s-A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s-A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s-A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s-A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s-A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EBB772C-EEF2-49A4-AA24-9E18DCB8C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83" y="542171"/>
                <a:ext cx="8197786" cy="1903598"/>
              </a:xfrm>
              <a:prstGeom prst="rect">
                <a:avLst/>
              </a:prstGeom>
              <a:blipFill>
                <a:blip r:embed="rId4"/>
                <a:stretch>
                  <a:fillRect l="-372" t="-962" b="-99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8FFBB316-9D53-4B85-9862-4C4F0E35F069}"/>
              </a:ext>
            </a:extLst>
          </p:cNvPr>
          <p:cNvSpPr txBox="1"/>
          <p:nvPr/>
        </p:nvSpPr>
        <p:spPr>
          <a:xfrm>
            <a:off x="226553" y="2699035"/>
            <a:ext cx="8289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TimesNewRomanPS"/>
              </a:rPr>
              <a:t>Solución: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2A19589-1C1B-4421-82B2-48E3F09758ED}"/>
                  </a:ext>
                </a:extLst>
              </p:cNvPr>
              <p:cNvSpPr txBox="1"/>
              <p:nvPr/>
            </p:nvSpPr>
            <p:spPr>
              <a:xfrm>
                <a:off x="216233" y="2974266"/>
                <a:ext cx="715822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600" dirty="0">
                    <a:latin typeface="TimesLTStd-Roman"/>
                  </a:rPr>
                  <a:t>a) Sabemos que si </a:t>
                </a:r>
                <a:r>
                  <a:rPr lang="es-AR" sz="1600" b="1" dirty="0">
                    <a:latin typeface="TimesLTStd-Bold"/>
                  </a:rPr>
                  <a:t>F </a:t>
                </a:r>
                <a:r>
                  <a:rPr lang="es-AR" sz="1600" dirty="0">
                    <a:latin typeface="TimesLTStd-Roman"/>
                  </a:rPr>
                  <a:t>es conservativo y, por tanto, existe una función </a:t>
                </a:r>
                <a:r>
                  <a:rPr lang="es-AR" sz="1600" i="1" dirty="0">
                    <a:latin typeface="TimesLTStd-Italic"/>
                  </a:rPr>
                  <a:t>f </a:t>
                </a:r>
                <a:r>
                  <a:rPr lang="es-AR" sz="1600" dirty="0">
                    <a:latin typeface="TimesLTStd-Roman"/>
                  </a:rPr>
                  <a:t>con </a:t>
                </a:r>
                <a14:m>
                  <m:oMath xmlns:m="http://schemas.openxmlformats.org/officeDocument/2006/math">
                    <m:r>
                      <a:rPr lang="es-A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s-A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s-AR" sz="1600" b="1" dirty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s-A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s-AR" sz="1600" dirty="0">
                    <a:latin typeface="TimesLTStd-Roman"/>
                  </a:rPr>
                  <a:t>, es decir:</a:t>
                </a:r>
                <a:endParaRPr lang="es-AR" sz="16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2A19589-1C1B-4421-82B2-48E3F0975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33" y="2974266"/>
                <a:ext cx="7158221" cy="584775"/>
              </a:xfrm>
              <a:prstGeom prst="rect">
                <a:avLst/>
              </a:prstGeom>
              <a:blipFill>
                <a:blip r:embed="rId5"/>
                <a:stretch>
                  <a:fillRect l="-426" t="-4167" b="-114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3B97CD41-3840-4B2D-9A1B-BBC7F3D74B8C}"/>
              </a:ext>
            </a:extLst>
          </p:cNvPr>
          <p:cNvSpPr txBox="1"/>
          <p:nvPr/>
        </p:nvSpPr>
        <p:spPr>
          <a:xfrm>
            <a:off x="1217543" y="3448386"/>
            <a:ext cx="470120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350" i="1" dirty="0" err="1">
                <a:latin typeface="TimesLTStd-Italic"/>
              </a:rPr>
              <a:t>f</a:t>
            </a:r>
            <a:r>
              <a:rPr lang="es-AR" sz="1350" i="1" baseline="-25000" dirty="0" err="1">
                <a:latin typeface="TimesLTStd-Italic"/>
              </a:rPr>
              <a:t>x</a:t>
            </a:r>
            <a:r>
              <a:rPr lang="es-AR" sz="1350" dirty="0">
                <a:latin typeface="TimesLTStd-Roman"/>
              </a:rPr>
              <a:t>(</a:t>
            </a:r>
            <a:r>
              <a:rPr lang="es-AR" sz="1350" i="1" dirty="0">
                <a:latin typeface="TimesLTStd-Italic"/>
              </a:rPr>
              <a:t>x</a:t>
            </a:r>
            <a:r>
              <a:rPr lang="es-AR" sz="1350" dirty="0">
                <a:latin typeface="TimesLTStd-Roman"/>
              </a:rPr>
              <a:t>, </a:t>
            </a:r>
            <a:r>
              <a:rPr lang="es-AR" sz="1350" i="1" dirty="0">
                <a:latin typeface="TimesLTStd-Italic"/>
              </a:rPr>
              <a:t>y</a:t>
            </a:r>
            <a:r>
              <a:rPr lang="es-AR" sz="1350" dirty="0">
                <a:latin typeface="TimesLTStd-Roman"/>
              </a:rPr>
              <a:t>) </a:t>
            </a:r>
            <a:r>
              <a:rPr lang="es-AR" sz="1350" dirty="0">
                <a:latin typeface="MathematicalPi-Five"/>
              </a:rPr>
              <a:t>= </a:t>
            </a:r>
            <a:r>
              <a:rPr lang="es-AR" sz="1350" dirty="0">
                <a:latin typeface="TimesLTStd-Roman"/>
              </a:rPr>
              <a:t>3 </a:t>
            </a:r>
            <a:r>
              <a:rPr lang="es-AR" sz="1350" dirty="0">
                <a:latin typeface="MathematicalPi-One"/>
              </a:rPr>
              <a:t>+ </a:t>
            </a:r>
            <a:r>
              <a:rPr lang="es-AR" sz="1350" dirty="0">
                <a:latin typeface="TimesLTStd-Roman"/>
              </a:rPr>
              <a:t>2</a:t>
            </a:r>
            <a:r>
              <a:rPr lang="es-AR" sz="1350" i="1" dirty="0">
                <a:latin typeface="TimesLTStd-Italic"/>
              </a:rPr>
              <a:t>xy</a:t>
            </a:r>
            <a:endParaRPr lang="es-AR" sz="135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2B146CC-EDA9-414C-88AE-FCD43FF322AC}"/>
              </a:ext>
            </a:extLst>
          </p:cNvPr>
          <p:cNvSpPr txBox="1"/>
          <p:nvPr/>
        </p:nvSpPr>
        <p:spPr>
          <a:xfrm>
            <a:off x="2968190" y="4746213"/>
            <a:ext cx="470120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350" i="1" dirty="0">
                <a:latin typeface="TimesLTStd-Italic"/>
              </a:rPr>
              <a:t>g´(y)</a:t>
            </a:r>
            <a:r>
              <a:rPr lang="es-AR" sz="1350" dirty="0">
                <a:latin typeface="TimesLTStd-Roman"/>
              </a:rPr>
              <a:t> </a:t>
            </a:r>
            <a:r>
              <a:rPr lang="es-AR" sz="1350" dirty="0">
                <a:latin typeface="MathematicalPi-Five"/>
              </a:rPr>
              <a:t>= </a:t>
            </a:r>
            <a:r>
              <a:rPr lang="es-AR" sz="1350" dirty="0">
                <a:latin typeface="TimesLTStd-Roman"/>
              </a:rPr>
              <a:t> </a:t>
            </a:r>
            <a:r>
              <a:rPr lang="es-AR" sz="1350" dirty="0">
                <a:latin typeface="MathematicalPi-One"/>
              </a:rPr>
              <a:t>- </a:t>
            </a:r>
            <a:r>
              <a:rPr lang="es-AR" sz="1350" dirty="0">
                <a:latin typeface="TimesLTStd-Roman"/>
              </a:rPr>
              <a:t>3</a:t>
            </a:r>
            <a:r>
              <a:rPr lang="es-AR" sz="1350" i="1" dirty="0">
                <a:latin typeface="TimesLTStd-Italic"/>
              </a:rPr>
              <a:t>y</a:t>
            </a:r>
            <a:r>
              <a:rPr lang="es-AR" sz="1350" baseline="30000" dirty="0">
                <a:latin typeface="TimesLTStd-Roman"/>
              </a:rPr>
              <a:t>2</a:t>
            </a:r>
            <a:endParaRPr lang="es-AR" sz="135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2C5D5E7-CF79-4C9C-BB97-C2D6B2E126FB}"/>
              </a:ext>
            </a:extLst>
          </p:cNvPr>
          <p:cNvSpPr txBox="1"/>
          <p:nvPr/>
        </p:nvSpPr>
        <p:spPr>
          <a:xfrm>
            <a:off x="325506" y="4077621"/>
            <a:ext cx="6137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>
                <a:latin typeface="TimesLTStd-Roman"/>
              </a:rPr>
              <a:t>Al integrar </a:t>
            </a:r>
            <a:r>
              <a:rPr lang="es-AR" sz="1600" i="1" dirty="0" err="1">
                <a:latin typeface="TimesLTStd-Italic"/>
              </a:rPr>
              <a:t>f</a:t>
            </a:r>
            <a:r>
              <a:rPr lang="es-AR" sz="1600" i="1" baseline="-25000" dirty="0" err="1">
                <a:latin typeface="TimesLTStd-Italic"/>
              </a:rPr>
              <a:t>x</a:t>
            </a:r>
            <a:r>
              <a:rPr lang="es-AR" sz="1600" dirty="0">
                <a:latin typeface="TimesLTStd-Roman"/>
              </a:rPr>
              <a:t>(</a:t>
            </a:r>
            <a:r>
              <a:rPr lang="es-AR" sz="1600" i="1" dirty="0">
                <a:latin typeface="TimesLTStd-Italic"/>
              </a:rPr>
              <a:t>x</a:t>
            </a:r>
            <a:r>
              <a:rPr lang="es-AR" sz="1600" dirty="0">
                <a:latin typeface="TimesLTStd-Roman"/>
              </a:rPr>
              <a:t>, </a:t>
            </a:r>
            <a:r>
              <a:rPr lang="es-AR" sz="1600" i="1" dirty="0">
                <a:latin typeface="TimesLTStd-Italic"/>
              </a:rPr>
              <a:t>y</a:t>
            </a:r>
            <a:r>
              <a:rPr lang="es-AR" sz="1600" dirty="0">
                <a:latin typeface="TimesLTStd-Roman"/>
              </a:rPr>
              <a:t>) </a:t>
            </a:r>
            <a:r>
              <a:rPr lang="es-AR" sz="1600" dirty="0">
                <a:latin typeface="MathematicalPi-Five"/>
              </a:rPr>
              <a:t>= </a:t>
            </a:r>
            <a:r>
              <a:rPr lang="es-AR" sz="1600" dirty="0">
                <a:latin typeface="TimesLTStd-Roman"/>
              </a:rPr>
              <a:t>3 </a:t>
            </a:r>
            <a:r>
              <a:rPr lang="es-AR" sz="1600" dirty="0">
                <a:latin typeface="MathematicalPi-One"/>
              </a:rPr>
              <a:t>+ </a:t>
            </a:r>
            <a:r>
              <a:rPr lang="es-AR" sz="1600" dirty="0">
                <a:latin typeface="TimesLTStd-Roman"/>
              </a:rPr>
              <a:t>2</a:t>
            </a:r>
            <a:r>
              <a:rPr lang="es-AR" sz="1600" i="1" dirty="0">
                <a:latin typeface="TimesLTStd-Italic"/>
              </a:rPr>
              <a:t>xy </a:t>
            </a:r>
            <a:r>
              <a:rPr lang="es-AR" sz="1600" dirty="0">
                <a:latin typeface="TimesLTStd-Roman"/>
              </a:rPr>
              <a:t> respecto a </a:t>
            </a:r>
            <a:r>
              <a:rPr lang="es-AR" sz="1600" i="1" dirty="0">
                <a:latin typeface="TimesLTStd-Italic"/>
              </a:rPr>
              <a:t>x</a:t>
            </a:r>
            <a:r>
              <a:rPr lang="es-AR" sz="1600" dirty="0">
                <a:latin typeface="TimesLTStd-Roman"/>
              </a:rPr>
              <a:t>, obtenemos:</a:t>
            </a:r>
            <a:endParaRPr lang="es-AR" sz="16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C2CE264-AA08-4B2E-A6B2-B08B134D576D}"/>
              </a:ext>
            </a:extLst>
          </p:cNvPr>
          <p:cNvSpPr txBox="1"/>
          <p:nvPr/>
        </p:nvSpPr>
        <p:spPr>
          <a:xfrm>
            <a:off x="5023849" y="4098811"/>
            <a:ext cx="47012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i="1" dirty="0">
                <a:latin typeface="TimesLTStd-Italic"/>
              </a:rPr>
              <a:t>f</a:t>
            </a:r>
            <a:r>
              <a:rPr lang="es-AR" sz="1600" dirty="0">
                <a:latin typeface="TimesLTStd-Roman"/>
              </a:rPr>
              <a:t>(</a:t>
            </a:r>
            <a:r>
              <a:rPr lang="es-AR" sz="1600" i="1" dirty="0">
                <a:latin typeface="TimesLTStd-Italic"/>
              </a:rPr>
              <a:t>x</a:t>
            </a:r>
            <a:r>
              <a:rPr lang="es-AR" sz="1600" dirty="0">
                <a:latin typeface="TimesLTStd-Roman"/>
              </a:rPr>
              <a:t>, </a:t>
            </a:r>
            <a:r>
              <a:rPr lang="es-AR" sz="1600" i="1" dirty="0">
                <a:latin typeface="TimesLTStd-Italic"/>
              </a:rPr>
              <a:t>y</a:t>
            </a:r>
            <a:r>
              <a:rPr lang="es-AR" sz="1600" dirty="0">
                <a:latin typeface="TimesLTStd-Roman"/>
              </a:rPr>
              <a:t>) </a:t>
            </a:r>
            <a:r>
              <a:rPr lang="es-AR" sz="1600" dirty="0">
                <a:latin typeface="MathematicalPi-Five"/>
              </a:rPr>
              <a:t>= </a:t>
            </a:r>
            <a:r>
              <a:rPr lang="es-AR" sz="1600" dirty="0">
                <a:latin typeface="TimesLTStd-Roman"/>
              </a:rPr>
              <a:t>3</a:t>
            </a:r>
            <a:r>
              <a:rPr lang="es-AR" sz="1600" i="1" dirty="0">
                <a:latin typeface="TimesLTStd-Italic"/>
              </a:rPr>
              <a:t>x</a:t>
            </a:r>
            <a:r>
              <a:rPr lang="es-AR" sz="1600" dirty="0">
                <a:latin typeface="TimesLTStd-Roman"/>
              </a:rPr>
              <a:t> </a:t>
            </a:r>
            <a:r>
              <a:rPr lang="es-AR" sz="1600" dirty="0">
                <a:latin typeface="MathematicalPi-One"/>
              </a:rPr>
              <a:t>+ </a:t>
            </a:r>
            <a:r>
              <a:rPr lang="es-AR" sz="1600" i="1" dirty="0">
                <a:latin typeface="TimesLTStd-Italic"/>
              </a:rPr>
              <a:t>x</a:t>
            </a:r>
            <a:r>
              <a:rPr lang="es-AR" sz="1600" i="1" baseline="30000" dirty="0">
                <a:latin typeface="TimesLTStd-Italic"/>
              </a:rPr>
              <a:t>2</a:t>
            </a:r>
            <a:r>
              <a:rPr lang="es-AR" sz="1600" i="1" dirty="0">
                <a:latin typeface="TimesLTStd-Italic"/>
              </a:rPr>
              <a:t>y  + g(y)</a:t>
            </a:r>
            <a:endParaRPr lang="es-AR" sz="16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3DB8312-52C1-400F-95F5-E6FA41727C60}"/>
              </a:ext>
            </a:extLst>
          </p:cNvPr>
          <p:cNvSpPr txBox="1"/>
          <p:nvPr/>
        </p:nvSpPr>
        <p:spPr>
          <a:xfrm>
            <a:off x="402535" y="4764022"/>
            <a:ext cx="14859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350" i="1" dirty="0" err="1">
                <a:latin typeface="TimesLTStd-Italic"/>
              </a:rPr>
              <a:t>f</a:t>
            </a:r>
            <a:r>
              <a:rPr lang="es-AR" sz="1350" i="1" baseline="-25000" dirty="0" err="1">
                <a:latin typeface="TimesLTStd-Italic"/>
              </a:rPr>
              <a:t>y</a:t>
            </a:r>
            <a:r>
              <a:rPr lang="es-AR" sz="1350" dirty="0">
                <a:latin typeface="TimesLTStd-Roman"/>
              </a:rPr>
              <a:t>(</a:t>
            </a:r>
            <a:r>
              <a:rPr lang="es-AR" sz="1350" i="1" dirty="0">
                <a:latin typeface="TimesLTStd-Italic"/>
              </a:rPr>
              <a:t>x</a:t>
            </a:r>
            <a:r>
              <a:rPr lang="es-AR" sz="1350" dirty="0">
                <a:latin typeface="TimesLTStd-Roman"/>
              </a:rPr>
              <a:t>, </a:t>
            </a:r>
            <a:r>
              <a:rPr lang="es-AR" sz="1350" i="1" dirty="0">
                <a:latin typeface="TimesLTStd-Italic"/>
              </a:rPr>
              <a:t>y</a:t>
            </a:r>
            <a:r>
              <a:rPr lang="es-AR" sz="1350" dirty="0">
                <a:latin typeface="TimesLTStd-Roman"/>
              </a:rPr>
              <a:t>) </a:t>
            </a:r>
            <a:r>
              <a:rPr lang="es-AR" sz="1350" dirty="0">
                <a:latin typeface="MathematicalPi-Five"/>
              </a:rPr>
              <a:t>= </a:t>
            </a:r>
            <a:r>
              <a:rPr lang="es-AR" sz="1350" i="1" dirty="0">
                <a:latin typeface="TimesLTStd-Italic"/>
              </a:rPr>
              <a:t>x</a:t>
            </a:r>
            <a:r>
              <a:rPr lang="es-AR" sz="1350" baseline="30000" dirty="0">
                <a:latin typeface="TimesLTStd-Roman"/>
              </a:rPr>
              <a:t>2</a:t>
            </a:r>
            <a:r>
              <a:rPr lang="es-AR" sz="1350" dirty="0">
                <a:latin typeface="TimesLTStd-Roman"/>
              </a:rPr>
              <a:t> </a:t>
            </a:r>
            <a:r>
              <a:rPr lang="es-AR" sz="1350" dirty="0">
                <a:latin typeface="MathematicalPi-One"/>
              </a:rPr>
              <a:t>+ </a:t>
            </a:r>
            <a:r>
              <a:rPr lang="es-AR" sz="1350" i="1" dirty="0">
                <a:latin typeface="TimesLTStd-Italic"/>
              </a:rPr>
              <a:t>g´(y)</a:t>
            </a:r>
            <a:endParaRPr lang="es-AR" sz="135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9DF6F32-6CEB-41D1-AE1E-091B0219D055}"/>
              </a:ext>
            </a:extLst>
          </p:cNvPr>
          <p:cNvCxnSpPr>
            <a:cxnSpLocks/>
          </p:cNvCxnSpPr>
          <p:nvPr/>
        </p:nvCxnSpPr>
        <p:spPr>
          <a:xfrm>
            <a:off x="2017645" y="4922400"/>
            <a:ext cx="64604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AEB18E5-7205-480C-8824-0D3DC0730117}"/>
              </a:ext>
            </a:extLst>
          </p:cNvPr>
          <p:cNvSpPr txBox="1"/>
          <p:nvPr/>
        </p:nvSpPr>
        <p:spPr>
          <a:xfrm>
            <a:off x="3873805" y="3450125"/>
            <a:ext cx="470120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350" i="1" dirty="0" err="1">
                <a:latin typeface="TimesLTStd-Italic"/>
              </a:rPr>
              <a:t>f</a:t>
            </a:r>
            <a:r>
              <a:rPr lang="es-AR" sz="1350" i="1" baseline="-25000" dirty="0" err="1">
                <a:latin typeface="TimesLTStd-Italic"/>
              </a:rPr>
              <a:t>y</a:t>
            </a:r>
            <a:r>
              <a:rPr lang="es-AR" sz="1350" dirty="0">
                <a:latin typeface="TimesLTStd-Roman"/>
              </a:rPr>
              <a:t>(</a:t>
            </a:r>
            <a:r>
              <a:rPr lang="es-AR" sz="1350" i="1" dirty="0">
                <a:latin typeface="TimesLTStd-Italic"/>
              </a:rPr>
              <a:t>x</a:t>
            </a:r>
            <a:r>
              <a:rPr lang="es-AR" sz="1350" dirty="0">
                <a:latin typeface="TimesLTStd-Roman"/>
              </a:rPr>
              <a:t>, </a:t>
            </a:r>
            <a:r>
              <a:rPr lang="es-AR" sz="1350" i="1" dirty="0">
                <a:latin typeface="TimesLTStd-Italic"/>
              </a:rPr>
              <a:t>y</a:t>
            </a:r>
            <a:r>
              <a:rPr lang="es-AR" sz="1350" dirty="0">
                <a:latin typeface="TimesLTStd-Roman"/>
              </a:rPr>
              <a:t>) </a:t>
            </a:r>
            <a:r>
              <a:rPr lang="es-AR" sz="1350" dirty="0">
                <a:latin typeface="MathematicalPi-Five"/>
              </a:rPr>
              <a:t>= </a:t>
            </a:r>
            <a:r>
              <a:rPr lang="es-AR" sz="1350" i="1" dirty="0">
                <a:latin typeface="TimesLTStd-Italic"/>
              </a:rPr>
              <a:t>x</a:t>
            </a:r>
            <a:r>
              <a:rPr lang="es-AR" sz="1350" baseline="30000" dirty="0">
                <a:latin typeface="TimesLTStd-Roman"/>
              </a:rPr>
              <a:t>2</a:t>
            </a:r>
            <a:r>
              <a:rPr lang="es-AR" sz="1350" dirty="0">
                <a:latin typeface="TimesLTStd-Roman"/>
              </a:rPr>
              <a:t> </a:t>
            </a:r>
            <a:r>
              <a:rPr lang="es-AR" sz="1350" dirty="0">
                <a:latin typeface="MathematicalPi-One"/>
              </a:rPr>
              <a:t>- </a:t>
            </a:r>
            <a:r>
              <a:rPr lang="es-AR" sz="1350" dirty="0">
                <a:latin typeface="TimesLTStd-Roman"/>
              </a:rPr>
              <a:t>3</a:t>
            </a:r>
            <a:r>
              <a:rPr lang="es-AR" sz="1350" i="1" dirty="0">
                <a:latin typeface="TimesLTStd-Italic"/>
              </a:rPr>
              <a:t>y</a:t>
            </a:r>
            <a:r>
              <a:rPr lang="es-AR" sz="1350" baseline="30000" dirty="0">
                <a:latin typeface="TimesLTStd-Roman"/>
              </a:rPr>
              <a:t>2</a:t>
            </a:r>
            <a:endParaRPr lang="es-AR" sz="135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23692F0-105F-45AB-A05E-E585B3D36570}"/>
              </a:ext>
            </a:extLst>
          </p:cNvPr>
          <p:cNvSpPr txBox="1"/>
          <p:nvPr/>
        </p:nvSpPr>
        <p:spPr>
          <a:xfrm>
            <a:off x="5034169" y="4774300"/>
            <a:ext cx="470120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350" i="1" dirty="0">
                <a:latin typeface="TimesLTStd-Italic"/>
              </a:rPr>
              <a:t>g(y)</a:t>
            </a:r>
            <a:r>
              <a:rPr lang="es-AR" sz="1350" dirty="0">
                <a:latin typeface="TimesLTStd-Roman"/>
              </a:rPr>
              <a:t> </a:t>
            </a:r>
            <a:r>
              <a:rPr lang="es-AR" sz="1350" dirty="0">
                <a:latin typeface="MathematicalPi-Five"/>
              </a:rPr>
              <a:t>= </a:t>
            </a:r>
            <a:r>
              <a:rPr lang="es-AR" sz="1350" dirty="0">
                <a:latin typeface="TimesLTStd-Roman"/>
              </a:rPr>
              <a:t> </a:t>
            </a:r>
            <a:r>
              <a:rPr lang="es-AR" sz="1350" dirty="0">
                <a:latin typeface="MathematicalPi-One"/>
              </a:rPr>
              <a:t>- </a:t>
            </a:r>
            <a:r>
              <a:rPr lang="es-AR" sz="1350" i="1" dirty="0">
                <a:latin typeface="TimesLTStd-Italic"/>
              </a:rPr>
              <a:t>y</a:t>
            </a:r>
            <a:r>
              <a:rPr lang="es-AR" sz="1350" baseline="30000" dirty="0">
                <a:latin typeface="TimesLTStd-Roman"/>
              </a:rPr>
              <a:t>3 </a:t>
            </a:r>
            <a:r>
              <a:rPr lang="es-AR" sz="1350" dirty="0">
                <a:latin typeface="TimesLTStd-Roman"/>
              </a:rPr>
              <a:t>+k</a:t>
            </a:r>
            <a:endParaRPr lang="es-AR" sz="1350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3CBA079-2217-4E83-92AA-2D44D683E38F}"/>
              </a:ext>
            </a:extLst>
          </p:cNvPr>
          <p:cNvCxnSpPr>
            <a:cxnSpLocks/>
          </p:cNvCxnSpPr>
          <p:nvPr/>
        </p:nvCxnSpPr>
        <p:spPr>
          <a:xfrm>
            <a:off x="4164496" y="4922400"/>
            <a:ext cx="64604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0C3A2F8-74AA-4D13-B3A5-21607245938A}"/>
              </a:ext>
            </a:extLst>
          </p:cNvPr>
          <p:cNvSpPr txBox="1"/>
          <p:nvPr/>
        </p:nvSpPr>
        <p:spPr>
          <a:xfrm>
            <a:off x="325506" y="5409372"/>
            <a:ext cx="14859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Luego: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DF0656E-FDF8-4580-A7F5-3DE9404CF764}"/>
              </a:ext>
            </a:extLst>
          </p:cNvPr>
          <p:cNvSpPr txBox="1"/>
          <p:nvPr/>
        </p:nvSpPr>
        <p:spPr>
          <a:xfrm>
            <a:off x="967249" y="5427229"/>
            <a:ext cx="470120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350" i="1" dirty="0">
                <a:latin typeface="TimesLTStd-Italic"/>
              </a:rPr>
              <a:t>f</a:t>
            </a:r>
            <a:r>
              <a:rPr lang="es-AR" sz="1350" dirty="0">
                <a:latin typeface="TimesLTStd-Roman"/>
              </a:rPr>
              <a:t>(</a:t>
            </a:r>
            <a:r>
              <a:rPr lang="es-AR" sz="1350" i="1" dirty="0">
                <a:latin typeface="TimesLTStd-Italic"/>
              </a:rPr>
              <a:t>x</a:t>
            </a:r>
            <a:r>
              <a:rPr lang="es-AR" sz="1350" dirty="0">
                <a:latin typeface="TimesLTStd-Roman"/>
              </a:rPr>
              <a:t>, </a:t>
            </a:r>
            <a:r>
              <a:rPr lang="es-AR" sz="1350" i="1" dirty="0">
                <a:latin typeface="TimesLTStd-Italic"/>
              </a:rPr>
              <a:t>y</a:t>
            </a:r>
            <a:r>
              <a:rPr lang="es-AR" sz="1350" dirty="0">
                <a:latin typeface="TimesLTStd-Roman"/>
              </a:rPr>
              <a:t>) </a:t>
            </a:r>
            <a:r>
              <a:rPr lang="es-AR" sz="1350" dirty="0">
                <a:latin typeface="MathematicalPi-Five"/>
              </a:rPr>
              <a:t>= </a:t>
            </a:r>
            <a:r>
              <a:rPr lang="es-AR" sz="1350" dirty="0">
                <a:latin typeface="TimesLTStd-Roman"/>
              </a:rPr>
              <a:t>3</a:t>
            </a:r>
            <a:r>
              <a:rPr lang="es-AR" sz="1350" i="1" dirty="0">
                <a:latin typeface="TimesLTStd-Italic"/>
              </a:rPr>
              <a:t>x</a:t>
            </a:r>
            <a:r>
              <a:rPr lang="es-AR" sz="1350" dirty="0">
                <a:latin typeface="TimesLTStd-Roman"/>
              </a:rPr>
              <a:t> </a:t>
            </a:r>
            <a:r>
              <a:rPr lang="es-AR" sz="1350" dirty="0">
                <a:latin typeface="MathematicalPi-One"/>
              </a:rPr>
              <a:t>+ </a:t>
            </a:r>
            <a:r>
              <a:rPr lang="es-AR" sz="1350" i="1" dirty="0">
                <a:latin typeface="TimesLTStd-Italic"/>
              </a:rPr>
              <a:t>x</a:t>
            </a:r>
            <a:r>
              <a:rPr lang="es-AR" sz="1350" i="1" baseline="30000" dirty="0">
                <a:latin typeface="TimesLTStd-Italic"/>
              </a:rPr>
              <a:t>2</a:t>
            </a:r>
            <a:r>
              <a:rPr lang="es-AR" sz="1350" i="1" dirty="0">
                <a:latin typeface="TimesLTStd-Italic"/>
              </a:rPr>
              <a:t>y </a:t>
            </a:r>
            <a:r>
              <a:rPr lang="es-AR" sz="1350" dirty="0">
                <a:latin typeface="TimesLTStd-Roman"/>
              </a:rPr>
              <a:t> </a:t>
            </a:r>
            <a:r>
              <a:rPr lang="es-AR" sz="1350" dirty="0">
                <a:latin typeface="MathematicalPi-One"/>
              </a:rPr>
              <a:t>- </a:t>
            </a:r>
            <a:r>
              <a:rPr lang="es-AR" sz="1350" i="1" dirty="0">
                <a:latin typeface="TimesLTStd-Italic"/>
              </a:rPr>
              <a:t>y</a:t>
            </a:r>
            <a:r>
              <a:rPr lang="es-AR" sz="1350" baseline="30000" dirty="0">
                <a:latin typeface="TimesLTStd-Roman"/>
              </a:rPr>
              <a:t>3 </a:t>
            </a:r>
            <a:r>
              <a:rPr lang="es-AR" sz="1350" dirty="0">
                <a:latin typeface="TimesLTStd-Roman"/>
              </a:rPr>
              <a:t>+  k</a:t>
            </a:r>
            <a:endParaRPr lang="es-AR" sz="1350" dirty="0"/>
          </a:p>
        </p:txBody>
      </p:sp>
    </p:spTree>
    <p:extLst>
      <p:ext uri="{BB962C8B-B14F-4D97-AF65-F5344CB8AC3E}">
        <p14:creationId xmlns:p14="http://schemas.microsoft.com/office/powerpoint/2010/main" val="32146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611560" y="1382100"/>
            <a:ext cx="7032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CLASE 2</a:t>
            </a:r>
            <a:r>
              <a:rPr lang="es-AR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s-MX" b="1" u="sng" dirty="0">
                <a:latin typeface="Arial" panose="020B0604020202020204" pitchFamily="34" charset="0"/>
                <a:cs typeface="Arial" panose="020B0604020202020204" pitchFamily="34" charset="0"/>
              </a:rPr>
              <a:t>UNIDAD I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AR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INTEGRALES CURVILÍNEAS </a:t>
            </a:r>
          </a:p>
          <a:p>
            <a:endParaRPr lang="es-AR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Trabajo.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Campos conservativos.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Función potencial.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Integrales curvilíneas de campos conservativos; independencia del camino. </a:t>
            </a:r>
          </a:p>
          <a:p>
            <a:endParaRPr lang="es-MX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2C189A9-788F-4AAE-A2CC-2711C8CDE412}"/>
              </a:ext>
            </a:extLst>
          </p:cNvPr>
          <p:cNvSpPr txBox="1">
            <a:spLocks/>
          </p:cNvSpPr>
          <p:nvPr/>
        </p:nvSpPr>
        <p:spPr>
          <a:xfrm>
            <a:off x="1067606" y="260648"/>
            <a:ext cx="6120680" cy="9120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s-AR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MATEMÁTICO III</a:t>
            </a:r>
            <a:endParaRPr lang="es-AR" sz="2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599710-E0D5-457E-A4ED-77340BB468A4}"/>
              </a:ext>
            </a:extLst>
          </p:cNvPr>
          <p:cNvSpPr txBox="1"/>
          <p:nvPr/>
        </p:nvSpPr>
        <p:spPr>
          <a:xfrm>
            <a:off x="602060" y="4048174"/>
            <a:ext cx="8163569" cy="1874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3875" marR="523875">
              <a:lnSpc>
                <a:spcPct val="107000"/>
              </a:lnSpc>
              <a:spcBef>
                <a:spcPts val="1875"/>
              </a:spcBef>
              <a:spcAft>
                <a:spcPts val="800"/>
              </a:spcAft>
            </a:pPr>
            <a:r>
              <a:rPr lang="es-AR" sz="14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NOTA : </a:t>
            </a:r>
            <a:r>
              <a:rPr lang="es-AR" sz="14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Calculadora de integrales en la web: </a:t>
            </a:r>
            <a:r>
              <a:rPr lang="es-AR" sz="1400" dirty="0">
                <a:solidFill>
                  <a:srgbClr val="00008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xisten varias páginas que </a:t>
            </a: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permiten </a:t>
            </a:r>
            <a:r>
              <a:rPr lang="es-A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cálculo de integrales on</a:t>
            </a: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s-A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23875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4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https://es.symbolab.com/solver/indefinite-integral-calculator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23875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4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http://es.onlinemschool.com/math/assistance/integrate/integrate/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23875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4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http://www.wolframalpha.com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23875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4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https://www.calculadora-de-integrales.com/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Gráfico 7" descr="Piezas de rompecabezas con relleno sólido">
            <a:extLst>
              <a:ext uri="{FF2B5EF4-FFF2-40B4-BE49-F238E27FC236}">
                <a16:creationId xmlns:a16="http://schemas.microsoft.com/office/drawing/2014/main" id="{CCDEAC49-E1C1-4446-8475-834A80E79E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520" y="37872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1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2189" y="188358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EBB772C-EEF2-49A4-AA24-9E18DCB8C63F}"/>
                  </a:ext>
                </a:extLst>
              </p:cNvPr>
              <p:cNvSpPr txBox="1"/>
              <p:nvPr/>
            </p:nvSpPr>
            <p:spPr>
              <a:xfrm>
                <a:off x="179512" y="742974"/>
                <a:ext cx="8197786" cy="918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r>
                  <a:rPr lang="es-AR" sz="1600" dirty="0">
                    <a:latin typeface="TimesLTStd-Roman"/>
                  </a:rPr>
                  <a:t>Evalúe la integral de línea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16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s-A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r>
                  <a:rPr lang="es-AR" sz="1600" dirty="0">
                    <a:latin typeface="TimesLTStd-Roman"/>
                  </a:rPr>
                  <a:t> , donde </a:t>
                </a:r>
                <a:r>
                  <a:rPr lang="es-AR" sz="1600" i="1" dirty="0">
                    <a:latin typeface="TimesLTStd-Italic"/>
                  </a:rPr>
                  <a:t>C </a:t>
                </a:r>
                <a:r>
                  <a:rPr lang="es-AR" sz="1600" dirty="0">
                    <a:latin typeface="TimesLTStd-Roman"/>
                  </a:rPr>
                  <a:t>es la curva definida por: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</m:oMath>
                  </m:oMathPara>
                </a14:m>
                <a:endParaRPr lang="es-AR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AR" sz="1600" i="1">
                        <a:latin typeface="Cambria Math" panose="02040503050406030204" pitchFamily="18" charset="0"/>
                      </a:rPr>
                      <m:t>                                  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AR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16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AR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AR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1600" b="1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s-A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s-A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 </a:t>
                </a:r>
                <a14:m>
                  <m:oMath xmlns:m="http://schemas.openxmlformats.org/officeDocument/2006/math">
                    <m:r>
                      <a:rPr lang="es-AR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s-A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s-A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s-A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s-A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s-A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EBB772C-EEF2-49A4-AA24-9E18DCB8C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42974"/>
                <a:ext cx="8197786" cy="918713"/>
              </a:xfrm>
              <a:prstGeom prst="rect">
                <a:avLst/>
              </a:prstGeom>
              <a:blipFill>
                <a:blip r:embed="rId4"/>
                <a:stretch>
                  <a:fillRect l="-372" t="-46358" b="-211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8FFBB316-9D53-4B85-9862-4C4F0E35F069}"/>
              </a:ext>
            </a:extLst>
          </p:cNvPr>
          <p:cNvSpPr txBox="1"/>
          <p:nvPr/>
        </p:nvSpPr>
        <p:spPr>
          <a:xfrm>
            <a:off x="226553" y="1834788"/>
            <a:ext cx="8289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TimesNewRomanPS"/>
              </a:rPr>
              <a:t>Solución: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F89EAE3-85E9-494E-B1F8-D1156973298A}"/>
                  </a:ext>
                </a:extLst>
              </p:cNvPr>
              <p:cNvSpPr txBox="1"/>
              <p:nvPr/>
            </p:nvSpPr>
            <p:spPr>
              <a:xfrm>
                <a:off x="226553" y="2196549"/>
                <a:ext cx="847018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600" dirty="0">
                    <a:latin typeface="TimesLTStd-Roman"/>
                  </a:rPr>
                  <a:t>tenemos que saber es cuáles son los puntos inicial y terminal de </a:t>
                </a:r>
                <a:r>
                  <a:rPr lang="es-AR" sz="1600" i="1" dirty="0">
                    <a:latin typeface="TimesLTStd-Italic"/>
                  </a:rPr>
                  <a:t>C</a:t>
                </a:r>
                <a:r>
                  <a:rPr lang="es-AR" sz="1600" dirty="0">
                    <a:latin typeface="TimesLTStd-Roman"/>
                  </a:rPr>
                  <a:t>, a saber, </a:t>
                </a:r>
                <a:r>
                  <a:rPr lang="es-AR" sz="1600" b="1" dirty="0">
                    <a:latin typeface="TimesLTStd-Bold"/>
                  </a:rPr>
                  <a:t>r</a:t>
                </a:r>
                <a:r>
                  <a:rPr lang="es-AR" sz="1600" dirty="0">
                    <a:latin typeface="TimesLTStd-Roman"/>
                  </a:rPr>
                  <a:t>(0) =</a:t>
                </a:r>
                <a:r>
                  <a:rPr lang="es-AR" sz="1600" dirty="0">
                    <a:latin typeface="MathematicalPi-Five"/>
                  </a:rPr>
                  <a:t> </a:t>
                </a:r>
                <a:r>
                  <a:rPr lang="es-AR" sz="1600" dirty="0">
                    <a:latin typeface="TimesLTStd-Roman"/>
                  </a:rPr>
                  <a:t>(0, 1) y </a:t>
                </a:r>
                <a:r>
                  <a:rPr lang="es-AR" sz="1600" b="1" dirty="0">
                    <a:latin typeface="TimesLTStd-Bold"/>
                  </a:rPr>
                  <a:t>r</a:t>
                </a:r>
                <a:r>
                  <a:rPr lang="es-AR" sz="1600" dirty="0">
                    <a:latin typeface="TimesLTStd-Roman"/>
                  </a:rPr>
                  <a:t>(</a:t>
                </a:r>
                <a14:m>
                  <m:oMath xmlns:m="http://schemas.openxmlformats.org/officeDocument/2006/math">
                    <m:r>
                      <a:rPr lang="es-A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s-AR" sz="1600" dirty="0">
                    <a:latin typeface="TimesLTStd-Roman"/>
                  </a:rPr>
                  <a:t>) </a:t>
                </a:r>
                <a:r>
                  <a:rPr lang="es-AR" sz="1600" dirty="0">
                    <a:latin typeface="MathematicalPi-Five"/>
                  </a:rPr>
                  <a:t>= </a:t>
                </a:r>
                <a:r>
                  <a:rPr lang="es-AR" sz="1600" dirty="0">
                    <a:latin typeface="TimesLTStd-Roman"/>
                  </a:rPr>
                  <a:t>(0,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s-AR" sz="1600" dirty="0">
                    <a:latin typeface="TimesLTStd-Roman"/>
                  </a:rPr>
                  <a:t>)</a:t>
                </a:r>
                <a:r>
                  <a:rPr lang="es-AR" sz="1600" b="1" i="1" dirty="0">
                    <a:latin typeface="TimesLTStd-BoldItalic"/>
                  </a:rPr>
                  <a:t>. </a:t>
                </a:r>
              </a:p>
              <a:p>
                <a:endParaRPr lang="es-AR" sz="1600" b="1" i="1" dirty="0">
                  <a:latin typeface="TimesLTStd-BoldItalic"/>
                </a:endParaRPr>
              </a:p>
              <a:p>
                <a:r>
                  <a:rPr lang="es-AR" sz="1600" dirty="0">
                    <a:latin typeface="TimesLTStd-Roman"/>
                  </a:rPr>
                  <a:t>En la expresión para </a:t>
                </a:r>
                <a:r>
                  <a:rPr lang="es-AR" sz="1600" i="1" dirty="0">
                    <a:latin typeface="TimesLTStd-Italic"/>
                  </a:rPr>
                  <a:t>f</a:t>
                </a:r>
                <a:r>
                  <a:rPr lang="es-AR" sz="1600" dirty="0">
                    <a:latin typeface="TimesLTStd-Roman"/>
                  </a:rPr>
                  <a:t>(</a:t>
                </a:r>
                <a:r>
                  <a:rPr lang="es-AR" sz="1600" i="1" dirty="0">
                    <a:latin typeface="TimesLTStd-Italic"/>
                  </a:rPr>
                  <a:t>x</a:t>
                </a:r>
                <a:r>
                  <a:rPr lang="es-AR" sz="1600" dirty="0">
                    <a:latin typeface="TimesLTStd-Roman"/>
                  </a:rPr>
                  <a:t>, </a:t>
                </a:r>
                <a:r>
                  <a:rPr lang="es-AR" sz="1600" i="1" dirty="0">
                    <a:latin typeface="TimesLTStd-Italic"/>
                  </a:rPr>
                  <a:t>y</a:t>
                </a:r>
                <a:r>
                  <a:rPr lang="es-AR" sz="1600" dirty="0">
                    <a:latin typeface="TimesLTStd-Roman"/>
                  </a:rPr>
                  <a:t>) = 3</a:t>
                </a:r>
                <a:r>
                  <a:rPr lang="es-AR" sz="1600" i="1" dirty="0">
                    <a:latin typeface="TimesLTStd-Italic"/>
                  </a:rPr>
                  <a:t>x</a:t>
                </a:r>
                <a:r>
                  <a:rPr lang="es-AR" sz="1600" dirty="0">
                    <a:latin typeface="TimesLTStd-Roman"/>
                  </a:rPr>
                  <a:t> </a:t>
                </a:r>
                <a:r>
                  <a:rPr lang="es-AR" sz="1600" dirty="0">
                    <a:latin typeface="MathematicalPi-One"/>
                  </a:rPr>
                  <a:t>+ </a:t>
                </a:r>
                <a:r>
                  <a:rPr lang="es-AR" sz="1600" i="1" dirty="0">
                    <a:latin typeface="TimesLTStd-Italic"/>
                  </a:rPr>
                  <a:t>x</a:t>
                </a:r>
                <a:r>
                  <a:rPr lang="es-AR" sz="1600" i="1" baseline="30000" dirty="0">
                    <a:latin typeface="TimesLTStd-Italic"/>
                  </a:rPr>
                  <a:t>2</a:t>
                </a:r>
                <a:r>
                  <a:rPr lang="es-AR" sz="1600" i="1" dirty="0">
                    <a:latin typeface="TimesLTStd-Italic"/>
                  </a:rPr>
                  <a:t>y </a:t>
                </a:r>
                <a:r>
                  <a:rPr lang="es-AR" sz="1600" dirty="0">
                    <a:latin typeface="TimesLTStd-Roman"/>
                  </a:rPr>
                  <a:t> </a:t>
                </a:r>
                <a:r>
                  <a:rPr lang="es-AR" sz="1600" dirty="0">
                    <a:latin typeface="MathematicalPi-One"/>
                  </a:rPr>
                  <a:t>- </a:t>
                </a:r>
                <a:r>
                  <a:rPr lang="es-AR" sz="1600" i="1" dirty="0">
                    <a:latin typeface="TimesLTStd-Italic"/>
                  </a:rPr>
                  <a:t>y</a:t>
                </a:r>
                <a:r>
                  <a:rPr lang="es-AR" sz="1600" baseline="30000" dirty="0">
                    <a:latin typeface="TimesLTStd-Roman"/>
                  </a:rPr>
                  <a:t>3 </a:t>
                </a:r>
                <a:r>
                  <a:rPr lang="es-AR" sz="1600" dirty="0">
                    <a:latin typeface="TimesLTStd-Roman"/>
                  </a:rPr>
                  <a:t>+  k  del inciso a), cualquier valor de la constante </a:t>
                </a:r>
                <a:r>
                  <a:rPr lang="es-AR" sz="1600" i="1" dirty="0">
                    <a:latin typeface="TimesLTStd-Italic"/>
                  </a:rPr>
                  <a:t>K </a:t>
                </a:r>
                <a:r>
                  <a:rPr lang="es-AR" sz="1600" dirty="0">
                    <a:latin typeface="TimesLTStd-Roman"/>
                  </a:rPr>
                  <a:t>servirá, de modo que seleccionamos </a:t>
                </a:r>
                <a:r>
                  <a:rPr lang="es-AR" sz="1600" i="1" dirty="0">
                    <a:latin typeface="TimesLTStd-Italic"/>
                  </a:rPr>
                  <a:t>K </a:t>
                </a:r>
                <a:r>
                  <a:rPr lang="es-AR" sz="1600" dirty="0">
                    <a:latin typeface="MathematicalPi-Five"/>
                  </a:rPr>
                  <a:t>=</a:t>
                </a:r>
                <a:r>
                  <a:rPr lang="es-AR" sz="1600" dirty="0">
                    <a:latin typeface="TimesLTStd-Roman"/>
                  </a:rPr>
                  <a:t>0. </a:t>
                </a:r>
              </a:p>
              <a:p>
                <a:r>
                  <a:rPr lang="es-AR" sz="1600" dirty="0">
                    <a:latin typeface="TimesLTStd-Roman"/>
                  </a:rPr>
                  <a:t>Luego tenemos</a:t>
                </a:r>
                <a:endParaRPr lang="es-AR" sz="16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F89EAE3-85E9-494E-B1F8-D1156973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53" y="2196549"/>
                <a:ext cx="8470186" cy="1569660"/>
              </a:xfrm>
              <a:prstGeom prst="rect">
                <a:avLst/>
              </a:prstGeom>
              <a:blipFill>
                <a:blip r:embed="rId5"/>
                <a:stretch>
                  <a:fillRect l="-360" t="-1550" b="-348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BE32C08-9010-4EA3-98E9-6794B6102AC2}"/>
                  </a:ext>
                </a:extLst>
              </p:cNvPr>
              <p:cNvSpPr txBox="1"/>
              <p:nvPr/>
            </p:nvSpPr>
            <p:spPr>
              <a:xfrm>
                <a:off x="2221395" y="3766209"/>
                <a:ext cx="5302933" cy="426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16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s-A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r>
                  <a:rPr lang="es-AR" sz="16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s-A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s-AR" sz="1600" i="1" dirty="0">
                            <a:latin typeface="TimesLTStd-Italic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AR" sz="1600" dirty="0">
                            <a:latin typeface="TimesLTStd-Italic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AR" sz="1600" dirty="0">
                            <a:latin typeface="TimesLTStd-Roman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1600" dirty="0">
                            <a:latin typeface="TimesLTStd-Roman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s-AR" sz="1600" dirty="0">
                            <a:latin typeface="TimesLTStd-Roman"/>
                          </a:rPr>
                          <m:t>, </m:t>
                        </m:r>
                        <m:sSup>
                          <m:sSup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A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s-AR" sz="1600" dirty="0">
                            <a:latin typeface="TimesLTStd-Roman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s-AR" sz="1600" dirty="0">
                            <a:latin typeface="TimesLTStd-Roman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s-AR" sz="1600" i="1" dirty="0">
                            <a:latin typeface="TimesLTStd-Italic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AR" sz="1600" dirty="0">
                            <a:latin typeface="TimesLTStd-Italic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AR" sz="1600" dirty="0">
                            <a:latin typeface="TimesLTStd-Roman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1600" dirty="0">
                            <a:latin typeface="TimesLTStd-Roman"/>
                          </a:rPr>
                          <m:t>0,1</m:t>
                        </m:r>
                        <m:r>
                          <m:rPr>
                            <m:nor/>
                          </m:rPr>
                          <a:rPr lang="es-AR" sz="1600" dirty="0">
                            <a:latin typeface="TimesLTStd-Roman"/>
                          </a:rPr>
                          <m:t>)=</m:t>
                        </m:r>
                      </m:e>
                    </m:nary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BE32C08-9010-4EA3-98E9-6794B6102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395" y="3766209"/>
                <a:ext cx="5302933" cy="426271"/>
              </a:xfrm>
              <a:prstGeom prst="rect">
                <a:avLst/>
              </a:prstGeom>
              <a:blipFill>
                <a:blip r:embed="rId6"/>
                <a:stretch>
                  <a:fillRect l="-6552" t="-100000" b="-161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1B2AB21-179F-43F2-9C2D-FE141926E571}"/>
                  </a:ext>
                </a:extLst>
              </p:cNvPr>
              <p:cNvSpPr txBox="1"/>
              <p:nvPr/>
            </p:nvSpPr>
            <p:spPr>
              <a:xfrm>
                <a:off x="2342617" y="4437112"/>
                <a:ext cx="4701209" cy="426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16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s-A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r>
                  <a:rPr lang="es-AR" sz="16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A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r>
                      <a:rPr lang="es-A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−−</m:t>
                    </m:r>
                    <m:r>
                      <a:rPr lang="es-A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A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A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r>
                      <a:rPr lang="es-A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A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1B2AB21-179F-43F2-9C2D-FE141926E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617" y="4437112"/>
                <a:ext cx="4701209" cy="426271"/>
              </a:xfrm>
              <a:prstGeom prst="rect">
                <a:avLst/>
              </a:prstGeom>
              <a:blipFill>
                <a:blip r:embed="rId7"/>
                <a:stretch>
                  <a:fillRect l="-7393" t="-100000" b="-161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12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5138" y="256136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EBB772C-EEF2-49A4-AA24-9E18DCB8C63F}"/>
                  </a:ext>
                </a:extLst>
              </p:cNvPr>
              <p:cNvSpPr txBox="1"/>
              <p:nvPr/>
            </p:nvSpPr>
            <p:spPr>
              <a:xfrm>
                <a:off x="293040" y="316994"/>
                <a:ext cx="8197786" cy="1284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6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 #6:</a:t>
                </a:r>
                <a:r>
                  <a:rPr lang="es-MX" sz="16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s-MX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57175" indent="-257175">
                  <a:buAutoNum type="alphaLcParenR"/>
                </a:pPr>
                <a:r>
                  <a:rPr lang="es-AR" sz="1600" dirty="0">
                    <a:latin typeface="TimesLTStd-Roman"/>
                  </a:rPr>
                  <a:t>Si </a:t>
                </a:r>
                <a:r>
                  <a:rPr lang="es-A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s-A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A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A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A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y, z</a:t>
                </a:r>
                <a:r>
                  <a:rPr lang="es-A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s-AR" sz="1600" i="1" dirty="0">
                    <a:latin typeface="TimesLTStd-Italic"/>
                  </a:rPr>
                  <a:t>y</a:t>
                </a:r>
                <a:r>
                  <a:rPr lang="es-AR" sz="1600" baseline="30000" dirty="0">
                    <a:latin typeface="TimesLTStd-Roman"/>
                  </a:rPr>
                  <a:t>2</a:t>
                </a:r>
                <a:r>
                  <a:rPr lang="es-A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A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s-A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s-AR" sz="1600" dirty="0">
                    <a:latin typeface="TimesLTStd-Roman"/>
                  </a:rPr>
                  <a:t>(</a:t>
                </a:r>
                <a:r>
                  <a:rPr lang="es-AR" sz="1600" i="1" dirty="0">
                    <a:latin typeface="TimesLTStd-Italic"/>
                  </a:rPr>
                  <a:t>2xy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s-AR" sz="1600" i="1" dirty="0">
                    <a:latin typeface="TimesLTStd-Italic"/>
                  </a:rPr>
                  <a:t> </a:t>
                </a:r>
                <a:r>
                  <a:rPr lang="es-A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s-A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s-A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(3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𝑦𝑒</m:t>
                        </m:r>
                      </m:e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s-AR" sz="1600" i="1" dirty="0">
                    <a:latin typeface="TimesLTStd-Italic"/>
                  </a:rPr>
                  <a:t> </a:t>
                </a:r>
                <a:r>
                  <a:rPr lang="es-A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s-A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s-AR" sz="1600" dirty="0">
                    <a:latin typeface="TimesLTStd-Roman"/>
                  </a:rPr>
                  <a:t>, determine una función </a:t>
                </a:r>
                <a:r>
                  <a:rPr lang="es-AR" sz="1600" i="1" dirty="0">
                    <a:latin typeface="TimesLTStd-Italic"/>
                  </a:rPr>
                  <a:t>f</a:t>
                </a:r>
                <a:r>
                  <a:rPr lang="es-AR" sz="1600" dirty="0">
                    <a:latin typeface="TimesLTStd-Roman"/>
                  </a:rPr>
                  <a:t> (</a:t>
                </a:r>
                <a:r>
                  <a:rPr lang="es-AR" sz="1600" i="1" dirty="0">
                    <a:latin typeface="TimesLTStd-Italic"/>
                  </a:rPr>
                  <a:t>x</a:t>
                </a:r>
                <a:r>
                  <a:rPr lang="es-AR" sz="1600" dirty="0">
                    <a:latin typeface="TimesLTStd-Roman"/>
                  </a:rPr>
                  <a:t>, </a:t>
                </a:r>
                <a:r>
                  <a:rPr lang="es-AR" sz="1600" i="1" dirty="0">
                    <a:latin typeface="TimesLTStd-Italic"/>
                  </a:rPr>
                  <a:t>y, z</a:t>
                </a:r>
                <a:r>
                  <a:rPr lang="es-AR" sz="1600" dirty="0">
                    <a:latin typeface="TimesLTStd-Roman"/>
                  </a:rPr>
                  <a:t>)</a:t>
                </a:r>
                <a:r>
                  <a:rPr lang="es-AR" sz="1600" i="1" dirty="0">
                    <a:latin typeface="TimesLTStd-Italic"/>
                  </a:rPr>
                  <a:t> </a:t>
                </a:r>
                <a:r>
                  <a:rPr lang="es-AR" sz="1600" dirty="0">
                    <a:latin typeface="TimesLTStd-Roman"/>
                  </a:rPr>
                  <a:t>tal que </a:t>
                </a:r>
                <a:endParaRPr lang="es-AR" sz="1600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s-AR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s-AR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m:rPr>
                          <m:nor/>
                        </m:rPr>
                        <a:rPr lang="es-AR" sz="1600" dirty="0">
                          <a:latin typeface="TimesLTStd-Roman"/>
                        </a:rPr>
                        <m:t>(</m:t>
                      </m:r>
                      <m:r>
                        <m:rPr>
                          <m:nor/>
                        </m:rPr>
                        <a:rPr lang="es-AR" sz="1600" i="1" dirty="0">
                          <a:latin typeface="TimesLTStd-Italic"/>
                        </a:rPr>
                        <m:t>x</m:t>
                      </m:r>
                      <m:r>
                        <m:rPr>
                          <m:nor/>
                        </m:rPr>
                        <a:rPr lang="es-AR" sz="1600" dirty="0">
                          <a:latin typeface="TimesLTStd-Roman"/>
                        </a:rPr>
                        <m:t>, </m:t>
                      </m:r>
                      <m:r>
                        <m:rPr>
                          <m:nor/>
                        </m:rPr>
                        <a:rPr lang="es-AR" sz="1600" i="1" dirty="0">
                          <a:latin typeface="TimesLTStd-Italic"/>
                        </a:rPr>
                        <m:t>y</m:t>
                      </m:r>
                      <m:r>
                        <m:rPr>
                          <m:nor/>
                        </m:rPr>
                        <a:rPr lang="es-AR" sz="1600" i="1" dirty="0">
                          <a:latin typeface="TimesLTStd-Italic"/>
                        </a:rPr>
                        <m:t>, </m:t>
                      </m:r>
                      <m:r>
                        <m:rPr>
                          <m:nor/>
                        </m:rPr>
                        <a:rPr lang="es-AR" sz="1600" i="1" dirty="0">
                          <a:latin typeface="TimesLTStd-Italic"/>
                        </a:rPr>
                        <m:t>z</m:t>
                      </m:r>
                      <m:r>
                        <m:rPr>
                          <m:nor/>
                        </m:rPr>
                        <a:rPr lang="es-AR" sz="1600" dirty="0">
                          <a:latin typeface="TimesLTStd-Roman"/>
                        </a:rPr>
                        <m:t>)</m:t>
                      </m:r>
                    </m:oMath>
                  </m:oMathPara>
                </a14:m>
                <a:endParaRPr lang="es-AR" sz="1600" b="1" dirty="0">
                  <a:solidFill>
                    <a:srgbClr val="000000"/>
                  </a:solidFill>
                  <a:latin typeface="TimesLTStd-Roman"/>
                  <a:ea typeface="Cambria Math" panose="02040503050406030204" pitchFamily="18" charset="0"/>
                </a:endParaRPr>
              </a:p>
              <a:p>
                <a:r>
                  <a:rPr lang="es-MX" sz="1350" b="1" dirty="0">
                    <a:latin typeface="TimesNewRomanPS-Bold"/>
                  </a:rPr>
                  <a:t> </a:t>
                </a:r>
                <a:endParaRPr lang="es-AR" sz="135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EBB772C-EEF2-49A4-AA24-9E18DCB8C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40" y="316994"/>
                <a:ext cx="8197786" cy="1284967"/>
              </a:xfrm>
              <a:prstGeom prst="rect">
                <a:avLst/>
              </a:prstGeom>
              <a:blipFill>
                <a:blip r:embed="rId4"/>
                <a:stretch>
                  <a:fillRect l="-372" t="-14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8FFBB316-9D53-4B85-9862-4C4F0E35F069}"/>
              </a:ext>
            </a:extLst>
          </p:cNvPr>
          <p:cNvSpPr txBox="1"/>
          <p:nvPr/>
        </p:nvSpPr>
        <p:spPr>
          <a:xfrm>
            <a:off x="226552" y="1621194"/>
            <a:ext cx="8289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TimesNewRomanPS"/>
              </a:rPr>
              <a:t>Solución: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2A19589-1C1B-4421-82B2-48E3F09758ED}"/>
                  </a:ext>
                </a:extLst>
              </p:cNvPr>
              <p:cNvSpPr txBox="1"/>
              <p:nvPr/>
            </p:nvSpPr>
            <p:spPr>
              <a:xfrm>
                <a:off x="293598" y="2051521"/>
                <a:ext cx="802172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600" dirty="0">
                    <a:latin typeface="TimesLTStd-Roman"/>
                  </a:rPr>
                  <a:t>a) Sabemos que si </a:t>
                </a:r>
                <a:r>
                  <a:rPr lang="es-AR" sz="1600" b="1" dirty="0">
                    <a:latin typeface="TimesLTStd-Bold"/>
                  </a:rPr>
                  <a:t>F </a:t>
                </a:r>
                <a:r>
                  <a:rPr lang="es-AR" sz="1600" dirty="0">
                    <a:latin typeface="TimesLTStd-Roman"/>
                  </a:rPr>
                  <a:t>es conservativo y, por tanto, existe una función </a:t>
                </a:r>
                <a:r>
                  <a:rPr lang="es-AR" sz="1600" i="1" dirty="0">
                    <a:latin typeface="TimesLTStd-Italic"/>
                  </a:rPr>
                  <a:t>f </a:t>
                </a:r>
                <a:r>
                  <a:rPr lang="es-AR" sz="1600" dirty="0">
                    <a:latin typeface="TimesLTStd-Roman"/>
                  </a:rPr>
                  <a:t>con </a:t>
                </a:r>
                <a14:m>
                  <m:oMath xmlns:m="http://schemas.openxmlformats.org/officeDocument/2006/math">
                    <m:r>
                      <a:rPr lang="es-A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s-A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s-AR" sz="1600" b="1" dirty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s-AR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s-AR" sz="1600" dirty="0">
                    <a:latin typeface="TimesLTStd-Roman"/>
                  </a:rPr>
                  <a:t>, es decir</a:t>
                </a:r>
                <a:r>
                  <a:rPr lang="es-AR" sz="1350" dirty="0">
                    <a:latin typeface="TimesLTStd-Roman"/>
                  </a:rPr>
                  <a:t>:</a:t>
                </a:r>
                <a:endParaRPr lang="es-AR" sz="135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2A19589-1C1B-4421-82B2-48E3F0975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8" y="2051521"/>
                <a:ext cx="8021721" cy="338554"/>
              </a:xfrm>
              <a:prstGeom prst="rect">
                <a:avLst/>
              </a:prstGeom>
              <a:blipFill>
                <a:blip r:embed="rId5"/>
                <a:stretch>
                  <a:fillRect l="-380" t="-7273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3B97CD41-3840-4B2D-9A1B-BBC7F3D74B8C}"/>
              </a:ext>
            </a:extLst>
          </p:cNvPr>
          <p:cNvSpPr txBox="1"/>
          <p:nvPr/>
        </p:nvSpPr>
        <p:spPr>
          <a:xfrm>
            <a:off x="1145485" y="2613589"/>
            <a:ext cx="47012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i="1" dirty="0" err="1">
                <a:latin typeface="TimesLTStd-Italic"/>
              </a:rPr>
              <a:t>f</a:t>
            </a:r>
            <a:r>
              <a:rPr lang="es-AR" sz="1600" i="1" baseline="-25000" dirty="0" err="1">
                <a:latin typeface="TimesLTStd-Italic"/>
              </a:rPr>
              <a:t>x</a:t>
            </a:r>
            <a:r>
              <a:rPr lang="es-AR" sz="1600" dirty="0">
                <a:latin typeface="TimesLTStd-Roman"/>
              </a:rPr>
              <a:t>(</a:t>
            </a:r>
            <a:r>
              <a:rPr lang="es-AR" sz="1600" i="1" dirty="0">
                <a:latin typeface="TimesLTStd-Italic"/>
              </a:rPr>
              <a:t>x</a:t>
            </a:r>
            <a:r>
              <a:rPr lang="es-AR" sz="1600" dirty="0">
                <a:latin typeface="TimesLTStd-Roman"/>
              </a:rPr>
              <a:t>, </a:t>
            </a:r>
            <a:r>
              <a:rPr lang="es-AR" sz="1600" i="1" dirty="0">
                <a:latin typeface="TimesLTStd-Italic"/>
              </a:rPr>
              <a:t>y, z</a:t>
            </a:r>
            <a:r>
              <a:rPr lang="es-AR" sz="1600" dirty="0">
                <a:latin typeface="TimesLTStd-Roman"/>
              </a:rPr>
              <a:t>) </a:t>
            </a:r>
            <a:r>
              <a:rPr lang="es-AR" sz="1600" dirty="0">
                <a:latin typeface="MathematicalPi-Five"/>
              </a:rPr>
              <a:t>= 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600" i="1" dirty="0">
                <a:latin typeface="TimesLTStd-Italic"/>
              </a:rPr>
              <a:t>y</a:t>
            </a:r>
            <a:r>
              <a:rPr lang="es-AR" sz="1600" baseline="30000" dirty="0">
                <a:latin typeface="TimesLTStd-Roman"/>
              </a:rPr>
              <a:t>2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2B146CC-EDA9-414C-88AE-FCD43FF322AC}"/>
                  </a:ext>
                </a:extLst>
              </p:cNvPr>
              <p:cNvSpPr txBox="1"/>
              <p:nvPr/>
            </p:nvSpPr>
            <p:spPr>
              <a:xfrm>
                <a:off x="2771585" y="4054192"/>
                <a:ext cx="47012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600" i="1" dirty="0" err="1">
                    <a:latin typeface="TimesLTStd-Italic"/>
                  </a:rPr>
                  <a:t>g</a:t>
                </a:r>
                <a:r>
                  <a:rPr lang="es-AR" sz="1600" i="1" baseline="-25000" dirty="0" err="1">
                    <a:latin typeface="TimesLTStd-Italic"/>
                  </a:rPr>
                  <a:t>y</a:t>
                </a:r>
                <a:r>
                  <a:rPr lang="es-AR" sz="1600" i="1" dirty="0">
                    <a:latin typeface="TimesLTStd-Italic"/>
                  </a:rPr>
                  <a:t>(</a:t>
                </a:r>
                <a:r>
                  <a:rPr lang="es-AR" sz="1600" i="1" dirty="0" err="1">
                    <a:latin typeface="TimesLTStd-Italic"/>
                  </a:rPr>
                  <a:t>y,z</a:t>
                </a:r>
                <a:r>
                  <a:rPr lang="es-AR" sz="1600" i="1" dirty="0">
                    <a:latin typeface="TimesLTStd-Italic"/>
                  </a:rPr>
                  <a:t>) </a:t>
                </a:r>
                <a:r>
                  <a:rPr lang="es-AR" sz="1600" dirty="0">
                    <a:latin typeface="MathematicalPi-Five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2B146CC-EDA9-414C-88AE-FCD43FF32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585" y="4054192"/>
                <a:ext cx="4701209" cy="338554"/>
              </a:xfrm>
              <a:prstGeom prst="rect">
                <a:avLst/>
              </a:prstGeom>
              <a:blipFill>
                <a:blip r:embed="rId6"/>
                <a:stretch>
                  <a:fillRect l="-778" t="-7143" b="-21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B2C5D5E7-CF79-4C9C-BB97-C2D6B2E126FB}"/>
              </a:ext>
            </a:extLst>
          </p:cNvPr>
          <p:cNvSpPr txBox="1"/>
          <p:nvPr/>
        </p:nvSpPr>
        <p:spPr>
          <a:xfrm>
            <a:off x="294696" y="3182272"/>
            <a:ext cx="6137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>
                <a:latin typeface="TimesLTStd-Roman"/>
              </a:rPr>
              <a:t>Al integrar </a:t>
            </a:r>
            <a:r>
              <a:rPr lang="es-AR" sz="1600" i="1" dirty="0" err="1">
                <a:latin typeface="TimesLTStd-Italic"/>
              </a:rPr>
              <a:t>f</a:t>
            </a:r>
            <a:r>
              <a:rPr lang="es-AR" sz="1600" i="1" baseline="-25000" dirty="0" err="1">
                <a:latin typeface="TimesLTStd-Italic"/>
              </a:rPr>
              <a:t>x</a:t>
            </a:r>
            <a:r>
              <a:rPr lang="es-AR" sz="1600" dirty="0">
                <a:latin typeface="TimesLTStd-Roman"/>
              </a:rPr>
              <a:t>(</a:t>
            </a:r>
            <a:r>
              <a:rPr lang="es-AR" sz="1600" i="1" dirty="0">
                <a:latin typeface="TimesLTStd-Italic"/>
              </a:rPr>
              <a:t>x</a:t>
            </a:r>
            <a:r>
              <a:rPr lang="es-AR" sz="1600" dirty="0">
                <a:latin typeface="TimesLTStd-Roman"/>
              </a:rPr>
              <a:t>, </a:t>
            </a:r>
            <a:r>
              <a:rPr lang="es-AR" sz="1600" i="1" dirty="0">
                <a:latin typeface="TimesLTStd-Italic"/>
              </a:rPr>
              <a:t>y, z</a:t>
            </a:r>
            <a:r>
              <a:rPr lang="es-AR" sz="1600" dirty="0">
                <a:latin typeface="TimesLTStd-Roman"/>
              </a:rPr>
              <a:t>) </a:t>
            </a:r>
            <a:r>
              <a:rPr lang="es-AR" sz="1600" dirty="0">
                <a:latin typeface="MathematicalPi-Five"/>
              </a:rPr>
              <a:t>= 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600" i="1" dirty="0">
                <a:latin typeface="TimesLTStd-Italic"/>
              </a:rPr>
              <a:t>y</a:t>
            </a:r>
            <a:r>
              <a:rPr lang="es-AR" sz="1600" baseline="30000" dirty="0">
                <a:latin typeface="TimesLTStd-Roman"/>
              </a:rPr>
              <a:t>2</a:t>
            </a:r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600" dirty="0">
                <a:latin typeface="TimesLTStd-Roman"/>
              </a:rPr>
              <a:t>respecto a </a:t>
            </a:r>
            <a:r>
              <a:rPr lang="es-AR" sz="1600" i="1" dirty="0">
                <a:latin typeface="TimesLTStd-Italic"/>
              </a:rPr>
              <a:t>x</a:t>
            </a:r>
            <a:r>
              <a:rPr lang="es-AR" sz="1600" dirty="0">
                <a:latin typeface="TimesLTStd-Roman"/>
              </a:rPr>
              <a:t>, obtenemos:</a:t>
            </a:r>
            <a:endParaRPr lang="es-AR" sz="16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C2CE264-AA08-4B2E-A6B2-B08B134D576D}"/>
              </a:ext>
            </a:extLst>
          </p:cNvPr>
          <p:cNvSpPr txBox="1"/>
          <p:nvPr/>
        </p:nvSpPr>
        <p:spPr>
          <a:xfrm>
            <a:off x="3614110" y="3525785"/>
            <a:ext cx="470120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350" i="1" dirty="0">
                <a:latin typeface="TimesLTStd-Italic"/>
              </a:rPr>
              <a:t>f</a:t>
            </a:r>
            <a:r>
              <a:rPr lang="es-AR" sz="1350" dirty="0">
                <a:latin typeface="TimesLTStd-Roman"/>
              </a:rPr>
              <a:t>(</a:t>
            </a:r>
            <a:r>
              <a:rPr lang="es-AR" sz="1350" i="1" dirty="0">
                <a:latin typeface="TimesLTStd-Italic"/>
              </a:rPr>
              <a:t>x</a:t>
            </a:r>
            <a:r>
              <a:rPr lang="es-AR" sz="1350" dirty="0">
                <a:latin typeface="TimesLTStd-Roman"/>
              </a:rPr>
              <a:t>, </a:t>
            </a:r>
            <a:r>
              <a:rPr lang="es-AR" sz="1350" i="1" dirty="0">
                <a:latin typeface="TimesLTStd-Italic"/>
              </a:rPr>
              <a:t>y, z </a:t>
            </a:r>
            <a:r>
              <a:rPr lang="es-AR" sz="1350" dirty="0">
                <a:latin typeface="TimesLTStd-Roman"/>
              </a:rPr>
              <a:t>) </a:t>
            </a:r>
            <a:r>
              <a:rPr lang="es-AR" sz="1350" dirty="0">
                <a:latin typeface="MathematicalPi-Five"/>
              </a:rPr>
              <a:t>= </a:t>
            </a:r>
            <a:r>
              <a:rPr lang="es-AR" sz="1350" i="1" dirty="0">
                <a:latin typeface="TimesLTStd-Italic"/>
              </a:rPr>
              <a:t>x</a:t>
            </a:r>
            <a:r>
              <a:rPr lang="es-AR" sz="1350" dirty="0">
                <a:latin typeface="MathematicalPi-Five"/>
              </a:rPr>
              <a:t> </a:t>
            </a:r>
            <a:r>
              <a:rPr lang="es-AR" sz="1350" i="1" dirty="0">
                <a:latin typeface="TimesLTStd-Italic"/>
              </a:rPr>
              <a:t>y</a:t>
            </a:r>
            <a:r>
              <a:rPr lang="es-AR" sz="1350" baseline="30000" dirty="0">
                <a:latin typeface="TimesLTStd-Roman"/>
              </a:rPr>
              <a:t>2</a:t>
            </a:r>
            <a:r>
              <a:rPr lang="es-AR" sz="1350" dirty="0">
                <a:latin typeface="TimesLTStd-Roman"/>
              </a:rPr>
              <a:t> </a:t>
            </a:r>
            <a:r>
              <a:rPr lang="es-AR" sz="1350" i="1" dirty="0">
                <a:latin typeface="TimesLTStd-Italic"/>
              </a:rPr>
              <a:t>+ g(</a:t>
            </a:r>
            <a:r>
              <a:rPr lang="es-AR" sz="1350" i="1" dirty="0" err="1">
                <a:latin typeface="TimesLTStd-Italic"/>
              </a:rPr>
              <a:t>y,z</a:t>
            </a:r>
            <a:r>
              <a:rPr lang="es-AR" sz="1350" i="1" dirty="0">
                <a:latin typeface="TimesLTStd-Italic"/>
              </a:rPr>
              <a:t>)</a:t>
            </a:r>
            <a:endParaRPr lang="es-AR" sz="135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3DB8312-52C1-400F-95F5-E6FA41727C60}"/>
              </a:ext>
            </a:extLst>
          </p:cNvPr>
          <p:cNvSpPr txBox="1"/>
          <p:nvPr/>
        </p:nvSpPr>
        <p:spPr>
          <a:xfrm>
            <a:off x="226552" y="3984230"/>
            <a:ext cx="2113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i="1" dirty="0" err="1">
                <a:latin typeface="TimesLTStd-Italic"/>
              </a:rPr>
              <a:t>f</a:t>
            </a:r>
            <a:r>
              <a:rPr lang="es-AR" sz="1600" i="1" baseline="-25000" dirty="0" err="1">
                <a:latin typeface="TimesLTStd-Italic"/>
              </a:rPr>
              <a:t>y</a:t>
            </a:r>
            <a:r>
              <a:rPr lang="es-AR" sz="1600" dirty="0">
                <a:latin typeface="TimesLTStd-Roman"/>
              </a:rPr>
              <a:t>(</a:t>
            </a:r>
            <a:r>
              <a:rPr lang="es-AR" sz="1600" i="1" dirty="0">
                <a:latin typeface="TimesLTStd-Italic"/>
              </a:rPr>
              <a:t>x</a:t>
            </a:r>
            <a:r>
              <a:rPr lang="es-AR" sz="1600" dirty="0">
                <a:latin typeface="TimesLTStd-Roman"/>
              </a:rPr>
              <a:t>, </a:t>
            </a:r>
            <a:r>
              <a:rPr lang="es-AR" sz="1600" i="1" dirty="0" err="1">
                <a:latin typeface="TimesLTStd-Italic"/>
              </a:rPr>
              <a:t>y,z</a:t>
            </a:r>
            <a:r>
              <a:rPr lang="es-AR" sz="1600" dirty="0">
                <a:latin typeface="TimesLTStd-Roman"/>
              </a:rPr>
              <a:t>) </a:t>
            </a:r>
            <a:r>
              <a:rPr lang="es-AR" sz="1600" dirty="0">
                <a:latin typeface="MathematicalPi-Five"/>
              </a:rPr>
              <a:t>= </a:t>
            </a:r>
            <a:r>
              <a:rPr lang="es-AR" sz="1600" i="1" dirty="0">
                <a:latin typeface="TimesLTStd-Italic"/>
              </a:rPr>
              <a:t>2xy </a:t>
            </a:r>
            <a:r>
              <a:rPr lang="es-AR" sz="1600" dirty="0">
                <a:latin typeface="MathematicalPi-One"/>
              </a:rPr>
              <a:t>+ </a:t>
            </a:r>
            <a:r>
              <a:rPr lang="es-AR" sz="1600" i="1" dirty="0" err="1">
                <a:latin typeface="TimesLTStd-Italic"/>
              </a:rPr>
              <a:t>g</a:t>
            </a:r>
            <a:r>
              <a:rPr lang="es-AR" sz="1600" i="1" baseline="-25000" dirty="0" err="1">
                <a:latin typeface="TimesLTStd-Italic"/>
              </a:rPr>
              <a:t>y</a:t>
            </a:r>
            <a:r>
              <a:rPr lang="es-AR" sz="1600" i="1" dirty="0">
                <a:latin typeface="TimesLTStd-Italic"/>
              </a:rPr>
              <a:t>(</a:t>
            </a:r>
            <a:r>
              <a:rPr lang="es-AR" sz="1600" i="1" dirty="0" err="1">
                <a:latin typeface="TimesLTStd-Italic"/>
              </a:rPr>
              <a:t>y,z</a:t>
            </a:r>
            <a:r>
              <a:rPr lang="es-AR" sz="1600" i="1" dirty="0">
                <a:latin typeface="TimesLTStd-Italic"/>
              </a:rPr>
              <a:t>)</a:t>
            </a:r>
            <a:endParaRPr lang="es-AR" sz="16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9DF6F32-6CEB-41D1-AE1E-091B0219D055}"/>
              </a:ext>
            </a:extLst>
          </p:cNvPr>
          <p:cNvCxnSpPr>
            <a:cxnSpLocks/>
          </p:cNvCxnSpPr>
          <p:nvPr/>
        </p:nvCxnSpPr>
        <p:spPr>
          <a:xfrm>
            <a:off x="2267744" y="4211068"/>
            <a:ext cx="35822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EAEB18E5-7205-480C-8824-0D3DC0730117}"/>
                  </a:ext>
                </a:extLst>
              </p:cNvPr>
              <p:cNvSpPr txBox="1"/>
              <p:nvPr/>
            </p:nvSpPr>
            <p:spPr>
              <a:xfrm>
                <a:off x="2771585" y="2613589"/>
                <a:ext cx="47012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600" i="1" dirty="0" err="1">
                    <a:latin typeface="TimesLTStd-Italic"/>
                  </a:rPr>
                  <a:t>f</a:t>
                </a:r>
                <a:r>
                  <a:rPr lang="es-AR" sz="1600" i="1" baseline="-25000" dirty="0" err="1">
                    <a:latin typeface="TimesLTStd-Italic"/>
                  </a:rPr>
                  <a:t>y</a:t>
                </a:r>
                <a:r>
                  <a:rPr lang="es-AR" sz="1600" dirty="0">
                    <a:latin typeface="TimesLTStd-Roman"/>
                  </a:rPr>
                  <a:t>(</a:t>
                </a:r>
                <a:r>
                  <a:rPr lang="es-AR" sz="1600" i="1" dirty="0">
                    <a:latin typeface="TimesLTStd-Italic"/>
                  </a:rPr>
                  <a:t>x</a:t>
                </a:r>
                <a:r>
                  <a:rPr lang="es-AR" sz="1600" dirty="0">
                    <a:latin typeface="TimesLTStd-Roman"/>
                  </a:rPr>
                  <a:t>, </a:t>
                </a:r>
                <a:r>
                  <a:rPr lang="es-AR" sz="1600" i="1" dirty="0">
                    <a:latin typeface="TimesLTStd-Italic"/>
                  </a:rPr>
                  <a:t>y, z</a:t>
                </a:r>
                <a:r>
                  <a:rPr lang="es-AR" sz="1600" dirty="0">
                    <a:latin typeface="TimesLTStd-Roman"/>
                  </a:rPr>
                  <a:t>) = </a:t>
                </a:r>
                <a:r>
                  <a:rPr lang="es-AR" sz="1600" i="1" dirty="0">
                    <a:latin typeface="TimesLTStd-Italic"/>
                  </a:rPr>
                  <a:t>2xy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EAEB18E5-7205-480C-8824-0D3DC0730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585" y="2613589"/>
                <a:ext cx="4701209" cy="338554"/>
              </a:xfrm>
              <a:prstGeom prst="rect">
                <a:avLst/>
              </a:prstGeom>
              <a:blipFill>
                <a:blip r:embed="rId7"/>
                <a:stretch>
                  <a:fillRect l="-778" t="-7273" b="-2181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723692F0-105F-45AB-A05E-E585B3D36570}"/>
                  </a:ext>
                </a:extLst>
              </p:cNvPr>
              <p:cNvSpPr txBox="1"/>
              <p:nvPr/>
            </p:nvSpPr>
            <p:spPr>
              <a:xfrm>
                <a:off x="4775752" y="4053808"/>
                <a:ext cx="4701209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350" i="1" dirty="0">
                    <a:latin typeface="TimesLTStd-Italic"/>
                  </a:rPr>
                  <a:t>g(</a:t>
                </a:r>
                <a:r>
                  <a:rPr lang="es-AR" sz="1350" i="1" dirty="0" err="1">
                    <a:latin typeface="TimesLTStd-Italic"/>
                  </a:rPr>
                  <a:t>y,z</a:t>
                </a:r>
                <a:r>
                  <a:rPr lang="es-AR" sz="1350" i="1" dirty="0">
                    <a:latin typeface="TimesLTStd-Italic"/>
                  </a:rPr>
                  <a:t>)</a:t>
                </a:r>
                <a:r>
                  <a:rPr lang="es-AR" sz="1350" dirty="0">
                    <a:latin typeface="TimesLTStd-Roman"/>
                  </a:rPr>
                  <a:t> </a:t>
                </a:r>
                <a:r>
                  <a:rPr lang="es-AR" sz="1350" dirty="0">
                    <a:latin typeface="MathematicalPi-Five"/>
                  </a:rPr>
                  <a:t>= </a:t>
                </a:r>
                <a:r>
                  <a:rPr lang="es-AR" sz="1350" dirty="0">
                    <a:latin typeface="TimesLTStd-Roman"/>
                  </a:rPr>
                  <a:t> </a:t>
                </a:r>
                <a:r>
                  <a:rPr lang="es-AR" sz="1350" i="1" dirty="0">
                    <a:latin typeface="TimesLTStd-Italic"/>
                  </a:rPr>
                  <a:t>y</a:t>
                </a:r>
                <a:r>
                  <a:rPr lang="es-AR" sz="13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35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135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AR" sz="135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s-AR" sz="1350" baseline="30000" dirty="0">
                    <a:latin typeface="TimesLTStd-Roman"/>
                  </a:rPr>
                  <a:t> </a:t>
                </a:r>
                <a:r>
                  <a:rPr lang="es-AR" sz="1350" dirty="0">
                    <a:latin typeface="TimesLTStd-Roman"/>
                  </a:rPr>
                  <a:t>+h (z)</a:t>
                </a:r>
                <a:endParaRPr lang="es-AR" sz="1350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723692F0-105F-45AB-A05E-E585B3D36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752" y="4053808"/>
                <a:ext cx="4701209" cy="300082"/>
              </a:xfrm>
              <a:prstGeom prst="rect">
                <a:avLst/>
              </a:prstGeom>
              <a:blipFill>
                <a:blip r:embed="rId8"/>
                <a:stretch>
                  <a:fillRect l="-259" t="-4082" b="-2244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3CBA079-2217-4E83-92AA-2D44D683E38F}"/>
              </a:ext>
            </a:extLst>
          </p:cNvPr>
          <p:cNvCxnSpPr>
            <a:cxnSpLocks/>
          </p:cNvCxnSpPr>
          <p:nvPr/>
        </p:nvCxnSpPr>
        <p:spPr>
          <a:xfrm>
            <a:off x="3926884" y="4211068"/>
            <a:ext cx="64604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BDF0656E-FDF8-4580-A7F5-3DE9404CF764}"/>
                  </a:ext>
                </a:extLst>
              </p:cNvPr>
              <p:cNvSpPr txBox="1"/>
              <p:nvPr/>
            </p:nvSpPr>
            <p:spPr>
              <a:xfrm>
                <a:off x="2041328" y="5208882"/>
                <a:ext cx="47012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600" i="1" dirty="0">
                    <a:latin typeface="TimesLTStd-Italic"/>
                  </a:rPr>
                  <a:t>f</a:t>
                </a:r>
                <a:r>
                  <a:rPr lang="es-AR" sz="1600" dirty="0">
                    <a:latin typeface="TimesLTStd-Roman"/>
                  </a:rPr>
                  <a:t>(</a:t>
                </a:r>
                <a:r>
                  <a:rPr lang="es-AR" sz="1600" i="1" dirty="0">
                    <a:latin typeface="TimesLTStd-Italic"/>
                  </a:rPr>
                  <a:t>x</a:t>
                </a:r>
                <a:r>
                  <a:rPr lang="es-AR" sz="1600" dirty="0">
                    <a:latin typeface="TimesLTStd-Roman"/>
                  </a:rPr>
                  <a:t>, </a:t>
                </a:r>
                <a:r>
                  <a:rPr lang="es-AR" sz="1600" i="1" dirty="0">
                    <a:latin typeface="TimesLTStd-Italic"/>
                  </a:rPr>
                  <a:t>y, z </a:t>
                </a:r>
                <a:r>
                  <a:rPr lang="es-AR" sz="1600" dirty="0">
                    <a:latin typeface="TimesLTStd-Roman"/>
                  </a:rPr>
                  <a:t>) </a:t>
                </a:r>
                <a:r>
                  <a:rPr lang="es-AR" sz="1600" dirty="0">
                    <a:latin typeface="MathematicalPi-Five"/>
                  </a:rPr>
                  <a:t>= </a:t>
                </a:r>
                <a:r>
                  <a:rPr lang="es-AR" sz="1600" i="1" dirty="0">
                    <a:latin typeface="TimesLTStd-Italic"/>
                  </a:rPr>
                  <a:t>x</a:t>
                </a:r>
                <a:r>
                  <a:rPr lang="es-AR" sz="1600" dirty="0">
                    <a:latin typeface="MathematicalPi-Five"/>
                  </a:rPr>
                  <a:t> </a:t>
                </a:r>
                <a:r>
                  <a:rPr lang="es-AR" sz="1600" i="1" dirty="0">
                    <a:latin typeface="TimesLTStd-Italic"/>
                  </a:rPr>
                  <a:t>y</a:t>
                </a:r>
                <a:r>
                  <a:rPr lang="es-AR" sz="1600" baseline="30000" dirty="0">
                    <a:latin typeface="TimesLTStd-Roman"/>
                  </a:rPr>
                  <a:t>2</a:t>
                </a:r>
                <a:r>
                  <a:rPr lang="es-AR" sz="1600" dirty="0">
                    <a:latin typeface="TimesLTStd-Roman"/>
                  </a:rPr>
                  <a:t> </a:t>
                </a:r>
                <a:r>
                  <a:rPr lang="es-AR" sz="1600" i="1" dirty="0">
                    <a:latin typeface="TimesLTStd-Italic"/>
                  </a:rPr>
                  <a:t>+</a:t>
                </a:r>
                <a:r>
                  <a:rPr lang="es-AR" sz="1600" dirty="0">
                    <a:latin typeface="MathematicalPi-Five"/>
                  </a:rPr>
                  <a:t>  </a:t>
                </a:r>
                <a:r>
                  <a:rPr lang="es-AR" sz="1600" dirty="0">
                    <a:latin typeface="TimesLTStd-Roman"/>
                  </a:rPr>
                  <a:t> </a:t>
                </a:r>
                <a:r>
                  <a:rPr lang="es-AR" sz="1600" i="1" dirty="0">
                    <a:latin typeface="TimesLTStd-Italic"/>
                  </a:rPr>
                  <a:t>y</a:t>
                </a:r>
                <a:r>
                  <a:rPr lang="es-AR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s-AR" sz="1600" i="1" dirty="0">
                    <a:latin typeface="TimesLTStd-Italic"/>
                  </a:rPr>
                  <a:t> </a:t>
                </a:r>
                <a:r>
                  <a:rPr lang="es-AR" sz="1600" dirty="0">
                    <a:latin typeface="TimesLTStd-Roman"/>
                  </a:rPr>
                  <a:t>+  k</a:t>
                </a:r>
                <a:endParaRPr lang="es-AR" sz="1600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BDF0656E-FDF8-4580-A7F5-3DE9404CF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328" y="5208882"/>
                <a:ext cx="4701209" cy="338554"/>
              </a:xfrm>
              <a:prstGeom prst="rect">
                <a:avLst/>
              </a:prstGeom>
              <a:blipFill>
                <a:blip r:embed="rId9"/>
                <a:stretch>
                  <a:fillRect l="-778" t="-7143" b="-21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64F4493-5A7C-478E-80F5-7CA816D64AD8}"/>
                  </a:ext>
                </a:extLst>
              </p:cNvPr>
              <p:cNvSpPr txBox="1"/>
              <p:nvPr/>
            </p:nvSpPr>
            <p:spPr>
              <a:xfrm>
                <a:off x="5004048" y="2630917"/>
                <a:ext cx="47012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600" i="1" dirty="0" err="1">
                    <a:latin typeface="TimesLTStd-Italic"/>
                  </a:rPr>
                  <a:t>f</a:t>
                </a:r>
                <a:r>
                  <a:rPr lang="es-AR" sz="1600" i="1" baseline="-25000" dirty="0" err="1">
                    <a:latin typeface="TimesLTStd-Italic"/>
                  </a:rPr>
                  <a:t>z</a:t>
                </a:r>
                <a:r>
                  <a:rPr lang="es-AR" sz="1600" dirty="0">
                    <a:latin typeface="TimesLTStd-Roman"/>
                  </a:rPr>
                  <a:t>(</a:t>
                </a:r>
                <a:r>
                  <a:rPr lang="es-AR" sz="1600" i="1" dirty="0">
                    <a:latin typeface="TimesLTStd-Italic"/>
                  </a:rPr>
                  <a:t>x</a:t>
                </a:r>
                <a:r>
                  <a:rPr lang="es-AR" sz="1600" dirty="0">
                    <a:latin typeface="TimesLTStd-Roman"/>
                  </a:rPr>
                  <a:t>, </a:t>
                </a:r>
                <a:r>
                  <a:rPr lang="es-AR" sz="1600" i="1" dirty="0">
                    <a:latin typeface="TimesLTStd-Italic"/>
                  </a:rPr>
                  <a:t>y, z</a:t>
                </a:r>
                <a:r>
                  <a:rPr lang="es-AR" sz="1600" dirty="0">
                    <a:latin typeface="TimesLTStd-Roman"/>
                  </a:rPr>
                  <a:t>) = </a:t>
                </a:r>
                <a:r>
                  <a:rPr lang="es-A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𝑦𝑒</m:t>
                        </m:r>
                      </m:e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64F4493-5A7C-478E-80F5-7CA816D64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630917"/>
                <a:ext cx="4701209" cy="338554"/>
              </a:xfrm>
              <a:prstGeom prst="rect">
                <a:avLst/>
              </a:prstGeom>
              <a:blipFill>
                <a:blip r:embed="rId10"/>
                <a:stretch>
                  <a:fillRect l="-778" t="-7273" b="-2181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DE20CE80-80F2-4119-9FD7-9F821389C279}"/>
              </a:ext>
            </a:extLst>
          </p:cNvPr>
          <p:cNvSpPr txBox="1"/>
          <p:nvPr/>
        </p:nvSpPr>
        <p:spPr>
          <a:xfrm>
            <a:off x="271075" y="4501533"/>
            <a:ext cx="81374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600" dirty="0">
                <a:latin typeface="TimesLTStd-Roman"/>
              </a:rPr>
              <a:t>Para terminar, al derivar respecto a </a:t>
            </a:r>
            <a:r>
              <a:rPr lang="es-AR" sz="1600" i="1" dirty="0">
                <a:latin typeface="Times-ItalicS"/>
              </a:rPr>
              <a:t>z </a:t>
            </a:r>
            <a:r>
              <a:rPr lang="es-AR" sz="1600" dirty="0">
                <a:latin typeface="TimesLTStd-Roman"/>
              </a:rPr>
              <a:t>y comparar con , obtenemos </a:t>
            </a:r>
            <a:r>
              <a:rPr lang="es-AR" sz="1600" i="1" dirty="0">
                <a:latin typeface="TimesLTStd-Italic"/>
              </a:rPr>
              <a:t>h</a:t>
            </a:r>
            <a:r>
              <a:rPr lang="es-AR" sz="1600" dirty="0">
                <a:latin typeface="MathematicalPi-One"/>
              </a:rPr>
              <a:t>´</a:t>
            </a:r>
            <a:r>
              <a:rPr lang="es-AR" sz="1600" dirty="0">
                <a:latin typeface="TimesLTStd-Roman"/>
              </a:rPr>
              <a:t>(</a:t>
            </a:r>
            <a:r>
              <a:rPr lang="es-AR" sz="1600" i="1" dirty="0">
                <a:latin typeface="Times-ItalicS"/>
              </a:rPr>
              <a:t>z</a:t>
            </a:r>
            <a:r>
              <a:rPr lang="es-AR" sz="1600" dirty="0">
                <a:latin typeface="TimesLTStd-Roman"/>
              </a:rPr>
              <a:t>) </a:t>
            </a:r>
            <a:r>
              <a:rPr lang="es-AR" sz="1600" dirty="0">
                <a:latin typeface="MathematicalPi-Five"/>
              </a:rPr>
              <a:t>= </a:t>
            </a:r>
            <a:r>
              <a:rPr lang="es-AR" sz="1600" dirty="0">
                <a:latin typeface="TimesLTStd-Roman"/>
              </a:rPr>
              <a:t>0 y, por tanto, </a:t>
            </a:r>
            <a:r>
              <a:rPr lang="es-AR" sz="1600" i="1" dirty="0">
                <a:latin typeface="TimesLTStd-Italic"/>
              </a:rPr>
              <a:t>h</a:t>
            </a:r>
            <a:r>
              <a:rPr lang="es-AR" sz="1600" dirty="0">
                <a:latin typeface="TimesLTStd-Roman"/>
              </a:rPr>
              <a:t>(</a:t>
            </a:r>
            <a:r>
              <a:rPr lang="es-AR" sz="1600" i="1" dirty="0">
                <a:latin typeface="Times-ItalicS"/>
              </a:rPr>
              <a:t>z</a:t>
            </a:r>
            <a:r>
              <a:rPr lang="es-AR" sz="1600" dirty="0">
                <a:latin typeface="TimesLTStd-Roman"/>
              </a:rPr>
              <a:t>) </a:t>
            </a:r>
            <a:r>
              <a:rPr lang="es-AR" sz="1600" dirty="0">
                <a:latin typeface="MathematicalPi-Five"/>
              </a:rPr>
              <a:t>= </a:t>
            </a:r>
            <a:r>
              <a:rPr lang="es-AR" sz="1600" i="1" dirty="0">
                <a:latin typeface="TimesLTStd-Italic"/>
              </a:rPr>
              <a:t>K</a:t>
            </a:r>
            <a:r>
              <a:rPr lang="es-AR" sz="1600" dirty="0">
                <a:latin typeface="TimesLTStd-Roman"/>
              </a:rPr>
              <a:t>, una constante. </a:t>
            </a:r>
          </a:p>
          <a:p>
            <a:pPr algn="l"/>
            <a:r>
              <a:rPr lang="es-AR" sz="1600" dirty="0">
                <a:latin typeface="TimesLTStd-Roman"/>
              </a:rPr>
              <a:t>La función es:</a:t>
            </a:r>
            <a:endParaRPr lang="es-A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0F4950DA-5C91-4E8F-A5EC-3B68498A907D}"/>
                  </a:ext>
                </a:extLst>
              </p:cNvPr>
              <p:cNvSpPr txBox="1"/>
              <p:nvPr/>
            </p:nvSpPr>
            <p:spPr>
              <a:xfrm>
                <a:off x="1558886" y="6000751"/>
                <a:ext cx="47359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s-AR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comprueba</m:t>
                      </m:r>
                      <m:r>
                        <a:rPr lang="es-AR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que</m:t>
                      </m:r>
                      <m:r>
                        <a:rPr lang="es-AR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s-AR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s-AR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0F4950DA-5C91-4E8F-A5EC-3B68498A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886" y="6000751"/>
                <a:ext cx="4735995" cy="338554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95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529176" y="927267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BIBLIOGRAFÍA:</a:t>
            </a:r>
            <a:endParaRPr lang="es-AR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0352" y="12252"/>
            <a:ext cx="1689994" cy="1689994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2C189A9-788F-4AAE-A2CC-2711C8CDE412}"/>
              </a:ext>
            </a:extLst>
          </p:cNvPr>
          <p:cNvSpPr txBox="1">
            <a:spLocks/>
          </p:cNvSpPr>
          <p:nvPr/>
        </p:nvSpPr>
        <p:spPr>
          <a:xfrm>
            <a:off x="1547664" y="312711"/>
            <a:ext cx="5976664" cy="9120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s-AR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MATEMÁTICO III</a:t>
            </a:r>
            <a:endParaRPr lang="es-AR" sz="2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9691" y="6246810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876BCD-D22D-4CEC-810A-81A609C609AD}"/>
              </a:ext>
            </a:extLst>
          </p:cNvPr>
          <p:cNvSpPr txBox="1"/>
          <p:nvPr/>
        </p:nvSpPr>
        <p:spPr>
          <a:xfrm>
            <a:off x="496387" y="1742987"/>
            <a:ext cx="812071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Básica </a:t>
            </a:r>
            <a:endParaRPr lang="es-AR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STEWART, James. </a:t>
            </a:r>
            <a:r>
              <a:rPr lang="es-AR" sz="16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Cálculo multivariable</a:t>
            </a:r>
            <a:r>
              <a:rPr lang="es-A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4a ed. México, D.F: Thomson </a:t>
            </a:r>
            <a:r>
              <a:rPr lang="es-AR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A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2002. </a:t>
            </a:r>
            <a:r>
              <a:rPr lang="es-AR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xxiv</a:t>
            </a:r>
            <a:r>
              <a:rPr lang="es-A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640-1151, 44 p. ISBN: 9789687529523.</a:t>
            </a:r>
          </a:p>
          <a:p>
            <a:endParaRPr lang="es-AR" sz="16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APOSTOL, Tom M. </a:t>
            </a:r>
            <a:r>
              <a:rPr lang="es-AR" sz="1600" b="0" i="1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Calculus</a:t>
            </a:r>
            <a:r>
              <a:rPr lang="es-A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Volumen 2. 2a ed. Barcelona: ISBN: 8429150013.</a:t>
            </a:r>
          </a:p>
          <a:p>
            <a:endParaRPr lang="es-MX" sz="16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ZILL, Dennis G. </a:t>
            </a:r>
            <a:r>
              <a:rPr lang="es-MX" sz="16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Ecuaciones diferenciales con aplicaciones de modelado</a:t>
            </a:r>
            <a:r>
              <a:rPr lang="es-MX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8a ed. </a:t>
            </a:r>
            <a:r>
              <a:rPr lang="es-MX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México</a:t>
            </a:r>
            <a:r>
              <a:rPr lang="es-MX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D.F.: Thomson </a:t>
            </a:r>
            <a:r>
              <a:rPr lang="es-MX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MX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2007. </a:t>
            </a:r>
            <a:r>
              <a:rPr lang="es-MX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xii</a:t>
            </a:r>
            <a:r>
              <a:rPr lang="es-MX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[447] p</a:t>
            </a:r>
            <a:r>
              <a:rPr lang="es-MX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ISBN: 9789706864871 </a:t>
            </a:r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E74783E-38F0-4908-A121-80145C7BC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498" y="4460550"/>
            <a:ext cx="1653941" cy="19495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474BA38-069A-4E5E-B642-D17DB2692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463987"/>
            <a:ext cx="1653941" cy="194957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95ECC37-D184-4076-B600-0819CF595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1045" y="4454367"/>
            <a:ext cx="1415908" cy="19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7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2C189A9-788F-4AAE-A2CC-2711C8CDE412}"/>
              </a:ext>
            </a:extLst>
          </p:cNvPr>
          <p:cNvSpPr txBox="1">
            <a:spLocks/>
          </p:cNvSpPr>
          <p:nvPr/>
        </p:nvSpPr>
        <p:spPr>
          <a:xfrm>
            <a:off x="1067606" y="260648"/>
            <a:ext cx="6120680" cy="9120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s-AR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MATEMÁTICO III</a:t>
            </a:r>
            <a:endParaRPr lang="es-AR" sz="2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482E273-0FAC-498A-A226-4E145B376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867" y="1721844"/>
            <a:ext cx="3833466" cy="384441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1613EE0-EFFB-4DDC-8940-212F2BF99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35" y="1901690"/>
            <a:ext cx="4016389" cy="344937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80DD433-F4B3-4D48-90F2-8AE217FDD999}"/>
              </a:ext>
            </a:extLst>
          </p:cNvPr>
          <p:cNvSpPr txBox="1"/>
          <p:nvPr/>
        </p:nvSpPr>
        <p:spPr>
          <a:xfrm>
            <a:off x="193235" y="1352512"/>
            <a:ext cx="4586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Integral curvilínea de campo escalar: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8590637-DC43-478D-A0A5-87C88BE267EC}"/>
              </a:ext>
            </a:extLst>
          </p:cNvPr>
          <p:cNvSpPr txBox="1"/>
          <p:nvPr/>
        </p:nvSpPr>
        <p:spPr>
          <a:xfrm>
            <a:off x="4779521" y="1335852"/>
            <a:ext cx="4586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Integral curvilínea de campo vectorial: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3EF1B3A-3DAB-4DCB-B3AF-52161EC97A7E}"/>
                  </a:ext>
                </a:extLst>
              </p:cNvPr>
              <p:cNvSpPr txBox="1"/>
              <p:nvPr/>
            </p:nvSpPr>
            <p:spPr>
              <a:xfrm>
                <a:off x="1259632" y="5656660"/>
                <a:ext cx="1224136" cy="594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s-AR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s-A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s-A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A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A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s-AR" dirty="0">
                    <a:latin typeface="TimesNewRomanPS"/>
                  </a:rPr>
                  <a:t> </a:t>
                </a:r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3EF1B3A-3DAB-4DCB-B3AF-52161EC97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656660"/>
                <a:ext cx="1224136" cy="5940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79DE466-E09B-4412-AB08-DAAEF5C993E4}"/>
                  </a:ext>
                </a:extLst>
              </p:cNvPr>
              <p:cNvSpPr txBox="1"/>
              <p:nvPr/>
            </p:nvSpPr>
            <p:spPr>
              <a:xfrm>
                <a:off x="5223960" y="5745772"/>
                <a:ext cx="3551998" cy="927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s-AR" sz="20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A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s-A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s-AR" sz="2000" b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s-AR" sz="2000" b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AR" sz="2000" b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a:rPr lang="es-A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s-A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s-A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A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s-A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s-AR" sz="2000" b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s-AR" sz="2000" b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es-AR" sz="20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𝒅𝒓</m:t>
                                  </m:r>
                                </m:num>
                                <m:den>
                                  <m:r>
                                    <a:rPr lang="es-AR" sz="20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𝒅𝒔</m:t>
                                  </m:r>
                                </m:den>
                              </m:f>
                              <m:r>
                                <a:rPr lang="es-A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  <m:r>
                                <a:rPr lang="es-A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s-A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s-A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s-A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  <m:e>
                                  <m:r>
                                    <a:rPr lang="es-AR" sz="2000" b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  <m:r>
                                    <a:rPr lang="es-AR" sz="2000" b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A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𝑑𝑟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79DE466-E09B-4412-AB08-DAAEF5C9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960" y="5745772"/>
                <a:ext cx="3551998" cy="9276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07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14804" y="448167"/>
            <a:ext cx="8623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rgbClr val="0070C0"/>
                </a:solidFill>
                <a:latin typeface="OfficinaSans-Bold"/>
              </a:rPr>
              <a:t>INDEPENDENCIA DE LA TRAYECTORIA EN INTEGRALES DE LÍNEA</a:t>
            </a:r>
          </a:p>
          <a:p>
            <a:r>
              <a:rPr lang="es-AR" sz="2000" b="1" dirty="0">
                <a:solidFill>
                  <a:srgbClr val="0070C0"/>
                </a:solidFill>
                <a:latin typeface="OfficinaSans-Bold"/>
                <a:cs typeface="Times New Roman" panose="02020603050405020304" pitchFamily="18" charset="0"/>
              </a:rPr>
              <a:t>   Concepto de Trabajo de una Fuerza</a:t>
            </a:r>
            <a:endParaRPr lang="es-MX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1147" y="41582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EBB772C-EEF2-49A4-AA24-9E18DCB8C63F}"/>
              </a:ext>
            </a:extLst>
          </p:cNvPr>
          <p:cNvSpPr txBox="1"/>
          <p:nvPr/>
        </p:nvSpPr>
        <p:spPr>
          <a:xfrm>
            <a:off x="155703" y="1003194"/>
            <a:ext cx="560305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MX" sz="1600" dirty="0">
              <a:latin typeface="TimesNewRomanPS"/>
            </a:endParaRPr>
          </a:p>
          <a:p>
            <a:pPr algn="just"/>
            <a:r>
              <a:rPr lang="es-MX" sz="1600" dirty="0">
                <a:latin typeface="TimesNewRomanPS"/>
              </a:rPr>
              <a:t>Un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  <a:latin typeface="TimesNewRomanPS-Bold"/>
              </a:rPr>
              <a:t>campo gravitacional G </a:t>
            </a:r>
            <a:r>
              <a:rPr lang="es-MX" sz="1600" dirty="0">
                <a:latin typeface="TimesNewRomanPS"/>
              </a:rPr>
              <a:t>es un campo vectorial que representa el efecto de la gravedad en un punto del espacio debido a la presencia de un objeto de gran masa.</a:t>
            </a:r>
          </a:p>
          <a:p>
            <a:pPr algn="just"/>
            <a:r>
              <a:rPr lang="es-AR" sz="1600" dirty="0">
                <a:latin typeface="TimesNewRomanPS"/>
              </a:rPr>
              <a:t>La fuerza gravitacional F </a:t>
            </a:r>
            <a:r>
              <a:rPr lang="es-MX" sz="1600" dirty="0">
                <a:latin typeface="TimesNewRomanPS"/>
              </a:rPr>
              <a:t>sobre un cuerpo de masa </a:t>
            </a:r>
            <a:r>
              <a:rPr lang="es-MX" sz="1600" i="1" dirty="0">
                <a:latin typeface="TimesNewRomanPS-Italic"/>
              </a:rPr>
              <a:t>m </a:t>
            </a:r>
            <a:r>
              <a:rPr lang="es-MX" sz="1600" dirty="0">
                <a:latin typeface="TimesNewRomanPS"/>
              </a:rPr>
              <a:t>que se encuentra en el campo está dada por </a:t>
            </a:r>
            <a:r>
              <a:rPr lang="es-MX" sz="1600" b="1" dirty="0">
                <a:latin typeface="TimesNewRomanPS-Bold"/>
              </a:rPr>
              <a:t>F </a:t>
            </a:r>
            <a:r>
              <a:rPr lang="es-MX" sz="1600" dirty="0">
                <a:latin typeface="WWPI01"/>
              </a:rPr>
              <a:t>= </a:t>
            </a:r>
            <a:r>
              <a:rPr lang="es-MX" sz="1600" i="1" dirty="0" err="1">
                <a:latin typeface="TimesNewRomanPS-Italic"/>
              </a:rPr>
              <a:t>m</a:t>
            </a:r>
            <a:r>
              <a:rPr lang="es-MX" sz="1600" b="1" dirty="0" err="1">
                <a:latin typeface="TimesNewRomanPS-Bold"/>
              </a:rPr>
              <a:t>G</a:t>
            </a:r>
            <a:r>
              <a:rPr lang="es-MX" sz="1600" dirty="0">
                <a:latin typeface="TimesNewRomanPS"/>
              </a:rPr>
              <a:t>.</a:t>
            </a:r>
          </a:p>
          <a:p>
            <a:pPr algn="just"/>
            <a:endParaRPr lang="es-MX" sz="1600" dirty="0">
              <a:latin typeface="TimesNewRomanPS"/>
            </a:endParaRPr>
          </a:p>
          <a:p>
            <a:pPr algn="just"/>
            <a:endParaRPr lang="es-MX" sz="1600" dirty="0">
              <a:latin typeface="TimesNewRomanPS"/>
            </a:endParaRPr>
          </a:p>
          <a:p>
            <a:pPr algn="just"/>
            <a:r>
              <a:rPr lang="es-MX" sz="1600" dirty="0">
                <a:latin typeface="TimesNewRomanPS"/>
              </a:rPr>
              <a:t>Un </a:t>
            </a: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  <a:latin typeface="TimesNewRomanPS-Bold"/>
              </a:rPr>
              <a:t>campo eléctrico E </a:t>
            </a:r>
            <a:r>
              <a:rPr lang="es-MX" sz="1600" dirty="0">
                <a:latin typeface="TimesNewRomanPS"/>
              </a:rPr>
              <a:t>es un campo vectorial en el espacio que representa el efecto de las fuerzas eléctricas sobre una partícula cargada que se encuentra dentro de él. </a:t>
            </a:r>
          </a:p>
          <a:p>
            <a:pPr algn="just"/>
            <a:r>
              <a:rPr lang="es-MX" sz="1600" dirty="0">
                <a:latin typeface="TimesNewRomanPS"/>
              </a:rPr>
              <a:t>La fuerza sobre un cuerpo de carga </a:t>
            </a:r>
            <a:r>
              <a:rPr lang="es-MX" sz="1600" i="1" dirty="0">
                <a:latin typeface="TimesNewRomanPS-Italic"/>
              </a:rPr>
              <a:t>q </a:t>
            </a:r>
            <a:r>
              <a:rPr lang="es-MX" sz="1600" dirty="0">
                <a:latin typeface="TimesNewRomanPS"/>
              </a:rPr>
              <a:t>ubicado en el campo está dada por </a:t>
            </a:r>
            <a:r>
              <a:rPr lang="es-MX" sz="1600" b="1" dirty="0">
                <a:latin typeface="TimesNewRomanPS-Bold"/>
              </a:rPr>
              <a:t>F </a:t>
            </a:r>
            <a:r>
              <a:rPr lang="es-MX" sz="1600" dirty="0">
                <a:latin typeface="WWPI01"/>
              </a:rPr>
              <a:t>= </a:t>
            </a:r>
            <a:r>
              <a:rPr lang="es-MX" sz="1600" i="1" dirty="0" err="1">
                <a:latin typeface="TimesNewRomanPS-Italic"/>
              </a:rPr>
              <a:t>q</a:t>
            </a:r>
            <a:r>
              <a:rPr lang="es-MX" sz="1600" b="1" dirty="0" err="1">
                <a:latin typeface="TimesNewRomanPS-Bold"/>
              </a:rPr>
              <a:t>E</a:t>
            </a:r>
            <a:endParaRPr lang="es-A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45C9A94-AC58-428C-80A9-36E7301392A1}"/>
              </a:ext>
            </a:extLst>
          </p:cNvPr>
          <p:cNvSpPr txBox="1"/>
          <p:nvPr/>
        </p:nvSpPr>
        <p:spPr>
          <a:xfrm>
            <a:off x="136602" y="4636715"/>
            <a:ext cx="83796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AR" sz="1600" dirty="0">
                <a:latin typeface="TimesNewRomanPS"/>
              </a:rPr>
              <a:t>En los campos eléctricos E </a:t>
            </a:r>
            <a:r>
              <a:rPr lang="es-MX" sz="1600" dirty="0">
                <a:latin typeface="TimesNewRomanPS"/>
              </a:rPr>
              <a:t>y gravitacionales G, </a:t>
            </a:r>
            <a:r>
              <a:rPr lang="es-MX" sz="1600" dirty="0">
                <a:solidFill>
                  <a:srgbClr val="FF0000"/>
                </a:solidFill>
                <a:latin typeface="TimesNewRomanPS"/>
              </a:rPr>
              <a:t>la cantidad de trabajo </a:t>
            </a:r>
            <a:r>
              <a:rPr lang="es-MX" sz="1600" dirty="0">
                <a:latin typeface="TimesNewRomanPS"/>
              </a:rPr>
              <a:t>(</a:t>
            </a:r>
            <a:r>
              <a:rPr lang="es-MX" sz="1600" b="1" i="1" dirty="0">
                <a:latin typeface="TimesNewRomanPS"/>
              </a:rPr>
              <a:t>W=</a:t>
            </a:r>
            <a:r>
              <a:rPr lang="es-MX" sz="1600" b="1" i="1" dirty="0" err="1">
                <a:latin typeface="TimesNewRomanPS"/>
              </a:rPr>
              <a:t>f.d</a:t>
            </a:r>
            <a:r>
              <a:rPr lang="es-MX" sz="1600" i="1" dirty="0">
                <a:latin typeface="TimesNewRomanPS"/>
              </a:rPr>
              <a:t>) </a:t>
            </a:r>
            <a:r>
              <a:rPr lang="es-MX" sz="1600" dirty="0">
                <a:latin typeface="TimesNewRomanPS"/>
              </a:rPr>
              <a:t>necesaria para mover una masa o una carga desde un punto hasta otro </a:t>
            </a:r>
            <a:r>
              <a:rPr lang="es-MX" sz="1600" b="1" dirty="0">
                <a:latin typeface="TimesNewRomanPS"/>
              </a:rPr>
              <a:t>depende de la posición inicial y final del objeto, y no de la trayectoria </a:t>
            </a:r>
            <a:r>
              <a:rPr lang="es-MX" sz="1600" dirty="0">
                <a:latin typeface="TimesNewRomanPS"/>
              </a:rPr>
              <a:t>elegida entre los dos puntos. </a:t>
            </a:r>
          </a:p>
          <a:p>
            <a:pPr algn="just"/>
            <a:r>
              <a:rPr lang="es-MX" sz="1600" dirty="0">
                <a:latin typeface="TimesNewRomanPS"/>
              </a:rPr>
              <a:t>En esta clase analizaremos los campos vectoriales que tienen esta propiedad y cómo se efectúa el cálculo de las integrales de trabajo asociadas con ellos.</a:t>
            </a:r>
            <a:endParaRPr lang="es-A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17CC11B7-8AB2-4F13-A2F0-5AA9A71315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466839"/>
              </p:ext>
            </p:extLst>
          </p:nvPr>
        </p:nvGraphicFramePr>
        <p:xfrm>
          <a:off x="5985799" y="1070402"/>
          <a:ext cx="1788319" cy="154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385000" imgH="2064960" progId="PBrush">
                  <p:embed/>
                </p:oleObj>
              </mc:Choice>
              <mc:Fallback>
                <p:oleObj name="Bitmap Image" r:id="rId4" imgW="2385000" imgH="2064960" progId="PBrush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17CC11B7-8AB2-4F13-A2F0-5AA9A7131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85799" y="1070402"/>
                        <a:ext cx="1788319" cy="1549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1AD8AED-F68F-453F-85C5-5A715D30CE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7328" y="2985429"/>
          <a:ext cx="1285262" cy="128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1440360" imgH="1440360" progId="PBrush">
                  <p:embed/>
                </p:oleObj>
              </mc:Choice>
              <mc:Fallback>
                <p:oleObj name="Bitmap Image" r:id="rId6" imgW="1440360" imgH="1440360" progId="PBrush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31AD8AED-F68F-453F-85C5-5A715D30C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7328" y="2985429"/>
                        <a:ext cx="1285262" cy="1285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12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8ED659A-728D-4547-B10D-582C070B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573" y="2166161"/>
            <a:ext cx="3765705" cy="2717668"/>
          </a:xfrm>
          <a:prstGeom prst="rect">
            <a:avLst/>
          </a:prstGeom>
        </p:spPr>
      </p:pic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6971" y="116632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EBB772C-EEF2-49A4-AA24-9E18DCB8C63F}"/>
                  </a:ext>
                </a:extLst>
              </p:cNvPr>
              <p:cNvSpPr txBox="1"/>
              <p:nvPr/>
            </p:nvSpPr>
            <p:spPr>
              <a:xfrm>
                <a:off x="227533" y="980728"/>
                <a:ext cx="8197786" cy="30410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1600" dirty="0">
                    <a:latin typeface="TimesNewRomanPS"/>
                  </a:rPr>
                  <a:t>Un campo vectorial </a:t>
                </a:r>
                <a:r>
                  <a:rPr lang="es-MX" sz="1600" b="1" dirty="0">
                    <a:latin typeface="TimesNewRomanPS-Bold"/>
                  </a:rPr>
                  <a:t>F  </a:t>
                </a:r>
                <a:r>
                  <a:rPr lang="es-MX" sz="1600" dirty="0">
                    <a:latin typeface="TimesNewRomanPS-Bold"/>
                  </a:rPr>
                  <a:t>es</a:t>
                </a:r>
                <a:r>
                  <a:rPr lang="es-MX" sz="1600" b="1" dirty="0">
                    <a:latin typeface="TimesNewRomanPS-Bold"/>
                  </a:rPr>
                  <a:t> conservativo </a:t>
                </a:r>
                <a:r>
                  <a:rPr lang="es-MX" sz="1600" dirty="0">
                    <a:latin typeface="TimesNewRomanPS-Bold"/>
                  </a:rPr>
                  <a:t>sobre una</a:t>
                </a:r>
                <a:r>
                  <a:rPr lang="es-MX" sz="1600" dirty="0">
                    <a:latin typeface="TimesNewRomanPS"/>
                  </a:rPr>
                  <a:t> región </a:t>
                </a:r>
                <a:r>
                  <a:rPr lang="es-MX" sz="1600" i="1" dirty="0">
                    <a:latin typeface="TimesNewRomanPS-Italic"/>
                  </a:rPr>
                  <a:t>R </a:t>
                </a:r>
                <a:r>
                  <a:rPr lang="es-MX" sz="1600" dirty="0">
                    <a:latin typeface="TimesNewRomanPS"/>
                  </a:rPr>
                  <a:t>del plano, si para todo par de curvas C1 y C2 incluidas en R con los mismos puntos inicial </a:t>
                </a:r>
                <a:r>
                  <a:rPr lang="es-MX" sz="1600" i="1" dirty="0">
                    <a:latin typeface="TimesNewRomanPS-Italic"/>
                  </a:rPr>
                  <a:t>A </a:t>
                </a:r>
                <a:r>
                  <a:rPr lang="es-MX" sz="1600" dirty="0">
                    <a:latin typeface="TimesNewRomanPS"/>
                  </a:rPr>
                  <a:t>y final </a:t>
                </a:r>
                <a:r>
                  <a:rPr lang="es-MX" sz="1600" i="1" dirty="0">
                    <a:latin typeface="TimesNewRomanPS-Italic"/>
                  </a:rPr>
                  <a:t>B</a:t>
                </a:r>
                <a:r>
                  <a:rPr lang="es-MX" sz="1600" dirty="0">
                    <a:latin typeface="TimesNewRomanPS"/>
                  </a:rPr>
                  <a:t>, la integral de línea:</a:t>
                </a:r>
              </a:p>
              <a:p>
                <a:r>
                  <a:rPr lang="es-MX" sz="1600" dirty="0">
                    <a:latin typeface="TimesNewRomanPS"/>
                  </a:rPr>
                  <a:t>  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trlPr>
                          <a:rPr lang="es-MX" sz="1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16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s-A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s-AR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s-AR" sz="1600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s-AR" sz="1600" b="1" i="1"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16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nary>
                  </m:oMath>
                </a14:m>
                <a:r>
                  <a:rPr lang="es-MX" sz="1600" b="1" dirty="0">
                    <a:latin typeface="TimesNewRomanPS"/>
                  </a:rPr>
                  <a:t>  =</a:t>
                </a:r>
                <a:r>
                  <a:rPr lang="es-MX" sz="16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sz="1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16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s-AR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s-AR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s-AR" sz="1600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s-AR" sz="1600" b="1" i="1"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16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nary>
                    <m:r>
                      <a:rPr lang="es-AR" sz="16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6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sz="1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1600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  <m:sup>
                        <m:r>
                          <a:rPr lang="es-AR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s-AR" sz="1600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s-AR" sz="1600" b="1" i="1"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16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nary>
                  </m:oMath>
                </a14:m>
                <a:endParaRPr lang="es-MX" sz="1600" b="1" dirty="0">
                  <a:latin typeface="TimesNewRomanPS"/>
                </a:endParaRPr>
              </a:p>
              <a:p>
                <a:endParaRPr lang="es-MX" sz="1350" dirty="0">
                  <a:latin typeface="TimesNewRomanPS"/>
                </a:endParaRPr>
              </a:p>
              <a:p>
                <a:endParaRPr lang="es-MX" sz="1350" dirty="0">
                  <a:latin typeface="TimesNewRomanPS"/>
                </a:endParaRPr>
              </a:p>
              <a:p>
                <a:pPr algn="l"/>
                <a:endParaRPr lang="es-MX" sz="1350" dirty="0">
                  <a:latin typeface="TimesNewRomanPS"/>
                </a:endParaRPr>
              </a:p>
              <a:p>
                <a:pPr algn="l"/>
                <a:endParaRPr lang="es-MX" sz="1350" dirty="0">
                  <a:latin typeface="TimesNewRomanPS"/>
                </a:endParaRPr>
              </a:p>
              <a:p>
                <a:pPr algn="l"/>
                <a:endParaRPr lang="es-MX" sz="1350" dirty="0">
                  <a:latin typeface="TimesNewRomanPS"/>
                </a:endParaRPr>
              </a:p>
              <a:p>
                <a:pPr algn="l"/>
                <a:endParaRPr lang="es-MX" sz="1350" dirty="0">
                  <a:latin typeface="TimesNewRomanPS"/>
                </a:endParaRPr>
              </a:p>
              <a:p>
                <a:pPr algn="l"/>
                <a:endParaRPr lang="es-MX" sz="1350" dirty="0">
                  <a:latin typeface="TimesNewRomanPS"/>
                </a:endParaRPr>
              </a:p>
              <a:p>
                <a:pPr algn="l"/>
                <a:endParaRPr lang="es-MX" sz="1350" dirty="0">
                  <a:latin typeface="TimesNewRomanPS"/>
                </a:endParaRPr>
              </a:p>
              <a:p>
                <a:pPr algn="l"/>
                <a:endParaRPr lang="es-MX" sz="1350" dirty="0">
                  <a:latin typeface="TimesNewRomanPS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EBB772C-EEF2-49A4-AA24-9E18DCB8C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3" y="980728"/>
                <a:ext cx="8197786" cy="3041025"/>
              </a:xfrm>
              <a:prstGeom prst="rect">
                <a:avLst/>
              </a:prstGeom>
              <a:blipFill>
                <a:blip r:embed="rId5"/>
                <a:stretch>
                  <a:fillRect l="-372" t="-6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864FF86-60A1-451E-9DD9-0F98F0B89C92}"/>
                  </a:ext>
                </a:extLst>
              </p:cNvPr>
              <p:cNvSpPr txBox="1"/>
              <p:nvPr/>
            </p:nvSpPr>
            <p:spPr>
              <a:xfrm>
                <a:off x="227532" y="4859818"/>
                <a:ext cx="8088883" cy="1705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600" dirty="0">
                    <a:latin typeface="TimesNewRomanPS"/>
                  </a:rPr>
                  <a:t>Entonces, la integral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16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s-A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r>
                  <a:rPr lang="es-MX" sz="1600" dirty="0">
                    <a:latin typeface="TimesNewRomanPS"/>
                  </a:rPr>
                  <a:t> es </a:t>
                </a:r>
                <a:r>
                  <a:rPr lang="es-MX" sz="1600" b="1" dirty="0">
                    <a:latin typeface="TimesNewRomanPS-Bold"/>
                  </a:rPr>
                  <a:t>independiente de la trayectoria en </a:t>
                </a:r>
                <a:r>
                  <a:rPr lang="es-MX" sz="1600" dirty="0">
                    <a:latin typeface="TimesNewRomanPS"/>
                  </a:rPr>
                  <a:t>región </a:t>
                </a:r>
                <a:r>
                  <a:rPr lang="es-MX" sz="1600" i="1" dirty="0">
                    <a:latin typeface="TimesNewRomanPS-Italic"/>
                  </a:rPr>
                  <a:t>R </a:t>
                </a:r>
                <a:r>
                  <a:rPr lang="es-MX" sz="1600" dirty="0">
                    <a:latin typeface="TimesNewRomanPS"/>
                  </a:rPr>
                  <a:t>del plano </a:t>
                </a:r>
                <a:r>
                  <a:rPr lang="es-MX" sz="1600" b="1" i="1" dirty="0">
                    <a:latin typeface="TimesNewRomanPS-BoldItalic"/>
                  </a:rPr>
                  <a:t> </a:t>
                </a:r>
                <a:r>
                  <a:rPr lang="es-MX" sz="1600" dirty="0">
                    <a:latin typeface="TimesNewRomanPS"/>
                  </a:rPr>
                  <a:t>y el campo </a:t>
                </a:r>
                <a:r>
                  <a:rPr lang="es-MX" sz="1600" i="1" dirty="0">
                    <a:latin typeface="TimesNewRomanPS-Italic"/>
                  </a:rPr>
                  <a:t>F </a:t>
                </a:r>
                <a:r>
                  <a:rPr lang="es-MX" sz="1600" dirty="0">
                    <a:latin typeface="TimesNewRomanPS"/>
                  </a:rPr>
                  <a:t>es </a:t>
                </a:r>
                <a:r>
                  <a:rPr lang="es-MX" sz="1600" b="1" dirty="0">
                    <a:latin typeface="TimesNewRomanPS-Bold"/>
                  </a:rPr>
                  <a:t>conservativo sobre </a:t>
                </a:r>
                <a:r>
                  <a:rPr lang="es-MX" sz="1600" b="1" i="1" dirty="0">
                    <a:latin typeface="TimesNewRomanPS-BoldItalic"/>
                  </a:rPr>
                  <a:t>R</a:t>
                </a:r>
                <a:r>
                  <a:rPr lang="es-MX" sz="1600" dirty="0">
                    <a:latin typeface="TimesNewRomanPS"/>
                  </a:rPr>
                  <a:t>, es decir que se cumple el principio de conservación de la energía.</a:t>
                </a:r>
              </a:p>
              <a:p>
                <a:pPr algn="l"/>
                <a:r>
                  <a:rPr lang="es-MX" sz="1600" dirty="0">
                    <a:latin typeface="TimesNewRomanPS"/>
                  </a:rPr>
                  <a:t>Cuando una integral de línea es independiente de la trayectoria </a:t>
                </a:r>
                <a:r>
                  <a:rPr lang="es-MX" sz="1600" i="1" dirty="0">
                    <a:latin typeface="TimesNewRomanPS-Italic"/>
                  </a:rPr>
                  <a:t>C </a:t>
                </a:r>
                <a:r>
                  <a:rPr lang="es-MX" sz="1600" dirty="0">
                    <a:latin typeface="TimesNewRomanPS"/>
                  </a:rPr>
                  <a:t>desde el punto </a:t>
                </a:r>
                <a:r>
                  <a:rPr lang="es-MX" sz="1600" i="1" dirty="0">
                    <a:latin typeface="TimesNewRomanPS-Italic"/>
                  </a:rPr>
                  <a:t>A </a:t>
                </a:r>
                <a:r>
                  <a:rPr lang="es-MX" sz="1600" dirty="0">
                    <a:latin typeface="TimesNewRomanPS"/>
                  </a:rPr>
                  <a:t>hasta el punto </a:t>
                </a:r>
                <a:r>
                  <a:rPr lang="es-MX" sz="1600" i="1" dirty="0">
                    <a:latin typeface="TimesNewRomanPS-Italic"/>
                  </a:rPr>
                  <a:t>B</a:t>
                </a:r>
                <a:r>
                  <a:rPr lang="es-MX" sz="1600" dirty="0">
                    <a:latin typeface="TimesNewRomanPS"/>
                  </a:rPr>
                  <a:t>, representamos la integral de línea por el símbolo</a:t>
                </a:r>
                <a:r>
                  <a:rPr lang="es-MX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.ⅆ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endParaRPr lang="es-A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AR" sz="135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864FF86-60A1-451E-9DD9-0F98F0B8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2" y="4859818"/>
                <a:ext cx="8088883" cy="1705660"/>
              </a:xfrm>
              <a:prstGeom prst="rect">
                <a:avLst/>
              </a:prstGeom>
              <a:blipFill>
                <a:blip r:embed="rId6"/>
                <a:stretch>
                  <a:fillRect l="-377" t="-25000" r="-829" b="-278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799BB0E9-693F-4C1F-B57A-B137EF7AA603}"/>
              </a:ext>
            </a:extLst>
          </p:cNvPr>
          <p:cNvSpPr txBox="1"/>
          <p:nvPr/>
        </p:nvSpPr>
        <p:spPr>
          <a:xfrm>
            <a:off x="14804" y="448167"/>
            <a:ext cx="862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rgbClr val="0070C0"/>
                </a:solidFill>
                <a:latin typeface="OfficinaSans-Bold"/>
              </a:rPr>
              <a:t>INDEPENDENCIA DE LA TRAYECTORIA EN INTEGRALES DE LÍNEA</a:t>
            </a:r>
            <a:endParaRPr lang="es-MX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4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2201" y="0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EBB772C-EEF2-49A4-AA24-9E18DCB8C63F}"/>
              </a:ext>
            </a:extLst>
          </p:cNvPr>
          <p:cNvSpPr txBox="1"/>
          <p:nvPr/>
        </p:nvSpPr>
        <p:spPr>
          <a:xfrm>
            <a:off x="176105" y="559257"/>
            <a:ext cx="852811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5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REGIONES SIMPLEMENTE CONEXAS:</a:t>
            </a:r>
          </a:p>
          <a:p>
            <a:r>
              <a:rPr lang="es-A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región es simplemente conexa </a:t>
            </a:r>
            <a:r>
              <a:rPr lang="es-MX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para todo contorno poligonal cerrado </a:t>
            </a:r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incluido en una región R, el polígono por ella determinado, también esta incluido en la región R.</a:t>
            </a:r>
            <a:endParaRPr lang="es-A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AFBF4A3-6F2B-46B1-AD2F-4C9C20284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134495"/>
              </p:ext>
            </p:extLst>
          </p:nvPr>
        </p:nvGraphicFramePr>
        <p:xfrm>
          <a:off x="4518520" y="1381421"/>
          <a:ext cx="2969771" cy="265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169800" imgH="2834640" progId="PBrush">
                  <p:embed/>
                </p:oleObj>
              </mc:Choice>
              <mc:Fallback>
                <p:oleObj name="Bitmap Image" r:id="rId4" imgW="3169800" imgH="2834640" progId="PBrush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8AFBF4A3-6F2B-46B1-AD2F-4C9C20284A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8520" y="1381421"/>
                        <a:ext cx="2969771" cy="265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6316933A-B24C-4891-AAED-81ADC7449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065603"/>
              </p:ext>
            </p:extLst>
          </p:nvPr>
        </p:nvGraphicFramePr>
        <p:xfrm>
          <a:off x="1240236" y="3610270"/>
          <a:ext cx="2625673" cy="190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3573720" imgH="2590920" progId="PBrush">
                  <p:embed/>
                </p:oleObj>
              </mc:Choice>
              <mc:Fallback>
                <p:oleObj name="Bitmap Image" r:id="rId6" imgW="3573720" imgH="2590920" progId="PBrush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6316933A-B24C-4891-AAED-81ADC74496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40236" y="3610270"/>
                        <a:ext cx="2625673" cy="1903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4CF68C87-8AE4-4203-9A70-068331AAE5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38452"/>
              </p:ext>
            </p:extLst>
          </p:nvPr>
        </p:nvGraphicFramePr>
        <p:xfrm>
          <a:off x="4538858" y="3673976"/>
          <a:ext cx="2625674" cy="192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3482280" imgH="2552760" progId="PBrush">
                  <p:embed/>
                </p:oleObj>
              </mc:Choice>
              <mc:Fallback>
                <p:oleObj name="Bitmap Image" r:id="rId8" imgW="3482280" imgH="2552760" progId="PBrush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4CF68C87-8AE4-4203-9A70-068331AAE5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38858" y="3673976"/>
                        <a:ext cx="2625674" cy="1924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63A5D7B7-69F8-4B34-B308-8A265E2DDBBF}"/>
              </a:ext>
            </a:extLst>
          </p:cNvPr>
          <p:cNvSpPr txBox="1"/>
          <p:nvPr/>
        </p:nvSpPr>
        <p:spPr>
          <a:xfrm>
            <a:off x="566174" y="6022275"/>
            <a:ext cx="7904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la región es no simplemente conexa, el polígono cerrado (por ejemplo C1 y C2) posee puntos no están incluidos en la región R</a:t>
            </a: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51CD268C-74AF-432D-92E7-79C0DA690E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585624"/>
              </p:ext>
            </p:extLst>
          </p:nvPr>
        </p:nvGraphicFramePr>
        <p:xfrm>
          <a:off x="1340920" y="1625406"/>
          <a:ext cx="2727024" cy="2169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2537640" imgH="2019240" progId="PBrush">
                  <p:embed/>
                </p:oleObj>
              </mc:Choice>
              <mc:Fallback>
                <p:oleObj name="Bitmap Image" r:id="rId10" imgW="2537640" imgH="2019240" progId="PBrush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51CD268C-74AF-432D-92E7-79C0DA690E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40920" y="1625406"/>
                        <a:ext cx="2727024" cy="2169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89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12" y="0"/>
            <a:ext cx="857249" cy="85724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EBB772C-EEF2-49A4-AA24-9E18DCB8C63F}"/>
              </a:ext>
            </a:extLst>
          </p:cNvPr>
          <p:cNvSpPr txBox="1"/>
          <p:nvPr/>
        </p:nvSpPr>
        <p:spPr>
          <a:xfrm>
            <a:off x="377379" y="823976"/>
            <a:ext cx="838924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endParaRPr lang="es-AR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154349-D83A-4803-B81C-73DF9AE1D9C3}"/>
              </a:ext>
            </a:extLst>
          </p:cNvPr>
          <p:cNvSpPr txBox="1"/>
          <p:nvPr/>
        </p:nvSpPr>
        <p:spPr>
          <a:xfrm>
            <a:off x="14804" y="448167"/>
            <a:ext cx="862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DE GRADIENTES</a:t>
            </a:r>
            <a:endParaRPr lang="es-MX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4F0701-CF76-4811-A200-F17CCAB8E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66" y="1329427"/>
            <a:ext cx="8842266" cy="284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6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12" y="0"/>
            <a:ext cx="857249" cy="85724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EBB772C-EEF2-49A4-AA24-9E18DCB8C63F}"/>
              </a:ext>
            </a:extLst>
          </p:cNvPr>
          <p:cNvSpPr txBox="1"/>
          <p:nvPr/>
        </p:nvSpPr>
        <p:spPr>
          <a:xfrm>
            <a:off x="377379" y="823976"/>
            <a:ext cx="838924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endParaRPr lang="es-AR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154349-D83A-4803-B81C-73DF9AE1D9C3}"/>
              </a:ext>
            </a:extLst>
          </p:cNvPr>
          <p:cNvSpPr txBox="1"/>
          <p:nvPr/>
        </p:nvSpPr>
        <p:spPr>
          <a:xfrm>
            <a:off x="14804" y="448167"/>
            <a:ext cx="862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DE GRADIENTES</a:t>
            </a:r>
            <a:endParaRPr lang="es-MX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66D872-C92F-4CD9-86F7-974D8CD4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6" y="3428993"/>
            <a:ext cx="28" cy="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1827A5F-94B6-4AB2-B382-BE2459656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02" y="1261370"/>
            <a:ext cx="7957114" cy="504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6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12" y="0"/>
            <a:ext cx="857249" cy="85724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EBB772C-EEF2-49A4-AA24-9E18DCB8C63F}"/>
              </a:ext>
            </a:extLst>
          </p:cNvPr>
          <p:cNvSpPr txBox="1"/>
          <p:nvPr/>
        </p:nvSpPr>
        <p:spPr>
          <a:xfrm>
            <a:off x="377379" y="823976"/>
            <a:ext cx="838924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endParaRPr lang="es-AR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154349-D83A-4803-B81C-73DF9AE1D9C3}"/>
              </a:ext>
            </a:extLst>
          </p:cNvPr>
          <p:cNvSpPr txBox="1"/>
          <p:nvPr/>
        </p:nvSpPr>
        <p:spPr>
          <a:xfrm>
            <a:off x="14804" y="448167"/>
            <a:ext cx="862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DE GRADIENTES</a:t>
            </a:r>
            <a:endParaRPr lang="es-MX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66D872-C92F-4CD9-86F7-974D8CD4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6" y="3428993"/>
            <a:ext cx="28" cy="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81557A-F52F-4A25-84CD-48FD02402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" y="1193308"/>
            <a:ext cx="9137715" cy="446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7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c2f789d-87d1-4dc9-9a51-1fd80dd83c97">
      <UserInfo>
        <DisplayName>BEJARSKY VERONICA LETICIA</DisplayName>
        <AccountId>2618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85B29875249822764A38C5F63B6" ma:contentTypeVersion="9" ma:contentTypeDescription="Create a new document." ma:contentTypeScope="" ma:versionID="4918dba928fa21087b0cc15946e9af75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e54d778eab4ad9e59304b9162d21ca12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DA4D1D-5356-4373-AA12-4ABBCA514080}">
  <ds:schemaRefs>
    <ds:schemaRef ds:uri="http://schemas.microsoft.com/office/2006/metadata/properties"/>
    <ds:schemaRef ds:uri="http://schemas.microsoft.com/office/infopath/2007/PartnerControls"/>
    <ds:schemaRef ds:uri="1d7875e3-742a-43a4-8e07-d31e00d55eab"/>
  </ds:schemaRefs>
</ds:datastoreItem>
</file>

<file path=customXml/itemProps2.xml><?xml version="1.0" encoding="utf-8"?>
<ds:datastoreItem xmlns:ds="http://schemas.openxmlformats.org/officeDocument/2006/customXml" ds:itemID="{CC046307-F466-492D-972E-C19B5E3215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651691-01F5-40AC-B3BC-231F6850AAD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4556</TotalTime>
  <Words>1854</Words>
  <Application>Microsoft Office PowerPoint</Application>
  <PresentationFormat>Presentación en pantalla (4:3)</PresentationFormat>
  <Paragraphs>187</Paragraphs>
  <Slides>22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46" baseType="lpstr">
      <vt:lpstr>Arial</vt:lpstr>
      <vt:lpstr>Bembo</vt:lpstr>
      <vt:lpstr>Calibri</vt:lpstr>
      <vt:lpstr>Calibri Light</vt:lpstr>
      <vt:lpstr>Cambria Math</vt:lpstr>
      <vt:lpstr>Constantia</vt:lpstr>
      <vt:lpstr>MathematicalPi-Five</vt:lpstr>
      <vt:lpstr>MathematicalPi-One</vt:lpstr>
      <vt:lpstr>OfficinaSans-Bold</vt:lpstr>
      <vt:lpstr>Symbol</vt:lpstr>
      <vt:lpstr>Times New Roman</vt:lpstr>
      <vt:lpstr>Times-ItalicS</vt:lpstr>
      <vt:lpstr>TimesLTStd-Bold</vt:lpstr>
      <vt:lpstr>TimesLTStd-BoldItalic</vt:lpstr>
      <vt:lpstr>TimesLTStd-Italic</vt:lpstr>
      <vt:lpstr>TimesLTStd-Roman</vt:lpstr>
      <vt:lpstr>TimesNewRomanPS</vt:lpstr>
      <vt:lpstr>TimesNewRomanPS-Bold</vt:lpstr>
      <vt:lpstr>TimesNewRomanPS-BoldItalic</vt:lpstr>
      <vt:lpstr>TimesNewRomanPS-Italic</vt:lpstr>
      <vt:lpstr>Wingdings</vt:lpstr>
      <vt:lpstr>WWPI01</vt:lpstr>
      <vt:lpstr>Tema de Office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Matemático I</dc:title>
  <dc:creator>asd</dc:creator>
  <cp:lastModifiedBy>BEJARSKY VERONICA LETICIA</cp:lastModifiedBy>
  <cp:revision>82</cp:revision>
  <cp:lastPrinted>2018-08-08T12:20:48Z</cp:lastPrinted>
  <dcterms:created xsi:type="dcterms:W3CDTF">2018-07-25T20:14:51Z</dcterms:created>
  <dcterms:modified xsi:type="dcterms:W3CDTF">2023-10-16T22:49:49Z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