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4"/>
  </p:notesMasterIdLst>
  <p:handoutMasterIdLst>
    <p:handoutMasterId r:id="rId35"/>
  </p:handoutMasterIdLst>
  <p:sldIdLst>
    <p:sldId id="256" r:id="rId5"/>
    <p:sldId id="292" r:id="rId6"/>
    <p:sldId id="324" r:id="rId7"/>
    <p:sldId id="329" r:id="rId8"/>
    <p:sldId id="327" r:id="rId9"/>
    <p:sldId id="319" r:id="rId10"/>
    <p:sldId id="320" r:id="rId11"/>
    <p:sldId id="321" r:id="rId12"/>
    <p:sldId id="318" r:id="rId13"/>
    <p:sldId id="322" r:id="rId14"/>
    <p:sldId id="323" r:id="rId15"/>
    <p:sldId id="325" r:id="rId16"/>
    <p:sldId id="326" r:id="rId17"/>
    <p:sldId id="328" r:id="rId18"/>
    <p:sldId id="330" r:id="rId19"/>
    <p:sldId id="332" r:id="rId20"/>
    <p:sldId id="333" r:id="rId21"/>
    <p:sldId id="339" r:id="rId22"/>
    <p:sldId id="338" r:id="rId23"/>
    <p:sldId id="340" r:id="rId24"/>
    <p:sldId id="341" r:id="rId25"/>
    <p:sldId id="331" r:id="rId26"/>
    <p:sldId id="343" r:id="rId27"/>
    <p:sldId id="342" r:id="rId28"/>
    <p:sldId id="344" r:id="rId29"/>
    <p:sldId id="345" r:id="rId30"/>
    <p:sldId id="334" r:id="rId31"/>
    <p:sldId id="337" r:id="rId32"/>
    <p:sldId id="293" r:id="rId3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D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80" d="100"/>
          <a:sy n="80" d="100"/>
        </p:scale>
        <p:origin x="82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42E5F-D52A-41A0-9670-8EA48F12C6A2}" type="datetimeFigureOut">
              <a:rPr lang="es-AR" smtClean="0"/>
              <a:t>12/11/2023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6A630-DD89-4E05-9E1D-5A51B7DDFF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4864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1DEF1-257A-400B-ABC9-D00BAA846F95}" type="datetimeFigureOut">
              <a:rPr lang="es-AR" smtClean="0"/>
              <a:t>12/11/2023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8F1F1-6937-4A03-B795-B7A72F0EBF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912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F1F1-6937-4A03-B795-B7A72F0EBF1C}" type="slidenum">
              <a:rPr lang="es-AR" smtClean="0"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844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0E139-8069-4DA5-BE5B-1DBA32150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87C92-8286-43F1-A9A8-96BAC6FAD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6B7502-D759-4D03-8837-90711D2A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207323-113C-4FCA-9908-FEE465E2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EBCBE5-4FEB-4645-9E9E-578C9C82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3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A1F8A-5538-442E-A355-19EB7893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917402-413D-4077-B4EB-A070BC43C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3128C5-FFFD-4612-B3D8-DF125277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BBD390-2514-4D65-8D62-5732DDB9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98B285-EFF9-4EC9-8B97-065EC43F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A7B9EE-8012-48E2-89CF-20FE8772B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7C02F2-CA88-444D-B493-68EDBA38D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2C1DD3-22B8-4798-9C5B-27518794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FDFE2-4243-4CB3-9094-531BC758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B1D37-BED5-41D9-858D-EC0FD927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9DDBA-1C34-4BC8-B024-4A79BB41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9CA6AD-D56D-42DC-A495-E95E915D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D8F59-DC38-4C96-8837-C58C46C4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104877-C5B4-4BA3-8283-05239E65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CABFA-5DE2-4C39-8ACE-01EC70C9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5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3A759-7D42-49C1-B37B-0DC9500B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76CF6A-BE49-4FFC-9DC2-0ACA0C351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C8A8DA-4772-418D-911E-7D0993AD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2EC79A-36DE-43A4-B8BD-AE204FC1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B4971A-6A68-4714-B86B-0B8F4CC1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47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391CC-6FE9-468B-8D89-64122A5E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E2B297-B8EB-4F74-BE06-66E418792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5EE0E0-B16E-45CB-B26A-67B98896C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7ABC59-7719-49B3-915F-F6EA1764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A584F6-05EE-403A-BA87-F410E185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9E4A0B-0645-49FF-80A2-1D4E9C3F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5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36B1F-C703-4973-A0D7-D798E8D0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14BFC6-BE01-4FE7-A781-3DC3FA24E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11CD35-D0D9-43CC-911E-DFF468ED9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C15643-2D36-4AB2-81BB-175673C64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2C156A-880B-4F75-8DFB-847C7642A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A5D3ED-E079-4C56-AF80-5D4F07E8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C9E54F-FE6F-4910-9C13-E0F81732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2C2039-10AB-4919-9202-C0C81078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4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FC9D-C0F0-4818-B664-AD1D5677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D218AB-D804-46C2-97C2-F4F8DAF7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F14237-C469-4F81-BD40-00E4463D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6C028C-CA4E-480E-82F7-B4D528DC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71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76C9E2-B2C2-41DC-9276-E62A0880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BEC0D8-71FC-42AB-9883-F027A937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F62518-50FE-4FF6-AB3C-A3721BC0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34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40BD2-DEE9-4A71-8908-173D7E89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2EEB5-67CB-4D68-92BD-D7DBEDF9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2D8501-521D-45A3-9170-D43B745E4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E9D64-0933-4B63-9FF9-3093E60B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25525-0123-43F4-9EE6-DD6A2839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A5E7BF-EFB0-4964-9A7A-3566BD27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5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CE3C4-368C-4DC6-9B00-ACE6CB9E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1D61C2-24CA-496C-B1A1-1C596F89C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7BCF97-A3AA-421F-9563-FA5079C22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5184B8-8AC3-4161-85D1-487EBEAA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5E6698-E2A4-45D0-8D91-75E9F940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90BB52-CFF2-4989-9AE5-662A318F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2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014CBC-C561-4728-8B0D-8915A230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43F990-F9DD-4414-A735-0F40212E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DE3231-9A6F-45CF-8B57-9F8A065C1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114727-B1B7-4164-8991-F11B5EA39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56ACF0-CB27-4DAF-9C0C-900F21A2D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3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svg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0.emf"/><Relationship Id="rId7" Type="http://schemas.openxmlformats.org/officeDocument/2006/relationships/image" Target="../media/image61.png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.svg"/><Relationship Id="rId10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emf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4.svg"/><Relationship Id="rId5" Type="http://schemas.openxmlformats.org/officeDocument/2006/relationships/image" Target="../media/image670.png"/><Relationship Id="rId10" Type="http://schemas.openxmlformats.org/officeDocument/2006/relationships/image" Target="../media/image3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4.svg"/><Relationship Id="rId7" Type="http://schemas.openxmlformats.org/officeDocument/2006/relationships/image" Target="../media/image7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72.png"/><Relationship Id="rId4" Type="http://schemas.openxmlformats.org/officeDocument/2006/relationships/image" Target="../media/image710.png"/><Relationship Id="rId9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4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2332BF1-62F0-40C3-A057-6D1F03AE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119" y="5078102"/>
            <a:ext cx="5196043" cy="8162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endParaRPr lang="es-AR" sz="2100" b="1" cap="all" spc="45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s-AR" sz="1350" b="1" cap="all" spc="450" dirty="0">
                <a:solidFill>
                  <a:srgbClr val="7030A0"/>
                </a:solidFill>
                <a:latin typeface="Constantia" panose="02030602050306030303" pitchFamily="18" charset="0"/>
                <a:cs typeface="+mj-cs"/>
              </a:rPr>
              <a:t>Mg. verónica Bejarsky </a:t>
            </a:r>
            <a:r>
              <a:rPr lang="es-AR" sz="1200" cap="all" spc="450" dirty="0">
                <a:latin typeface="+mj-lt"/>
                <a:cs typeface="+mj-cs"/>
              </a:rPr>
              <a:t>	</a:t>
            </a:r>
          </a:p>
          <a:p>
            <a:endParaRPr lang="es-AR" sz="2100" cap="all" spc="450" dirty="0">
              <a:latin typeface="+mj-lt"/>
              <a:cs typeface="+mj-cs"/>
            </a:endParaRPr>
          </a:p>
        </p:txBody>
      </p:sp>
      <p:pic>
        <p:nvPicPr>
          <p:cNvPr id="4" name="Picture 3" descr="Gráficos de formas abstractas con diferentes colores llenos de vida">
            <a:extLst>
              <a:ext uri="{FF2B5EF4-FFF2-40B4-BE49-F238E27FC236}">
                <a16:creationId xmlns:a16="http://schemas.microsoft.com/office/drawing/2014/main" id="{33A7E7AE-4626-CA4D-A210-48D4E0B3C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41" r="30747" b="2"/>
          <a:stretch/>
        </p:blipFill>
        <p:spPr>
          <a:xfrm>
            <a:off x="5712162" y="839360"/>
            <a:ext cx="3431839" cy="5169555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A247DB76-6527-4807-A527-0DEC1FF58C9F}"/>
              </a:ext>
            </a:extLst>
          </p:cNvPr>
          <p:cNvSpPr txBox="1">
            <a:spLocks/>
          </p:cNvSpPr>
          <p:nvPr/>
        </p:nvSpPr>
        <p:spPr>
          <a:xfrm>
            <a:off x="150666" y="1916832"/>
            <a:ext cx="5680916" cy="33178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ct val="110000"/>
              </a:lnSpc>
              <a:spcBef>
                <a:spcPct val="0"/>
              </a:spcBef>
            </a:pPr>
            <a:endParaRPr lang="es-AR" sz="2100" b="1" cap="all" spc="450" dirty="0">
              <a:solidFill>
                <a:srgbClr val="000000">
                  <a:lumMod val="85000"/>
                  <a:lumOff val="15000"/>
                </a:srgbClr>
              </a:solidFill>
              <a:latin typeface="Bembo"/>
            </a:endParaRPr>
          </a:p>
          <a:p>
            <a:pPr defTabSz="685800">
              <a:lnSpc>
                <a:spcPct val="110000"/>
              </a:lnSpc>
              <a:spcBef>
                <a:spcPct val="0"/>
              </a:spcBef>
            </a:pPr>
            <a:r>
              <a:rPr lang="es-AR" sz="4000" b="1" cap="all" spc="450" dirty="0">
                <a:solidFill>
                  <a:srgbClr val="000000">
                    <a:lumMod val="85000"/>
                    <a:lumOff val="15000"/>
                  </a:srgbClr>
                </a:solidFill>
                <a:latin typeface="Bembo"/>
              </a:rPr>
              <a:t> </a:t>
            </a:r>
            <a:r>
              <a:rPr lang="es-AR" sz="4000" b="1" cap="all" spc="450" dirty="0">
                <a:solidFill>
                  <a:srgbClr val="0070C0"/>
                </a:solidFill>
                <a:latin typeface="Bembo"/>
              </a:rPr>
              <a:t>ANÁLISIS</a:t>
            </a:r>
          </a:p>
          <a:p>
            <a:pPr defTabSz="685800">
              <a:lnSpc>
                <a:spcPct val="110000"/>
              </a:lnSpc>
              <a:spcBef>
                <a:spcPct val="0"/>
              </a:spcBef>
            </a:pPr>
            <a:r>
              <a:rPr lang="es-AR" sz="4000" b="1" cap="all" spc="450" dirty="0">
                <a:solidFill>
                  <a:srgbClr val="0070C0"/>
                </a:solidFill>
                <a:latin typeface="Bembo"/>
              </a:rPr>
              <a:t>MATEMÁTICO III </a:t>
            </a:r>
            <a:r>
              <a:rPr lang="es-AR" sz="4000" cap="all" spc="450" dirty="0">
                <a:solidFill>
                  <a:srgbClr val="000000">
                    <a:lumMod val="85000"/>
                    <a:lumOff val="15000"/>
                  </a:srgbClr>
                </a:solidFill>
                <a:latin typeface="Bembo"/>
              </a:rPr>
              <a:t>	</a:t>
            </a:r>
          </a:p>
          <a:p>
            <a:pPr defTabSz="685800">
              <a:spcBef>
                <a:spcPts val="750"/>
              </a:spcBef>
            </a:pPr>
            <a:endParaRPr lang="es-AR" sz="2100" cap="all" spc="450" dirty="0">
              <a:solidFill>
                <a:srgbClr val="000000">
                  <a:lumMod val="85000"/>
                  <a:lumOff val="15000"/>
                </a:srgbClr>
              </a:solidFill>
              <a:latin typeface="Bembo"/>
            </a:endParaRP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A960CC60-72AA-4544-A89B-581DB012CB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2983" y="4814451"/>
          <a:ext cx="2565797" cy="107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421440" imgH="1440360" progId="PBrush">
                  <p:embed/>
                </p:oleObj>
              </mc:Choice>
              <mc:Fallback>
                <p:oleObj name="Bitmap Image" r:id="rId3" imgW="3421440" imgH="1440360" progId="PBrush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A960CC60-72AA-4544-A89B-581DB012CB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62983" y="4814451"/>
                        <a:ext cx="2565797" cy="1079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006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1775" y="168160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10</a:t>
            </a:fld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EFE58CF-F81F-4F34-B06C-2A2A0193994C}"/>
              </a:ext>
            </a:extLst>
          </p:cNvPr>
          <p:cNvSpPr txBox="1"/>
          <p:nvPr/>
        </p:nvSpPr>
        <p:spPr>
          <a:xfrm>
            <a:off x="293047" y="908720"/>
            <a:ext cx="82232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70C0"/>
                </a:solidFill>
                <a:latin typeface="UniversLTStd-BoldCn"/>
              </a:rPr>
              <a:t>Regla del punto medio para integrales dobles:</a:t>
            </a:r>
          </a:p>
          <a:p>
            <a:pPr algn="l"/>
            <a:r>
              <a:rPr lang="es-MX" dirty="0">
                <a:latin typeface="TimesLTStd-Roman"/>
              </a:rPr>
              <a:t>Se utiliza una doble suma de Riemann para aproximar la integral doble, pero el punto muestra</a:t>
            </a:r>
            <a:endParaRPr lang="es-MX" b="1" dirty="0">
              <a:solidFill>
                <a:srgbClr val="0070C0"/>
              </a:solidFill>
              <a:latin typeface="UniversLTStd-BoldCn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C1518D-C6FE-49BD-A387-E8C376C60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81" y="2336087"/>
            <a:ext cx="7880569" cy="6624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2012C57-E79C-435A-BC2D-7FBD84030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48" y="3467489"/>
            <a:ext cx="6107396" cy="9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C5070EF-4589-47B6-8981-0A26B777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42" y="972470"/>
            <a:ext cx="7373516" cy="48107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36E6839-8CDA-4347-8713-2AB8CF6AF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61" y="3201386"/>
            <a:ext cx="2090786" cy="2027108"/>
          </a:xfrm>
          <a:prstGeom prst="rect">
            <a:avLst/>
          </a:prstGeom>
        </p:spPr>
      </p:pic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1775" y="188640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8384" y="256136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CC4778C-4C2D-4127-ADBA-BFD17D5E9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908720"/>
            <a:ext cx="7947427" cy="43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31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5293" y="59093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F1745D-34FF-42B1-BA8B-DE8CDE011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46" y="1445080"/>
            <a:ext cx="3924144" cy="2848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0BD43A7-DE4F-4800-A4C9-E0A097541136}"/>
                  </a:ext>
                </a:extLst>
              </p:cNvPr>
              <p:cNvSpPr txBox="1"/>
              <p:nvPr/>
            </p:nvSpPr>
            <p:spPr>
              <a:xfrm>
                <a:off x="334673" y="315495"/>
                <a:ext cx="7702210" cy="68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EJEMPLO: </a:t>
                </a:r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Calcular el volumen del cuerpo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A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s-A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s-A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A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A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A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s-A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𝑑𝐴</m:t>
                    </m:r>
                  </m:oMath>
                </a14:m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con R dado por 0</a:t>
                </a:r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x3; 1y2</a:t>
                </a:r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0BD43A7-DE4F-4800-A4C9-E0A097541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73" y="315495"/>
                <a:ext cx="7702210" cy="689420"/>
              </a:xfrm>
              <a:prstGeom prst="rect">
                <a:avLst/>
              </a:prstGeom>
              <a:blipFill>
                <a:blip r:embed="rId5"/>
                <a:stretch>
                  <a:fillRect l="-713" t="-78761" r="-475" b="-7610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0562D687-DA16-46F7-BA9A-74CF4CD4407F}"/>
              </a:ext>
            </a:extLst>
          </p:cNvPr>
          <p:cNvSpPr txBox="1"/>
          <p:nvPr/>
        </p:nvSpPr>
        <p:spPr>
          <a:xfrm>
            <a:off x="3888698" y="1370555"/>
            <a:ext cx="233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planteo por y: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5026723-F310-4F87-BC43-58AB4D6BBE1E}"/>
                  </a:ext>
                </a:extLst>
              </p:cNvPr>
              <p:cNvSpPr txBox="1"/>
              <p:nvPr/>
            </p:nvSpPr>
            <p:spPr>
              <a:xfrm>
                <a:off x="4389626" y="1872697"/>
                <a:ext cx="3924144" cy="5479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AR" sz="1600" dirty="0"/>
                  <a:t>V=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nary>
                      <m:nary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A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A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A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s-A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s-AR" sz="1600" dirty="0"/>
                          <m:t>=</m:t>
                        </m:r>
                        <m:nary>
                          <m:naryPr>
                            <m:ctrlPr>
                              <a:rPr lang="es-A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A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A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A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s-A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s-A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s-AR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s-AR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s-AR" sz="1600" i="1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s-AR" sz="16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es-AR" sz="16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A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p>
                                          <m:sSupPr>
                                            <m:ctrlPr>
                                              <a:rPr lang="es-A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AR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s-AR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s-AR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s-AR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e>
                        </m:nary>
                      </m:e>
                    </m:nary>
                  </m:oMath>
                </a14:m>
                <a:endParaRPr lang="es-AR" sz="1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5026723-F310-4F87-BC43-58AB4D6BB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626" y="1872697"/>
                <a:ext cx="3924144" cy="547971"/>
              </a:xfrm>
              <a:prstGeom prst="rect">
                <a:avLst/>
              </a:prstGeom>
              <a:blipFill>
                <a:blip r:embed="rId6"/>
                <a:stretch>
                  <a:fillRect l="-310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4B9DCCD-0808-4D66-9EEC-F512BD7EE54B}"/>
                  </a:ext>
                </a:extLst>
              </p:cNvPr>
              <p:cNvSpPr txBox="1"/>
              <p:nvPr/>
            </p:nvSpPr>
            <p:spPr>
              <a:xfrm>
                <a:off x="3933099" y="2687008"/>
                <a:ext cx="4992585" cy="280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AR" sz="1350" dirty="0"/>
                  <a:t>V=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AR" sz="13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135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AR" sz="135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s-AR" sz="13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AR" sz="13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  <m:r>
                              <a:rPr lang="es-AR" sz="13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s-AR" sz="13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s-AR" sz="13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AR" sz="13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AR" sz="13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AR" sz="13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𝑑𝑦</m:t>
                        </m:r>
                        <m:r>
                          <a:rPr lang="es-AR" sz="13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nary>
                    <m:sSubSup>
                      <m:sSubSupPr>
                        <m:ctrlPr>
                          <a:rPr lang="es-AR" sz="13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s-A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1350" i="1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s-AR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AR" sz="135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s-AR" sz="135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135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s-AR" sz="135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s-AR" sz="135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AR" sz="135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AR" sz="13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350" i="1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s-AR" sz="135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sz="1350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s-AR" sz="135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s-AR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350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s-AR" sz="135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sz="135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AR" sz="13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1350" i="1">
                        <a:latin typeface="Cambria Math" panose="02040503050406030204" pitchFamily="18" charset="0"/>
                      </a:rPr>
                      <m:t>26</m:t>
                    </m:r>
                    <m:r>
                      <a:rPr lang="es-AR" sz="135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sz="135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s-AR" sz="13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1350" i="1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es-AR" sz="135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4B9DCCD-0808-4D66-9EEC-F512BD7EE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099" y="2687008"/>
                <a:ext cx="4992585" cy="280911"/>
              </a:xfrm>
              <a:prstGeom prst="rect">
                <a:avLst/>
              </a:prstGeom>
              <a:blipFill>
                <a:blip r:embed="rId7"/>
                <a:stretch>
                  <a:fillRect l="-3907" t="-145652" r="-366" b="-2282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ADC128FB-C78F-4681-B3BD-5A747D0EDE60}"/>
              </a:ext>
            </a:extLst>
          </p:cNvPr>
          <p:cNvSpPr txBox="1"/>
          <p:nvPr/>
        </p:nvSpPr>
        <p:spPr>
          <a:xfrm>
            <a:off x="3906806" y="3870289"/>
            <a:ext cx="256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planteo por x</a:t>
            </a:r>
            <a:r>
              <a:rPr lang="es-AR" u="sng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EC58A5D-9F00-4ED4-AB25-E3E4FBF25B8B}"/>
                  </a:ext>
                </a:extLst>
              </p:cNvPr>
              <p:cNvSpPr txBox="1"/>
              <p:nvPr/>
            </p:nvSpPr>
            <p:spPr>
              <a:xfrm>
                <a:off x="3779912" y="4564353"/>
                <a:ext cx="3921395" cy="547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AR" sz="1600" dirty="0"/>
                  <a:t>V=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nary>
                      <m:nary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A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A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A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s-A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s-AR" sz="1600" dirty="0"/>
                          <m:t>=</m:t>
                        </m:r>
                        <m:nary>
                          <m:naryPr>
                            <m:ctrlPr>
                              <a:rPr lang="es-A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A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sSup>
                                  <m:sSupPr>
                                    <m:ctrlPr>
                                      <a:rPr lang="es-A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A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AR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A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s-A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s-A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s-AR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s-AR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s-AR" sz="1600" i="1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s-AR" sz="16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a:rPr lang="es-A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A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s-AR" sz="1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EC58A5D-9F00-4ED4-AB25-E3E4FBF25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564353"/>
                <a:ext cx="3921395" cy="547971"/>
              </a:xfrm>
              <a:prstGeom prst="rect">
                <a:avLst/>
              </a:prstGeom>
              <a:blipFill>
                <a:blip r:embed="rId8"/>
                <a:stretch>
                  <a:fillRect l="-311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F290A83-864F-4B77-9B56-7823F35DB862}"/>
                  </a:ext>
                </a:extLst>
              </p:cNvPr>
              <p:cNvSpPr txBox="1"/>
              <p:nvPr/>
            </p:nvSpPr>
            <p:spPr>
              <a:xfrm>
                <a:off x="759776" y="5483265"/>
                <a:ext cx="6852004" cy="471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AR" sz="1600" dirty="0"/>
                  <a:t>V=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nary>
                          <m:naryPr>
                            <m:ctrlPr>
                              <a:rPr lang="es-A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A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s-A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s-A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A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s-A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s-A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)−(</m:t>
                            </m:r>
                            <m:sSup>
                              <m:sSupPr>
                                <m:ctrlPr>
                                  <a:rPr lang="es-A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A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s-A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A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  <m: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  <m: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nary>
                              <m:naryPr>
                                <m:ctrlPr>
                                  <a:rPr lang="es-A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s-A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s-AR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s-AR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s-AR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AR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A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s-AR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s-AR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s-A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 </m:t>
                                </m:r>
                                <m:r>
                                  <a:rPr lang="es-A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𝑑𝑥</m:t>
                                </m:r>
                                <m:r>
                                  <a:rPr lang="es-A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e>
                            </m:nary>
                          </m:e>
                        </m:nary>
                        <m:d>
                          <m:dPr>
                            <m:begChr m:val=""/>
                            <m:endChr m:val="|"/>
                            <m:ctrlPr>
                              <a:rPr lang="es-A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A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s-A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AR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s-AR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s-A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16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s-AR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s-A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s-AR" sz="16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A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1600" i="1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es-AR" sz="16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F290A83-864F-4B77-9B56-7823F35DB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76" y="5483265"/>
                <a:ext cx="6852004" cy="471347"/>
              </a:xfrm>
              <a:prstGeom prst="rect">
                <a:avLst/>
              </a:prstGeom>
              <a:blipFill>
                <a:blip r:embed="rId9"/>
                <a:stretch>
                  <a:fillRect l="-1868" b="-641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028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1775" y="256136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184A91C-C20E-46B8-95E8-4D60F3C50935}"/>
              </a:ext>
            </a:extLst>
          </p:cNvPr>
          <p:cNvSpPr txBox="1"/>
          <p:nvPr/>
        </p:nvSpPr>
        <p:spPr>
          <a:xfrm>
            <a:off x="683568" y="786437"/>
            <a:ext cx="7522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sucede si la proyección de la región R considerada no es rectangular?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B7D642A-5A3B-475B-AFDB-7679F3FFB5CD}"/>
                  </a:ext>
                </a:extLst>
              </p:cNvPr>
              <p:cNvSpPr txBox="1"/>
              <p:nvPr/>
            </p:nvSpPr>
            <p:spPr>
              <a:xfrm>
                <a:off x="3833613" y="4865229"/>
                <a:ext cx="3587478" cy="565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AR" sz="2400" dirty="0"/>
                  <a:t>V=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nary>
                      <m:nary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1(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s-A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es-AR" sz="2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B7D642A-5A3B-475B-AFDB-7679F3FFB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613" y="4865229"/>
                <a:ext cx="3587478" cy="565348"/>
              </a:xfrm>
              <a:prstGeom prst="rect">
                <a:avLst/>
              </a:prstGeom>
              <a:blipFill>
                <a:blip r:embed="rId4"/>
                <a:stretch>
                  <a:fillRect l="-5272" b="-150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4CB62D4F-D981-4E54-83A6-17BF80DDD829}"/>
              </a:ext>
            </a:extLst>
          </p:cNvPr>
          <p:cNvSpPr txBox="1"/>
          <p:nvPr/>
        </p:nvSpPr>
        <p:spPr>
          <a:xfrm>
            <a:off x="875149" y="4938448"/>
            <a:ext cx="2958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Posibilidades: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61ED7CD-2B52-4107-AE74-2C3C5213A6DB}"/>
                  </a:ext>
                </a:extLst>
              </p:cNvPr>
              <p:cNvSpPr txBox="1"/>
              <p:nvPr/>
            </p:nvSpPr>
            <p:spPr>
              <a:xfrm>
                <a:off x="3810354" y="6219717"/>
                <a:ext cx="325441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AR" sz="2400" dirty="0"/>
                  <a:t>V=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nary>
                      <m:nary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1(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s-A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s-AR" sz="24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61ED7CD-2B52-4107-AE74-2C3C5213A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354" y="6219717"/>
                <a:ext cx="3254417" cy="565348"/>
              </a:xfrm>
              <a:prstGeom prst="rect">
                <a:avLst/>
              </a:prstGeom>
              <a:blipFill>
                <a:blip r:embed="rId5"/>
                <a:stretch>
                  <a:fillRect l="-5618" b="-150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C01AE5E-27D7-4B33-851B-9C96660CEDA5}"/>
              </a:ext>
            </a:extLst>
          </p:cNvPr>
          <p:cNvCxnSpPr>
            <a:cxnSpLocks/>
          </p:cNvCxnSpPr>
          <p:nvPr/>
        </p:nvCxnSpPr>
        <p:spPr>
          <a:xfrm flipV="1">
            <a:off x="3275856" y="4740297"/>
            <a:ext cx="312348" cy="257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B23FB08-1B34-4E29-8FEE-D629C4CFE6D5}"/>
              </a:ext>
            </a:extLst>
          </p:cNvPr>
          <p:cNvCxnSpPr>
            <a:cxnSpLocks/>
          </p:cNvCxnSpPr>
          <p:nvPr/>
        </p:nvCxnSpPr>
        <p:spPr>
          <a:xfrm>
            <a:off x="3275856" y="5431911"/>
            <a:ext cx="410548" cy="2602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00FD51A5-8F90-4C66-8D8F-C4B70414ED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3358" y="1328976"/>
            <a:ext cx="4346375" cy="294620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280373D-8994-4F78-A947-D50F1F1861CA}"/>
              </a:ext>
            </a:extLst>
          </p:cNvPr>
          <p:cNvSpPr txBox="1"/>
          <p:nvPr/>
        </p:nvSpPr>
        <p:spPr>
          <a:xfrm>
            <a:off x="3761842" y="5816085"/>
            <a:ext cx="233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sng" dirty="0"/>
              <a:t>Si planteo por y: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03FD7C1-D134-4F76-B4A7-E799B1CBB1D1}"/>
              </a:ext>
            </a:extLst>
          </p:cNvPr>
          <p:cNvSpPr txBox="1"/>
          <p:nvPr/>
        </p:nvSpPr>
        <p:spPr>
          <a:xfrm>
            <a:off x="3686404" y="4405760"/>
            <a:ext cx="233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sng" dirty="0"/>
              <a:t>Si planteo por x: </a:t>
            </a:r>
          </a:p>
        </p:txBody>
      </p:sp>
    </p:spTree>
    <p:extLst>
      <p:ext uri="{BB962C8B-B14F-4D97-AF65-F5344CB8AC3E}">
        <p14:creationId xmlns:p14="http://schemas.microsoft.com/office/powerpoint/2010/main" val="793482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15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F66DDD-FB27-4D25-B39D-7CD4FD8F5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852"/>
            <a:ext cx="9144000" cy="5682549"/>
          </a:xfrm>
          <a:prstGeom prst="rect">
            <a:avLst/>
          </a:prstGeom>
        </p:spPr>
      </p:pic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1775" y="256136"/>
            <a:ext cx="1202225" cy="12022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4FF5831-A9CA-4B7F-ACEB-2DB788661366}"/>
              </a:ext>
            </a:extLst>
          </p:cNvPr>
          <p:cNvSpPr txBox="1"/>
          <p:nvPr/>
        </p:nvSpPr>
        <p:spPr>
          <a:xfrm>
            <a:off x="0" y="318202"/>
            <a:ext cx="881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RESUMIENDO aplicación de integrales dobles </a:t>
            </a:r>
          </a:p>
          <a:p>
            <a:r>
              <a:rPr lang="es-AR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el calculo de: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5296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6411" y="426663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pPr defTabSz="685800"/>
            <a:fld id="{9D4AEF59-F28E-467C-9EA3-92D1CFAD475A}" type="slidenum">
              <a:rPr lang="en-US">
                <a:solidFill>
                  <a:srgbClr val="000000">
                    <a:lumMod val="85000"/>
                    <a:lumOff val="15000"/>
                  </a:srgbClr>
                </a:solidFill>
                <a:latin typeface="Bembo"/>
              </a:rPr>
              <a:pPr defTabSz="685800"/>
              <a:t>16</a:t>
            </a:fld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latin typeface="Bemb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24D1727-0E23-45A0-A163-B1865FC1B6BA}"/>
                  </a:ext>
                </a:extLst>
              </p:cNvPr>
              <p:cNvSpPr txBox="1"/>
              <p:nvPr/>
            </p:nvSpPr>
            <p:spPr>
              <a:xfrm>
                <a:off x="517849" y="423265"/>
                <a:ext cx="7582543" cy="2281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 defTabSz="685800">
                  <a:buFont typeface="Arial" panose="020B0604020202020204" pitchFamily="34" charset="0"/>
                  <a:buChar char="•"/>
                </a:pPr>
                <a:r>
                  <a:rPr lang="es-AR" b="1" dirty="0">
                    <a:solidFill>
                      <a:srgbClr val="175AD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OTRAS APLICACIONES FÍSICAS DE LA INTEGRAL DOBLE:</a:t>
                </a:r>
              </a:p>
              <a:p>
                <a:pPr defTabSz="685800"/>
                <a:endParaRPr lang="es-AR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57175" indent="-257175" defTabSz="685800">
                  <a:buFont typeface="+mj-lt"/>
                  <a:buAutoNum type="arabicPeriod"/>
                </a:pPr>
                <a:r>
                  <a:rPr lang="es-AR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Masa de láminas planas :</a:t>
                </a:r>
              </a:p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𝑚𝑎𝑠𝑎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𝐴𝑟𝑒𝑎</m:t>
                      </m:r>
                    </m:oMath>
                  </m:oMathPara>
                </a14:m>
                <a:endParaRPr lang="es-AR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defTabSz="685800"/>
                <a:r>
                  <a:rPr lang="es-AR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dm=</a:t>
                </a:r>
                <a14:m>
                  <m:oMath xmlns:m="http://schemas.openxmlformats.org/officeDocument/2006/math"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𝑑𝐴</m:t>
                    </m:r>
                  </m:oMath>
                </a14:m>
                <a:endParaRPr lang="es-AR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defTabSz="685800"/>
                <a:endParaRPr lang="es-AR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defTabSz="685800"/>
                <a:r>
                  <a:rPr lang="es-AR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</a:t>
                </a:r>
                <a14:m>
                  <m:oMath xmlns:m="http://schemas.openxmlformats.org/officeDocument/2006/math"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𝜹</m:t>
                        </m:r>
                        <m:d>
                          <m:dPr>
                            <m:ctrlP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𝒅𝑨</m:t>
                        </m:r>
                      </m:e>
                    </m:nary>
                  </m:oMath>
                </a14:m>
                <a:endParaRPr lang="es-AR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defTabSz="685800"/>
                <a:endParaRPr lang="es-AR" sz="13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24D1727-0E23-45A0-A163-B1865FC1B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49" y="423265"/>
                <a:ext cx="7582543" cy="2281907"/>
              </a:xfrm>
              <a:prstGeom prst="rect">
                <a:avLst/>
              </a:prstGeom>
              <a:blipFill>
                <a:blip r:embed="rId4"/>
                <a:stretch>
                  <a:fillRect l="-563" t="-1333" b="-248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4D6E19C7-994E-4998-B2AD-7BCD83788A2A}"/>
              </a:ext>
            </a:extLst>
          </p:cNvPr>
          <p:cNvSpPr/>
          <p:nvPr/>
        </p:nvSpPr>
        <p:spPr>
          <a:xfrm>
            <a:off x="3923928" y="2060848"/>
            <a:ext cx="2160240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s-AR" sz="1350">
              <a:solidFill>
                <a:srgbClr val="FFFFFF"/>
              </a:solidFill>
              <a:latin typeface="Bemb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C2FAF88-CDF5-4398-AA5A-9E1898CD0960}"/>
                  </a:ext>
                </a:extLst>
              </p:cNvPr>
              <p:cNvSpPr txBox="1"/>
              <p:nvPr/>
            </p:nvSpPr>
            <p:spPr>
              <a:xfrm>
                <a:off x="519386" y="2705172"/>
                <a:ext cx="8406297" cy="955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s-AR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Ejemplo: calcular la masa de la lámina que ocupa la región circular x</a:t>
                </a:r>
                <a:r>
                  <a:rPr lang="es-AR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AR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+y</a:t>
                </a:r>
                <a:r>
                  <a:rPr lang="es-AR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AR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 si la densidad en cada punto es proporcional al cuadrado de su distancia al centro </a:t>
                </a:r>
                <a:endParaRPr lang="es-AR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𝑘𝑑</m:t>
                      </m:r>
                      <m:r>
                        <a:rPr lang="es-AR" i="1" baseline="30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i="1" baseline="30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AR" i="1" baseline="30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C2FAF88-CDF5-4398-AA5A-9E1898CD0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6" y="2705172"/>
                <a:ext cx="8406297" cy="955494"/>
              </a:xfrm>
              <a:prstGeom prst="rect">
                <a:avLst/>
              </a:prstGeom>
              <a:blipFill>
                <a:blip r:embed="rId5"/>
                <a:stretch>
                  <a:fillRect l="-580" t="-3822" b="-12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BB9C72D5-DD59-4725-9DE6-A084B6FCF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363" y="3745875"/>
            <a:ext cx="3234821" cy="2688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D668C1B-0044-4504-9CB2-10B8267E6178}"/>
                  </a:ext>
                </a:extLst>
              </p:cNvPr>
              <p:cNvSpPr txBox="1"/>
              <p:nvPr/>
            </p:nvSpPr>
            <p:spPr>
              <a:xfrm>
                <a:off x="3491879" y="4131158"/>
                <a:ext cx="5456757" cy="533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14:m>
                  <m:oMath xmlns:m="http://schemas.openxmlformats.org/officeDocument/2006/math"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d>
                          <m:dPr>
                            <m:ctrlP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s-AR" b="1" i="1" baseline="30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  <m:r>
                              <a:rPr lang="es-AR" b="1" i="1" baseline="30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𝒅𝑨</m:t>
                        </m:r>
                      </m:e>
                    </m:nary>
                  </m:oMath>
                </a14:m>
                <a:r>
                  <a:rPr lang="es-AR" dirty="0">
                    <a:solidFill>
                      <a:srgbClr val="000000"/>
                    </a:solidFill>
                    <a:latin typeface="Bembo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A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A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s-A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nary>
                          <m:naryPr>
                            <m:ctrlPr>
                              <a:rPr lang="es-AR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AR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b>
                          <m:sup>
                            <m:rad>
                              <m:radPr>
                                <m:degHide m:val="on"/>
                                <m:ctrlP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p>
                          <m:e>
                            <m:r>
                              <a:rPr lang="es-AR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s-AR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e>
                        </m:nary>
                      </m:e>
                    </m:nary>
                  </m:oMath>
                </a14:m>
                <a:endParaRPr lang="es-AR" dirty="0">
                  <a:solidFill>
                    <a:srgbClr val="000000"/>
                  </a:solidFill>
                  <a:latin typeface="Bembo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D668C1B-0044-4504-9CB2-10B8267E6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79" y="4131158"/>
                <a:ext cx="5456757" cy="533288"/>
              </a:xfrm>
              <a:prstGeom prst="rect">
                <a:avLst/>
              </a:prstGeom>
              <a:blipFill>
                <a:blip r:embed="rId7"/>
                <a:stretch>
                  <a:fillRect b="-114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227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5138" y="332656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pPr defTabSz="685800"/>
            <a:fld id="{9D4AEF59-F28E-467C-9EA3-92D1CFAD475A}" type="slidenum">
              <a:rPr lang="en-US">
                <a:solidFill>
                  <a:srgbClr val="000000">
                    <a:lumMod val="85000"/>
                    <a:lumOff val="15000"/>
                  </a:srgbClr>
                </a:solidFill>
                <a:latin typeface="Bembo"/>
              </a:rPr>
              <a:pPr defTabSz="685800"/>
              <a:t>17</a:t>
            </a:fld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latin typeface="Bemb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24D1727-0E23-45A0-A163-B1865FC1B6BA}"/>
                  </a:ext>
                </a:extLst>
              </p:cNvPr>
              <p:cNvSpPr txBox="1"/>
              <p:nvPr/>
            </p:nvSpPr>
            <p:spPr>
              <a:xfrm>
                <a:off x="539552" y="332656"/>
                <a:ext cx="7848872" cy="2559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 defTabSz="685800">
                  <a:buFont typeface="Arial" panose="020B0604020202020204" pitchFamily="34" charset="0"/>
                  <a:buChar char="•"/>
                </a:pPr>
                <a:r>
                  <a:rPr lang="es-AR" b="1" dirty="0">
                    <a:solidFill>
                      <a:srgbClr val="175AD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OTRAS APLICACIONES FÍSICAS DE LA INTEGRAL DOBLE:</a:t>
                </a:r>
              </a:p>
              <a:p>
                <a:pPr defTabSz="685800"/>
                <a:endParaRPr lang="es-AR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685800"/>
                <a:r>
                  <a:rPr lang="es-AR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Coordenadas del centro de masa de láminas planas :</a:t>
                </a:r>
              </a:p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r>
                        <a:rPr lang="es-AR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∬"/>
                              <m:limLoc m:val="undOvr"/>
                              <m:subHide m:val="on"/>
                              <m:supHide m:val="on"/>
                              <m:ctrlP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 </m:t>
                              </m:r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d>
                                <m:dPr>
                                  <m:ctrlPr>
                                    <a:rPr lang="es-A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  <m:r>
                                    <a:rPr lang="es-A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s-A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𝒅𝑨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∬"/>
                              <m:limLoc m:val="undOvr"/>
                              <m:subHide m:val="on"/>
                              <m:supHide m:val="on"/>
                              <m:ctrlP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d>
                                <m:dPr>
                                  <m:ctrlPr>
                                    <a:rPr lang="es-A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  <m:r>
                                    <a:rPr lang="es-A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s-A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𝒅𝑨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s-AR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defTabSz="685800"/>
                <a:r>
                  <a:rPr lang="es-AR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</a:t>
                </a:r>
              </a:p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r>
                        <a:rPr lang="es-AR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∬"/>
                              <m:limLoc m:val="undOvr"/>
                              <m:subHide m:val="on"/>
                              <m:supHide m:val="on"/>
                              <m:ctrlP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 </m:t>
                              </m:r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d>
                                <m:dPr>
                                  <m:ctrlPr>
                                    <a:rPr lang="es-A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  <m:r>
                                    <a:rPr lang="es-A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s-A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𝒅𝑨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∬"/>
                              <m:limLoc m:val="undOvr"/>
                              <m:subHide m:val="on"/>
                              <m:supHide m:val="on"/>
                              <m:ctrlP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d>
                                <m:dPr>
                                  <m:ctrlPr>
                                    <a:rPr lang="es-A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  <m:r>
                                    <a:rPr lang="es-A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s-A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𝒅𝑨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s-AR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24D1727-0E23-45A0-A163-B1865FC1B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32656"/>
                <a:ext cx="7848872" cy="2559290"/>
              </a:xfrm>
              <a:prstGeom prst="rect">
                <a:avLst/>
              </a:prstGeom>
              <a:blipFill>
                <a:blip r:embed="rId4"/>
                <a:stretch>
                  <a:fillRect l="-699" t="-143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8C98C62-56A3-47ED-B852-FCE81A815C4B}"/>
                  </a:ext>
                </a:extLst>
              </p:cNvPr>
              <p:cNvSpPr txBox="1"/>
              <p:nvPr/>
            </p:nvSpPr>
            <p:spPr>
              <a:xfrm>
                <a:off x="643812" y="3399655"/>
                <a:ext cx="7621996" cy="2703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s-AR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Momento de inercia respecto a ejes coordenados :</a:t>
                </a:r>
              </a:p>
              <a:p>
                <a:pPr defTabSz="685800"/>
                <a:endParaRPr lang="es-AR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s-A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s-A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s-A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𝒅𝒎</m:t>
                      </m:r>
                      <m:r>
                        <a:rPr lang="es-A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s-A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A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  <m:d>
                            <m:dPr>
                              <m:ctrlP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s-A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s-A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𝒅𝑨</m:t>
                          </m:r>
                        </m:e>
                      </m:nary>
                    </m:oMath>
                  </m:oMathPara>
                </a14:m>
                <a:endParaRPr lang="es-AR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s-A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s-A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s-A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𝒅𝒎</m:t>
                      </m:r>
                      <m:r>
                        <a:rPr lang="es-A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s-A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A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  <m:d>
                            <m:dPr>
                              <m:ctrlP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A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s-A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s-A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𝒅𝑨</m:t>
                          </m:r>
                        </m:e>
                      </m:nary>
                    </m:oMath>
                  </m:oMathPara>
                </a14:m>
                <a:endParaRPr lang="es-AR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685800"/>
                <a:endParaRPr lang="es-AR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685800"/>
                <a:r>
                  <a:rPr lang="es-AR" b="1" dirty="0">
                    <a:solidFill>
                      <a:srgbClr val="000000"/>
                    </a:solidFill>
                    <a:latin typeface="Bembo"/>
                    <a:cs typeface="Times New Roman" panose="020206030504050203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sub>
                    </m:sSub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s-AR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s-AR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s-AR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𝒅𝒎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s-AR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s-AR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s-AR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).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𝜹</m:t>
                        </m:r>
                        <m:d>
                          <m:dPr>
                            <m:ctrlP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𝒅𝑨</m:t>
                        </m:r>
                      </m:e>
                    </m:nary>
                  </m:oMath>
                </a14:m>
                <a:endParaRPr lang="es-AR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8C98C62-56A3-47ED-B852-FCE81A815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12" y="3399655"/>
                <a:ext cx="7621996" cy="2703561"/>
              </a:xfrm>
              <a:prstGeom prst="rect">
                <a:avLst/>
              </a:prstGeom>
              <a:blipFill>
                <a:blip r:embed="rId5"/>
                <a:stretch>
                  <a:fillRect l="-720" t="-1354" b="-288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953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E5E7E20-3FC6-4913-AFE3-153F1028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5" y="2060673"/>
            <a:ext cx="9092485" cy="2646608"/>
          </a:xfrm>
          <a:prstGeom prst="rect">
            <a:avLst/>
          </a:prstGeom>
        </p:spPr>
      </p:pic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3335" y="0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pPr defTabSz="685800"/>
            <a:fld id="{9D4AEF59-F28E-467C-9EA3-92D1CFAD475A}" type="slidenum">
              <a:rPr lang="en-US">
                <a:solidFill>
                  <a:srgbClr val="000000">
                    <a:lumMod val="85000"/>
                    <a:lumOff val="15000"/>
                  </a:srgbClr>
                </a:solidFill>
                <a:latin typeface="Bembo"/>
              </a:rPr>
              <a:pPr defTabSz="685800"/>
              <a:t>18</a:t>
            </a:fld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latin typeface="Bembo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24D1727-0E23-45A0-A163-B1865FC1B6BA}"/>
              </a:ext>
            </a:extLst>
          </p:cNvPr>
          <p:cNvSpPr txBox="1"/>
          <p:nvPr/>
        </p:nvSpPr>
        <p:spPr>
          <a:xfrm>
            <a:off x="611560" y="1529536"/>
            <a:ext cx="604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s-AR" sz="1800" b="1" i="0" u="none" strike="noStrike" baseline="0" dirty="0">
                <a:solidFill>
                  <a:srgbClr val="051E25"/>
                </a:solidFill>
                <a:latin typeface="HelveticaLTStd-BoldCond"/>
              </a:rPr>
              <a:t>Ejemplo</a:t>
            </a:r>
            <a:endParaRPr lang="es-AR" b="1" dirty="0">
              <a:solidFill>
                <a:srgbClr val="175A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9D6053A-1D6B-4C85-8663-88539925B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43876"/>
            <a:ext cx="8766808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0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1C0993-90CE-45C9-9AA7-8D4A97A53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26" y="1196752"/>
            <a:ext cx="9065176" cy="4963791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D80FA8A-1D9F-4A79-B057-0E522D2E4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786" y="0"/>
            <a:ext cx="1201016" cy="12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2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611560" y="1382100"/>
            <a:ext cx="770485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cs typeface="Times New Roman" panose="02020603050405020304" pitchFamily="18" charset="0"/>
              </a:rPr>
              <a:t>CLASE 3</a:t>
            </a:r>
          </a:p>
          <a:p>
            <a:endParaRPr lang="es-AR" sz="2000" b="1" i="0" u="none" strike="noStrike" baseline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s-MX" sz="2000" b="1" u="sng" dirty="0">
                <a:cs typeface="Times New Roman" panose="02020603050405020304" pitchFamily="18" charset="0"/>
              </a:rPr>
              <a:t>UNIDAD II</a:t>
            </a:r>
            <a:r>
              <a:rPr lang="es-MX" sz="2000" b="1" dirty="0">
                <a:cs typeface="Times New Roman" panose="02020603050405020304" pitchFamily="18" charset="0"/>
              </a:rPr>
              <a:t>:  </a:t>
            </a:r>
            <a:r>
              <a:rPr lang="es-AR" sz="2000" b="1" i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INTEGRALES MÚLTIPLES</a:t>
            </a:r>
          </a:p>
          <a:p>
            <a:endParaRPr lang="es-AR" sz="2000" b="1" i="0" u="none" strike="noStrike" baseline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s-AR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s-AR" sz="2000" b="1" i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  <a:t>NTEGRAL DOBLE aplicada al </a:t>
            </a:r>
            <a:r>
              <a:rPr lang="es-AR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cálculo de ÁREAS y VOLÚMENES</a:t>
            </a:r>
            <a:endParaRPr lang="es-AR" sz="2000" b="1" i="0" u="none" strike="noStrike" baseline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endParaRPr lang="es-AR" sz="20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Cambios de orden de integración.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Integración con cambios de coordenadas de cartesianas (</a:t>
            </a:r>
            <a:r>
              <a:rPr lang="es-A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es-A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a (</a:t>
            </a:r>
            <a:r>
              <a:rPr lang="es-AR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u,v</a:t>
            </a:r>
            <a:r>
              <a:rPr lang="es-A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Uso del Jacobiano.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Integración con cambios de coordenadas cartesianas a polares. </a:t>
            </a:r>
          </a:p>
          <a:p>
            <a:endParaRPr lang="es-MX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804" y="342742"/>
            <a:ext cx="1029013" cy="102901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2C189A9-788F-4AAE-A2CC-2711C8CDE412}"/>
              </a:ext>
            </a:extLst>
          </p:cNvPr>
          <p:cNvSpPr txBox="1">
            <a:spLocks/>
          </p:cNvSpPr>
          <p:nvPr/>
        </p:nvSpPr>
        <p:spPr>
          <a:xfrm>
            <a:off x="1067606" y="260648"/>
            <a:ext cx="6120680" cy="9120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s-AR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MATEMÁTICO III</a:t>
            </a:r>
            <a:endParaRPr lang="es-AR" sz="21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1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0BF86DE-A8D0-4E96-A4D1-61E2A8076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" y="476672"/>
            <a:ext cx="9142435" cy="259438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75ECF7-9E38-424B-B202-D5D95C646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886925"/>
            <a:ext cx="3600400" cy="138578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E858263-FAC4-492B-833B-74283EBBFB96}"/>
              </a:ext>
            </a:extLst>
          </p:cNvPr>
          <p:cNvSpPr txBox="1"/>
          <p:nvPr/>
        </p:nvSpPr>
        <p:spPr>
          <a:xfrm>
            <a:off x="-20166" y="444083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cálculo de  V</a:t>
            </a:r>
            <a:r>
              <a:rPr lang="es-A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el plano ZY queda: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BFAA31-4844-4617-B666-97DEB48A4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4877034"/>
            <a:ext cx="5040560" cy="180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63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182EA-990A-45A3-9F78-C8EC04D1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618"/>
          </a:xfrm>
        </p:spPr>
        <p:txBody>
          <a:bodyPr/>
          <a:lstStyle/>
          <a:p>
            <a:r>
              <a:rPr lang="es-MX" sz="24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CAMBIO DE VARIABLE EN UNA INTEGRAL DOBLE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8B73D22-53C2-4EB7-88D8-7575201EC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60" y="1052736"/>
            <a:ext cx="8892480" cy="323524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BAE4E5-CDB5-4D6F-A1D4-475025820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36" y="4036341"/>
            <a:ext cx="6105528" cy="114974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5492627-13C6-4EF3-BD06-B7912F346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5524823"/>
            <a:ext cx="7864522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74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22</a:t>
            </a:fld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BD9F53-3C35-45E5-9062-25E2FE7C3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1" y="126677"/>
            <a:ext cx="9144000" cy="56870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A0443E-FFB6-487A-ADD9-45DB19B4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06" y="5565729"/>
            <a:ext cx="7032629" cy="9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36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FD8D973-5B4F-4026-8216-689C82C2E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6" y="2508450"/>
            <a:ext cx="3666065" cy="412341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7E98895-AA2B-404A-99D3-7F4E07352C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" t="47677" r="-482" b="-1095"/>
          <a:stretch/>
        </p:blipFill>
        <p:spPr>
          <a:xfrm>
            <a:off x="107504" y="501261"/>
            <a:ext cx="8264731" cy="2007189"/>
          </a:xfrm>
          <a:prstGeom prst="rect">
            <a:avLst/>
          </a:prstGeom>
        </p:spPr>
      </p:pic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1775" y="256136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8208AE-2A84-4F5F-B764-123F7C69C228}"/>
              </a:ext>
            </a:extLst>
          </p:cNvPr>
          <p:cNvSpPr txBox="1"/>
          <p:nvPr/>
        </p:nvSpPr>
        <p:spPr>
          <a:xfrm>
            <a:off x="323528" y="192994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CAMBIO DE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6A5EE26-7F9E-478B-A23F-8C3B63C6405F}"/>
                  </a:ext>
                </a:extLst>
              </p:cNvPr>
              <p:cNvSpPr txBox="1"/>
              <p:nvPr/>
            </p:nvSpPr>
            <p:spPr>
              <a:xfrm>
                <a:off x="4682812" y="2307991"/>
                <a:ext cx="2329408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𝑒𝑛𝑡𝑜𝑛𝑐𝑒𝑠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A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𝑒𝑛𝑡𝑜𝑛𝑐𝑒𝑠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A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6A5EE26-7F9E-478B-A23F-8C3B63C64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812" y="2307991"/>
                <a:ext cx="2329408" cy="1248547"/>
              </a:xfrm>
              <a:prstGeom prst="rect">
                <a:avLst/>
              </a:prstGeom>
              <a:blipFill>
                <a:blip r:embed="rId6"/>
                <a:stretch>
                  <a:fillRect r="-562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13F2191-0979-420F-85BF-C2607001217B}"/>
                  </a:ext>
                </a:extLst>
              </p:cNvPr>
              <p:cNvSpPr txBox="1"/>
              <p:nvPr/>
            </p:nvSpPr>
            <p:spPr>
              <a:xfrm>
                <a:off x="3860370" y="3983458"/>
                <a:ext cx="5215338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=4+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𝑒𝑛𝑡𝑜𝑛𝑐𝑒𝑠</m:t>
                    </m:r>
                    <m:f>
                      <m:fPr>
                        <m:ctrlPr>
                          <a:rPr lang="es-A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A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A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A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A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A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AR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luego u=4</a:t>
                </a:r>
                <a:endParaRPr lang="es-A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13F2191-0979-420F-85BF-C26070012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370" y="3983458"/>
                <a:ext cx="5215338" cy="391133"/>
              </a:xfrm>
              <a:prstGeom prst="rect">
                <a:avLst/>
              </a:prstGeom>
              <a:blipFill>
                <a:blip r:embed="rId7"/>
                <a:stretch>
                  <a:fillRect l="-1636" t="-6154" r="-1986" b="-2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9F2DB4C-A806-48E9-9BE5-2E5CA1F7FBDB}"/>
                  </a:ext>
                </a:extLst>
              </p:cNvPr>
              <p:cNvSpPr txBox="1"/>
              <p:nvPr/>
            </p:nvSpPr>
            <p:spPr>
              <a:xfrm>
                <a:off x="3860370" y="4489609"/>
                <a:ext cx="5215338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=4−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𝑒𝑛𝑡𝑜𝑛𝑐𝑒𝑠</m:t>
                    </m:r>
                    <m:f>
                      <m:fPr>
                        <m:ctrlPr>
                          <a:rPr lang="es-AR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AR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AR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AR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i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AR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AR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AR" i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luego v=4</a:t>
                </a:r>
                <a:endParaRPr lang="es-A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9F2DB4C-A806-48E9-9BE5-2E5CA1F7F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370" y="4489609"/>
                <a:ext cx="5215338" cy="391133"/>
              </a:xfrm>
              <a:prstGeom prst="rect">
                <a:avLst/>
              </a:prstGeom>
              <a:blipFill>
                <a:blip r:embed="rId8"/>
                <a:stretch>
                  <a:fillRect l="-1636" t="-6154" r="-234" b="-2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F081EF6-4953-468E-AADF-703D2BB1E2D5}"/>
                  </a:ext>
                </a:extLst>
              </p:cNvPr>
              <p:cNvSpPr txBox="1"/>
              <p:nvPr/>
            </p:nvSpPr>
            <p:spPr>
              <a:xfrm>
                <a:off x="3860370" y="4999466"/>
                <a:ext cx="4790542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𝑒𝑛𝑡𝑜𝑛𝑐𝑒𝑠</m:t>
                    </m:r>
                    <m:f>
                      <m:fPr>
                        <m:ctrlPr>
                          <a:rPr lang="es-A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A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A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A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A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A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AR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luego v=0</a:t>
                </a:r>
                <a:endParaRPr lang="es-A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F081EF6-4953-468E-AADF-703D2BB1E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370" y="4999466"/>
                <a:ext cx="4790542" cy="391133"/>
              </a:xfrm>
              <a:prstGeom prst="rect">
                <a:avLst/>
              </a:prstGeom>
              <a:blipFill>
                <a:blip r:embed="rId9"/>
                <a:stretch>
                  <a:fillRect l="-1781" t="-6250" r="-2036" b="-218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3540E5C-6A46-48BB-B2CF-E4F003CBE3C1}"/>
                  </a:ext>
                </a:extLst>
              </p:cNvPr>
              <p:cNvSpPr txBox="1"/>
              <p:nvPr/>
            </p:nvSpPr>
            <p:spPr>
              <a:xfrm>
                <a:off x="3860370" y="5502662"/>
                <a:ext cx="4540474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𝑒𝑛𝑡𝑜𝑛𝑐𝑒𝑠</m:t>
                    </m:r>
                    <m:f>
                      <m:fPr>
                        <m:ctrlPr>
                          <a:rPr lang="es-AR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A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A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A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A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A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AR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luego u=0</a:t>
                </a:r>
                <a:endParaRPr lang="es-A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3540E5C-6A46-48BB-B2CF-E4F003CBE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370" y="5502662"/>
                <a:ext cx="4540474" cy="391133"/>
              </a:xfrm>
              <a:prstGeom prst="rect">
                <a:avLst/>
              </a:prstGeom>
              <a:blipFill>
                <a:blip r:embed="rId10"/>
                <a:stretch>
                  <a:fillRect l="-1879" t="-6250" r="-2416" b="-203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988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1775" y="256136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7CA163A-8128-4599-B366-B13B38D7A2E3}"/>
                  </a:ext>
                </a:extLst>
              </p:cNvPr>
              <p:cNvSpPr txBox="1"/>
              <p:nvPr/>
            </p:nvSpPr>
            <p:spPr>
              <a:xfrm>
                <a:off x="683568" y="5460264"/>
                <a:ext cx="5221942" cy="656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s-AR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s-AR" dirty="0"/>
                  <a:t>=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7CA163A-8128-4599-B366-B13B38D7A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60264"/>
                <a:ext cx="5221942" cy="6567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0539118C-1FE8-4E2C-A90D-3FE50690C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62" y="1268760"/>
            <a:ext cx="895607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88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1775" y="256136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306A713-19A7-401B-AAD2-3FA9BE64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56136"/>
            <a:ext cx="7886700" cy="759618"/>
          </a:xfrm>
        </p:spPr>
        <p:txBody>
          <a:bodyPr>
            <a:normAutofit/>
          </a:bodyPr>
          <a:lstStyle/>
          <a:p>
            <a:pPr algn="ctr"/>
            <a:r>
              <a:rPr lang="es-MX" sz="24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CAMBIO DE VARIABLE EN UNA INTEGRAL DOBLE:</a:t>
            </a:r>
            <a:br>
              <a:rPr lang="es-MX" sz="24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24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COORDENADAS POLARES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4685BC7-B36E-4F51-B5A9-258B5A147C23}"/>
              </a:ext>
            </a:extLst>
          </p:cNvPr>
          <p:cNvSpPr txBox="1"/>
          <p:nvPr/>
        </p:nvSpPr>
        <p:spPr>
          <a:xfrm>
            <a:off x="251520" y="1015754"/>
            <a:ext cx="8136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cambio de variable es muy útil cuando la región de integración tiene fronteras a lo largo de las cuales </a:t>
            </a:r>
            <a:r>
              <a:rPr lang="es-MX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s-MX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MX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s-MX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MX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constantes (como en círculos centrados en el origen). Primero un pequeño repaso.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1D1B4B6-B30D-4283-B89F-193A12C1C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939084"/>
            <a:ext cx="6102992" cy="270996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A8A38B9-5515-4A14-8DC7-91DE32BBC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690" y="2132856"/>
            <a:ext cx="2163651" cy="21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33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1775" y="256136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306A713-19A7-401B-AAD2-3FA9BE64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56136"/>
            <a:ext cx="7886700" cy="759618"/>
          </a:xfrm>
        </p:spPr>
        <p:txBody>
          <a:bodyPr>
            <a:normAutofit/>
          </a:bodyPr>
          <a:lstStyle/>
          <a:p>
            <a:pPr algn="ctr"/>
            <a:r>
              <a:rPr lang="es-MX" sz="24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CAMBIO DE VARIABLE EN UNA INTEGRAL DOBLE:</a:t>
            </a:r>
            <a:br>
              <a:rPr lang="es-MX" sz="24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24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COORDENADAS POLARES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687684-79E1-4373-BE08-FB452E948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68760"/>
            <a:ext cx="9144000" cy="356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70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A52D09C-136B-40FD-AC22-4C7F2547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813" y="522134"/>
            <a:ext cx="4348187" cy="261756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E708061-2FDF-4955-B5CF-48ED2682E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742" y="4089858"/>
            <a:ext cx="1956509" cy="1608191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pPr defTabSz="685800"/>
            <a:fld id="{9D4AEF59-F28E-467C-9EA3-92D1CFAD475A}" type="slidenum">
              <a:rPr lang="en-US">
                <a:solidFill>
                  <a:srgbClr val="000000">
                    <a:lumMod val="85000"/>
                    <a:lumOff val="15000"/>
                  </a:srgbClr>
                </a:solidFill>
                <a:latin typeface="Bembo"/>
              </a:rPr>
              <a:pPr defTabSz="685800"/>
              <a:t>27</a:t>
            </a:fld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latin typeface="Bembo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5862E5-49A9-4B70-A33C-947C49467701}"/>
              </a:ext>
            </a:extLst>
          </p:cNvPr>
          <p:cNvSpPr txBox="1"/>
          <p:nvPr/>
        </p:nvSpPr>
        <p:spPr>
          <a:xfrm>
            <a:off x="467544" y="298654"/>
            <a:ext cx="7855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s-AR" b="1" dirty="0">
                <a:solidFill>
                  <a:srgbClr val="175A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RESUMEN CAMBIO DE VARIABLES EN LAS INTEGRALES DOBLES: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27D9ACF-DA1C-4DBB-B6FD-C67219EEEE33}"/>
                  </a:ext>
                </a:extLst>
              </p:cNvPr>
              <p:cNvSpPr txBox="1"/>
              <p:nvPr/>
            </p:nvSpPr>
            <p:spPr>
              <a:xfrm>
                <a:off x="218316" y="2578777"/>
                <a:ext cx="6854906" cy="988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endParaRPr lang="es-AR" dirty="0">
                  <a:solidFill>
                    <a:srgbClr val="000000"/>
                  </a:solidFill>
                  <a:latin typeface="Bembo"/>
                </a:endParaRPr>
              </a:p>
              <a:p>
                <a:pPr defTabSz="685800"/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s-A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𝑑𝑥𝑑𝑦</m:t>
                    </m:r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dirty="0">
                    <a:solidFill>
                      <a:srgbClr val="000000"/>
                    </a:solidFill>
                    <a:latin typeface="Bembo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s-A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s-AR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</m:e>
                    </m:nary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𝑑𝑢𝑑𝑣</m:t>
                    </m:r>
                  </m:oMath>
                </a14:m>
                <a:endParaRPr lang="es-AR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685800"/>
                <a:endParaRPr lang="es-AR" sz="1350" dirty="0">
                  <a:solidFill>
                    <a:srgbClr val="000000"/>
                  </a:solidFill>
                  <a:latin typeface="Bembo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27D9ACF-DA1C-4DBB-B6FD-C67219EEE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16" y="2578777"/>
                <a:ext cx="6854906" cy="988732"/>
              </a:xfrm>
              <a:prstGeom prst="rect">
                <a:avLst/>
              </a:prstGeom>
              <a:blipFill>
                <a:blip r:embed="rId5"/>
                <a:stretch>
                  <a:fillRect l="-6050" t="-22222" b="-5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B30BAAE-9A5E-4501-9282-8FA6F6DCFA42}"/>
              </a:ext>
            </a:extLst>
          </p:cNvPr>
          <p:cNvSpPr txBox="1"/>
          <p:nvPr/>
        </p:nvSpPr>
        <p:spPr>
          <a:xfrm>
            <a:off x="220231" y="1068730"/>
            <a:ext cx="471180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s-A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 ecuación de transformación T tal que</a:t>
            </a:r>
            <a:r>
              <a:rPr lang="es-AR" dirty="0">
                <a:solidFill>
                  <a:srgbClr val="000000"/>
                </a:solidFill>
                <a:latin typeface="Bembo"/>
              </a:rPr>
              <a:t>:</a:t>
            </a:r>
          </a:p>
          <a:p>
            <a:pPr algn="ctr" defTabSz="685800"/>
            <a:r>
              <a:rPr lang="es-AR" dirty="0">
                <a:solidFill>
                  <a:srgbClr val="000000"/>
                </a:solidFill>
                <a:latin typeface="Bembo"/>
              </a:rPr>
              <a:t>x=x(</a:t>
            </a:r>
            <a:r>
              <a:rPr lang="es-AR" dirty="0" err="1">
                <a:solidFill>
                  <a:srgbClr val="000000"/>
                </a:solidFill>
                <a:latin typeface="Bembo"/>
              </a:rPr>
              <a:t>u,v</a:t>
            </a:r>
            <a:r>
              <a:rPr lang="es-AR" dirty="0">
                <a:solidFill>
                  <a:srgbClr val="000000"/>
                </a:solidFill>
                <a:latin typeface="Bembo"/>
              </a:rPr>
              <a:t>)</a:t>
            </a:r>
          </a:p>
          <a:p>
            <a:pPr algn="ctr" defTabSz="685800"/>
            <a:r>
              <a:rPr lang="es-AR" dirty="0">
                <a:solidFill>
                  <a:srgbClr val="000000"/>
                </a:solidFill>
                <a:latin typeface="Bembo"/>
              </a:rPr>
              <a:t>y=y(</a:t>
            </a:r>
            <a:r>
              <a:rPr lang="es-AR" dirty="0" err="1">
                <a:solidFill>
                  <a:srgbClr val="000000"/>
                </a:solidFill>
                <a:latin typeface="Bembo"/>
              </a:rPr>
              <a:t>u,v</a:t>
            </a:r>
            <a:r>
              <a:rPr lang="es-AR" dirty="0">
                <a:solidFill>
                  <a:srgbClr val="000000"/>
                </a:solidFill>
                <a:latin typeface="Bembo"/>
              </a:rPr>
              <a:t>)</a:t>
            </a:r>
          </a:p>
          <a:p>
            <a:pPr defTabSz="685800"/>
            <a:endParaRPr lang="es-AR" sz="1350" dirty="0">
              <a:solidFill>
                <a:srgbClr val="000000"/>
              </a:solidFill>
              <a:latin typeface="Bembo"/>
            </a:endParaRPr>
          </a:p>
          <a:p>
            <a:pPr defTabSz="685800"/>
            <a:endParaRPr lang="es-AR" sz="1350" dirty="0">
              <a:solidFill>
                <a:srgbClr val="000000"/>
              </a:solidFill>
              <a:latin typeface="Bemb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85E6E2A-900E-4572-A451-8D26A8D91998}"/>
                  </a:ext>
                </a:extLst>
              </p:cNvPr>
              <p:cNvSpPr txBox="1"/>
              <p:nvPr/>
            </p:nvSpPr>
            <p:spPr>
              <a:xfrm>
                <a:off x="218316" y="4224539"/>
                <a:ext cx="2787364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s-AR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 coordenadas polares</a:t>
                </a:r>
                <a:r>
                  <a:rPr lang="es-AR" dirty="0">
                    <a:solidFill>
                      <a:srgbClr val="000000"/>
                    </a:solidFill>
                    <a:latin typeface="Bembo"/>
                  </a:rPr>
                  <a:t>:</a:t>
                </a:r>
              </a:p>
              <a:p>
                <a:pPr algn="ctr" defTabSz="685800"/>
                <a:r>
                  <a:rPr lang="es-AR" dirty="0">
                    <a:solidFill>
                      <a:srgbClr val="000000"/>
                    </a:solidFill>
                    <a:latin typeface="Bembo"/>
                  </a:rPr>
                  <a:t>x=r</a:t>
                </a:r>
                <a14:m>
                  <m:oMath xmlns:m="http://schemas.openxmlformats.org/officeDocument/2006/math"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AR" dirty="0">
                  <a:solidFill>
                    <a:srgbClr val="000000"/>
                  </a:solidFill>
                  <a:latin typeface="Bembo"/>
                </a:endParaRPr>
              </a:p>
              <a:p>
                <a:pPr algn="ctr" defTabSz="685800"/>
                <a:r>
                  <a:rPr lang="es-AR" dirty="0">
                    <a:solidFill>
                      <a:srgbClr val="000000"/>
                    </a:solidFill>
                    <a:latin typeface="Bembo"/>
                  </a:rPr>
                  <a:t> y=r</a:t>
                </a:r>
                <a14:m>
                  <m:oMath xmlns:m="http://schemas.openxmlformats.org/officeDocument/2006/math"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</m:t>
                    </m:r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AR" dirty="0">
                  <a:solidFill>
                    <a:srgbClr val="000000"/>
                  </a:solidFill>
                  <a:latin typeface="Bembo"/>
                </a:endParaRPr>
              </a:p>
              <a:p>
                <a:pPr defTabSz="685800"/>
                <a:endParaRPr lang="es-AR" sz="1350" dirty="0">
                  <a:solidFill>
                    <a:srgbClr val="000000"/>
                  </a:solidFill>
                  <a:latin typeface="Bembo"/>
                </a:endParaRPr>
              </a:p>
              <a:p>
                <a:pPr defTabSz="685800"/>
                <a:endParaRPr lang="es-AR" sz="1350" dirty="0">
                  <a:solidFill>
                    <a:srgbClr val="000000"/>
                  </a:solidFill>
                  <a:latin typeface="Bembo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85E6E2A-900E-4572-A451-8D26A8D91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16" y="4224539"/>
                <a:ext cx="2787364" cy="1338828"/>
              </a:xfrm>
              <a:prstGeom prst="rect">
                <a:avLst/>
              </a:prstGeom>
              <a:blipFill>
                <a:blip r:embed="rId6"/>
                <a:stretch>
                  <a:fillRect l="-1969" t="-22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126486B-486F-4D56-A36E-788851D8446F}"/>
                  </a:ext>
                </a:extLst>
              </p:cNvPr>
              <p:cNvSpPr txBox="1"/>
              <p:nvPr/>
            </p:nvSpPr>
            <p:spPr>
              <a:xfrm>
                <a:off x="220231" y="3455642"/>
                <a:ext cx="7814122" cy="555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s-AR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AR" i="1">
                            <a:solidFill>
                              <a:srgbClr val="E78B29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solidFill>
                              <a:srgbClr val="E78B29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 el módulo del Jacobiano </a:t>
                </a:r>
                <a14:m>
                  <m:oMath xmlns:m="http://schemas.openxmlformats.org/officeDocument/2006/math">
                    <m:r>
                      <a:rPr lang="es-AR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s-AR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AR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AR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AR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chemeClr val="accent2">
                        <a:lumMod val="50000"/>
                      </a:schemeClr>
                    </a:solidFill>
                    <a:latin typeface="Bembo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s-AR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s-AR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chemeClr val="accent2">
                        <a:lumMod val="50000"/>
                      </a:schemeClr>
                    </a:solidFill>
                    <a:latin typeface="Bembo"/>
                    <a:cs typeface="Times New Roman" panose="02020603050405020304" pitchFamily="18" charset="0"/>
                  </a:rPr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AR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s-AR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chemeClr val="accent2">
                        <a:lumMod val="50000"/>
                      </a:schemeClr>
                    </a:solidFill>
                    <a:latin typeface="Bembo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s-AR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126486B-486F-4D56-A36E-788851D84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31" y="3455642"/>
                <a:ext cx="7814122" cy="555537"/>
              </a:xfrm>
              <a:prstGeom prst="rect">
                <a:avLst/>
              </a:prstGeom>
              <a:blipFill>
                <a:blip r:embed="rId7"/>
                <a:stretch>
                  <a:fillRect l="-624" b="-109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D42BF53-7643-4567-8D8C-DDFB810E2AC5}"/>
                  </a:ext>
                </a:extLst>
              </p:cNvPr>
              <p:cNvSpPr txBox="1"/>
              <p:nvPr/>
            </p:nvSpPr>
            <p:spPr>
              <a:xfrm>
                <a:off x="467544" y="5285053"/>
                <a:ext cx="6115112" cy="556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14:m>
                  <m:oMath xmlns:m="http://schemas.openxmlformats.org/officeDocument/2006/math">
                    <m:r>
                      <a:rPr lang="es-A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s-A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A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A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AR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A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A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A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A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s-A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s-AR" dirty="0">
                                  <a:solidFill>
                                    <a:srgbClr val="C00000"/>
                                  </a:solidFill>
                                  <a:latin typeface="Bembo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𝑟𝑠𝑒𝑛</m:t>
                              </m:r>
                              <m:r>
                                <a:rPr lang="es-A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s-AR" dirty="0">
                                  <a:solidFill>
                                    <a:srgbClr val="C00000"/>
                                  </a:solidFill>
                                  <a:latin typeface="Bembo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s-A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𝑠𝑒𝑛</m:t>
                              </m:r>
                              <m:r>
                                <a:rPr lang="es-A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s-AR" dirty="0">
                                  <a:solidFill>
                                    <a:srgbClr val="C00000"/>
                                  </a:solidFill>
                                  <a:latin typeface="Bembo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s-A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s-A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s-A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s-AR" dirty="0">
                                  <a:solidFill>
                                    <a:srgbClr val="C00000"/>
                                  </a:solidFill>
                                  <a:latin typeface="Bembo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  <m:r>
                      <a:rPr lang="es-A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A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A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rgbClr val="C00000"/>
                    </a:solidFill>
                    <a:latin typeface="Bembo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s-A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s-A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rgbClr val="C00000"/>
                    </a:solidFill>
                    <a:latin typeface="Bembo"/>
                    <a:cs typeface="Times New Roman" panose="02020603050405020304" pitchFamily="18" charset="0"/>
                  </a:rPr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A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s-A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rgbClr val="C00000"/>
                    </a:solidFill>
                    <a:latin typeface="Bembo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s-A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endParaRPr lang="es-AR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D42BF53-7643-4567-8D8C-DDFB810E2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285053"/>
                <a:ext cx="6115112" cy="556627"/>
              </a:xfrm>
              <a:prstGeom prst="rect">
                <a:avLst/>
              </a:prstGeom>
              <a:blipFill>
                <a:blip r:embed="rId8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44D31A3-3BD7-458B-947A-DCF800EF7B6C}"/>
                  </a:ext>
                </a:extLst>
              </p:cNvPr>
              <p:cNvSpPr txBox="1"/>
              <p:nvPr/>
            </p:nvSpPr>
            <p:spPr>
              <a:xfrm>
                <a:off x="323528" y="5903752"/>
                <a:ext cx="5941484" cy="988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endParaRPr lang="es-AR" dirty="0">
                  <a:solidFill>
                    <a:srgbClr val="000000"/>
                  </a:solidFill>
                  <a:latin typeface="Bembo"/>
                </a:endParaRPr>
              </a:p>
              <a:p>
                <a:pPr defTabSz="685800"/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s-A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𝑑𝑥𝑑𝑦</m:t>
                    </m:r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dirty="0">
                    <a:solidFill>
                      <a:srgbClr val="000000"/>
                    </a:solidFill>
                    <a:latin typeface="Bembo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s-A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s-A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es-A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es-AR" dirty="0">
                                <a:solidFill>
                                  <a:srgbClr val="000000"/>
                                </a:solidFill>
                                <a:latin typeface="Bembo"/>
                              </a:rPr>
                              <m:t> </m:t>
                            </m:r>
                            <m:r>
                              <a:rPr lang="es-AR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s-A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𝑠𝑒𝑛</m:t>
                            </m:r>
                            <m:r>
                              <a:rPr lang="es-A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es-AR" dirty="0">
                                <a:solidFill>
                                  <a:srgbClr val="000000"/>
                                </a:solidFill>
                                <a:latin typeface="Bembo"/>
                              </a:rPr>
                              <m:t> </m:t>
                            </m:r>
                          </m:e>
                        </m:d>
                        <m:r>
                          <a:rPr lang="es-AR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A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AR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685800"/>
                <a:endParaRPr lang="es-AR" sz="1350" dirty="0">
                  <a:solidFill>
                    <a:srgbClr val="000000"/>
                  </a:solidFill>
                  <a:latin typeface="Bembo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44D31A3-3BD7-458B-947A-DCF800EF7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903752"/>
                <a:ext cx="5941484" cy="988732"/>
              </a:xfrm>
              <a:prstGeom prst="rect">
                <a:avLst/>
              </a:prstGeom>
              <a:blipFill>
                <a:blip r:embed="rId9"/>
                <a:stretch>
                  <a:fillRect l="-6872" t="-22086" b="-5460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46418" y="26684"/>
            <a:ext cx="1202225" cy="120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96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1775" y="188640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pPr defTabSz="685800"/>
            <a:fld id="{9D4AEF59-F28E-467C-9EA3-92D1CFAD475A}" type="slidenum">
              <a:rPr lang="en-US">
                <a:solidFill>
                  <a:srgbClr val="000000">
                    <a:lumMod val="85000"/>
                    <a:lumOff val="15000"/>
                  </a:srgbClr>
                </a:solidFill>
                <a:latin typeface="Bembo"/>
              </a:rPr>
              <a:pPr defTabSz="685800"/>
              <a:t>28</a:t>
            </a:fld>
            <a:endParaRPr lang="en-US" dirty="0">
              <a:solidFill>
                <a:srgbClr val="000000">
                  <a:lumMod val="85000"/>
                  <a:lumOff val="15000"/>
                </a:srgbClr>
              </a:solidFill>
              <a:latin typeface="Bemb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24D1727-0E23-45A0-A163-B1865FC1B6BA}"/>
                  </a:ext>
                </a:extLst>
              </p:cNvPr>
              <p:cNvSpPr txBox="1"/>
              <p:nvPr/>
            </p:nvSpPr>
            <p:spPr>
              <a:xfrm>
                <a:off x="501875" y="395901"/>
                <a:ext cx="6046237" cy="2558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 defTabSz="685800">
                  <a:buFont typeface="Arial" panose="020B0604020202020204" pitchFamily="34" charset="0"/>
                  <a:buChar char="•"/>
                </a:pPr>
                <a:r>
                  <a:rPr lang="es-AR" b="1" dirty="0">
                    <a:solidFill>
                      <a:srgbClr val="175AD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Ejemplo resuelto con coordenadas polares APLICACIONES FÍSICAS DE LA INTEGRAL DOBLE:</a:t>
                </a:r>
              </a:p>
              <a:p>
                <a:pPr defTabSz="685800"/>
                <a:endParaRPr lang="es-AR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57175" indent="-257175" defTabSz="685800">
                  <a:buFont typeface="+mj-lt"/>
                  <a:buAutoNum type="arabicPeriod"/>
                </a:pPr>
                <a:r>
                  <a:rPr lang="es-AR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Masa de láminas planas :</a:t>
                </a:r>
              </a:p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𝑚𝑎𝑠𝑎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𝐴𝑟𝑒𝑎</m:t>
                      </m:r>
                    </m:oMath>
                  </m:oMathPara>
                </a14:m>
                <a:endParaRPr lang="es-AR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defTabSz="685800"/>
                <a:r>
                  <a:rPr lang="es-AR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dm=</a:t>
                </a:r>
                <a14:m>
                  <m:oMath xmlns:m="http://schemas.openxmlformats.org/officeDocument/2006/math"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𝑑𝐴</m:t>
                    </m:r>
                  </m:oMath>
                </a14:m>
                <a:endParaRPr lang="es-AR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defTabSz="685800"/>
                <a:endParaRPr lang="es-AR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defTabSz="685800"/>
                <a:r>
                  <a:rPr lang="es-AR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</a:t>
                </a:r>
                <a14:m>
                  <m:oMath xmlns:m="http://schemas.openxmlformats.org/officeDocument/2006/math"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𝜹</m:t>
                        </m:r>
                        <m:d>
                          <m:dPr>
                            <m:ctrlP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𝒅𝑨</m:t>
                        </m:r>
                      </m:e>
                    </m:nary>
                  </m:oMath>
                </a14:m>
                <a:endParaRPr lang="es-AR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defTabSz="685800"/>
                <a:endParaRPr lang="es-AR" sz="13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24D1727-0E23-45A0-A163-B1865FC1B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75" y="395901"/>
                <a:ext cx="6046237" cy="2558906"/>
              </a:xfrm>
              <a:prstGeom prst="rect">
                <a:avLst/>
              </a:prstGeom>
              <a:blipFill>
                <a:blip r:embed="rId4"/>
                <a:stretch>
                  <a:fillRect l="-605" t="-1429" r="-907" b="-221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4D6E19C7-994E-4998-B2AD-7BCD83788A2A}"/>
              </a:ext>
            </a:extLst>
          </p:cNvPr>
          <p:cNvSpPr/>
          <p:nvPr/>
        </p:nvSpPr>
        <p:spPr>
          <a:xfrm>
            <a:off x="3790537" y="2231650"/>
            <a:ext cx="2302938" cy="43883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s-AR" sz="1350">
              <a:solidFill>
                <a:srgbClr val="FFFFFF"/>
              </a:solidFill>
              <a:latin typeface="Bemb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C2FAF88-CDF5-4398-AA5A-9E1898CD0960}"/>
                  </a:ext>
                </a:extLst>
              </p:cNvPr>
              <p:cNvSpPr txBox="1"/>
              <p:nvPr/>
            </p:nvSpPr>
            <p:spPr>
              <a:xfrm>
                <a:off x="251520" y="2710827"/>
                <a:ext cx="84969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s-AR" dirty="0">
                    <a:solidFill>
                      <a:srgbClr val="000000"/>
                    </a:solidFill>
                    <a:latin typeface="Bembo"/>
                  </a:rPr>
                  <a:t>Ejemplo: calcular la masa de la lámina que ocupa la región circular x</a:t>
                </a:r>
                <a:r>
                  <a:rPr lang="es-AR" baseline="30000" dirty="0">
                    <a:solidFill>
                      <a:srgbClr val="000000"/>
                    </a:solidFill>
                    <a:latin typeface="Bembo"/>
                  </a:rPr>
                  <a:t>2</a:t>
                </a:r>
                <a:r>
                  <a:rPr lang="es-AR" dirty="0">
                    <a:solidFill>
                      <a:srgbClr val="000000"/>
                    </a:solidFill>
                    <a:latin typeface="Bembo"/>
                  </a:rPr>
                  <a:t>+y</a:t>
                </a:r>
                <a:r>
                  <a:rPr lang="es-AR" baseline="30000" dirty="0">
                    <a:solidFill>
                      <a:srgbClr val="000000"/>
                    </a:solidFill>
                    <a:latin typeface="Bembo"/>
                  </a:rPr>
                  <a:t>2</a:t>
                </a:r>
                <a:r>
                  <a:rPr lang="es-AR" dirty="0">
                    <a:solidFill>
                      <a:srgbClr val="000000"/>
                    </a:solidFill>
                    <a:latin typeface="Bembo"/>
                  </a:rPr>
                  <a:t>=1 si la densidad en cada punto es proporcional al cuadrado de su distancia al centro </a:t>
                </a:r>
                <a14:m>
                  <m:oMath xmlns:m="http://schemas.openxmlformats.org/officeDocument/2006/math"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𝑘𝑑</m:t>
                    </m:r>
                    <m:r>
                      <a:rPr lang="es-AR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AR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AR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s-A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AR" dirty="0">
                  <a:solidFill>
                    <a:srgbClr val="000000"/>
                  </a:solidFill>
                  <a:latin typeface="Bembo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C2FAF88-CDF5-4398-AA5A-9E1898CD0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710827"/>
                <a:ext cx="8496944" cy="646331"/>
              </a:xfrm>
              <a:prstGeom prst="rect">
                <a:avLst/>
              </a:prstGeom>
              <a:blipFill>
                <a:blip r:embed="rId5"/>
                <a:stretch>
                  <a:fillRect l="-574" t="-4717" b="-150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BB9C72D5-DD59-4725-9DE6-A084B6FCF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5" y="4072459"/>
            <a:ext cx="2319824" cy="19282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D668C1B-0044-4504-9CB2-10B8267E6178}"/>
                  </a:ext>
                </a:extLst>
              </p:cNvPr>
              <p:cNvSpPr txBox="1"/>
              <p:nvPr/>
            </p:nvSpPr>
            <p:spPr>
              <a:xfrm>
                <a:off x="2483768" y="3616917"/>
                <a:ext cx="5700850" cy="533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14:m>
                  <m:oMath xmlns:m="http://schemas.openxmlformats.org/officeDocument/2006/math"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s-AR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d>
                          <m:dPr>
                            <m:ctrlP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s-AR" b="1" i="1" baseline="30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  <m:r>
                              <a:rPr lang="es-AR" b="1" i="1" baseline="30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𝒅𝑨</m:t>
                        </m:r>
                      </m:e>
                    </m:nary>
                  </m:oMath>
                </a14:m>
                <a:r>
                  <a:rPr lang="es-AR" dirty="0">
                    <a:solidFill>
                      <a:srgbClr val="000000"/>
                    </a:solidFill>
                    <a:latin typeface="Bembo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A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A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s-A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nary>
                          <m:naryPr>
                            <m:ctrlPr>
                              <a:rPr lang="es-AR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AR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b>
                          <m:sup>
                            <m:rad>
                              <m:radPr>
                                <m:degHide m:val="on"/>
                                <m:ctrlP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p>
                          <m:e>
                            <m:r>
                              <a:rPr lang="es-AR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s-AR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e>
                        </m:nary>
                      </m:e>
                    </m:nary>
                  </m:oMath>
                </a14:m>
                <a:endParaRPr lang="es-AR" dirty="0">
                  <a:solidFill>
                    <a:srgbClr val="000000"/>
                  </a:solidFill>
                  <a:latin typeface="Bembo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D668C1B-0044-4504-9CB2-10B8267E6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616917"/>
                <a:ext cx="5700850" cy="533288"/>
              </a:xfrm>
              <a:prstGeom prst="rect">
                <a:avLst/>
              </a:prstGeom>
              <a:blipFill>
                <a:blip r:embed="rId7"/>
                <a:stretch>
                  <a:fillRect b="-1022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934C6F1-0429-41E1-ACE9-818F30831077}"/>
                  </a:ext>
                </a:extLst>
              </p:cNvPr>
              <p:cNvSpPr txBox="1"/>
              <p:nvPr/>
            </p:nvSpPr>
            <p:spPr>
              <a:xfrm>
                <a:off x="2411760" y="4409965"/>
                <a:ext cx="6513923" cy="468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14:m>
                  <m:oMath xmlns:m="http://schemas.openxmlformats.org/officeDocument/2006/math">
                    <m:r>
                      <a:rPr lang="es-AR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s-AR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d>
                          <m:dPr>
                            <m:ctrlP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s-AR" b="1" i="1" baseline="30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s-A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  <m:r>
                              <a:rPr lang="es-AR" b="1" i="1" baseline="30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s-A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𝒅𝑨</m:t>
                        </m:r>
                      </m:e>
                    </m:nary>
                  </m:oMath>
                </a14:m>
                <a:r>
                  <a:rPr lang="es-AR" dirty="0">
                    <a:solidFill>
                      <a:srgbClr val="000000"/>
                    </a:solidFill>
                    <a:latin typeface="Bembo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A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A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s-A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A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nary>
                          <m:naryPr>
                            <m:ctrlPr>
                              <a:rPr lang="es-AR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AR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AR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s-AR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s-AR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AR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func>
                                      <m:funcPr>
                                        <m:ctrlPr>
                                          <a:rPr lang="es-AR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s-AR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s-AR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sSup>
                                  <m:sSupPr>
                                    <m:ctrlP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func>
                                      <m:funcPr>
                                        <m:ctrlPr>
                                          <a:rPr lang="es-AR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s-AR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sen</m:t>
                                        </m:r>
                                      </m:fName>
                                      <m:e>
                                        <m:r>
                                          <a:rPr lang="es-AR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s-AR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s-AR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nary>
                      </m:e>
                    </m:nary>
                  </m:oMath>
                </a14:m>
                <a:endParaRPr lang="es-AR" dirty="0">
                  <a:solidFill>
                    <a:srgbClr val="000000"/>
                  </a:solidFill>
                  <a:latin typeface="Bembo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934C6F1-0429-41E1-ACE9-818F30831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409965"/>
                <a:ext cx="6513923" cy="468526"/>
              </a:xfrm>
              <a:prstGeom prst="rect">
                <a:avLst/>
              </a:prstGeom>
              <a:blipFill>
                <a:blip r:embed="rId8"/>
                <a:stretch>
                  <a:fillRect t="-105195" b="-16883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2FCB62B-2ED1-4505-BA28-C90261C4A606}"/>
                  </a:ext>
                </a:extLst>
              </p:cNvPr>
              <p:cNvSpPr txBox="1"/>
              <p:nvPr/>
            </p:nvSpPr>
            <p:spPr>
              <a:xfrm>
                <a:off x="2464718" y="5098031"/>
                <a:ext cx="5258959" cy="620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14:m>
                  <m:oMath xmlns:m="http://schemas.openxmlformats.org/officeDocument/2006/math">
                    <m:r>
                      <a:rPr lang="es-AR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</m:t>
                    </m:r>
                  </m:oMath>
                </a14:m>
                <a:r>
                  <a:rPr lang="es-AR" dirty="0">
                    <a:solidFill>
                      <a:srgbClr val="000000"/>
                    </a:solidFill>
                    <a:latin typeface="Bembo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A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A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s-A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A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nary>
                          <m:naryPr>
                            <m:ctrlPr>
                              <a:rPr lang="es-AR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AR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AR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s-AR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s-AR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s-AR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s-AR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trlP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d>
                                      <m:dPr>
                                        <m:begChr m:val=""/>
                                        <m:endChr m:val="]"/>
                                        <m:ctrlPr>
                                          <a:rPr lang="es-AR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s-AR" i="1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s-AR" i="1" dirty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s-AR" b="0" i="1" dirty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s-AR" i="1" dirty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s-AR" i="1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"/>
                                        <m:endChr m:val="]"/>
                                        <m:ctrlPr>
                                          <a:rPr lang="es-AR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s-AR" i="1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AR" i="1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s-AR" i="1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lang="es-AR" i="1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  <m:r>
                                  <a:rPr lang="es-AR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s-AR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s-AR" dirty="0">
                  <a:solidFill>
                    <a:srgbClr val="000000"/>
                  </a:solidFill>
                  <a:latin typeface="Bembo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2FCB62B-2ED1-4505-BA28-C90261C4A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718" y="5098031"/>
                <a:ext cx="5258959" cy="6208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147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529176" y="927267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BIBLIOGRAFÍA:</a:t>
            </a:r>
            <a:endParaRPr lang="es-AR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0352" y="12252"/>
            <a:ext cx="1689994" cy="1689994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2C189A9-788F-4AAE-A2CC-2711C8CDE412}"/>
              </a:ext>
            </a:extLst>
          </p:cNvPr>
          <p:cNvSpPr txBox="1">
            <a:spLocks/>
          </p:cNvSpPr>
          <p:nvPr/>
        </p:nvSpPr>
        <p:spPr>
          <a:xfrm>
            <a:off x="1547664" y="312711"/>
            <a:ext cx="5976664" cy="9120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s-AR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MATEMÁTICO III</a:t>
            </a:r>
            <a:endParaRPr lang="es-AR" sz="21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9691" y="6246810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876BCD-D22D-4CEC-810A-81A609C609AD}"/>
              </a:ext>
            </a:extLst>
          </p:cNvPr>
          <p:cNvSpPr txBox="1"/>
          <p:nvPr/>
        </p:nvSpPr>
        <p:spPr>
          <a:xfrm>
            <a:off x="496387" y="1742987"/>
            <a:ext cx="812071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Básica </a:t>
            </a:r>
            <a:endParaRPr lang="es-AR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STEWART, James. </a:t>
            </a:r>
            <a:r>
              <a:rPr lang="es-AR" sz="16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Cálculo multivariable</a:t>
            </a:r>
            <a:r>
              <a:rPr lang="es-A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4a ed. México, D.F: Thomson </a:t>
            </a:r>
            <a:r>
              <a:rPr lang="es-AR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A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2002. </a:t>
            </a:r>
            <a:r>
              <a:rPr lang="es-AR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xxiv</a:t>
            </a:r>
            <a:r>
              <a:rPr lang="es-A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640-1151, 44 p. ISBN: 9789687529523.</a:t>
            </a:r>
          </a:p>
          <a:p>
            <a:endParaRPr lang="es-AR" sz="16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APOSTOL, Tom M. </a:t>
            </a:r>
            <a:r>
              <a:rPr lang="es-AR" sz="1600" b="0" i="1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Calculus</a:t>
            </a:r>
            <a:r>
              <a:rPr lang="es-A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Volumen 2. 2a ed. Barcelona: ISBN: 8429150013.</a:t>
            </a:r>
          </a:p>
          <a:p>
            <a:endParaRPr lang="es-MX" sz="16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ZILL, Dennis G. </a:t>
            </a:r>
            <a:r>
              <a:rPr lang="es-MX" sz="16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Ecuaciones diferenciales con aplicaciones de modelado</a:t>
            </a:r>
            <a:r>
              <a:rPr lang="es-MX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8a ed. </a:t>
            </a:r>
            <a:r>
              <a:rPr lang="es-MX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México</a:t>
            </a:r>
            <a:r>
              <a:rPr lang="es-MX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D.F.: Thomson </a:t>
            </a:r>
            <a:r>
              <a:rPr lang="es-MX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MX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2007. </a:t>
            </a:r>
            <a:r>
              <a:rPr lang="es-MX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xii</a:t>
            </a:r>
            <a:r>
              <a:rPr lang="es-MX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[447] p</a:t>
            </a:r>
            <a:r>
              <a:rPr lang="es-MX" sz="1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ISBN: 9789706864871 </a:t>
            </a:r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E74783E-38F0-4908-A121-80145C7BC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498" y="4460550"/>
            <a:ext cx="1653941" cy="194957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474BA38-069A-4E5E-B642-D17DB2692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463987"/>
            <a:ext cx="1653941" cy="194957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95ECC37-D184-4076-B600-0819CF5957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1045" y="4454367"/>
            <a:ext cx="1415908" cy="19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7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8347" y="55075"/>
            <a:ext cx="925653" cy="92565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EFE58CF-F81F-4F34-B06C-2A2A0193994C}"/>
              </a:ext>
            </a:extLst>
          </p:cNvPr>
          <p:cNvSpPr txBox="1"/>
          <p:nvPr/>
        </p:nvSpPr>
        <p:spPr>
          <a:xfrm>
            <a:off x="341051" y="419180"/>
            <a:ext cx="77686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DE AREAS MEDIANTE INTEGRALES DOBLES: </a:t>
            </a:r>
          </a:p>
          <a:p>
            <a:endParaRPr lang="es-A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C8D34B3-62AE-4F35-AB6E-67DD88EF7F42}"/>
              </a:ext>
            </a:extLst>
          </p:cNvPr>
          <p:cNvSpPr txBox="1"/>
          <p:nvPr/>
        </p:nvSpPr>
        <p:spPr>
          <a:xfrm>
            <a:off x="341051" y="908720"/>
            <a:ext cx="74888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0" i="0" u="none" strike="noStrike" baseline="0" dirty="0">
                <a:solidFill>
                  <a:srgbClr val="008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teorema de </a:t>
            </a:r>
            <a:r>
              <a:rPr lang="es-MX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Fubini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establece que si </a:t>
            </a:r>
            <a:r>
              <a:rPr lang="es-MX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continua sobre </a:t>
            </a:r>
            <a:r>
              <a:rPr lang="es-MX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 integral doble se puede evaluar por “integración parcial” respecto a cada variable, una a la vez.  Este es el método de “integrales iteradas”. Primero debemos especificar dos maneras de describir una misma región.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B184E1-ED16-40A3-B6A3-41D0CD21B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6" y="2132412"/>
            <a:ext cx="7885101" cy="28386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843DBF2-E06E-4669-B232-604EAC2ED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859" y="4971049"/>
            <a:ext cx="20288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8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8347" y="55075"/>
            <a:ext cx="925653" cy="92565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EFE58CF-F81F-4F34-B06C-2A2A0193994C}"/>
              </a:ext>
            </a:extLst>
          </p:cNvPr>
          <p:cNvSpPr txBox="1"/>
          <p:nvPr/>
        </p:nvSpPr>
        <p:spPr>
          <a:xfrm>
            <a:off x="341051" y="419180"/>
            <a:ext cx="7768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DE AREAS MEDIANTE INTEGRALES DOBLES:  INTEGRALES ITERADAS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FBD43E-0776-46FA-84B0-6C8473760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340768"/>
            <a:ext cx="7858132" cy="29315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D0FDAF2-3F7F-454D-AF54-35B5FB1B8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341" y="4077514"/>
            <a:ext cx="2376264" cy="25353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072D7A5-FD24-4322-8403-188BE92CB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6" y="4581128"/>
            <a:ext cx="3072495" cy="185464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6ABC01F-83C9-4F0A-AF57-C7E5CADFB0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9308" y="4992619"/>
            <a:ext cx="540913" cy="5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7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3902" y="4912801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1635724-9DBE-4ABF-B187-196F128D6D7C}"/>
                  </a:ext>
                </a:extLst>
              </p:cNvPr>
              <p:cNvSpPr txBox="1"/>
              <p:nvPr/>
            </p:nvSpPr>
            <p:spPr>
              <a:xfrm>
                <a:off x="332928" y="472276"/>
                <a:ext cx="8415536" cy="689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EJEMPLO: Calcular el AREA de la región  A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s-A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nary>
                    <m:r>
                      <a:rPr lang="es-A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𝑑𝐴</m:t>
                    </m:r>
                  </m:oMath>
                </a14:m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con R dado por x </a:t>
                </a:r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0;   x</a:t>
                </a:r>
                <a:r>
                  <a:rPr lang="es-AR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y4    luego y</a:t>
                </a:r>
                <a:r>
                  <a:rPr lang="es-A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(x)=4  e y</a:t>
                </a:r>
                <a:r>
                  <a:rPr lang="es-A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(x)=x</a:t>
                </a:r>
                <a:r>
                  <a:rPr lang="es-AR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1635724-9DBE-4ABF-B187-196F128D6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28" y="472276"/>
                <a:ext cx="8415536" cy="689163"/>
              </a:xfrm>
              <a:prstGeom prst="rect">
                <a:avLst/>
              </a:prstGeom>
              <a:blipFill>
                <a:blip r:embed="rId4"/>
                <a:stretch>
                  <a:fillRect l="-652" t="-78070" r="-507" b="-745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8C135BCE-999D-414D-A3EC-BB3EC73FE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24" y="1400418"/>
            <a:ext cx="2568063" cy="223286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76A29C4-297E-48CB-A130-25A2C2EA2CBA}"/>
              </a:ext>
            </a:extLst>
          </p:cNvPr>
          <p:cNvSpPr txBox="1"/>
          <p:nvPr/>
        </p:nvSpPr>
        <p:spPr>
          <a:xfrm>
            <a:off x="3003123" y="1494689"/>
            <a:ext cx="1546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u="sng" dirty="0"/>
              <a:t>Si planteo por x: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591EC10-E81C-4E0A-BA85-DC1787A41E9B}"/>
                  </a:ext>
                </a:extLst>
              </p:cNvPr>
              <p:cNvSpPr txBox="1"/>
              <p:nvPr/>
            </p:nvSpPr>
            <p:spPr>
              <a:xfrm>
                <a:off x="3406672" y="2094429"/>
                <a:ext cx="3904723" cy="334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AR" sz="1600" dirty="0"/>
                  <a:t>A=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nary>
                      <m:nary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sub>
                      <m: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es-A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𝑑𝑦</m:t>
                        </m:r>
                        <m:r>
                          <a:rPr lang="es-A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s-A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A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A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s-A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AR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s-AR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AR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s-AR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s-AR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s-AR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trlPr>
                                  <a:rPr lang="es-A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s-A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s-A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A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1600" i="1">
                                        <a:latin typeface="Cambria Math" panose="02040503050406030204" pitchFamily="18" charset="0"/>
                                      </a:rPr>
                                      <m:t>4−</m:t>
                                    </m:r>
                                    <m:sSup>
                                      <m:sSupPr>
                                        <m:ctrlPr>
                                          <a:rPr lang="es-AR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AR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s-AR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AR" sz="16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s-AR" sz="16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591EC10-E81C-4E0A-BA85-DC1787A4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72" y="2094429"/>
                <a:ext cx="3904723" cy="334387"/>
              </a:xfrm>
              <a:prstGeom prst="rect">
                <a:avLst/>
              </a:prstGeom>
              <a:blipFill>
                <a:blip r:embed="rId6"/>
                <a:stretch>
                  <a:fillRect l="-5938" t="-144444" r="-781" b="-2240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688B104-09E7-4239-879D-BEA139D5BCD4}"/>
                  </a:ext>
                </a:extLst>
              </p:cNvPr>
              <p:cNvSpPr txBox="1"/>
              <p:nvPr/>
            </p:nvSpPr>
            <p:spPr>
              <a:xfrm>
                <a:off x="3214868" y="2661982"/>
                <a:ext cx="3181897" cy="547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AR" sz="1600" dirty="0"/>
                  <a:t>A</a:t>
                </a:r>
                <a14:m>
                  <m:oMath xmlns:m="http://schemas.openxmlformats.org/officeDocument/2006/math">
                    <m:r>
                      <a:rPr lang="es-AR" sz="16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A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s-A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A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A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A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A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A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s-AR" sz="16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s-AR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s-A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8−</m:t>
                        </m:r>
                        <m:f>
                          <m:fPr>
                            <m:ctrlPr>
                              <a:rPr lang="es-A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s-AR" sz="16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AR" sz="1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AR" sz="16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688B104-09E7-4239-879D-BEA139D5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868" y="2661982"/>
                <a:ext cx="3181897" cy="547971"/>
              </a:xfrm>
              <a:prstGeom prst="rect">
                <a:avLst/>
              </a:prstGeom>
              <a:blipFill>
                <a:blip r:embed="rId7"/>
                <a:stretch>
                  <a:fillRect l="-383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>
            <a:extLst>
              <a:ext uri="{FF2B5EF4-FFF2-40B4-BE49-F238E27FC236}">
                <a16:creationId xmlns:a16="http://schemas.microsoft.com/office/drawing/2014/main" id="{2AA57C1B-DA97-4623-A990-209C84D3A6C1}"/>
              </a:ext>
            </a:extLst>
          </p:cNvPr>
          <p:cNvSpPr txBox="1"/>
          <p:nvPr/>
        </p:nvSpPr>
        <p:spPr>
          <a:xfrm>
            <a:off x="2994147" y="3757083"/>
            <a:ext cx="1546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u="sng" dirty="0"/>
              <a:t>Si planteo por y: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720546F-3CC7-4110-8CAB-F655B012A96F}"/>
                  </a:ext>
                </a:extLst>
              </p:cNvPr>
              <p:cNvSpPr txBox="1"/>
              <p:nvPr/>
            </p:nvSpPr>
            <p:spPr>
              <a:xfrm>
                <a:off x="3275856" y="4232366"/>
                <a:ext cx="3770969" cy="377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AR" sz="1600" dirty="0"/>
                  <a:t>A=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nary>
                      <m:nary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A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ad>
                          <m:radPr>
                            <m:degHide m:val="on"/>
                            <m:ctrlP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rad>
                      </m:sup>
                      <m:e>
                        <m:r>
                          <a:rPr lang="es-A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s-A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s-A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A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A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s-A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A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s-AR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ad>
                                      <m:radPr>
                                        <m:degHide m:val="on"/>
                                        <m:ctrlPr>
                                          <a:rPr lang="es-AR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s-AR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rad>
                                  </m:sup>
                                </m:sSubSup>
                              </m:e>
                            </m:d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trlPr>
                                  <a:rPr lang="es-A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s-A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s-AR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  <m:e>
                                <m:r>
                                  <a:rPr lang="es-AR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A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AR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rad>
                                <m:r>
                                  <a:rPr lang="es-AR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AR" sz="16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s-AR" sz="16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720546F-3CC7-4110-8CAB-F655B012A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232366"/>
                <a:ext cx="3770969" cy="377732"/>
              </a:xfrm>
              <a:prstGeom prst="rect">
                <a:avLst/>
              </a:prstGeom>
              <a:blipFill>
                <a:blip r:embed="rId8"/>
                <a:stretch>
                  <a:fillRect l="-5977" t="-117742" r="-1131" b="-19032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agen 20">
            <a:extLst>
              <a:ext uri="{FF2B5EF4-FFF2-40B4-BE49-F238E27FC236}">
                <a16:creationId xmlns:a16="http://schemas.microsoft.com/office/drawing/2014/main" id="{BBC0157C-A649-423B-908A-8AEC3C73D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0517" y="3956132"/>
            <a:ext cx="2696923" cy="2344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50E0BB4-BE2F-4D90-9C5E-7AEC6AD03C07}"/>
                  </a:ext>
                </a:extLst>
              </p:cNvPr>
              <p:cNvSpPr txBox="1"/>
              <p:nvPr/>
            </p:nvSpPr>
            <p:spPr>
              <a:xfrm>
                <a:off x="3563888" y="4975382"/>
                <a:ext cx="2660728" cy="547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AR" sz="1350" dirty="0"/>
                  <a:t> </a:t>
                </a:r>
                <a:r>
                  <a:rPr lang="es-AR" sz="1600" dirty="0"/>
                  <a:t>A </a:t>
                </a:r>
                <a14:m>
                  <m:oMath xmlns:m="http://schemas.openxmlformats.org/officeDocument/2006/math">
                    <m:r>
                      <a:rPr lang="es-AR" sz="16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AR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s-A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A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A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AR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s-AR" sz="1600" i="1">
                                            <a:latin typeface="Cambria Math" panose="02040503050406030204" pitchFamily="18" charset="0"/>
                                          </a:rPr>
                                          <m:t>3/2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s-AR" sz="1600" i="1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s-A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e>
                    </m:d>
                    <m:r>
                      <a:rPr lang="es-A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A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16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num>
                          <m:den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s-AR" sz="16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A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AR" sz="16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50E0BB4-BE2F-4D90-9C5E-7AEC6AD03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975382"/>
                <a:ext cx="2660728" cy="547971"/>
              </a:xfrm>
              <a:prstGeom prst="rect">
                <a:avLst/>
              </a:prstGeom>
              <a:blipFill>
                <a:blip r:embed="rId9"/>
                <a:stretch>
                  <a:fillRect l="-344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8F351CD0-7768-4091-9DA5-F7018E897F48}"/>
              </a:ext>
            </a:extLst>
          </p:cNvPr>
          <p:cNvSpPr txBox="1"/>
          <p:nvPr/>
        </p:nvSpPr>
        <p:spPr>
          <a:xfrm>
            <a:off x="2223148" y="2903969"/>
            <a:ext cx="33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2576CE-DA6B-45E1-8FFC-A7ACC78D1706}"/>
              </a:ext>
            </a:extLst>
          </p:cNvPr>
          <p:cNvSpPr txBox="1"/>
          <p:nvPr/>
        </p:nvSpPr>
        <p:spPr>
          <a:xfrm>
            <a:off x="971600" y="129381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10847B1-F286-48C5-888C-FF1059503D88}"/>
              </a:ext>
            </a:extLst>
          </p:cNvPr>
          <p:cNvSpPr txBox="1"/>
          <p:nvPr/>
        </p:nvSpPr>
        <p:spPr>
          <a:xfrm>
            <a:off x="174631" y="532924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D1E86A8-00B2-4569-8518-0609F30A6898}"/>
              </a:ext>
            </a:extLst>
          </p:cNvPr>
          <p:cNvSpPr txBox="1"/>
          <p:nvPr/>
        </p:nvSpPr>
        <p:spPr>
          <a:xfrm>
            <a:off x="1893595" y="3910971"/>
            <a:ext cx="33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8756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5FD233A8-657A-4FDB-9F23-54354298A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69" y="3024005"/>
            <a:ext cx="4858698" cy="27866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CDC6D6-33B0-41F4-9C00-C375DAD91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80" y="1572958"/>
            <a:ext cx="3300413" cy="2443163"/>
          </a:xfrm>
          <a:prstGeom prst="rect">
            <a:avLst/>
          </a:prstGeom>
        </p:spPr>
      </p:pic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3902" y="4912801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EFE58CF-F81F-4F34-B06C-2A2A0193994C}"/>
              </a:ext>
            </a:extLst>
          </p:cNvPr>
          <p:cNvSpPr txBox="1"/>
          <p:nvPr/>
        </p:nvSpPr>
        <p:spPr>
          <a:xfrm>
            <a:off x="3246187" y="1404738"/>
            <a:ext cx="5270063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350" dirty="0">
                <a:latin typeface="TimesLTStd-Roman"/>
              </a:rPr>
              <a:t>Supongamos que partimos de la grafica de una superficie S cuya ecuación es la función z= </a:t>
            </a:r>
            <a:r>
              <a:rPr lang="es-MX" sz="1350" i="1" dirty="0">
                <a:latin typeface="TimesLTStd-Italic"/>
              </a:rPr>
              <a:t>f(</a:t>
            </a:r>
            <a:r>
              <a:rPr lang="es-MX" sz="1350" i="1" dirty="0" err="1">
                <a:latin typeface="TimesLTStd-Italic"/>
              </a:rPr>
              <a:t>x,y</a:t>
            </a:r>
            <a:r>
              <a:rPr lang="es-MX" sz="1350" dirty="0">
                <a:latin typeface="TimesLTStd-Italic"/>
              </a:rPr>
              <a:t>) su proyección en el plano </a:t>
            </a:r>
            <a:r>
              <a:rPr lang="es-MX" sz="1350" i="1" dirty="0" err="1">
                <a:latin typeface="TimesLTStd-Italic"/>
              </a:rPr>
              <a:t>xy</a:t>
            </a:r>
            <a:r>
              <a:rPr lang="es-MX" sz="1350" i="1" dirty="0">
                <a:latin typeface="TimesLTStd-Italic"/>
              </a:rPr>
              <a:t> </a:t>
            </a:r>
            <a:r>
              <a:rPr lang="es-MX" sz="1350" dirty="0">
                <a:latin typeface="TimesLTStd-Italic"/>
              </a:rPr>
              <a:t>esta</a:t>
            </a:r>
            <a:r>
              <a:rPr lang="es-MX" sz="1350" i="1" dirty="0">
                <a:latin typeface="TimesLTStd-Italic"/>
              </a:rPr>
              <a:t> </a:t>
            </a:r>
            <a:r>
              <a:rPr lang="es-MX" sz="1350" dirty="0">
                <a:latin typeface="TimesLTStd-Roman"/>
              </a:rPr>
              <a:t>definida sobre un rectángulo </a:t>
            </a:r>
            <a:r>
              <a:rPr lang="es-AR" sz="1350" dirty="0">
                <a:latin typeface="TimesLTStd-Roman"/>
              </a:rPr>
              <a:t>cerrado </a:t>
            </a:r>
            <a:r>
              <a:rPr lang="es-AR" sz="1350" dirty="0" err="1">
                <a:latin typeface="TimesLTStd-Roman"/>
              </a:rPr>
              <a:t>abcd</a:t>
            </a:r>
            <a:r>
              <a:rPr lang="es-AR" sz="1350" dirty="0">
                <a:latin typeface="TimesLTStd-Roman"/>
              </a:rPr>
              <a:t>. </a:t>
            </a:r>
            <a:r>
              <a:rPr lang="es-MX" sz="1350" dirty="0">
                <a:latin typeface="TimesLTStd-Roman"/>
              </a:rPr>
              <a:t>El objetivo es hallar el volumen de </a:t>
            </a:r>
            <a:r>
              <a:rPr lang="es-MX" sz="1350" i="1" dirty="0">
                <a:latin typeface="TimesLTStd-Italic"/>
              </a:rPr>
              <a:t>S</a:t>
            </a:r>
            <a:r>
              <a:rPr lang="es-MX" sz="1350" dirty="0">
                <a:latin typeface="TimesLTStd-Roman"/>
              </a:rPr>
              <a:t>.</a:t>
            </a:r>
            <a:endParaRPr lang="es-MX" sz="135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E0DFFC-24E4-48F7-A8D1-C9AAA0A1F2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3897" y="2498423"/>
            <a:ext cx="4858698" cy="48577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A0D01A6-0584-4933-BD2B-50A49678FD80}"/>
              </a:ext>
            </a:extLst>
          </p:cNvPr>
          <p:cNvSpPr txBox="1"/>
          <p:nvPr/>
        </p:nvSpPr>
        <p:spPr>
          <a:xfrm>
            <a:off x="218316" y="4072150"/>
            <a:ext cx="3696533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350" dirty="0">
                <a:latin typeface="TimesLTStd-Roman"/>
              </a:rPr>
              <a:t>El primer paso es dividir el rectángulo </a:t>
            </a:r>
            <a:r>
              <a:rPr lang="es-MX" sz="1350" i="1" dirty="0">
                <a:latin typeface="TimesLTStd-Italic"/>
              </a:rPr>
              <a:t>R </a:t>
            </a:r>
            <a:r>
              <a:rPr lang="es-MX" sz="1350" dirty="0">
                <a:latin typeface="TimesLTStd-Roman"/>
              </a:rPr>
              <a:t>en </a:t>
            </a:r>
            <a:r>
              <a:rPr lang="es-MX" sz="1350" dirty="0" err="1">
                <a:latin typeface="TimesLTStd-Roman"/>
              </a:rPr>
              <a:t>subrectángulos</a:t>
            </a:r>
            <a:r>
              <a:rPr lang="es-MX" sz="1350" dirty="0">
                <a:latin typeface="TimesLTStd-Roman"/>
              </a:rPr>
              <a:t>. </a:t>
            </a:r>
          </a:p>
          <a:p>
            <a:pPr algn="l"/>
            <a:r>
              <a:rPr lang="es-MX" sz="1350" dirty="0">
                <a:latin typeface="TimesLTStd-Roman"/>
              </a:rPr>
              <a:t>Esto se hace dividiendo el </a:t>
            </a:r>
            <a:r>
              <a:rPr lang="es-AR" sz="1350" dirty="0">
                <a:latin typeface="TimesLTStd-Roman"/>
              </a:rPr>
              <a:t>intervalo [</a:t>
            </a:r>
            <a:r>
              <a:rPr lang="es-AR" sz="1350" i="1" dirty="0">
                <a:latin typeface="TimesLTStd-Italic"/>
              </a:rPr>
              <a:t>a</a:t>
            </a:r>
            <a:r>
              <a:rPr lang="es-AR" sz="1350" dirty="0">
                <a:latin typeface="TimesLTStd-Roman"/>
              </a:rPr>
              <a:t>, </a:t>
            </a:r>
            <a:r>
              <a:rPr lang="es-AR" sz="1350" i="1" dirty="0">
                <a:latin typeface="TimesLTStd-Italic"/>
              </a:rPr>
              <a:t>b</a:t>
            </a:r>
            <a:r>
              <a:rPr lang="es-AR" sz="1350" dirty="0">
                <a:latin typeface="TimesLTStd-Roman"/>
              </a:rPr>
              <a:t>] en </a:t>
            </a:r>
            <a:r>
              <a:rPr lang="es-AR" sz="1350" i="1" dirty="0">
                <a:latin typeface="TimesLTStd-Italic"/>
              </a:rPr>
              <a:t>m </a:t>
            </a:r>
            <a:r>
              <a:rPr lang="es-AR" sz="1350" dirty="0">
                <a:latin typeface="TimesLTStd-Roman"/>
              </a:rPr>
              <a:t>subintervalos de igual ancho: </a:t>
            </a:r>
            <a:r>
              <a:rPr lang="es-AR" sz="1350" dirty="0">
                <a:latin typeface="MathematicalPi-One"/>
                <a:sym typeface="Symbol" panose="05050102010706020507" pitchFamily="18" charset="2"/>
              </a:rPr>
              <a:t></a:t>
            </a:r>
            <a:r>
              <a:rPr lang="es-AR" sz="1350" i="1" dirty="0">
                <a:latin typeface="TimesLTStd-Italic"/>
              </a:rPr>
              <a:t>x =</a:t>
            </a:r>
            <a:r>
              <a:rPr lang="es-AR" sz="1350" dirty="0">
                <a:latin typeface="MathematicalPi-Five"/>
              </a:rPr>
              <a:t> </a:t>
            </a:r>
            <a:r>
              <a:rPr lang="es-AR" sz="1350" dirty="0">
                <a:latin typeface="TimesLTStd-Roman"/>
              </a:rPr>
              <a:t>(</a:t>
            </a:r>
            <a:r>
              <a:rPr lang="es-AR" sz="1350" i="1" dirty="0">
                <a:latin typeface="TimesLTStd-Italic"/>
              </a:rPr>
              <a:t>b-a</a:t>
            </a:r>
            <a:r>
              <a:rPr lang="es-AR" sz="1350" dirty="0">
                <a:latin typeface="TimesLTStd-Roman"/>
              </a:rPr>
              <a:t>)/</a:t>
            </a:r>
            <a:r>
              <a:rPr lang="es-AR" sz="1350" i="1" dirty="0">
                <a:latin typeface="TimesLTStd-Italic"/>
              </a:rPr>
              <a:t>m.</a:t>
            </a:r>
          </a:p>
          <a:p>
            <a:endParaRPr lang="es-MX" sz="1350" dirty="0">
              <a:latin typeface="TimesLTStd-Roman"/>
            </a:endParaRPr>
          </a:p>
          <a:p>
            <a:r>
              <a:rPr lang="es-MX" sz="1350" dirty="0">
                <a:latin typeface="TimesLTStd-Roman"/>
              </a:rPr>
              <a:t>También dividimos el </a:t>
            </a:r>
            <a:r>
              <a:rPr lang="es-AR" sz="1350" dirty="0">
                <a:latin typeface="TimesLTStd-Roman"/>
              </a:rPr>
              <a:t>intervalo [</a:t>
            </a:r>
            <a:r>
              <a:rPr lang="es-AR" sz="1350" i="1" dirty="0">
                <a:latin typeface="TimesLTStd-Italic"/>
              </a:rPr>
              <a:t>c</a:t>
            </a:r>
            <a:r>
              <a:rPr lang="es-AR" sz="1350" dirty="0">
                <a:latin typeface="TimesLTStd-Roman"/>
              </a:rPr>
              <a:t>, </a:t>
            </a:r>
            <a:r>
              <a:rPr lang="es-AR" sz="1350" i="1" dirty="0">
                <a:latin typeface="TimesLTStd-Italic"/>
              </a:rPr>
              <a:t>d</a:t>
            </a:r>
            <a:r>
              <a:rPr lang="es-AR" sz="1350" dirty="0">
                <a:latin typeface="TimesLTStd-Roman"/>
              </a:rPr>
              <a:t>] en </a:t>
            </a:r>
            <a:r>
              <a:rPr lang="es-AR" sz="1350" i="1" dirty="0">
                <a:latin typeface="TimesLTStd-Italic"/>
              </a:rPr>
              <a:t>n </a:t>
            </a:r>
            <a:r>
              <a:rPr lang="es-AR" sz="1350" dirty="0">
                <a:latin typeface="TimesLTStd-Roman"/>
              </a:rPr>
              <a:t>subintervalos de igual ancho: </a:t>
            </a:r>
          </a:p>
          <a:p>
            <a:r>
              <a:rPr lang="es-AR" sz="1350" dirty="0">
                <a:latin typeface="MathematicalPi-One"/>
                <a:sym typeface="Symbol" panose="05050102010706020507" pitchFamily="18" charset="2"/>
              </a:rPr>
              <a:t></a:t>
            </a:r>
            <a:r>
              <a:rPr lang="es-AR" sz="1350" i="1" dirty="0">
                <a:latin typeface="TimesLTStd-Italic"/>
                <a:sym typeface="Symbol" panose="05050102010706020507" pitchFamily="18" charset="2"/>
              </a:rPr>
              <a:t>y</a:t>
            </a:r>
            <a:r>
              <a:rPr lang="es-AR" sz="1350" i="1" dirty="0">
                <a:latin typeface="TimesLTStd-Italic"/>
              </a:rPr>
              <a:t> =</a:t>
            </a:r>
            <a:r>
              <a:rPr lang="es-AR" sz="1350" dirty="0">
                <a:latin typeface="MathematicalPi-Five"/>
              </a:rPr>
              <a:t> </a:t>
            </a:r>
            <a:r>
              <a:rPr lang="es-AR" sz="1350" dirty="0">
                <a:latin typeface="TimesLTStd-Roman"/>
              </a:rPr>
              <a:t>(</a:t>
            </a:r>
            <a:r>
              <a:rPr lang="es-AR" sz="1350" i="1" dirty="0">
                <a:latin typeface="TimesLTStd-Italic"/>
              </a:rPr>
              <a:t>d-c</a:t>
            </a:r>
            <a:r>
              <a:rPr lang="es-AR" sz="1350" dirty="0">
                <a:latin typeface="TimesLTStd-Roman"/>
              </a:rPr>
              <a:t>)/</a:t>
            </a:r>
            <a:r>
              <a:rPr lang="es-AR" sz="1350" i="1" dirty="0">
                <a:latin typeface="TimesLTStd-Italic"/>
              </a:rPr>
              <a:t>n</a:t>
            </a:r>
            <a:endParaRPr lang="es-AR" sz="1350" dirty="0"/>
          </a:p>
          <a:p>
            <a:pPr algn="l"/>
            <a:endParaRPr lang="es-AR" sz="135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926D3FF-3F09-47A5-A0E6-C63CADFF2D79}"/>
              </a:ext>
            </a:extLst>
          </p:cNvPr>
          <p:cNvSpPr txBox="1"/>
          <p:nvPr/>
        </p:nvSpPr>
        <p:spPr>
          <a:xfrm>
            <a:off x="323528" y="475769"/>
            <a:ext cx="78147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A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DE VOLÚMENES CON </a:t>
            </a:r>
            <a:r>
              <a:rPr lang="es-MX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INTEGRALES DOBLES</a:t>
            </a:r>
          </a:p>
        </p:txBody>
      </p:sp>
    </p:spTree>
    <p:extLst>
      <p:ext uri="{BB962C8B-B14F-4D97-AF65-F5344CB8AC3E}">
        <p14:creationId xmlns:p14="http://schemas.microsoft.com/office/powerpoint/2010/main" val="420526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3902" y="4912801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EFE58CF-F81F-4F34-B06C-2A2A0193994C}"/>
              </a:ext>
            </a:extLst>
          </p:cNvPr>
          <p:cNvSpPr txBox="1"/>
          <p:nvPr/>
        </p:nvSpPr>
        <p:spPr>
          <a:xfrm>
            <a:off x="258058" y="1041817"/>
            <a:ext cx="3499847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350" dirty="0">
                <a:latin typeface="TimesLTStd-Roman"/>
              </a:rPr>
              <a:t>Si tomamos un rectángulo cualquiera </a:t>
            </a:r>
            <a:r>
              <a:rPr lang="es-MX" sz="1350" i="1" dirty="0" err="1">
                <a:latin typeface="TimesLTStd-Italic"/>
              </a:rPr>
              <a:t>Rij</a:t>
            </a:r>
            <a:r>
              <a:rPr lang="es-MX" sz="1350" dirty="0">
                <a:latin typeface="TimesLTStd-Roman"/>
              </a:rPr>
              <a:t>, entonces podemos aproximar el volumen como Área x Altura:</a:t>
            </a:r>
          </a:p>
          <a:p>
            <a:pPr algn="l"/>
            <a:endParaRPr lang="es-MX" sz="1350" dirty="0">
              <a:latin typeface="TimesLTStd-Roman"/>
              <a:sym typeface="Symbol" panose="05050102010706020507" pitchFamily="18" charset="2"/>
            </a:endParaRPr>
          </a:p>
          <a:p>
            <a:pPr algn="l"/>
            <a:r>
              <a:rPr lang="es-MX" sz="1350" i="1" dirty="0">
                <a:latin typeface="TimesLTStd-Roman"/>
                <a:sym typeface="Symbol" panose="05050102010706020507" pitchFamily="18" charset="2"/>
              </a:rPr>
              <a:t>V = (</a:t>
            </a:r>
            <a:r>
              <a:rPr lang="es-MX" sz="1350" i="1" dirty="0" err="1">
                <a:latin typeface="TimesLTStd-Roman"/>
                <a:sym typeface="Symbol" panose="05050102010706020507" pitchFamily="18" charset="2"/>
              </a:rPr>
              <a:t>y</a:t>
            </a:r>
            <a:r>
              <a:rPr lang="es-MX" sz="1350" i="1" baseline="-25000" dirty="0" err="1">
                <a:latin typeface="TimesLTStd-Roman"/>
              </a:rPr>
              <a:t>ij</a:t>
            </a:r>
            <a:r>
              <a:rPr lang="es-MX" sz="1350" i="1" dirty="0">
                <a:latin typeface="TimesLTStd-Roman"/>
                <a:sym typeface="Symbol" panose="05050102010706020507" pitchFamily="18" charset="2"/>
              </a:rPr>
              <a:t>. </a:t>
            </a:r>
            <a:r>
              <a:rPr lang="es-MX" sz="1350" i="1" dirty="0" err="1">
                <a:latin typeface="TimesLTStd-Roman"/>
                <a:sym typeface="Symbol" panose="05050102010706020507" pitchFamily="18" charset="2"/>
              </a:rPr>
              <a:t>x</a:t>
            </a:r>
            <a:r>
              <a:rPr lang="es-MX" sz="1350" i="1" baseline="-25000" dirty="0" err="1">
                <a:latin typeface="TimesLTStd-Roman"/>
              </a:rPr>
              <a:t>ij</a:t>
            </a:r>
            <a:r>
              <a:rPr lang="es-MX" sz="1350" i="1" dirty="0">
                <a:latin typeface="TimesLTStd-Roman"/>
                <a:sym typeface="Symbol" panose="05050102010706020507" pitchFamily="18" charset="2"/>
              </a:rPr>
              <a:t>) . </a:t>
            </a:r>
            <a:r>
              <a:rPr lang="es-MX" sz="1350" i="1" dirty="0">
                <a:latin typeface="TimesLTStd-Roman"/>
              </a:rPr>
              <a:t>f(</a:t>
            </a:r>
            <a:r>
              <a:rPr lang="es-MX" sz="1350" i="1" dirty="0" err="1">
                <a:latin typeface="TimesLTStd-Roman"/>
              </a:rPr>
              <a:t>x</a:t>
            </a:r>
            <a:r>
              <a:rPr lang="es-MX" sz="1350" i="1" baseline="-25000" dirty="0" err="1">
                <a:latin typeface="TimesLTStd-Roman"/>
              </a:rPr>
              <a:t>ij</a:t>
            </a:r>
            <a:r>
              <a:rPr lang="es-MX" sz="1350" i="1" dirty="0">
                <a:latin typeface="TimesLTStd-Roman"/>
              </a:rPr>
              <a:t>, </a:t>
            </a:r>
            <a:r>
              <a:rPr lang="es-MX" sz="1350" i="1" dirty="0" err="1">
                <a:latin typeface="TimesLTStd-Roman"/>
              </a:rPr>
              <a:t>y</a:t>
            </a:r>
            <a:r>
              <a:rPr lang="es-MX" sz="1350" i="1" baseline="-25000" dirty="0" err="1">
                <a:latin typeface="TimesLTStd-Roman"/>
              </a:rPr>
              <a:t>ij</a:t>
            </a:r>
            <a:r>
              <a:rPr lang="es-MX" sz="1350" i="1" dirty="0">
                <a:latin typeface="TimesLTStd-Roman"/>
              </a:rPr>
              <a:t>)= </a:t>
            </a:r>
            <a:r>
              <a:rPr lang="es-MX" sz="1350" i="1" dirty="0">
                <a:latin typeface="TimesLTStd-Roman"/>
                <a:sym typeface="Symbol" panose="05050102010706020507" pitchFamily="18" charset="2"/>
              </a:rPr>
              <a:t>A . </a:t>
            </a:r>
            <a:r>
              <a:rPr lang="es-MX" sz="1350" i="1" dirty="0">
                <a:latin typeface="TimesLTStd-Roman"/>
              </a:rPr>
              <a:t>f(</a:t>
            </a:r>
            <a:r>
              <a:rPr lang="es-MX" sz="1350" i="1" dirty="0" err="1">
                <a:latin typeface="TimesLTStd-Roman"/>
              </a:rPr>
              <a:t>x</a:t>
            </a:r>
            <a:r>
              <a:rPr lang="es-MX" sz="1350" i="1" baseline="-25000" dirty="0" err="1">
                <a:latin typeface="TimesLTStd-Roman"/>
              </a:rPr>
              <a:t>ij</a:t>
            </a:r>
            <a:r>
              <a:rPr lang="es-MX" sz="1350" i="1" dirty="0">
                <a:latin typeface="TimesLTStd-Roman"/>
              </a:rPr>
              <a:t>, </a:t>
            </a:r>
            <a:r>
              <a:rPr lang="es-MX" sz="1350" i="1" dirty="0" err="1">
                <a:latin typeface="TimesLTStd-Roman"/>
              </a:rPr>
              <a:t>y</a:t>
            </a:r>
            <a:r>
              <a:rPr lang="es-MX" sz="1350" i="1" baseline="-25000" dirty="0" err="1">
                <a:latin typeface="TimesLTStd-Roman"/>
              </a:rPr>
              <a:t>ij</a:t>
            </a:r>
            <a:r>
              <a:rPr lang="es-MX" sz="1350" i="1" dirty="0">
                <a:latin typeface="TimesLTStd-Roman"/>
              </a:rPr>
              <a:t>)</a:t>
            </a:r>
          </a:p>
          <a:p>
            <a:pPr algn="l"/>
            <a:endParaRPr lang="es-MX" sz="1350" i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1594A6-8913-486E-B58D-90CD56E8ED1F}"/>
              </a:ext>
            </a:extLst>
          </p:cNvPr>
          <p:cNvSpPr txBox="1"/>
          <p:nvPr/>
        </p:nvSpPr>
        <p:spPr>
          <a:xfrm>
            <a:off x="258058" y="3492816"/>
            <a:ext cx="735644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350" dirty="0">
                <a:latin typeface="TimesLTStd-Roman"/>
              </a:rPr>
              <a:t>Análogamente, para definir el </a:t>
            </a:r>
            <a:r>
              <a:rPr lang="es-MX" sz="1350" b="1" dirty="0">
                <a:latin typeface="TimesLTStd-Bold"/>
              </a:rPr>
              <a:t>volumen </a:t>
            </a:r>
            <a:r>
              <a:rPr lang="es-MX" sz="1350" dirty="0">
                <a:latin typeface="TimesLTStd-Roman"/>
              </a:rPr>
              <a:t>del sólido </a:t>
            </a:r>
            <a:r>
              <a:rPr lang="es-MX" sz="1350" i="1" dirty="0">
                <a:latin typeface="TimesLTStd-Italic"/>
              </a:rPr>
              <a:t>S </a:t>
            </a:r>
            <a:r>
              <a:rPr lang="es-MX" sz="1350" dirty="0">
                <a:latin typeface="TimesLTStd-Roman"/>
              </a:rPr>
              <a:t>que se encuentra por debajo de la gráfica de </a:t>
            </a:r>
            <a:r>
              <a:rPr lang="es-MX" sz="1350" i="1" dirty="0">
                <a:latin typeface="TimesLTStd-Italic"/>
              </a:rPr>
              <a:t>f(</a:t>
            </a:r>
            <a:r>
              <a:rPr lang="es-MX" sz="1350" i="1" dirty="0" err="1">
                <a:latin typeface="TimesLTStd-Italic"/>
              </a:rPr>
              <a:t>x,y</a:t>
            </a:r>
            <a:r>
              <a:rPr lang="es-MX" sz="1350" i="1" dirty="0">
                <a:latin typeface="TimesLTStd-Italic"/>
              </a:rPr>
              <a:t>):</a:t>
            </a:r>
            <a:endParaRPr lang="es-AR" sz="135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2F540AD-A87B-4F51-823C-90CD0C9A8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251" y="799810"/>
            <a:ext cx="3182322" cy="24493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B0AA20D-2559-4019-8921-30920B442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315" y="3919178"/>
            <a:ext cx="2855191" cy="198724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3E0B282-5799-440C-9121-B73921710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49" y="4112114"/>
            <a:ext cx="2871788" cy="7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8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31C1A71E-4EF9-47DB-ACE3-EC066F5DB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73" y="4498010"/>
            <a:ext cx="6245678" cy="774704"/>
          </a:xfrm>
          <a:prstGeom prst="rect">
            <a:avLst/>
          </a:prstGeom>
        </p:spPr>
      </p:pic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3526" y="310487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8</a:t>
            </a:fld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EFE58CF-F81F-4F34-B06C-2A2A0193994C}"/>
              </a:ext>
            </a:extLst>
          </p:cNvPr>
          <p:cNvSpPr txBox="1"/>
          <p:nvPr/>
        </p:nvSpPr>
        <p:spPr>
          <a:xfrm>
            <a:off x="391019" y="1048814"/>
            <a:ext cx="735644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MX" sz="1350" dirty="0">
                <a:latin typeface="TimesLTStd-Roman"/>
              </a:rPr>
              <a:t>La integral doble de </a:t>
            </a:r>
            <a:r>
              <a:rPr lang="es-MX" sz="1350" i="1" dirty="0">
                <a:latin typeface="TimesLTStd-Italic"/>
              </a:rPr>
              <a:t>f </a:t>
            </a:r>
            <a:r>
              <a:rPr lang="es-MX" sz="1350" dirty="0">
                <a:latin typeface="TimesLTStd-Roman"/>
              </a:rPr>
              <a:t>sobre el rectángulo </a:t>
            </a:r>
            <a:r>
              <a:rPr lang="es-MX" sz="1350" i="1" dirty="0">
                <a:latin typeface="TimesLTStd-Italic"/>
              </a:rPr>
              <a:t>R </a:t>
            </a:r>
            <a:r>
              <a:rPr lang="es-MX" sz="1350" dirty="0">
                <a:latin typeface="TimesLTStd-Roman"/>
              </a:rPr>
              <a:t>es:</a:t>
            </a:r>
            <a:endParaRPr lang="es-MX" sz="135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7F7D85A-F09A-40D0-A956-8DFF08C47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4986" y="1346508"/>
            <a:ext cx="3886200" cy="75009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90D1049-DD53-4A28-BD34-D36B8A309570}"/>
              </a:ext>
            </a:extLst>
          </p:cNvPr>
          <p:cNvSpPr txBox="1"/>
          <p:nvPr/>
        </p:nvSpPr>
        <p:spPr>
          <a:xfrm>
            <a:off x="125963" y="2291983"/>
            <a:ext cx="886641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350" dirty="0">
                <a:latin typeface="TimesLTStd-Roman"/>
              </a:rPr>
              <a:t>La siguiente suma se la llama </a:t>
            </a:r>
            <a:r>
              <a:rPr lang="es-MX" sz="1350" b="1" dirty="0">
                <a:latin typeface="TimesLTStd-Bold"/>
              </a:rPr>
              <a:t>doble suma de Riemann </a:t>
            </a:r>
            <a:r>
              <a:rPr lang="es-MX" sz="1350" dirty="0">
                <a:latin typeface="TimesLTStd-Roman"/>
              </a:rPr>
              <a:t>y se emplea como una aproximación del valor de la in</a:t>
            </a:r>
            <a:r>
              <a:rPr lang="es-AR" sz="1350" dirty="0" err="1">
                <a:latin typeface="TimesLTStd-Roman"/>
              </a:rPr>
              <a:t>tegral</a:t>
            </a:r>
            <a:r>
              <a:rPr lang="es-AR" sz="1350" dirty="0">
                <a:latin typeface="TimesLTStd-Roman"/>
              </a:rPr>
              <a:t> doble</a:t>
            </a:r>
          </a:p>
          <a:p>
            <a:pPr algn="l"/>
            <a:r>
              <a:rPr lang="es-MX" sz="1350" dirty="0">
                <a:latin typeface="TimesLTStd-Roman"/>
              </a:rPr>
              <a:t>representa la suma de volúmenes de </a:t>
            </a:r>
            <a:r>
              <a:rPr lang="es-MX" sz="1350" i="1" dirty="0">
                <a:latin typeface="TimesLTStd-Roman"/>
              </a:rPr>
              <a:t>columnas, cuantas mas </a:t>
            </a:r>
            <a:r>
              <a:rPr lang="es-MX" sz="1350" dirty="0">
                <a:latin typeface="TimesLTStd-Roman"/>
              </a:rPr>
              <a:t>columnas se consideren, mas exacto será el valor </a:t>
            </a:r>
            <a:r>
              <a:rPr lang="es-AR" sz="1350" dirty="0">
                <a:latin typeface="TimesLTStd-Roman"/>
              </a:rPr>
              <a:t>:</a:t>
            </a:r>
            <a:endParaRPr lang="es-AR" sz="135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E4539FA-A31E-414B-93E8-C010CCD15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4124" y="2880358"/>
            <a:ext cx="1850231" cy="64293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534D73A-BDF2-47E5-8973-884F9EEB3037}"/>
              </a:ext>
            </a:extLst>
          </p:cNvPr>
          <p:cNvSpPr txBox="1"/>
          <p:nvPr/>
        </p:nvSpPr>
        <p:spPr>
          <a:xfrm>
            <a:off x="196987" y="3664405"/>
            <a:ext cx="8866415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350" dirty="0">
                <a:latin typeface="TimesLTStd-Roman"/>
              </a:rPr>
              <a:t>EJEMPLO #1: Estime el volumen del sólido que está arriba del cuadrado </a:t>
            </a:r>
            <a:r>
              <a:rPr lang="es-MX" sz="1350" i="1" dirty="0">
                <a:latin typeface="TimesLTStd-Italic"/>
              </a:rPr>
              <a:t>R </a:t>
            </a:r>
            <a:r>
              <a:rPr lang="es-MX" sz="1350" dirty="0">
                <a:latin typeface="MathematicalPi-Five"/>
              </a:rPr>
              <a:t>= </a:t>
            </a:r>
            <a:r>
              <a:rPr lang="es-MX" sz="1350" dirty="0">
                <a:latin typeface="TimesLTStd-Roman"/>
              </a:rPr>
              <a:t>[0, 2] </a:t>
            </a:r>
            <a:r>
              <a:rPr lang="es-MX" sz="1350" dirty="0">
                <a:latin typeface="MathematicalPi-One"/>
              </a:rPr>
              <a:t>&amp; </a:t>
            </a:r>
            <a:r>
              <a:rPr lang="es-MX" sz="1350" dirty="0">
                <a:latin typeface="TimesLTStd-Roman"/>
              </a:rPr>
              <a:t>[0, 2] y debajo del paraboloide elíptico </a:t>
            </a:r>
            <a:r>
              <a:rPr lang="es-MX" sz="1350" i="1" dirty="0">
                <a:latin typeface="Times-ItalicS"/>
              </a:rPr>
              <a:t>z </a:t>
            </a:r>
            <a:r>
              <a:rPr lang="es-MX" sz="1350" dirty="0">
                <a:latin typeface="MathematicalPi-Five"/>
              </a:rPr>
              <a:t>= </a:t>
            </a:r>
            <a:r>
              <a:rPr lang="es-MX" sz="1350" dirty="0">
                <a:latin typeface="TimesLTStd-Roman"/>
              </a:rPr>
              <a:t>16 </a:t>
            </a:r>
            <a:r>
              <a:rPr lang="es-MX" sz="1350" dirty="0">
                <a:latin typeface="MathematicalPi-One"/>
              </a:rPr>
              <a:t>- </a:t>
            </a:r>
            <a:r>
              <a:rPr lang="es-MX" sz="1350" i="1" dirty="0">
                <a:latin typeface="TimesLTStd-Italic"/>
              </a:rPr>
              <a:t>x</a:t>
            </a:r>
            <a:r>
              <a:rPr lang="es-MX" sz="1350" baseline="30000" dirty="0">
                <a:latin typeface="TimesLTStd-Roman"/>
              </a:rPr>
              <a:t>2</a:t>
            </a:r>
            <a:r>
              <a:rPr lang="es-MX" sz="1350" dirty="0">
                <a:latin typeface="TimesLTStd-Roman"/>
              </a:rPr>
              <a:t> - 2</a:t>
            </a:r>
            <a:r>
              <a:rPr lang="es-MX" sz="1350" i="1" dirty="0">
                <a:latin typeface="TimesLTStd-Italic"/>
              </a:rPr>
              <a:t>y</a:t>
            </a:r>
            <a:r>
              <a:rPr lang="es-MX" sz="1350" baseline="30000" dirty="0">
                <a:latin typeface="TimesLTStd-Roman"/>
              </a:rPr>
              <a:t>2</a:t>
            </a:r>
            <a:r>
              <a:rPr lang="es-MX" sz="1350" dirty="0">
                <a:latin typeface="TimesLTStd-Roman"/>
              </a:rPr>
              <a:t>. Divida </a:t>
            </a:r>
            <a:r>
              <a:rPr lang="es-MX" sz="1350" i="1" dirty="0">
                <a:latin typeface="TimesLTStd-Italic"/>
              </a:rPr>
              <a:t>R </a:t>
            </a:r>
            <a:r>
              <a:rPr lang="es-MX" sz="1350" dirty="0">
                <a:latin typeface="TimesLTStd-Roman"/>
              </a:rPr>
              <a:t>en cuatro cuadrados  iguales y elija el punto muestra como la esquina superior derecha de cada cuadrado </a:t>
            </a:r>
            <a:r>
              <a:rPr lang="es-MX" sz="1350" i="1" dirty="0" err="1">
                <a:latin typeface="TimesLTStd-Italic"/>
              </a:rPr>
              <a:t>R</a:t>
            </a:r>
            <a:r>
              <a:rPr lang="es-MX" sz="600" i="1" dirty="0" err="1">
                <a:latin typeface="TimesLTStd-Italic"/>
              </a:rPr>
              <a:t>ij</a:t>
            </a:r>
            <a:r>
              <a:rPr lang="es-MX" sz="1350" dirty="0">
                <a:latin typeface="TimesLTStd-Roman"/>
              </a:rPr>
              <a:t>. Dibuje el sólido y las cajas rectangulares de aproximación.</a:t>
            </a:r>
            <a:endParaRPr lang="es-AR" sz="135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0405819-C9CE-4A49-9B93-FFD605FEF1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988" y="4349313"/>
            <a:ext cx="1823142" cy="16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9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7F73C59-2F16-4BB3-AA1C-A920B89C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149080"/>
            <a:ext cx="5141045" cy="2432371"/>
          </a:xfrm>
          <a:prstGeom prst="rect">
            <a:avLst/>
          </a:prstGeom>
        </p:spPr>
      </p:pic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8024" y="58029"/>
            <a:ext cx="1202225" cy="120222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251" y="5565729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D5B693-1DAA-4ADD-82A8-07FF1002C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1109" y="597447"/>
            <a:ext cx="5111024" cy="18301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0F3766A-92AE-41C3-90BD-D40A13D37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01" y="404664"/>
            <a:ext cx="2792186" cy="364171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853251E-EB22-4CC9-80DF-54CF6BD1AD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106" y="2852936"/>
            <a:ext cx="6351745" cy="10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51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D085B29875249822764A38C5F63B6" ma:contentTypeVersion="9" ma:contentTypeDescription="Create a new document." ma:contentTypeScope="" ma:versionID="4918dba928fa21087b0cc15946e9af75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e54d778eab4ad9e59304b9162d21ca12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c2f789d-87d1-4dc9-9a51-1fd80dd83c97">
      <UserInfo>
        <DisplayName>BEJARSKY VERONICA LETICIA</DisplayName>
        <AccountId>2618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C046307-F466-492D-972E-C19B5E3215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0E6898-745D-441F-9759-9EE6741D8FDA}"/>
</file>

<file path=customXml/itemProps3.xml><?xml version="1.0" encoding="utf-8"?>
<ds:datastoreItem xmlns:ds="http://schemas.openxmlformats.org/officeDocument/2006/customXml" ds:itemID="{97DA4D1D-5356-4373-AA12-4ABBCA514080}">
  <ds:schemaRefs>
    <ds:schemaRef ds:uri="http://schemas.microsoft.com/office/2006/metadata/properties"/>
    <ds:schemaRef ds:uri="http://schemas.microsoft.com/office/infopath/2007/PartnerControls"/>
    <ds:schemaRef ds:uri="1d7875e3-742a-43a4-8e07-d31e00d55ea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4750</TotalTime>
  <Words>1272</Words>
  <Application>Microsoft Office PowerPoint</Application>
  <PresentationFormat>Presentación en pantalla (4:3)</PresentationFormat>
  <Paragraphs>156</Paragraphs>
  <Slides>29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16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47" baseType="lpstr">
      <vt:lpstr>Arial</vt:lpstr>
      <vt:lpstr>Bembo</vt:lpstr>
      <vt:lpstr>Calibri</vt:lpstr>
      <vt:lpstr>Calibri Light</vt:lpstr>
      <vt:lpstr>Cambria Math</vt:lpstr>
      <vt:lpstr>Constantia</vt:lpstr>
      <vt:lpstr>HelveticaLTStd-BoldCond</vt:lpstr>
      <vt:lpstr>MathematicalPi-Five</vt:lpstr>
      <vt:lpstr>MathematicalPi-One</vt:lpstr>
      <vt:lpstr>Times New Roman</vt:lpstr>
      <vt:lpstr>Times-ItalicS</vt:lpstr>
      <vt:lpstr>TimesLTStd-Bold</vt:lpstr>
      <vt:lpstr>TimesLTStd-Italic</vt:lpstr>
      <vt:lpstr>TimesLTStd-Roman</vt:lpstr>
      <vt:lpstr>UniversLTStd-BoldCn</vt:lpstr>
      <vt:lpstr>Wingdings</vt:lpstr>
      <vt:lpstr>Tema de Office</vt:lpstr>
      <vt:lpstr>Bitmap Image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CAMBIO DE VARIABLE EN UNA INTEGRAL DOBLE</vt:lpstr>
      <vt:lpstr>Presentación de PowerPoint</vt:lpstr>
      <vt:lpstr>Presentación de PowerPoint</vt:lpstr>
      <vt:lpstr>Presentación de PowerPoint</vt:lpstr>
      <vt:lpstr>CAMBIO DE VARIABLE EN UNA INTEGRAL DOBLE: COORDENADAS POLARES</vt:lpstr>
      <vt:lpstr>CAMBIO DE VARIABLE EN UNA INTEGRAL DOBLE: COORDENADAS POLARES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Matemático I</dc:title>
  <dc:creator>asd</dc:creator>
  <cp:lastModifiedBy>BEJARSKY VERONICA LETICIA</cp:lastModifiedBy>
  <cp:revision>92</cp:revision>
  <cp:lastPrinted>2018-08-08T12:20:48Z</cp:lastPrinted>
  <dcterms:created xsi:type="dcterms:W3CDTF">2018-07-25T20:14:51Z</dcterms:created>
  <dcterms:modified xsi:type="dcterms:W3CDTF">2023-11-12T13:16:40Z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