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33"/>
  </p:notesMasterIdLst>
  <p:handoutMasterIdLst>
    <p:handoutMasterId r:id="rId34"/>
  </p:handoutMasterIdLst>
  <p:sldIdLst>
    <p:sldId id="256" r:id="rId5"/>
    <p:sldId id="336" r:id="rId6"/>
    <p:sldId id="340" r:id="rId7"/>
    <p:sldId id="341" r:id="rId8"/>
    <p:sldId id="342" r:id="rId9"/>
    <p:sldId id="345" r:id="rId10"/>
    <p:sldId id="346" r:id="rId11"/>
    <p:sldId id="348" r:id="rId12"/>
    <p:sldId id="349" r:id="rId13"/>
    <p:sldId id="350" r:id="rId14"/>
    <p:sldId id="367" r:id="rId15"/>
    <p:sldId id="347" r:id="rId16"/>
    <p:sldId id="344" r:id="rId17"/>
    <p:sldId id="356" r:id="rId18"/>
    <p:sldId id="351" r:id="rId19"/>
    <p:sldId id="352" r:id="rId20"/>
    <p:sldId id="353" r:id="rId21"/>
    <p:sldId id="358" r:id="rId22"/>
    <p:sldId id="359" r:id="rId23"/>
    <p:sldId id="360" r:id="rId24"/>
    <p:sldId id="354" r:id="rId25"/>
    <p:sldId id="361" r:id="rId26"/>
    <p:sldId id="362" r:id="rId27"/>
    <p:sldId id="364" r:id="rId28"/>
    <p:sldId id="365" r:id="rId29"/>
    <p:sldId id="363" r:id="rId30"/>
    <p:sldId id="366" r:id="rId31"/>
    <p:sldId id="293" r:id="rId32"/>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JARSKY VERONICA LETICIA" initials="BVL" lastIdx="1" clrIdx="0">
    <p:extLst>
      <p:ext uri="{19B8F6BF-5375-455C-9EA6-DF929625EA0E}">
        <p15:presenceInfo xmlns:p15="http://schemas.microsoft.com/office/powerpoint/2012/main" userId="S::vbejarsky@uade.edu.ar::bf70a261-3388-4d1d-8ad2-478aa8f12cd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D5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p:cViewPr varScale="1">
        <p:scale>
          <a:sx n="80" d="100"/>
          <a:sy n="80" d="100"/>
        </p:scale>
        <p:origin x="1550"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6A42E5F-D52A-41A0-9670-8EA48F12C6A2}" type="datetimeFigureOut">
              <a:rPr lang="es-AR" smtClean="0"/>
              <a:t>12/11/2023</a:t>
            </a:fld>
            <a:endParaRPr lang="es-AR"/>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06A630-DD89-4E05-9E1D-5A51B7DDFF2D}" type="slidenum">
              <a:rPr lang="es-AR" smtClean="0"/>
              <a:t>‹Nº›</a:t>
            </a:fld>
            <a:endParaRPr lang="es-AR"/>
          </a:p>
        </p:txBody>
      </p:sp>
    </p:spTree>
    <p:extLst>
      <p:ext uri="{BB962C8B-B14F-4D97-AF65-F5344CB8AC3E}">
        <p14:creationId xmlns:p14="http://schemas.microsoft.com/office/powerpoint/2010/main" val="3194864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71DEF1-257A-400B-ABC9-D00BAA846F95}" type="datetimeFigureOut">
              <a:rPr lang="es-AR" smtClean="0"/>
              <a:t>12/11/2023</a:t>
            </a:fld>
            <a:endParaRPr lang="es-A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8F1F1-6937-4A03-B795-B7A72F0EBF1C}" type="slidenum">
              <a:rPr lang="es-AR" smtClean="0"/>
              <a:t>‹Nº›</a:t>
            </a:fld>
            <a:endParaRPr lang="es-AR"/>
          </a:p>
        </p:txBody>
      </p:sp>
    </p:spTree>
    <p:extLst>
      <p:ext uri="{BB962C8B-B14F-4D97-AF65-F5344CB8AC3E}">
        <p14:creationId xmlns:p14="http://schemas.microsoft.com/office/powerpoint/2010/main" val="3919122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70E139-8069-4DA5-BE5B-1DBA32150EF6}"/>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E6B87C92-8286-43F1-A9A8-96BAC6FAD49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166B7502-D759-4D03-8837-90711D2A1C40}"/>
              </a:ext>
            </a:extLst>
          </p:cNvPr>
          <p:cNvSpPr>
            <a:spLocks noGrp="1"/>
          </p:cNvSpPr>
          <p:nvPr>
            <p:ph type="dt" sz="half" idx="10"/>
          </p:nvPr>
        </p:nvSpPr>
        <p:spPr/>
        <p:txBody>
          <a:bodyPr/>
          <a:lstStyle/>
          <a:p>
            <a:fld id="{6547D600-E5AE-449C-819D-44F7D7D1A13F}" type="datetimeFigureOut">
              <a:rPr lang="es-AR" smtClean="0">
                <a:solidFill>
                  <a:prstClr val="black">
                    <a:tint val="75000"/>
                  </a:prstClr>
                </a:solidFill>
              </a:rPr>
              <a:pPr/>
              <a:t>12/11/2023</a:t>
            </a:fld>
            <a:endParaRPr lang="es-AR">
              <a:solidFill>
                <a:prstClr val="black">
                  <a:tint val="75000"/>
                </a:prstClr>
              </a:solidFill>
            </a:endParaRPr>
          </a:p>
        </p:txBody>
      </p:sp>
      <p:sp>
        <p:nvSpPr>
          <p:cNvPr id="5" name="Marcador de pie de página 4">
            <a:extLst>
              <a:ext uri="{FF2B5EF4-FFF2-40B4-BE49-F238E27FC236}">
                <a16:creationId xmlns:a16="http://schemas.microsoft.com/office/drawing/2014/main" id="{44207323-113C-4FCA-9908-FEE465E2D536}"/>
              </a:ext>
            </a:extLst>
          </p:cNvPr>
          <p:cNvSpPr>
            <a:spLocks noGrp="1"/>
          </p:cNvSpPr>
          <p:nvPr>
            <p:ph type="ftr" sz="quarter" idx="11"/>
          </p:nvPr>
        </p:nvSpPr>
        <p:spPr/>
        <p:txBody>
          <a:bodyPr/>
          <a:lstStyle/>
          <a:p>
            <a:endParaRPr lang="es-AR">
              <a:solidFill>
                <a:prstClr val="black">
                  <a:tint val="75000"/>
                </a:prstClr>
              </a:solidFill>
            </a:endParaRPr>
          </a:p>
        </p:txBody>
      </p:sp>
      <p:sp>
        <p:nvSpPr>
          <p:cNvPr id="6" name="Marcador de número de diapositiva 5">
            <a:extLst>
              <a:ext uri="{FF2B5EF4-FFF2-40B4-BE49-F238E27FC236}">
                <a16:creationId xmlns:a16="http://schemas.microsoft.com/office/drawing/2014/main" id="{74EBCBE5-4FEB-4645-9E9E-578C9C82EAA2}"/>
              </a:ext>
            </a:extLst>
          </p:cNvPr>
          <p:cNvSpPr>
            <a:spLocks noGrp="1"/>
          </p:cNvSpPr>
          <p:nvPr>
            <p:ph type="sldNum" sz="quarter" idx="12"/>
          </p:nvPr>
        </p:nvSpPr>
        <p:spPr/>
        <p:txBody>
          <a:bodyPr/>
          <a:lstStyle/>
          <a:p>
            <a:fld id="{FF00B1E3-429A-47C1-8B6F-1ED2CDC23E7D}" type="slidenum">
              <a:rPr lang="es-AR" smtClean="0">
                <a:solidFill>
                  <a:prstClr val="black">
                    <a:tint val="75000"/>
                  </a:prstClr>
                </a:solidFill>
              </a:rPr>
              <a:pPr/>
              <a:t>‹Nº›</a:t>
            </a:fld>
            <a:endParaRPr lang="es-AR">
              <a:solidFill>
                <a:prstClr val="black">
                  <a:tint val="75000"/>
                </a:prstClr>
              </a:solidFill>
            </a:endParaRPr>
          </a:p>
        </p:txBody>
      </p:sp>
    </p:spTree>
    <p:extLst>
      <p:ext uri="{BB962C8B-B14F-4D97-AF65-F5344CB8AC3E}">
        <p14:creationId xmlns:p14="http://schemas.microsoft.com/office/powerpoint/2010/main" val="3397238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5A1F8A-5538-442E-A355-19EB7893165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0A917402-413D-4077-B4EB-A070BC43CA5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8F3128C5-FFFD-4612-B3D8-DF125277AEDD}"/>
              </a:ext>
            </a:extLst>
          </p:cNvPr>
          <p:cNvSpPr>
            <a:spLocks noGrp="1"/>
          </p:cNvSpPr>
          <p:nvPr>
            <p:ph type="dt" sz="half" idx="10"/>
          </p:nvPr>
        </p:nvSpPr>
        <p:spPr/>
        <p:txBody>
          <a:bodyPr/>
          <a:lstStyle/>
          <a:p>
            <a:fld id="{6547D600-E5AE-449C-819D-44F7D7D1A13F}" type="datetimeFigureOut">
              <a:rPr lang="es-AR" smtClean="0">
                <a:solidFill>
                  <a:prstClr val="black">
                    <a:tint val="75000"/>
                  </a:prstClr>
                </a:solidFill>
              </a:rPr>
              <a:pPr/>
              <a:t>12/11/2023</a:t>
            </a:fld>
            <a:endParaRPr lang="es-AR">
              <a:solidFill>
                <a:prstClr val="black">
                  <a:tint val="75000"/>
                </a:prstClr>
              </a:solidFill>
            </a:endParaRPr>
          </a:p>
        </p:txBody>
      </p:sp>
      <p:sp>
        <p:nvSpPr>
          <p:cNvPr id="5" name="Marcador de pie de página 4">
            <a:extLst>
              <a:ext uri="{FF2B5EF4-FFF2-40B4-BE49-F238E27FC236}">
                <a16:creationId xmlns:a16="http://schemas.microsoft.com/office/drawing/2014/main" id="{EDBBD390-2514-4D65-8D62-5732DDB9E4CA}"/>
              </a:ext>
            </a:extLst>
          </p:cNvPr>
          <p:cNvSpPr>
            <a:spLocks noGrp="1"/>
          </p:cNvSpPr>
          <p:nvPr>
            <p:ph type="ftr" sz="quarter" idx="11"/>
          </p:nvPr>
        </p:nvSpPr>
        <p:spPr/>
        <p:txBody>
          <a:bodyPr/>
          <a:lstStyle/>
          <a:p>
            <a:endParaRPr lang="es-AR">
              <a:solidFill>
                <a:prstClr val="black">
                  <a:tint val="75000"/>
                </a:prstClr>
              </a:solidFill>
            </a:endParaRPr>
          </a:p>
        </p:txBody>
      </p:sp>
      <p:sp>
        <p:nvSpPr>
          <p:cNvPr id="6" name="Marcador de número de diapositiva 5">
            <a:extLst>
              <a:ext uri="{FF2B5EF4-FFF2-40B4-BE49-F238E27FC236}">
                <a16:creationId xmlns:a16="http://schemas.microsoft.com/office/drawing/2014/main" id="{8098B285-EFF9-4EC9-8B97-065EC43F05FC}"/>
              </a:ext>
            </a:extLst>
          </p:cNvPr>
          <p:cNvSpPr>
            <a:spLocks noGrp="1"/>
          </p:cNvSpPr>
          <p:nvPr>
            <p:ph type="sldNum" sz="quarter" idx="12"/>
          </p:nvPr>
        </p:nvSpPr>
        <p:spPr/>
        <p:txBody>
          <a:bodyPr/>
          <a:lstStyle/>
          <a:p>
            <a:fld id="{FF00B1E3-429A-47C1-8B6F-1ED2CDC23E7D}" type="slidenum">
              <a:rPr lang="es-AR" smtClean="0">
                <a:solidFill>
                  <a:prstClr val="black">
                    <a:tint val="75000"/>
                  </a:prstClr>
                </a:solidFill>
              </a:rPr>
              <a:pPr/>
              <a:t>‹Nº›</a:t>
            </a:fld>
            <a:endParaRPr lang="es-AR">
              <a:solidFill>
                <a:prstClr val="black">
                  <a:tint val="75000"/>
                </a:prstClr>
              </a:solidFill>
            </a:endParaRPr>
          </a:p>
        </p:txBody>
      </p:sp>
    </p:spTree>
    <p:extLst>
      <p:ext uri="{BB962C8B-B14F-4D97-AF65-F5344CB8AC3E}">
        <p14:creationId xmlns:p14="http://schemas.microsoft.com/office/powerpoint/2010/main" val="1826346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4A7B9EE-8012-48E2-89CF-20FE8772B497}"/>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087C02F2-CA88-444D-B493-68EDBA38DE92}"/>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32C1DD3-22B8-4798-9C5B-27518794DD12}"/>
              </a:ext>
            </a:extLst>
          </p:cNvPr>
          <p:cNvSpPr>
            <a:spLocks noGrp="1"/>
          </p:cNvSpPr>
          <p:nvPr>
            <p:ph type="dt" sz="half" idx="10"/>
          </p:nvPr>
        </p:nvSpPr>
        <p:spPr/>
        <p:txBody>
          <a:bodyPr/>
          <a:lstStyle/>
          <a:p>
            <a:fld id="{6547D600-E5AE-449C-819D-44F7D7D1A13F}" type="datetimeFigureOut">
              <a:rPr lang="es-AR" smtClean="0">
                <a:solidFill>
                  <a:prstClr val="black">
                    <a:tint val="75000"/>
                  </a:prstClr>
                </a:solidFill>
              </a:rPr>
              <a:pPr/>
              <a:t>12/11/2023</a:t>
            </a:fld>
            <a:endParaRPr lang="es-AR">
              <a:solidFill>
                <a:prstClr val="black">
                  <a:tint val="75000"/>
                </a:prstClr>
              </a:solidFill>
            </a:endParaRPr>
          </a:p>
        </p:txBody>
      </p:sp>
      <p:sp>
        <p:nvSpPr>
          <p:cNvPr id="5" name="Marcador de pie de página 4">
            <a:extLst>
              <a:ext uri="{FF2B5EF4-FFF2-40B4-BE49-F238E27FC236}">
                <a16:creationId xmlns:a16="http://schemas.microsoft.com/office/drawing/2014/main" id="{8A6FDFE2-4243-4CB3-9094-531BC758C1EA}"/>
              </a:ext>
            </a:extLst>
          </p:cNvPr>
          <p:cNvSpPr>
            <a:spLocks noGrp="1"/>
          </p:cNvSpPr>
          <p:nvPr>
            <p:ph type="ftr" sz="quarter" idx="11"/>
          </p:nvPr>
        </p:nvSpPr>
        <p:spPr/>
        <p:txBody>
          <a:bodyPr/>
          <a:lstStyle/>
          <a:p>
            <a:endParaRPr lang="es-AR">
              <a:solidFill>
                <a:prstClr val="black">
                  <a:tint val="75000"/>
                </a:prstClr>
              </a:solidFill>
            </a:endParaRPr>
          </a:p>
        </p:txBody>
      </p:sp>
      <p:sp>
        <p:nvSpPr>
          <p:cNvPr id="6" name="Marcador de número de diapositiva 5">
            <a:extLst>
              <a:ext uri="{FF2B5EF4-FFF2-40B4-BE49-F238E27FC236}">
                <a16:creationId xmlns:a16="http://schemas.microsoft.com/office/drawing/2014/main" id="{429B1D37-BED5-41D9-858D-EC0FD927C9B1}"/>
              </a:ext>
            </a:extLst>
          </p:cNvPr>
          <p:cNvSpPr>
            <a:spLocks noGrp="1"/>
          </p:cNvSpPr>
          <p:nvPr>
            <p:ph type="sldNum" sz="quarter" idx="12"/>
          </p:nvPr>
        </p:nvSpPr>
        <p:spPr/>
        <p:txBody>
          <a:bodyPr/>
          <a:lstStyle/>
          <a:p>
            <a:fld id="{FF00B1E3-429A-47C1-8B6F-1ED2CDC23E7D}" type="slidenum">
              <a:rPr lang="es-AR" smtClean="0">
                <a:solidFill>
                  <a:prstClr val="black">
                    <a:tint val="75000"/>
                  </a:prstClr>
                </a:solidFill>
              </a:rPr>
              <a:pPr/>
              <a:t>‹Nº›</a:t>
            </a:fld>
            <a:endParaRPr lang="es-AR">
              <a:solidFill>
                <a:prstClr val="black">
                  <a:tint val="75000"/>
                </a:prstClr>
              </a:solidFill>
            </a:endParaRPr>
          </a:p>
        </p:txBody>
      </p:sp>
    </p:spTree>
    <p:extLst>
      <p:ext uri="{BB962C8B-B14F-4D97-AF65-F5344CB8AC3E}">
        <p14:creationId xmlns:p14="http://schemas.microsoft.com/office/powerpoint/2010/main" val="180009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99DDBA-1C34-4BC8-B024-4A79BB41186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749CA6AD-D56D-42DC-A495-E95E915D478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B54D8F59-DC38-4C96-8837-C58C46C472DA}"/>
              </a:ext>
            </a:extLst>
          </p:cNvPr>
          <p:cNvSpPr>
            <a:spLocks noGrp="1"/>
          </p:cNvSpPr>
          <p:nvPr>
            <p:ph type="dt" sz="half" idx="10"/>
          </p:nvPr>
        </p:nvSpPr>
        <p:spPr/>
        <p:txBody>
          <a:bodyPr/>
          <a:lstStyle/>
          <a:p>
            <a:fld id="{6547D600-E5AE-449C-819D-44F7D7D1A13F}" type="datetimeFigureOut">
              <a:rPr lang="es-AR" smtClean="0">
                <a:solidFill>
                  <a:prstClr val="black">
                    <a:tint val="75000"/>
                  </a:prstClr>
                </a:solidFill>
              </a:rPr>
              <a:pPr/>
              <a:t>12/11/2023</a:t>
            </a:fld>
            <a:endParaRPr lang="es-AR">
              <a:solidFill>
                <a:prstClr val="black">
                  <a:tint val="75000"/>
                </a:prstClr>
              </a:solidFill>
            </a:endParaRPr>
          </a:p>
        </p:txBody>
      </p:sp>
      <p:sp>
        <p:nvSpPr>
          <p:cNvPr id="5" name="Marcador de pie de página 4">
            <a:extLst>
              <a:ext uri="{FF2B5EF4-FFF2-40B4-BE49-F238E27FC236}">
                <a16:creationId xmlns:a16="http://schemas.microsoft.com/office/drawing/2014/main" id="{75104877-C5B4-4BA3-8283-05239E65E954}"/>
              </a:ext>
            </a:extLst>
          </p:cNvPr>
          <p:cNvSpPr>
            <a:spLocks noGrp="1"/>
          </p:cNvSpPr>
          <p:nvPr>
            <p:ph type="ftr" sz="quarter" idx="11"/>
          </p:nvPr>
        </p:nvSpPr>
        <p:spPr/>
        <p:txBody>
          <a:bodyPr/>
          <a:lstStyle/>
          <a:p>
            <a:endParaRPr lang="es-AR">
              <a:solidFill>
                <a:prstClr val="black">
                  <a:tint val="75000"/>
                </a:prstClr>
              </a:solidFill>
            </a:endParaRPr>
          </a:p>
        </p:txBody>
      </p:sp>
      <p:sp>
        <p:nvSpPr>
          <p:cNvPr id="6" name="Marcador de número de diapositiva 5">
            <a:extLst>
              <a:ext uri="{FF2B5EF4-FFF2-40B4-BE49-F238E27FC236}">
                <a16:creationId xmlns:a16="http://schemas.microsoft.com/office/drawing/2014/main" id="{E8DCABFA-5DE2-4C39-8ACE-01EC70C975D6}"/>
              </a:ext>
            </a:extLst>
          </p:cNvPr>
          <p:cNvSpPr>
            <a:spLocks noGrp="1"/>
          </p:cNvSpPr>
          <p:nvPr>
            <p:ph type="sldNum" sz="quarter" idx="12"/>
          </p:nvPr>
        </p:nvSpPr>
        <p:spPr/>
        <p:txBody>
          <a:bodyPr/>
          <a:lstStyle/>
          <a:p>
            <a:fld id="{FF00B1E3-429A-47C1-8B6F-1ED2CDC23E7D}" type="slidenum">
              <a:rPr lang="es-AR" smtClean="0">
                <a:solidFill>
                  <a:prstClr val="black">
                    <a:tint val="75000"/>
                  </a:prstClr>
                </a:solidFill>
              </a:rPr>
              <a:pPr/>
              <a:t>‹Nº›</a:t>
            </a:fld>
            <a:endParaRPr lang="es-AR">
              <a:solidFill>
                <a:prstClr val="black">
                  <a:tint val="75000"/>
                </a:prstClr>
              </a:solidFill>
            </a:endParaRPr>
          </a:p>
        </p:txBody>
      </p:sp>
    </p:spTree>
    <p:extLst>
      <p:ext uri="{BB962C8B-B14F-4D97-AF65-F5344CB8AC3E}">
        <p14:creationId xmlns:p14="http://schemas.microsoft.com/office/powerpoint/2010/main" val="1815159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93A759-7D42-49C1-B37B-0DC9500B2AA3}"/>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2F76CF6A-BE49-4FFC-9DC2-0ACA0C3519E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9C8A8DA-4772-418D-911E-7D0993AD21C7}"/>
              </a:ext>
            </a:extLst>
          </p:cNvPr>
          <p:cNvSpPr>
            <a:spLocks noGrp="1"/>
          </p:cNvSpPr>
          <p:nvPr>
            <p:ph type="dt" sz="half" idx="10"/>
          </p:nvPr>
        </p:nvSpPr>
        <p:spPr/>
        <p:txBody>
          <a:bodyPr/>
          <a:lstStyle/>
          <a:p>
            <a:fld id="{6547D600-E5AE-449C-819D-44F7D7D1A13F}" type="datetimeFigureOut">
              <a:rPr lang="es-AR" smtClean="0">
                <a:solidFill>
                  <a:prstClr val="black">
                    <a:tint val="75000"/>
                  </a:prstClr>
                </a:solidFill>
              </a:rPr>
              <a:pPr/>
              <a:t>12/11/2023</a:t>
            </a:fld>
            <a:endParaRPr lang="es-AR">
              <a:solidFill>
                <a:prstClr val="black">
                  <a:tint val="75000"/>
                </a:prstClr>
              </a:solidFill>
            </a:endParaRPr>
          </a:p>
        </p:txBody>
      </p:sp>
      <p:sp>
        <p:nvSpPr>
          <p:cNvPr id="5" name="Marcador de pie de página 4">
            <a:extLst>
              <a:ext uri="{FF2B5EF4-FFF2-40B4-BE49-F238E27FC236}">
                <a16:creationId xmlns:a16="http://schemas.microsoft.com/office/drawing/2014/main" id="{DE2EC79A-36DE-43A4-B8BD-AE204FC1BD56}"/>
              </a:ext>
            </a:extLst>
          </p:cNvPr>
          <p:cNvSpPr>
            <a:spLocks noGrp="1"/>
          </p:cNvSpPr>
          <p:nvPr>
            <p:ph type="ftr" sz="quarter" idx="11"/>
          </p:nvPr>
        </p:nvSpPr>
        <p:spPr/>
        <p:txBody>
          <a:bodyPr/>
          <a:lstStyle/>
          <a:p>
            <a:endParaRPr lang="es-AR">
              <a:solidFill>
                <a:prstClr val="black">
                  <a:tint val="75000"/>
                </a:prstClr>
              </a:solidFill>
            </a:endParaRPr>
          </a:p>
        </p:txBody>
      </p:sp>
      <p:sp>
        <p:nvSpPr>
          <p:cNvPr id="6" name="Marcador de número de diapositiva 5">
            <a:extLst>
              <a:ext uri="{FF2B5EF4-FFF2-40B4-BE49-F238E27FC236}">
                <a16:creationId xmlns:a16="http://schemas.microsoft.com/office/drawing/2014/main" id="{76B4971A-6A68-4714-B86B-0B8F4CC1FC9E}"/>
              </a:ext>
            </a:extLst>
          </p:cNvPr>
          <p:cNvSpPr>
            <a:spLocks noGrp="1"/>
          </p:cNvSpPr>
          <p:nvPr>
            <p:ph type="sldNum" sz="quarter" idx="12"/>
          </p:nvPr>
        </p:nvSpPr>
        <p:spPr/>
        <p:txBody>
          <a:bodyPr/>
          <a:lstStyle/>
          <a:p>
            <a:fld id="{FF00B1E3-429A-47C1-8B6F-1ED2CDC23E7D}" type="slidenum">
              <a:rPr lang="es-AR" smtClean="0">
                <a:solidFill>
                  <a:prstClr val="black">
                    <a:tint val="75000"/>
                  </a:prstClr>
                </a:solidFill>
              </a:rPr>
              <a:pPr/>
              <a:t>‹Nº›</a:t>
            </a:fld>
            <a:endParaRPr lang="es-AR">
              <a:solidFill>
                <a:prstClr val="black">
                  <a:tint val="75000"/>
                </a:prstClr>
              </a:solidFill>
            </a:endParaRPr>
          </a:p>
        </p:txBody>
      </p:sp>
    </p:spTree>
    <p:extLst>
      <p:ext uri="{BB962C8B-B14F-4D97-AF65-F5344CB8AC3E}">
        <p14:creationId xmlns:p14="http://schemas.microsoft.com/office/powerpoint/2010/main" val="1038479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4391CC-6FE9-468B-8D89-64122A5E20C7}"/>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EE2B297-B8EB-4F74-BE06-66E41879237E}"/>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1D5EE0E0-B16E-45CB-B26A-67B98896CD58}"/>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2D7ABC59-7719-49B3-915F-F6EA176459F4}"/>
              </a:ext>
            </a:extLst>
          </p:cNvPr>
          <p:cNvSpPr>
            <a:spLocks noGrp="1"/>
          </p:cNvSpPr>
          <p:nvPr>
            <p:ph type="dt" sz="half" idx="10"/>
          </p:nvPr>
        </p:nvSpPr>
        <p:spPr/>
        <p:txBody>
          <a:bodyPr/>
          <a:lstStyle/>
          <a:p>
            <a:fld id="{6547D600-E5AE-449C-819D-44F7D7D1A13F}" type="datetimeFigureOut">
              <a:rPr lang="es-AR" smtClean="0">
                <a:solidFill>
                  <a:prstClr val="black">
                    <a:tint val="75000"/>
                  </a:prstClr>
                </a:solidFill>
              </a:rPr>
              <a:pPr/>
              <a:t>12/11/2023</a:t>
            </a:fld>
            <a:endParaRPr lang="es-AR">
              <a:solidFill>
                <a:prstClr val="black">
                  <a:tint val="75000"/>
                </a:prstClr>
              </a:solidFill>
            </a:endParaRPr>
          </a:p>
        </p:txBody>
      </p:sp>
      <p:sp>
        <p:nvSpPr>
          <p:cNvPr id="6" name="Marcador de pie de página 5">
            <a:extLst>
              <a:ext uri="{FF2B5EF4-FFF2-40B4-BE49-F238E27FC236}">
                <a16:creationId xmlns:a16="http://schemas.microsoft.com/office/drawing/2014/main" id="{0CA584F6-05EE-403A-BA87-F410E185F120}"/>
              </a:ext>
            </a:extLst>
          </p:cNvPr>
          <p:cNvSpPr>
            <a:spLocks noGrp="1"/>
          </p:cNvSpPr>
          <p:nvPr>
            <p:ph type="ftr" sz="quarter" idx="11"/>
          </p:nvPr>
        </p:nvSpPr>
        <p:spPr/>
        <p:txBody>
          <a:bodyPr/>
          <a:lstStyle/>
          <a:p>
            <a:endParaRPr lang="es-AR">
              <a:solidFill>
                <a:prstClr val="black">
                  <a:tint val="75000"/>
                </a:prstClr>
              </a:solidFill>
            </a:endParaRPr>
          </a:p>
        </p:txBody>
      </p:sp>
      <p:sp>
        <p:nvSpPr>
          <p:cNvPr id="7" name="Marcador de número de diapositiva 6">
            <a:extLst>
              <a:ext uri="{FF2B5EF4-FFF2-40B4-BE49-F238E27FC236}">
                <a16:creationId xmlns:a16="http://schemas.microsoft.com/office/drawing/2014/main" id="{E69E4A0B-0645-49FF-80A2-1D4E9C3F7780}"/>
              </a:ext>
            </a:extLst>
          </p:cNvPr>
          <p:cNvSpPr>
            <a:spLocks noGrp="1"/>
          </p:cNvSpPr>
          <p:nvPr>
            <p:ph type="sldNum" sz="quarter" idx="12"/>
          </p:nvPr>
        </p:nvSpPr>
        <p:spPr/>
        <p:txBody>
          <a:bodyPr/>
          <a:lstStyle/>
          <a:p>
            <a:fld id="{FF00B1E3-429A-47C1-8B6F-1ED2CDC23E7D}" type="slidenum">
              <a:rPr lang="es-AR" smtClean="0">
                <a:solidFill>
                  <a:prstClr val="black">
                    <a:tint val="75000"/>
                  </a:prstClr>
                </a:solidFill>
              </a:rPr>
              <a:pPr/>
              <a:t>‹Nº›</a:t>
            </a:fld>
            <a:endParaRPr lang="es-AR">
              <a:solidFill>
                <a:prstClr val="black">
                  <a:tint val="75000"/>
                </a:prstClr>
              </a:solidFill>
            </a:endParaRPr>
          </a:p>
        </p:txBody>
      </p:sp>
    </p:spTree>
    <p:extLst>
      <p:ext uri="{BB962C8B-B14F-4D97-AF65-F5344CB8AC3E}">
        <p14:creationId xmlns:p14="http://schemas.microsoft.com/office/powerpoint/2010/main" val="207795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036B1F-C703-4973-A0D7-D798E8D0ACDE}"/>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9614BFC6-BE01-4FE7-A781-3DC3FA24EE6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C11CD35-D0D9-43CC-911E-DFF468ED9179}"/>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FDC15643-2D36-4AB2-81BB-175673C640A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D2C156A-880B-4F75-8DFB-847C7642A612}"/>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C6A5D3ED-E079-4C56-AF80-5D4F07E8D4F7}"/>
              </a:ext>
            </a:extLst>
          </p:cNvPr>
          <p:cNvSpPr>
            <a:spLocks noGrp="1"/>
          </p:cNvSpPr>
          <p:nvPr>
            <p:ph type="dt" sz="half" idx="10"/>
          </p:nvPr>
        </p:nvSpPr>
        <p:spPr/>
        <p:txBody>
          <a:bodyPr/>
          <a:lstStyle/>
          <a:p>
            <a:fld id="{6547D600-E5AE-449C-819D-44F7D7D1A13F}" type="datetimeFigureOut">
              <a:rPr lang="es-AR" smtClean="0">
                <a:solidFill>
                  <a:prstClr val="black">
                    <a:tint val="75000"/>
                  </a:prstClr>
                </a:solidFill>
              </a:rPr>
              <a:pPr/>
              <a:t>12/11/2023</a:t>
            </a:fld>
            <a:endParaRPr lang="es-AR">
              <a:solidFill>
                <a:prstClr val="black">
                  <a:tint val="75000"/>
                </a:prstClr>
              </a:solidFill>
            </a:endParaRPr>
          </a:p>
        </p:txBody>
      </p:sp>
      <p:sp>
        <p:nvSpPr>
          <p:cNvPr id="8" name="Marcador de pie de página 7">
            <a:extLst>
              <a:ext uri="{FF2B5EF4-FFF2-40B4-BE49-F238E27FC236}">
                <a16:creationId xmlns:a16="http://schemas.microsoft.com/office/drawing/2014/main" id="{28C9E54F-FE6F-4910-9C13-E0F817321F79}"/>
              </a:ext>
            </a:extLst>
          </p:cNvPr>
          <p:cNvSpPr>
            <a:spLocks noGrp="1"/>
          </p:cNvSpPr>
          <p:nvPr>
            <p:ph type="ftr" sz="quarter" idx="11"/>
          </p:nvPr>
        </p:nvSpPr>
        <p:spPr/>
        <p:txBody>
          <a:bodyPr/>
          <a:lstStyle/>
          <a:p>
            <a:endParaRPr lang="es-AR">
              <a:solidFill>
                <a:prstClr val="black">
                  <a:tint val="75000"/>
                </a:prstClr>
              </a:solidFill>
            </a:endParaRPr>
          </a:p>
        </p:txBody>
      </p:sp>
      <p:sp>
        <p:nvSpPr>
          <p:cNvPr id="9" name="Marcador de número de diapositiva 8">
            <a:extLst>
              <a:ext uri="{FF2B5EF4-FFF2-40B4-BE49-F238E27FC236}">
                <a16:creationId xmlns:a16="http://schemas.microsoft.com/office/drawing/2014/main" id="{262C2039-10AB-4919-9202-C0C81078FB98}"/>
              </a:ext>
            </a:extLst>
          </p:cNvPr>
          <p:cNvSpPr>
            <a:spLocks noGrp="1"/>
          </p:cNvSpPr>
          <p:nvPr>
            <p:ph type="sldNum" sz="quarter" idx="12"/>
          </p:nvPr>
        </p:nvSpPr>
        <p:spPr/>
        <p:txBody>
          <a:bodyPr/>
          <a:lstStyle/>
          <a:p>
            <a:fld id="{FF00B1E3-429A-47C1-8B6F-1ED2CDC23E7D}" type="slidenum">
              <a:rPr lang="es-AR" smtClean="0">
                <a:solidFill>
                  <a:prstClr val="black">
                    <a:tint val="75000"/>
                  </a:prstClr>
                </a:solidFill>
              </a:rPr>
              <a:pPr/>
              <a:t>‹Nº›</a:t>
            </a:fld>
            <a:endParaRPr lang="es-AR">
              <a:solidFill>
                <a:prstClr val="black">
                  <a:tint val="75000"/>
                </a:prstClr>
              </a:solidFill>
            </a:endParaRPr>
          </a:p>
        </p:txBody>
      </p:sp>
    </p:spTree>
    <p:extLst>
      <p:ext uri="{BB962C8B-B14F-4D97-AF65-F5344CB8AC3E}">
        <p14:creationId xmlns:p14="http://schemas.microsoft.com/office/powerpoint/2010/main" val="114584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F1FC9D-C0F0-4818-B664-AD1D56777FE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7CD218AB-D804-46C2-97C2-F4F8DAF7E4FD}"/>
              </a:ext>
            </a:extLst>
          </p:cNvPr>
          <p:cNvSpPr>
            <a:spLocks noGrp="1"/>
          </p:cNvSpPr>
          <p:nvPr>
            <p:ph type="dt" sz="half" idx="10"/>
          </p:nvPr>
        </p:nvSpPr>
        <p:spPr/>
        <p:txBody>
          <a:bodyPr/>
          <a:lstStyle/>
          <a:p>
            <a:fld id="{6547D600-E5AE-449C-819D-44F7D7D1A13F}" type="datetimeFigureOut">
              <a:rPr lang="es-AR" smtClean="0">
                <a:solidFill>
                  <a:prstClr val="black">
                    <a:tint val="75000"/>
                  </a:prstClr>
                </a:solidFill>
              </a:rPr>
              <a:pPr/>
              <a:t>12/11/2023</a:t>
            </a:fld>
            <a:endParaRPr lang="es-AR">
              <a:solidFill>
                <a:prstClr val="black">
                  <a:tint val="75000"/>
                </a:prstClr>
              </a:solidFill>
            </a:endParaRPr>
          </a:p>
        </p:txBody>
      </p:sp>
      <p:sp>
        <p:nvSpPr>
          <p:cNvPr id="4" name="Marcador de pie de página 3">
            <a:extLst>
              <a:ext uri="{FF2B5EF4-FFF2-40B4-BE49-F238E27FC236}">
                <a16:creationId xmlns:a16="http://schemas.microsoft.com/office/drawing/2014/main" id="{6FF14237-C469-4F81-BD40-00E4463D70A8}"/>
              </a:ext>
            </a:extLst>
          </p:cNvPr>
          <p:cNvSpPr>
            <a:spLocks noGrp="1"/>
          </p:cNvSpPr>
          <p:nvPr>
            <p:ph type="ftr" sz="quarter" idx="11"/>
          </p:nvPr>
        </p:nvSpPr>
        <p:spPr/>
        <p:txBody>
          <a:bodyPr/>
          <a:lstStyle/>
          <a:p>
            <a:endParaRPr lang="es-AR">
              <a:solidFill>
                <a:prstClr val="black">
                  <a:tint val="75000"/>
                </a:prstClr>
              </a:solidFill>
            </a:endParaRPr>
          </a:p>
        </p:txBody>
      </p:sp>
      <p:sp>
        <p:nvSpPr>
          <p:cNvPr id="5" name="Marcador de número de diapositiva 4">
            <a:extLst>
              <a:ext uri="{FF2B5EF4-FFF2-40B4-BE49-F238E27FC236}">
                <a16:creationId xmlns:a16="http://schemas.microsoft.com/office/drawing/2014/main" id="{D96C028C-CA4E-480E-82F7-B4D528DCD54F}"/>
              </a:ext>
            </a:extLst>
          </p:cNvPr>
          <p:cNvSpPr>
            <a:spLocks noGrp="1"/>
          </p:cNvSpPr>
          <p:nvPr>
            <p:ph type="sldNum" sz="quarter" idx="12"/>
          </p:nvPr>
        </p:nvSpPr>
        <p:spPr/>
        <p:txBody>
          <a:bodyPr/>
          <a:lstStyle/>
          <a:p>
            <a:fld id="{FF00B1E3-429A-47C1-8B6F-1ED2CDC23E7D}" type="slidenum">
              <a:rPr lang="es-AR" smtClean="0">
                <a:solidFill>
                  <a:prstClr val="black">
                    <a:tint val="75000"/>
                  </a:prstClr>
                </a:solidFill>
              </a:rPr>
              <a:pPr/>
              <a:t>‹Nº›</a:t>
            </a:fld>
            <a:endParaRPr lang="es-AR">
              <a:solidFill>
                <a:prstClr val="black">
                  <a:tint val="75000"/>
                </a:prstClr>
              </a:solidFill>
            </a:endParaRPr>
          </a:p>
        </p:txBody>
      </p:sp>
    </p:spTree>
    <p:extLst>
      <p:ext uri="{BB962C8B-B14F-4D97-AF65-F5344CB8AC3E}">
        <p14:creationId xmlns:p14="http://schemas.microsoft.com/office/powerpoint/2010/main" val="4062718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776C9E2-B2C2-41DC-9276-E62A0880BA80}"/>
              </a:ext>
            </a:extLst>
          </p:cNvPr>
          <p:cNvSpPr>
            <a:spLocks noGrp="1"/>
          </p:cNvSpPr>
          <p:nvPr>
            <p:ph type="dt" sz="half" idx="10"/>
          </p:nvPr>
        </p:nvSpPr>
        <p:spPr/>
        <p:txBody>
          <a:bodyPr/>
          <a:lstStyle/>
          <a:p>
            <a:fld id="{6547D600-E5AE-449C-819D-44F7D7D1A13F}" type="datetimeFigureOut">
              <a:rPr lang="es-AR" smtClean="0">
                <a:solidFill>
                  <a:prstClr val="black">
                    <a:tint val="75000"/>
                  </a:prstClr>
                </a:solidFill>
              </a:rPr>
              <a:pPr/>
              <a:t>12/11/2023</a:t>
            </a:fld>
            <a:endParaRPr lang="es-AR">
              <a:solidFill>
                <a:prstClr val="black">
                  <a:tint val="75000"/>
                </a:prstClr>
              </a:solidFill>
            </a:endParaRPr>
          </a:p>
        </p:txBody>
      </p:sp>
      <p:sp>
        <p:nvSpPr>
          <p:cNvPr id="3" name="Marcador de pie de página 2">
            <a:extLst>
              <a:ext uri="{FF2B5EF4-FFF2-40B4-BE49-F238E27FC236}">
                <a16:creationId xmlns:a16="http://schemas.microsoft.com/office/drawing/2014/main" id="{53BEC0D8-71FC-42AB-9883-F027A93781BC}"/>
              </a:ext>
            </a:extLst>
          </p:cNvPr>
          <p:cNvSpPr>
            <a:spLocks noGrp="1"/>
          </p:cNvSpPr>
          <p:nvPr>
            <p:ph type="ftr" sz="quarter" idx="11"/>
          </p:nvPr>
        </p:nvSpPr>
        <p:spPr/>
        <p:txBody>
          <a:bodyPr/>
          <a:lstStyle/>
          <a:p>
            <a:endParaRPr lang="es-AR">
              <a:solidFill>
                <a:prstClr val="black">
                  <a:tint val="75000"/>
                </a:prstClr>
              </a:solidFill>
            </a:endParaRPr>
          </a:p>
        </p:txBody>
      </p:sp>
      <p:sp>
        <p:nvSpPr>
          <p:cNvPr id="4" name="Marcador de número de diapositiva 3">
            <a:extLst>
              <a:ext uri="{FF2B5EF4-FFF2-40B4-BE49-F238E27FC236}">
                <a16:creationId xmlns:a16="http://schemas.microsoft.com/office/drawing/2014/main" id="{E7F62518-50FE-4FF6-AB3C-A3721BC035B5}"/>
              </a:ext>
            </a:extLst>
          </p:cNvPr>
          <p:cNvSpPr>
            <a:spLocks noGrp="1"/>
          </p:cNvSpPr>
          <p:nvPr>
            <p:ph type="sldNum" sz="quarter" idx="12"/>
          </p:nvPr>
        </p:nvSpPr>
        <p:spPr/>
        <p:txBody>
          <a:bodyPr/>
          <a:lstStyle/>
          <a:p>
            <a:fld id="{FF00B1E3-429A-47C1-8B6F-1ED2CDC23E7D}" type="slidenum">
              <a:rPr lang="es-AR" smtClean="0">
                <a:solidFill>
                  <a:prstClr val="black">
                    <a:tint val="75000"/>
                  </a:prstClr>
                </a:solidFill>
              </a:rPr>
              <a:pPr/>
              <a:t>‹Nº›</a:t>
            </a:fld>
            <a:endParaRPr lang="es-AR">
              <a:solidFill>
                <a:prstClr val="black">
                  <a:tint val="75000"/>
                </a:prstClr>
              </a:solidFill>
            </a:endParaRPr>
          </a:p>
        </p:txBody>
      </p:sp>
    </p:spTree>
    <p:extLst>
      <p:ext uri="{BB962C8B-B14F-4D97-AF65-F5344CB8AC3E}">
        <p14:creationId xmlns:p14="http://schemas.microsoft.com/office/powerpoint/2010/main" val="2287340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C40BD2-DEE9-4A71-8908-173D7E89EBDD}"/>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F0C2EEB5-67CB-4D68-92BD-D7DBEDF937D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652D8501-521D-45A3-9170-D43B745E4C0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44E9D64-0933-4B63-9FF9-3093E60BE53C}"/>
              </a:ext>
            </a:extLst>
          </p:cNvPr>
          <p:cNvSpPr>
            <a:spLocks noGrp="1"/>
          </p:cNvSpPr>
          <p:nvPr>
            <p:ph type="dt" sz="half" idx="10"/>
          </p:nvPr>
        </p:nvSpPr>
        <p:spPr/>
        <p:txBody>
          <a:bodyPr/>
          <a:lstStyle/>
          <a:p>
            <a:fld id="{6547D600-E5AE-449C-819D-44F7D7D1A13F}" type="datetimeFigureOut">
              <a:rPr lang="es-AR" smtClean="0">
                <a:solidFill>
                  <a:prstClr val="black">
                    <a:tint val="75000"/>
                  </a:prstClr>
                </a:solidFill>
              </a:rPr>
              <a:pPr/>
              <a:t>12/11/2023</a:t>
            </a:fld>
            <a:endParaRPr lang="es-AR">
              <a:solidFill>
                <a:prstClr val="black">
                  <a:tint val="75000"/>
                </a:prstClr>
              </a:solidFill>
            </a:endParaRPr>
          </a:p>
        </p:txBody>
      </p:sp>
      <p:sp>
        <p:nvSpPr>
          <p:cNvPr id="6" name="Marcador de pie de página 5">
            <a:extLst>
              <a:ext uri="{FF2B5EF4-FFF2-40B4-BE49-F238E27FC236}">
                <a16:creationId xmlns:a16="http://schemas.microsoft.com/office/drawing/2014/main" id="{71125525-0123-43F4-9EE6-DD6A28395B5F}"/>
              </a:ext>
            </a:extLst>
          </p:cNvPr>
          <p:cNvSpPr>
            <a:spLocks noGrp="1"/>
          </p:cNvSpPr>
          <p:nvPr>
            <p:ph type="ftr" sz="quarter" idx="11"/>
          </p:nvPr>
        </p:nvSpPr>
        <p:spPr/>
        <p:txBody>
          <a:bodyPr/>
          <a:lstStyle/>
          <a:p>
            <a:endParaRPr lang="es-AR">
              <a:solidFill>
                <a:prstClr val="black">
                  <a:tint val="75000"/>
                </a:prstClr>
              </a:solidFill>
            </a:endParaRPr>
          </a:p>
        </p:txBody>
      </p:sp>
      <p:sp>
        <p:nvSpPr>
          <p:cNvPr id="7" name="Marcador de número de diapositiva 6">
            <a:extLst>
              <a:ext uri="{FF2B5EF4-FFF2-40B4-BE49-F238E27FC236}">
                <a16:creationId xmlns:a16="http://schemas.microsoft.com/office/drawing/2014/main" id="{15A5E7BF-EFB0-4964-9A7A-3566BD2713E6}"/>
              </a:ext>
            </a:extLst>
          </p:cNvPr>
          <p:cNvSpPr>
            <a:spLocks noGrp="1"/>
          </p:cNvSpPr>
          <p:nvPr>
            <p:ph type="sldNum" sz="quarter" idx="12"/>
          </p:nvPr>
        </p:nvSpPr>
        <p:spPr/>
        <p:txBody>
          <a:bodyPr/>
          <a:lstStyle/>
          <a:p>
            <a:fld id="{FF00B1E3-429A-47C1-8B6F-1ED2CDC23E7D}" type="slidenum">
              <a:rPr lang="es-AR" smtClean="0">
                <a:solidFill>
                  <a:prstClr val="black">
                    <a:tint val="75000"/>
                  </a:prstClr>
                </a:solidFill>
              </a:rPr>
              <a:pPr/>
              <a:t>‹Nº›</a:t>
            </a:fld>
            <a:endParaRPr lang="es-AR">
              <a:solidFill>
                <a:prstClr val="black">
                  <a:tint val="75000"/>
                </a:prstClr>
              </a:solidFill>
            </a:endParaRPr>
          </a:p>
        </p:txBody>
      </p:sp>
    </p:spTree>
    <p:extLst>
      <p:ext uri="{BB962C8B-B14F-4D97-AF65-F5344CB8AC3E}">
        <p14:creationId xmlns:p14="http://schemas.microsoft.com/office/powerpoint/2010/main" val="2580554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6CE3C4-368C-4DC6-9B00-ACE6CB9E15F1}"/>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021D61C2-24CA-496C-B1A1-1C596F89C4C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AR"/>
          </a:p>
        </p:txBody>
      </p:sp>
      <p:sp>
        <p:nvSpPr>
          <p:cNvPr id="4" name="Marcador de texto 3">
            <a:extLst>
              <a:ext uri="{FF2B5EF4-FFF2-40B4-BE49-F238E27FC236}">
                <a16:creationId xmlns:a16="http://schemas.microsoft.com/office/drawing/2014/main" id="{467BCF97-A3AA-421F-9563-FA5079C2284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95184B8-8AC3-4161-85D1-487EBEAA8100}"/>
              </a:ext>
            </a:extLst>
          </p:cNvPr>
          <p:cNvSpPr>
            <a:spLocks noGrp="1"/>
          </p:cNvSpPr>
          <p:nvPr>
            <p:ph type="dt" sz="half" idx="10"/>
          </p:nvPr>
        </p:nvSpPr>
        <p:spPr/>
        <p:txBody>
          <a:bodyPr/>
          <a:lstStyle/>
          <a:p>
            <a:fld id="{6547D600-E5AE-449C-819D-44F7D7D1A13F}" type="datetimeFigureOut">
              <a:rPr lang="es-AR" smtClean="0">
                <a:solidFill>
                  <a:prstClr val="black">
                    <a:tint val="75000"/>
                  </a:prstClr>
                </a:solidFill>
              </a:rPr>
              <a:pPr/>
              <a:t>12/11/2023</a:t>
            </a:fld>
            <a:endParaRPr lang="es-AR">
              <a:solidFill>
                <a:prstClr val="black">
                  <a:tint val="75000"/>
                </a:prstClr>
              </a:solidFill>
            </a:endParaRPr>
          </a:p>
        </p:txBody>
      </p:sp>
      <p:sp>
        <p:nvSpPr>
          <p:cNvPr id="6" name="Marcador de pie de página 5">
            <a:extLst>
              <a:ext uri="{FF2B5EF4-FFF2-40B4-BE49-F238E27FC236}">
                <a16:creationId xmlns:a16="http://schemas.microsoft.com/office/drawing/2014/main" id="{C35E6698-E2A4-45D0-8D91-75E9F940F87B}"/>
              </a:ext>
            </a:extLst>
          </p:cNvPr>
          <p:cNvSpPr>
            <a:spLocks noGrp="1"/>
          </p:cNvSpPr>
          <p:nvPr>
            <p:ph type="ftr" sz="quarter" idx="11"/>
          </p:nvPr>
        </p:nvSpPr>
        <p:spPr/>
        <p:txBody>
          <a:bodyPr/>
          <a:lstStyle/>
          <a:p>
            <a:endParaRPr lang="es-AR">
              <a:solidFill>
                <a:prstClr val="black">
                  <a:tint val="75000"/>
                </a:prstClr>
              </a:solidFill>
            </a:endParaRPr>
          </a:p>
        </p:txBody>
      </p:sp>
      <p:sp>
        <p:nvSpPr>
          <p:cNvPr id="7" name="Marcador de número de diapositiva 6">
            <a:extLst>
              <a:ext uri="{FF2B5EF4-FFF2-40B4-BE49-F238E27FC236}">
                <a16:creationId xmlns:a16="http://schemas.microsoft.com/office/drawing/2014/main" id="{3990BB52-CFF2-4989-9AE5-662A318FAA06}"/>
              </a:ext>
            </a:extLst>
          </p:cNvPr>
          <p:cNvSpPr>
            <a:spLocks noGrp="1"/>
          </p:cNvSpPr>
          <p:nvPr>
            <p:ph type="sldNum" sz="quarter" idx="12"/>
          </p:nvPr>
        </p:nvSpPr>
        <p:spPr/>
        <p:txBody>
          <a:bodyPr/>
          <a:lstStyle/>
          <a:p>
            <a:fld id="{FF00B1E3-429A-47C1-8B6F-1ED2CDC23E7D}" type="slidenum">
              <a:rPr lang="es-AR" smtClean="0">
                <a:solidFill>
                  <a:prstClr val="black">
                    <a:tint val="75000"/>
                  </a:prstClr>
                </a:solidFill>
              </a:rPr>
              <a:pPr/>
              <a:t>‹Nº›</a:t>
            </a:fld>
            <a:endParaRPr lang="es-AR">
              <a:solidFill>
                <a:prstClr val="black">
                  <a:tint val="75000"/>
                </a:prstClr>
              </a:solidFill>
            </a:endParaRPr>
          </a:p>
        </p:txBody>
      </p:sp>
    </p:spTree>
    <p:extLst>
      <p:ext uri="{BB962C8B-B14F-4D97-AF65-F5344CB8AC3E}">
        <p14:creationId xmlns:p14="http://schemas.microsoft.com/office/powerpoint/2010/main" val="408322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D014CBC-C561-4728-8B0D-8915A2308F3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1843F990-F9DD-4414-A735-0F40212E835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53DE3231-9A6F-45CF-8B57-9F8A065C1D8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547D600-E5AE-449C-819D-44F7D7D1A13F}" type="datetimeFigureOut">
              <a:rPr lang="es-AR" smtClean="0">
                <a:solidFill>
                  <a:prstClr val="black">
                    <a:tint val="75000"/>
                  </a:prstClr>
                </a:solidFill>
              </a:rPr>
              <a:pPr/>
              <a:t>12/11/2023</a:t>
            </a:fld>
            <a:endParaRPr lang="es-AR">
              <a:solidFill>
                <a:prstClr val="black">
                  <a:tint val="75000"/>
                </a:prstClr>
              </a:solidFill>
            </a:endParaRPr>
          </a:p>
        </p:txBody>
      </p:sp>
      <p:sp>
        <p:nvSpPr>
          <p:cNvPr id="5" name="Marcador de pie de página 4">
            <a:extLst>
              <a:ext uri="{FF2B5EF4-FFF2-40B4-BE49-F238E27FC236}">
                <a16:creationId xmlns:a16="http://schemas.microsoft.com/office/drawing/2014/main" id="{51114727-B1B7-4164-8991-F11B5EA39D0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AR">
              <a:solidFill>
                <a:prstClr val="black">
                  <a:tint val="75000"/>
                </a:prstClr>
              </a:solidFill>
            </a:endParaRPr>
          </a:p>
        </p:txBody>
      </p:sp>
      <p:sp>
        <p:nvSpPr>
          <p:cNvPr id="6" name="Marcador de número de diapositiva 5">
            <a:extLst>
              <a:ext uri="{FF2B5EF4-FFF2-40B4-BE49-F238E27FC236}">
                <a16:creationId xmlns:a16="http://schemas.microsoft.com/office/drawing/2014/main" id="{1D56ACF0-CB27-4DAF-9C0C-900F21A2D45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F00B1E3-429A-47C1-8B6F-1ED2CDC23E7D}" type="slidenum">
              <a:rPr lang="es-AR" smtClean="0">
                <a:solidFill>
                  <a:prstClr val="black">
                    <a:tint val="75000"/>
                  </a:prstClr>
                </a:solidFill>
              </a:rPr>
              <a:pPr/>
              <a:t>‹Nº›</a:t>
            </a:fld>
            <a:endParaRPr lang="es-AR">
              <a:solidFill>
                <a:prstClr val="black">
                  <a:tint val="75000"/>
                </a:prstClr>
              </a:solidFill>
            </a:endParaRPr>
          </a:p>
        </p:txBody>
      </p:sp>
    </p:spTree>
    <p:extLst>
      <p:ext uri="{BB962C8B-B14F-4D97-AF65-F5344CB8AC3E}">
        <p14:creationId xmlns:p14="http://schemas.microsoft.com/office/powerpoint/2010/main" val="10585397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A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4.svg"/><Relationship Id="rId7"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61.png"/></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10.png"/></Relationships>
</file>

<file path=ppt/slides/_rels/slide24.xml.rels><?xml version="1.0" encoding="UTF-8" standalone="yes"?>
<Relationships xmlns="http://schemas.openxmlformats.org/package/2006/relationships"><Relationship Id="rId8" Type="http://schemas.openxmlformats.org/officeDocument/2006/relationships/image" Target="../media/image460.png"/><Relationship Id="rId3" Type="http://schemas.openxmlformats.org/officeDocument/2006/relationships/image" Target="../media/image4.svg"/><Relationship Id="rId7" Type="http://schemas.openxmlformats.org/officeDocument/2006/relationships/image" Target="../media/image45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440.png"/><Relationship Id="rId5" Type="http://schemas.openxmlformats.org/officeDocument/2006/relationships/image" Target="../media/image430.png"/><Relationship Id="rId4" Type="http://schemas.openxmlformats.org/officeDocument/2006/relationships/image" Target="../media/image420.png"/></Relationships>
</file>

<file path=ppt/slides/_rels/slide25.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3.png"/><Relationship Id="rId7" Type="http://schemas.openxmlformats.org/officeDocument/2006/relationships/image" Target="../media/image50.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svg"/><Relationship Id="rId9" Type="http://schemas.openxmlformats.org/officeDocument/2006/relationships/image" Target="../media/image52.png"/></Relationships>
</file>

<file path=ppt/slides/_rels/slide2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8.emf"/><Relationship Id="rId5" Type="http://schemas.openxmlformats.org/officeDocument/2006/relationships/image" Target="../media/image57.emf"/><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4.svg"/><Relationship Id="rId10"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svg"/><Relationship Id="rId7"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12332BF1-62F0-40C3-A057-6D1F03AEF237}"/>
              </a:ext>
            </a:extLst>
          </p:cNvPr>
          <p:cNvSpPr>
            <a:spLocks noGrp="1"/>
          </p:cNvSpPr>
          <p:nvPr>
            <p:ph type="subTitle" idx="1"/>
          </p:nvPr>
        </p:nvSpPr>
        <p:spPr>
          <a:xfrm>
            <a:off x="516119" y="5078102"/>
            <a:ext cx="5196043" cy="816246"/>
          </a:xfrm>
        </p:spPr>
        <p:txBody>
          <a:bodyPr>
            <a:normAutofit/>
          </a:bodyPr>
          <a:lstStyle/>
          <a:p>
            <a:pPr>
              <a:lnSpc>
                <a:spcPct val="110000"/>
              </a:lnSpc>
              <a:spcBef>
                <a:spcPct val="0"/>
              </a:spcBef>
            </a:pPr>
            <a:endParaRPr lang="es-AR" sz="2100" b="1" cap="all" spc="450" dirty="0">
              <a:solidFill>
                <a:schemeClr val="tx2">
                  <a:lumMod val="50000"/>
                  <a:lumOff val="50000"/>
                </a:schemeClr>
              </a:solidFill>
              <a:latin typeface="+mj-lt"/>
              <a:cs typeface="+mj-cs"/>
            </a:endParaRPr>
          </a:p>
          <a:p>
            <a:pPr>
              <a:lnSpc>
                <a:spcPct val="110000"/>
              </a:lnSpc>
              <a:spcBef>
                <a:spcPct val="0"/>
              </a:spcBef>
            </a:pPr>
            <a:r>
              <a:rPr lang="es-AR" sz="1350" b="1" cap="all" spc="450" dirty="0">
                <a:solidFill>
                  <a:srgbClr val="7030A0"/>
                </a:solidFill>
                <a:latin typeface="Constantia" panose="02030602050306030303" pitchFamily="18" charset="0"/>
                <a:cs typeface="+mj-cs"/>
              </a:rPr>
              <a:t>Mg. verónica Bejarsky </a:t>
            </a:r>
            <a:r>
              <a:rPr lang="es-AR" sz="1200" cap="all" spc="450" dirty="0">
                <a:latin typeface="+mj-lt"/>
                <a:cs typeface="+mj-cs"/>
              </a:rPr>
              <a:t>	</a:t>
            </a:r>
          </a:p>
          <a:p>
            <a:endParaRPr lang="es-AR" sz="2100" cap="all" spc="450" dirty="0">
              <a:latin typeface="+mj-lt"/>
              <a:cs typeface="+mj-cs"/>
            </a:endParaRPr>
          </a:p>
        </p:txBody>
      </p:sp>
      <p:pic>
        <p:nvPicPr>
          <p:cNvPr id="4" name="Picture 3" descr="Gráficos de formas abstractas con diferentes colores llenos de vida">
            <a:extLst>
              <a:ext uri="{FF2B5EF4-FFF2-40B4-BE49-F238E27FC236}">
                <a16:creationId xmlns:a16="http://schemas.microsoft.com/office/drawing/2014/main" id="{33A7E7AE-4626-CA4D-A210-48D4E0B3C492}"/>
              </a:ext>
            </a:extLst>
          </p:cNvPr>
          <p:cNvPicPr>
            <a:picLocks noChangeAspect="1"/>
          </p:cNvPicPr>
          <p:nvPr/>
        </p:nvPicPr>
        <p:blipFill rotWithShape="1">
          <a:blip r:embed="rId2"/>
          <a:srcRect l="24941" r="30747" b="2"/>
          <a:stretch/>
        </p:blipFill>
        <p:spPr>
          <a:xfrm>
            <a:off x="5712162" y="839360"/>
            <a:ext cx="3431839" cy="5169555"/>
          </a:xfrm>
          <a:custGeom>
            <a:avLst/>
            <a:gdLst/>
            <a:ahLst/>
            <a:cxnLst/>
            <a:rect l="l" t="t" r="r" b="b"/>
            <a:pathLst>
              <a:path w="4575785" h="6857999">
                <a:moveTo>
                  <a:pt x="517468" y="0"/>
                </a:moveTo>
                <a:lnTo>
                  <a:pt x="4575785" y="0"/>
                </a:lnTo>
                <a:lnTo>
                  <a:pt x="4575785" y="6857999"/>
                </a:lnTo>
                <a:lnTo>
                  <a:pt x="960511" y="6857999"/>
                </a:lnTo>
                <a:lnTo>
                  <a:pt x="942694" y="6843617"/>
                </a:lnTo>
                <a:cubicBezTo>
                  <a:pt x="964945" y="6792705"/>
                  <a:pt x="892574" y="6836929"/>
                  <a:pt x="865960" y="6827318"/>
                </a:cubicBezTo>
                <a:lnTo>
                  <a:pt x="861487" y="6823037"/>
                </a:lnTo>
                <a:lnTo>
                  <a:pt x="859513" y="6806858"/>
                </a:lnTo>
                <a:lnTo>
                  <a:pt x="860461" y="6800037"/>
                </a:lnTo>
                <a:cubicBezTo>
                  <a:pt x="860484" y="6795612"/>
                  <a:pt x="859691" y="6793024"/>
                  <a:pt x="858251" y="6791626"/>
                </a:cubicBezTo>
                <a:lnTo>
                  <a:pt x="857660" y="6791654"/>
                </a:lnTo>
                <a:lnTo>
                  <a:pt x="856643" y="6783314"/>
                </a:lnTo>
                <a:cubicBezTo>
                  <a:pt x="856157" y="6768705"/>
                  <a:pt x="856848" y="6753980"/>
                  <a:pt x="858459" y="6739543"/>
                </a:cubicBezTo>
                <a:cubicBezTo>
                  <a:pt x="825704" y="6742272"/>
                  <a:pt x="849542" y="6681110"/>
                  <a:pt x="794118" y="6710916"/>
                </a:cubicBezTo>
                <a:cubicBezTo>
                  <a:pt x="794610" y="6692179"/>
                  <a:pt x="815573" y="6671806"/>
                  <a:pt x="779817" y="6693690"/>
                </a:cubicBezTo>
                <a:cubicBezTo>
                  <a:pt x="778915" y="6687990"/>
                  <a:pt x="774885" y="6685995"/>
                  <a:pt x="769310" y="6685745"/>
                </a:cubicBezTo>
                <a:lnTo>
                  <a:pt x="766802" y="6686064"/>
                </a:lnTo>
                <a:cubicBezTo>
                  <a:pt x="767473" y="6672038"/>
                  <a:pt x="768145" y="6658011"/>
                  <a:pt x="768816" y="6643985"/>
                </a:cubicBezTo>
                <a:lnTo>
                  <a:pt x="764758" y="6640288"/>
                </a:lnTo>
                <a:lnTo>
                  <a:pt x="771603" y="6610439"/>
                </a:lnTo>
                <a:cubicBezTo>
                  <a:pt x="771799" y="6605729"/>
                  <a:pt x="776328" y="6505678"/>
                  <a:pt x="776524" y="6500968"/>
                </a:cubicBezTo>
                <a:lnTo>
                  <a:pt x="716862" y="6252242"/>
                </a:lnTo>
                <a:cubicBezTo>
                  <a:pt x="710358" y="6209033"/>
                  <a:pt x="712158" y="6177416"/>
                  <a:pt x="706006" y="6116988"/>
                </a:cubicBezTo>
                <a:cubicBezTo>
                  <a:pt x="664744" y="6009788"/>
                  <a:pt x="669134" y="5997889"/>
                  <a:pt x="675681" y="5921438"/>
                </a:cubicBezTo>
                <a:cubicBezTo>
                  <a:pt x="609567" y="5910253"/>
                  <a:pt x="667197" y="5880778"/>
                  <a:pt x="646967" y="5848021"/>
                </a:cubicBezTo>
                <a:cubicBezTo>
                  <a:pt x="633539" y="5819166"/>
                  <a:pt x="610193" y="5775630"/>
                  <a:pt x="595120" y="5722308"/>
                </a:cubicBezTo>
                <a:cubicBezTo>
                  <a:pt x="587517" y="5685814"/>
                  <a:pt x="566330" y="5564010"/>
                  <a:pt x="556522" y="5528087"/>
                </a:cubicBezTo>
                <a:cubicBezTo>
                  <a:pt x="551310" y="5519174"/>
                  <a:pt x="556171" y="5505252"/>
                  <a:pt x="536270" y="5506770"/>
                </a:cubicBezTo>
                <a:cubicBezTo>
                  <a:pt x="512052" y="5506489"/>
                  <a:pt x="543356" y="5459435"/>
                  <a:pt x="516612" y="5473320"/>
                </a:cubicBezTo>
                <a:cubicBezTo>
                  <a:pt x="537947" y="5440196"/>
                  <a:pt x="486731" y="5435838"/>
                  <a:pt x="471989" y="5418523"/>
                </a:cubicBezTo>
                <a:cubicBezTo>
                  <a:pt x="493820" y="5390817"/>
                  <a:pt x="454363" y="5377479"/>
                  <a:pt x="442299" y="5333204"/>
                </a:cubicBezTo>
                <a:cubicBezTo>
                  <a:pt x="467689" y="5302287"/>
                  <a:pt x="420786" y="5307848"/>
                  <a:pt x="452960" y="5255192"/>
                </a:cubicBezTo>
                <a:cubicBezTo>
                  <a:pt x="453300" y="5233631"/>
                  <a:pt x="429983" y="5195187"/>
                  <a:pt x="431339" y="5156169"/>
                </a:cubicBezTo>
                <a:cubicBezTo>
                  <a:pt x="398945" y="5067566"/>
                  <a:pt x="403718" y="5079988"/>
                  <a:pt x="404757" y="5025421"/>
                </a:cubicBezTo>
                <a:cubicBezTo>
                  <a:pt x="400018" y="4966103"/>
                  <a:pt x="402758" y="4976631"/>
                  <a:pt x="395660" y="4924394"/>
                </a:cubicBezTo>
                <a:cubicBezTo>
                  <a:pt x="383838" y="4897752"/>
                  <a:pt x="406451" y="4876973"/>
                  <a:pt x="390158" y="4861232"/>
                </a:cubicBezTo>
                <a:cubicBezTo>
                  <a:pt x="362582" y="4877952"/>
                  <a:pt x="368360" y="4813711"/>
                  <a:pt x="341238" y="4838615"/>
                </a:cubicBezTo>
                <a:cubicBezTo>
                  <a:pt x="311503" y="4831441"/>
                  <a:pt x="352577" y="4804970"/>
                  <a:pt x="326273" y="4796524"/>
                </a:cubicBezTo>
                <a:lnTo>
                  <a:pt x="284996" y="4672372"/>
                </a:lnTo>
                <a:cubicBezTo>
                  <a:pt x="298118" y="4649489"/>
                  <a:pt x="287003" y="4640074"/>
                  <a:pt x="267970" y="4634255"/>
                </a:cubicBezTo>
                <a:cubicBezTo>
                  <a:pt x="263754" y="4595383"/>
                  <a:pt x="222766" y="4593405"/>
                  <a:pt x="203275" y="4555830"/>
                </a:cubicBezTo>
                <a:cubicBezTo>
                  <a:pt x="181514" y="4524570"/>
                  <a:pt x="154438" y="4520149"/>
                  <a:pt x="133797" y="4479914"/>
                </a:cubicBezTo>
                <a:cubicBezTo>
                  <a:pt x="124082" y="4457346"/>
                  <a:pt x="105185" y="4427564"/>
                  <a:pt x="84156" y="4415916"/>
                </a:cubicBezTo>
                <a:lnTo>
                  <a:pt x="83303" y="4414752"/>
                </a:lnTo>
                <a:lnTo>
                  <a:pt x="72062" y="4388525"/>
                </a:lnTo>
                <a:lnTo>
                  <a:pt x="75315" y="4375182"/>
                </a:lnTo>
                <a:cubicBezTo>
                  <a:pt x="75941" y="4370194"/>
                  <a:pt x="75530" y="4367154"/>
                  <a:pt x="74333" y="4365355"/>
                </a:cubicBezTo>
                <a:lnTo>
                  <a:pt x="68893" y="4364787"/>
                </a:lnTo>
                <a:cubicBezTo>
                  <a:pt x="68887" y="4364737"/>
                  <a:pt x="68881" y="4364686"/>
                  <a:pt x="68875" y="4364636"/>
                </a:cubicBezTo>
                <a:cubicBezTo>
                  <a:pt x="68620" y="4351507"/>
                  <a:pt x="69309" y="4337030"/>
                  <a:pt x="58168" y="4323582"/>
                </a:cubicBezTo>
                <a:cubicBezTo>
                  <a:pt x="61811" y="4263350"/>
                  <a:pt x="99263" y="4233013"/>
                  <a:pt x="79972" y="4208494"/>
                </a:cubicBezTo>
                <a:cubicBezTo>
                  <a:pt x="88758" y="4180446"/>
                  <a:pt x="125844" y="4152085"/>
                  <a:pt x="106280" y="4120638"/>
                </a:cubicBezTo>
                <a:cubicBezTo>
                  <a:pt x="111598" y="4121936"/>
                  <a:pt x="113804" y="4120147"/>
                  <a:pt x="114398" y="4116558"/>
                </a:cubicBezTo>
                <a:cubicBezTo>
                  <a:pt x="114157" y="4114248"/>
                  <a:pt x="113917" y="4111937"/>
                  <a:pt x="113677" y="4109627"/>
                </a:cubicBezTo>
                <a:lnTo>
                  <a:pt x="105699" y="4105626"/>
                </a:lnTo>
                <a:cubicBezTo>
                  <a:pt x="77890" y="4088880"/>
                  <a:pt x="108987" y="4082598"/>
                  <a:pt x="106408" y="4051443"/>
                </a:cubicBezTo>
                <a:cubicBezTo>
                  <a:pt x="106858" y="4036630"/>
                  <a:pt x="97032" y="3985550"/>
                  <a:pt x="103822" y="3988496"/>
                </a:cubicBezTo>
                <a:lnTo>
                  <a:pt x="75372" y="3857059"/>
                </a:lnTo>
                <a:cubicBezTo>
                  <a:pt x="82817" y="3836376"/>
                  <a:pt x="81742" y="3824520"/>
                  <a:pt x="64937" y="3815652"/>
                </a:cubicBezTo>
                <a:cubicBezTo>
                  <a:pt x="102287" y="3718925"/>
                  <a:pt x="55573" y="3772320"/>
                  <a:pt x="59080" y="3696747"/>
                </a:cubicBezTo>
                <a:cubicBezTo>
                  <a:pt x="66269" y="3629648"/>
                  <a:pt x="63240" y="3571908"/>
                  <a:pt x="85623" y="3491441"/>
                </a:cubicBezTo>
                <a:cubicBezTo>
                  <a:pt x="98410" y="3474059"/>
                  <a:pt x="99525" y="3431012"/>
                  <a:pt x="100691" y="3417526"/>
                </a:cubicBezTo>
                <a:cubicBezTo>
                  <a:pt x="101857" y="3404040"/>
                  <a:pt x="95556" y="3412369"/>
                  <a:pt x="92620" y="3410525"/>
                </a:cubicBezTo>
                <a:cubicBezTo>
                  <a:pt x="92153" y="3374230"/>
                  <a:pt x="83244" y="3285268"/>
                  <a:pt x="79737" y="3235496"/>
                </a:cubicBezTo>
                <a:cubicBezTo>
                  <a:pt x="70953" y="3207448"/>
                  <a:pt x="52012" y="3143347"/>
                  <a:pt x="71576" y="3111898"/>
                </a:cubicBezTo>
                <a:cubicBezTo>
                  <a:pt x="66408" y="3077014"/>
                  <a:pt x="53542" y="3056489"/>
                  <a:pt x="48725" y="3026189"/>
                </a:cubicBezTo>
                <a:cubicBezTo>
                  <a:pt x="35029" y="3013335"/>
                  <a:pt x="35295" y="2950066"/>
                  <a:pt x="42673" y="2930099"/>
                </a:cubicBezTo>
                <a:cubicBezTo>
                  <a:pt x="72765" y="2876461"/>
                  <a:pt x="20837" y="2811743"/>
                  <a:pt x="43260" y="2768401"/>
                </a:cubicBezTo>
                <a:cubicBezTo>
                  <a:pt x="44784" y="2755816"/>
                  <a:pt x="43709" y="2744724"/>
                  <a:pt x="41022" y="2734617"/>
                </a:cubicBezTo>
                <a:lnTo>
                  <a:pt x="29707" y="2708118"/>
                </a:lnTo>
                <a:lnTo>
                  <a:pt x="18896" y="2704187"/>
                </a:lnTo>
                <a:lnTo>
                  <a:pt x="16157" y="2686013"/>
                </a:lnTo>
                <a:lnTo>
                  <a:pt x="0" y="2656506"/>
                </a:lnTo>
                <a:cubicBezTo>
                  <a:pt x="46275" y="2648213"/>
                  <a:pt x="-21852" y="2580542"/>
                  <a:pt x="20000" y="2589495"/>
                </a:cubicBezTo>
                <a:cubicBezTo>
                  <a:pt x="9004" y="2539865"/>
                  <a:pt x="51725" y="2561406"/>
                  <a:pt x="4503" y="2517909"/>
                </a:cubicBezTo>
                <a:cubicBezTo>
                  <a:pt x="18312" y="2426183"/>
                  <a:pt x="2043" y="2320005"/>
                  <a:pt x="38580" y="2235940"/>
                </a:cubicBezTo>
                <a:cubicBezTo>
                  <a:pt x="39530" y="2131535"/>
                  <a:pt x="31342" y="1983035"/>
                  <a:pt x="28357" y="1891475"/>
                </a:cubicBezTo>
                <a:cubicBezTo>
                  <a:pt x="18536" y="1816240"/>
                  <a:pt x="53985" y="1820215"/>
                  <a:pt x="16422" y="1754299"/>
                </a:cubicBezTo>
                <a:cubicBezTo>
                  <a:pt x="22523" y="1748800"/>
                  <a:pt x="14115" y="1712020"/>
                  <a:pt x="17619" y="1704948"/>
                </a:cubicBezTo>
                <a:lnTo>
                  <a:pt x="11875" y="1640075"/>
                </a:lnTo>
                <a:lnTo>
                  <a:pt x="10148" y="1637400"/>
                </a:lnTo>
                <a:cubicBezTo>
                  <a:pt x="6571" y="1625366"/>
                  <a:pt x="7662" y="1617809"/>
                  <a:pt x="10809" y="1612250"/>
                </a:cubicBezTo>
                <a:lnTo>
                  <a:pt x="30710" y="1498099"/>
                </a:lnTo>
                <a:lnTo>
                  <a:pt x="28832" y="1497366"/>
                </a:lnTo>
                <a:lnTo>
                  <a:pt x="25420" y="1490044"/>
                </a:lnTo>
                <a:lnTo>
                  <a:pt x="36357" y="1429750"/>
                </a:lnTo>
                <a:cubicBezTo>
                  <a:pt x="56105" y="1395764"/>
                  <a:pt x="51096" y="1348657"/>
                  <a:pt x="63323" y="1316453"/>
                </a:cubicBezTo>
                <a:cubicBezTo>
                  <a:pt x="113953" y="1206017"/>
                  <a:pt x="97314" y="1160971"/>
                  <a:pt x="167299" y="1100758"/>
                </a:cubicBezTo>
                <a:cubicBezTo>
                  <a:pt x="183322" y="1066821"/>
                  <a:pt x="207320" y="1013057"/>
                  <a:pt x="218971" y="997428"/>
                </a:cubicBezTo>
                <a:cubicBezTo>
                  <a:pt x="225661" y="983599"/>
                  <a:pt x="245059" y="996998"/>
                  <a:pt x="249304" y="969068"/>
                </a:cubicBezTo>
                <a:cubicBezTo>
                  <a:pt x="273910" y="912445"/>
                  <a:pt x="257335" y="876944"/>
                  <a:pt x="307518" y="815816"/>
                </a:cubicBezTo>
                <a:cubicBezTo>
                  <a:pt x="319844" y="734499"/>
                  <a:pt x="427269" y="648257"/>
                  <a:pt x="438631" y="588216"/>
                </a:cubicBezTo>
                <a:cubicBezTo>
                  <a:pt x="468336" y="534577"/>
                  <a:pt x="480025" y="521047"/>
                  <a:pt x="494548" y="466832"/>
                </a:cubicBezTo>
                <a:cubicBezTo>
                  <a:pt x="513994" y="444023"/>
                  <a:pt x="469014" y="421695"/>
                  <a:pt x="512985" y="406165"/>
                </a:cubicBezTo>
                <a:cubicBezTo>
                  <a:pt x="519819" y="312467"/>
                  <a:pt x="496295" y="285415"/>
                  <a:pt x="499246" y="226337"/>
                </a:cubicBezTo>
                <a:cubicBezTo>
                  <a:pt x="511217" y="180655"/>
                  <a:pt x="525793" y="85726"/>
                  <a:pt x="530694" y="51692"/>
                </a:cubicBezTo>
                <a:cubicBezTo>
                  <a:pt x="512001" y="39736"/>
                  <a:pt x="522977" y="34428"/>
                  <a:pt x="528655" y="22135"/>
                </a:cubicBezTo>
                <a:cubicBezTo>
                  <a:pt x="511506" y="14446"/>
                  <a:pt x="513258" y="7722"/>
                  <a:pt x="516964" y="1039"/>
                </a:cubicBezTo>
                <a:close/>
              </a:path>
            </a:pathLst>
          </a:custGeom>
        </p:spPr>
      </p:pic>
      <p:sp>
        <p:nvSpPr>
          <p:cNvPr id="7" name="Subtítulo 2">
            <a:extLst>
              <a:ext uri="{FF2B5EF4-FFF2-40B4-BE49-F238E27FC236}">
                <a16:creationId xmlns:a16="http://schemas.microsoft.com/office/drawing/2014/main" id="{A247DB76-6527-4807-A527-0DEC1FF58C9F}"/>
              </a:ext>
            </a:extLst>
          </p:cNvPr>
          <p:cNvSpPr txBox="1">
            <a:spLocks/>
          </p:cNvSpPr>
          <p:nvPr/>
        </p:nvSpPr>
        <p:spPr>
          <a:xfrm>
            <a:off x="150666" y="1916832"/>
            <a:ext cx="5680916" cy="3317800"/>
          </a:xfrm>
          <a:prstGeom prst="rect">
            <a:avLst/>
          </a:prstGeom>
        </p:spPr>
        <p:txBody>
          <a:bodyPr vert="horz" lIns="68580" tIns="34290" rIns="68580" bIns="34290" rtlCol="0">
            <a:normAutofit/>
          </a:bodyPr>
          <a:lstStyle>
            <a:lvl1pPr marL="0" indent="0" algn="ctr" defTabSz="914400" rtl="0" eaLnBrk="1" latinLnBrk="0" hangingPunct="1">
              <a:lnSpc>
                <a:spcPct val="100000"/>
              </a:lnSpc>
              <a:spcBef>
                <a:spcPts val="1000"/>
              </a:spcBef>
              <a:buSzPct val="80000"/>
              <a:buFont typeface="Arial" panose="020B0604020202020204" pitchFamily="34" charset="0"/>
              <a:buNone/>
              <a:defRPr sz="2000" i="0" kern="1200" spc="160" baseline="0">
                <a:solidFill>
                  <a:schemeClr val="tx1">
                    <a:lumMod val="85000"/>
                    <a:lumOff val="15000"/>
                  </a:schemeClr>
                </a:solidFill>
                <a:latin typeface="+mn-lt"/>
                <a:ea typeface="Batang" panose="02030600000101010101" pitchFamily="18" charset="-127"/>
                <a:cs typeface="+mn-cs"/>
              </a:defRPr>
            </a:lvl1pPr>
            <a:lvl2pPr marL="457200" indent="0" algn="ctr" defTabSz="914400" rtl="0" eaLnBrk="1" latinLnBrk="0" hangingPunct="1">
              <a:lnSpc>
                <a:spcPct val="100000"/>
              </a:lnSpc>
              <a:spcBef>
                <a:spcPts val="500"/>
              </a:spcBef>
              <a:buFontTx/>
              <a:buNone/>
              <a:defRPr sz="2000" kern="1200" spc="50" baseline="0">
                <a:solidFill>
                  <a:schemeClr val="tx1">
                    <a:lumMod val="85000"/>
                    <a:lumOff val="15000"/>
                  </a:schemeClr>
                </a:solidFill>
                <a:latin typeface="+mn-lt"/>
                <a:ea typeface="Batang" panose="02030600000101010101" pitchFamily="18" charset="-127"/>
                <a:cs typeface="+mn-cs"/>
              </a:defRPr>
            </a:lvl2pPr>
            <a:lvl3pPr marL="914400" indent="0" algn="ctr" defTabSz="914400" rtl="0" eaLnBrk="1" latinLnBrk="0" hangingPunct="1">
              <a:lnSpc>
                <a:spcPct val="100000"/>
              </a:lnSpc>
              <a:spcBef>
                <a:spcPts val="500"/>
              </a:spcBef>
              <a:buSzPct val="80000"/>
              <a:buFont typeface="Arial" panose="020B0604020202020204" pitchFamily="34" charset="0"/>
              <a:buNone/>
              <a:defRPr sz="1800" kern="1200" spc="50" baseline="0">
                <a:solidFill>
                  <a:schemeClr val="tx1">
                    <a:lumMod val="85000"/>
                    <a:lumOff val="15000"/>
                  </a:schemeClr>
                </a:solidFill>
                <a:latin typeface="+mn-lt"/>
                <a:ea typeface="Batang" panose="02030600000101010101" pitchFamily="18" charset="-127"/>
                <a:cs typeface="+mn-cs"/>
              </a:defRPr>
            </a:lvl3pPr>
            <a:lvl4pPr marL="1371600" indent="0" algn="ctr" defTabSz="914400" rtl="0" eaLnBrk="1" latinLnBrk="0" hangingPunct="1">
              <a:lnSpc>
                <a:spcPct val="100000"/>
              </a:lnSpc>
              <a:spcBef>
                <a:spcPts val="500"/>
              </a:spcBef>
              <a:buFontTx/>
              <a:buNone/>
              <a:defRPr sz="1600" kern="1200" spc="50" baseline="0">
                <a:solidFill>
                  <a:schemeClr val="tx1">
                    <a:lumMod val="85000"/>
                    <a:lumOff val="15000"/>
                  </a:schemeClr>
                </a:solidFill>
                <a:latin typeface="+mn-lt"/>
                <a:ea typeface="Batang" panose="02030600000101010101" pitchFamily="18" charset="-127"/>
                <a:cs typeface="+mn-cs"/>
              </a:defRPr>
            </a:lvl4pPr>
            <a:lvl5pPr marL="1828800" indent="0" algn="ctr" defTabSz="914400" rtl="0" eaLnBrk="1" latinLnBrk="0" hangingPunct="1">
              <a:lnSpc>
                <a:spcPct val="100000"/>
              </a:lnSpc>
              <a:spcBef>
                <a:spcPts val="500"/>
              </a:spcBef>
              <a:buSzPct val="80000"/>
              <a:buFont typeface="Arial" panose="020B0604020202020204" pitchFamily="34" charset="0"/>
              <a:buNone/>
              <a:defRPr sz="1600" kern="1200" spc="50" baseline="0">
                <a:solidFill>
                  <a:schemeClr val="tx1">
                    <a:lumMod val="85000"/>
                    <a:lumOff val="15000"/>
                  </a:schemeClr>
                </a:solidFill>
                <a:latin typeface="+mn-lt"/>
                <a:ea typeface="Batang" panose="02030600000101010101" pitchFamily="18" charset="-127"/>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defTabSz="685800">
              <a:lnSpc>
                <a:spcPct val="110000"/>
              </a:lnSpc>
              <a:spcBef>
                <a:spcPct val="0"/>
              </a:spcBef>
            </a:pPr>
            <a:endParaRPr lang="es-AR" sz="2100" b="1" cap="all" spc="450" dirty="0">
              <a:solidFill>
                <a:srgbClr val="000000">
                  <a:lumMod val="85000"/>
                  <a:lumOff val="15000"/>
                </a:srgbClr>
              </a:solidFill>
              <a:latin typeface="Bembo"/>
            </a:endParaRPr>
          </a:p>
          <a:p>
            <a:pPr defTabSz="685800">
              <a:lnSpc>
                <a:spcPct val="110000"/>
              </a:lnSpc>
              <a:spcBef>
                <a:spcPct val="0"/>
              </a:spcBef>
            </a:pPr>
            <a:r>
              <a:rPr lang="es-AR" sz="4000" b="1" cap="all" spc="450" dirty="0">
                <a:solidFill>
                  <a:srgbClr val="000000">
                    <a:lumMod val="85000"/>
                    <a:lumOff val="15000"/>
                  </a:srgbClr>
                </a:solidFill>
                <a:latin typeface="Bembo"/>
              </a:rPr>
              <a:t> </a:t>
            </a:r>
            <a:r>
              <a:rPr lang="es-AR" sz="4000" b="1" cap="all" spc="450" dirty="0">
                <a:solidFill>
                  <a:srgbClr val="0070C0"/>
                </a:solidFill>
                <a:latin typeface="Bembo"/>
              </a:rPr>
              <a:t>ANÁLISIS</a:t>
            </a:r>
          </a:p>
          <a:p>
            <a:pPr defTabSz="685800">
              <a:lnSpc>
                <a:spcPct val="110000"/>
              </a:lnSpc>
              <a:spcBef>
                <a:spcPct val="0"/>
              </a:spcBef>
            </a:pPr>
            <a:r>
              <a:rPr lang="es-AR" sz="4000" b="1" cap="all" spc="450" dirty="0">
                <a:solidFill>
                  <a:srgbClr val="0070C0"/>
                </a:solidFill>
                <a:latin typeface="Bembo"/>
              </a:rPr>
              <a:t>MATEMÁTICO III </a:t>
            </a:r>
            <a:r>
              <a:rPr lang="es-AR" sz="4000" cap="all" spc="450" dirty="0">
                <a:solidFill>
                  <a:srgbClr val="000000">
                    <a:lumMod val="85000"/>
                    <a:lumOff val="15000"/>
                  </a:srgbClr>
                </a:solidFill>
                <a:latin typeface="Bembo"/>
              </a:rPr>
              <a:t>	</a:t>
            </a:r>
          </a:p>
          <a:p>
            <a:pPr defTabSz="685800">
              <a:spcBef>
                <a:spcPts val="750"/>
              </a:spcBef>
            </a:pPr>
            <a:endParaRPr lang="es-AR" sz="2100" cap="all" spc="450" dirty="0">
              <a:solidFill>
                <a:srgbClr val="000000">
                  <a:lumMod val="85000"/>
                  <a:lumOff val="15000"/>
                </a:srgbClr>
              </a:solidFill>
              <a:latin typeface="Bembo"/>
            </a:endParaRPr>
          </a:p>
        </p:txBody>
      </p:sp>
      <p:graphicFrame>
        <p:nvGraphicFramePr>
          <p:cNvPr id="8" name="Objeto 7">
            <a:extLst>
              <a:ext uri="{FF2B5EF4-FFF2-40B4-BE49-F238E27FC236}">
                <a16:creationId xmlns:a16="http://schemas.microsoft.com/office/drawing/2014/main" id="{A960CC60-72AA-4544-A89B-581DB012CB51}"/>
              </a:ext>
            </a:extLst>
          </p:cNvPr>
          <p:cNvGraphicFramePr>
            <a:graphicFrameLocks noChangeAspect="1"/>
          </p:cNvGraphicFramePr>
          <p:nvPr/>
        </p:nvGraphicFramePr>
        <p:xfrm>
          <a:off x="6462983" y="4814451"/>
          <a:ext cx="2565797" cy="1079897"/>
        </p:xfrm>
        <a:graphic>
          <a:graphicData uri="http://schemas.openxmlformats.org/presentationml/2006/ole">
            <mc:AlternateContent xmlns:mc="http://schemas.openxmlformats.org/markup-compatibility/2006">
              <mc:Choice xmlns:v="urn:schemas-microsoft-com:vml" Requires="v">
                <p:oleObj name="Bitmap Image" r:id="rId3" imgW="3421440" imgH="1440360" progId="PBrush">
                  <p:embed/>
                </p:oleObj>
              </mc:Choice>
              <mc:Fallback>
                <p:oleObj name="Bitmap Image" r:id="rId3" imgW="3421440" imgH="1440360" progId="PBrush">
                  <p:embed/>
                  <p:pic>
                    <p:nvPicPr>
                      <p:cNvPr id="8" name="Objeto 7">
                        <a:extLst>
                          <a:ext uri="{FF2B5EF4-FFF2-40B4-BE49-F238E27FC236}">
                            <a16:creationId xmlns:a16="http://schemas.microsoft.com/office/drawing/2014/main" id="{A960CC60-72AA-4544-A89B-581DB012CB51}"/>
                          </a:ext>
                        </a:extLst>
                      </p:cNvPr>
                      <p:cNvPicPr/>
                      <p:nvPr/>
                    </p:nvPicPr>
                    <p:blipFill>
                      <a:blip r:embed="rId4"/>
                      <a:stretch>
                        <a:fillRect/>
                      </a:stretch>
                    </p:blipFill>
                    <p:spPr>
                      <a:xfrm>
                        <a:off x="6462983" y="4814451"/>
                        <a:ext cx="2565797" cy="1079897"/>
                      </a:xfrm>
                      <a:prstGeom prst="rect">
                        <a:avLst/>
                      </a:prstGeom>
                    </p:spPr>
                  </p:pic>
                </p:oleObj>
              </mc:Fallback>
            </mc:AlternateContent>
          </a:graphicData>
        </a:graphic>
      </p:graphicFrame>
    </p:spTree>
    <p:extLst>
      <p:ext uri="{BB962C8B-B14F-4D97-AF65-F5344CB8AC3E}">
        <p14:creationId xmlns:p14="http://schemas.microsoft.com/office/powerpoint/2010/main" val="4280067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10</a:t>
            </a:fld>
            <a:endParaRPr lang="en-US" dirty="0"/>
          </a:p>
        </p:txBody>
      </p:sp>
      <p:sp>
        <p:nvSpPr>
          <p:cNvPr id="7" name="CuadroTexto 6">
            <a:extLst>
              <a:ext uri="{FF2B5EF4-FFF2-40B4-BE49-F238E27FC236}">
                <a16:creationId xmlns:a16="http://schemas.microsoft.com/office/drawing/2014/main" id="{C13609B0-8623-4215-B515-3927585CD1C0}"/>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ECUACIONES DIFERENCIALES DE </a:t>
            </a:r>
            <a:r>
              <a:rPr lang="es-MX" b="1" dirty="0">
                <a:solidFill>
                  <a:schemeClr val="accent5">
                    <a:lumMod val="75000"/>
                  </a:schemeClr>
                </a:solidFill>
                <a:latin typeface="Arial" panose="020B0604020202020204" pitchFamily="34" charset="0"/>
                <a:cs typeface="Arial" panose="020B0604020202020204" pitchFamily="34" charset="0"/>
              </a:rPr>
              <a:t>SEGUNDO</a:t>
            </a:r>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5AC07A30-466B-4FF1-AECD-27C4FD3B3120}"/>
              </a:ext>
            </a:extLst>
          </p:cNvPr>
          <p:cNvSpPr txBox="1"/>
          <p:nvPr/>
        </p:nvSpPr>
        <p:spPr>
          <a:xfrm>
            <a:off x="467544" y="1052736"/>
            <a:ext cx="8280920" cy="1477328"/>
          </a:xfrm>
          <a:prstGeom prst="rect">
            <a:avLst/>
          </a:prstGeom>
          <a:noFill/>
        </p:spPr>
        <p:txBody>
          <a:bodyPr wrap="square">
            <a:spAutoFit/>
          </a:bodyPr>
          <a:lstStyle/>
          <a:p>
            <a:pPr algn="l"/>
            <a:r>
              <a:rPr lang="es-MX" sz="1800" b="0" i="0" u="none" strike="noStrike" baseline="0" dirty="0">
                <a:latin typeface="TimesNewRomanPS"/>
              </a:rPr>
              <a:t>PROBLEMAS VALORES FRONTERA (VPF):</a:t>
            </a:r>
          </a:p>
          <a:p>
            <a:pPr algn="l"/>
            <a:r>
              <a:rPr lang="es-MX" sz="1800" b="0" i="0" u="none" strike="noStrike" baseline="0" dirty="0">
                <a:latin typeface="TimesNewRomanPS"/>
              </a:rPr>
              <a:t>Otro enfoque para determinar el valor de las dos constantes arbitrarias en la solución general de una ecuación diferencial de segundo orden es especificar los valores de la función solución en dos </a:t>
            </a:r>
            <a:r>
              <a:rPr lang="es-MX" sz="1800" b="0" i="1" u="none" strike="noStrike" baseline="0" dirty="0">
                <a:latin typeface="TimesNewRomanPS-Italic"/>
              </a:rPr>
              <a:t>puntos diferentes</a:t>
            </a:r>
          </a:p>
          <a:p>
            <a:pPr algn="ctr"/>
            <a:r>
              <a:rPr lang="es-MX" sz="1800" b="0" i="1" u="none" strike="noStrike" baseline="0" dirty="0">
                <a:latin typeface="TimesNewRomanPS-Italic"/>
              </a:rPr>
              <a:t>y</a:t>
            </a:r>
            <a:r>
              <a:rPr lang="es-MX" sz="1800" b="0" i="0" u="none" strike="noStrike" baseline="0" dirty="0">
                <a:latin typeface="TimesNewRomanPS"/>
              </a:rPr>
              <a:t>(</a:t>
            </a:r>
            <a:r>
              <a:rPr lang="es-MX" sz="1800" b="0" i="1" u="none" strike="noStrike" baseline="0" dirty="0">
                <a:latin typeface="TimesNewRomanPS-Italic"/>
              </a:rPr>
              <a:t>x</a:t>
            </a:r>
            <a:r>
              <a:rPr lang="es-MX" baseline="-25000" dirty="0">
                <a:latin typeface="TimesNewRomanPS"/>
              </a:rPr>
              <a:t>1</a:t>
            </a:r>
            <a:r>
              <a:rPr lang="es-MX" sz="1800" b="0" i="0" u="none" strike="noStrike" baseline="0" dirty="0">
                <a:latin typeface="TimesNewRomanPS"/>
              </a:rPr>
              <a:t>) </a:t>
            </a:r>
            <a:r>
              <a:rPr lang="es-MX" dirty="0">
                <a:latin typeface="WWPI01"/>
              </a:rPr>
              <a:t>=</a:t>
            </a:r>
            <a:r>
              <a:rPr lang="es-MX" sz="1800" b="0" i="0" u="none" strike="noStrike" baseline="0" dirty="0">
                <a:latin typeface="WWPI01"/>
              </a:rPr>
              <a:t> </a:t>
            </a:r>
            <a:r>
              <a:rPr lang="es-MX" sz="1800" b="0" i="1" u="none" strike="noStrike" baseline="0" dirty="0">
                <a:latin typeface="TimesNewRomanPS-Italic"/>
              </a:rPr>
              <a:t>y</a:t>
            </a:r>
            <a:r>
              <a:rPr lang="es-MX" sz="1800" b="0" i="1" u="none" strike="noStrike" baseline="-25000" dirty="0">
                <a:latin typeface="TimesNewRomanPS-Italic"/>
              </a:rPr>
              <a:t>1</a:t>
            </a:r>
            <a:r>
              <a:rPr lang="es-MX" i="1" dirty="0">
                <a:latin typeface="TimesNewRomanPS-Italic"/>
              </a:rPr>
              <a:t>; </a:t>
            </a:r>
            <a:r>
              <a:rPr lang="es-MX" sz="1800" b="0" i="1" u="none" strike="noStrike" baseline="0" dirty="0">
                <a:latin typeface="TimesNewRomanPS-Italic"/>
              </a:rPr>
              <a:t>y</a:t>
            </a:r>
            <a:r>
              <a:rPr lang="es-MX" sz="1800" b="0" i="0" u="none" strike="noStrike" baseline="0" dirty="0">
                <a:latin typeface="TimesNewRomanPS"/>
              </a:rPr>
              <a:t>(</a:t>
            </a:r>
            <a:r>
              <a:rPr lang="es-MX" sz="1800" b="0" i="1" u="none" strike="noStrike" baseline="0" dirty="0">
                <a:latin typeface="TimesNewRomanPS-Italic"/>
              </a:rPr>
              <a:t>x</a:t>
            </a:r>
            <a:r>
              <a:rPr lang="es-MX" baseline="-25000" dirty="0">
                <a:latin typeface="TimesNewRomanPS"/>
              </a:rPr>
              <a:t>2</a:t>
            </a:r>
            <a:r>
              <a:rPr lang="es-MX" sz="1800" b="0" i="0" u="none" strike="noStrike" baseline="0" dirty="0">
                <a:latin typeface="TimesNewRomanPS"/>
              </a:rPr>
              <a:t>) </a:t>
            </a:r>
            <a:r>
              <a:rPr lang="es-MX" dirty="0">
                <a:latin typeface="WWPI01"/>
              </a:rPr>
              <a:t>=</a:t>
            </a:r>
            <a:r>
              <a:rPr lang="es-MX" sz="1800" b="0" i="0" u="none" strike="noStrike" baseline="0" dirty="0">
                <a:latin typeface="WWPI01"/>
              </a:rPr>
              <a:t> </a:t>
            </a:r>
            <a:r>
              <a:rPr lang="es-MX" sz="1800" b="0" i="1" u="none" strike="noStrike" baseline="0" dirty="0">
                <a:latin typeface="TimesNewRomanPS-Italic"/>
              </a:rPr>
              <a:t>y</a:t>
            </a:r>
            <a:r>
              <a:rPr lang="es-MX" sz="1800" b="0" i="1" u="none" strike="noStrike" baseline="-25000" dirty="0">
                <a:latin typeface="TimesNewRomanPS-Italic"/>
              </a:rPr>
              <a:t>2</a:t>
            </a:r>
            <a:endParaRPr lang="es-AR" baseline="-25000" dirty="0"/>
          </a:p>
        </p:txBody>
      </p:sp>
      <p:pic>
        <p:nvPicPr>
          <p:cNvPr id="4" name="Imagen 3">
            <a:extLst>
              <a:ext uri="{FF2B5EF4-FFF2-40B4-BE49-F238E27FC236}">
                <a16:creationId xmlns:a16="http://schemas.microsoft.com/office/drawing/2014/main" id="{1D455D46-B063-4BF5-B2D3-E15CE6F7308B}"/>
              </a:ext>
            </a:extLst>
          </p:cNvPr>
          <p:cNvPicPr>
            <a:picLocks noChangeAspect="1"/>
          </p:cNvPicPr>
          <p:nvPr/>
        </p:nvPicPr>
        <p:blipFill>
          <a:blip r:embed="rId4"/>
          <a:stretch>
            <a:fillRect/>
          </a:stretch>
        </p:blipFill>
        <p:spPr>
          <a:xfrm>
            <a:off x="502568" y="2530064"/>
            <a:ext cx="7200800" cy="4032791"/>
          </a:xfrm>
          <a:prstGeom prst="rect">
            <a:avLst/>
          </a:prstGeom>
        </p:spPr>
      </p:pic>
    </p:spTree>
    <p:extLst>
      <p:ext uri="{BB962C8B-B14F-4D97-AF65-F5344CB8AC3E}">
        <p14:creationId xmlns:p14="http://schemas.microsoft.com/office/powerpoint/2010/main" val="3555279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11</a:t>
            </a:fld>
            <a:endParaRPr lang="en-US" dirty="0"/>
          </a:p>
        </p:txBody>
      </p:sp>
      <p:sp>
        <p:nvSpPr>
          <p:cNvPr id="7" name="CuadroTexto 6">
            <a:extLst>
              <a:ext uri="{FF2B5EF4-FFF2-40B4-BE49-F238E27FC236}">
                <a16:creationId xmlns:a16="http://schemas.microsoft.com/office/drawing/2014/main" id="{C13609B0-8623-4215-B515-3927585CD1C0}"/>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ECUACIONES DIFERENCIALES DE </a:t>
            </a:r>
            <a:r>
              <a:rPr lang="es-MX" b="1" dirty="0">
                <a:solidFill>
                  <a:schemeClr val="accent5">
                    <a:lumMod val="75000"/>
                  </a:schemeClr>
                </a:solidFill>
                <a:latin typeface="Arial" panose="020B0604020202020204" pitchFamily="34" charset="0"/>
                <a:cs typeface="Arial" panose="020B0604020202020204" pitchFamily="34" charset="0"/>
              </a:rPr>
              <a:t>SEGUNDO</a:t>
            </a:r>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id="{855C821F-033D-4F2D-93DC-44691196B1B8}"/>
              </a:ext>
            </a:extLst>
          </p:cNvPr>
          <p:cNvSpPr txBox="1"/>
          <p:nvPr/>
        </p:nvSpPr>
        <p:spPr>
          <a:xfrm>
            <a:off x="323528" y="716074"/>
            <a:ext cx="7344816" cy="646331"/>
          </a:xfrm>
          <a:prstGeom prst="rect">
            <a:avLst/>
          </a:prstGeom>
          <a:noFill/>
        </p:spPr>
        <p:txBody>
          <a:bodyPr wrap="square">
            <a:spAutoFit/>
          </a:bodyPr>
          <a:lstStyle/>
          <a:p>
            <a:pPr algn="l"/>
            <a:r>
              <a:rPr lang="es-MX" b="1" dirty="0">
                <a:solidFill>
                  <a:srgbClr val="C00000"/>
                </a:solidFill>
                <a:latin typeface="Arial" panose="020B0604020202020204" pitchFamily="34" charset="0"/>
                <a:cs typeface="Arial" panose="020B0604020202020204" pitchFamily="34" charset="0"/>
              </a:rPr>
              <a:t>RESUMEN DE FORMULAS: </a:t>
            </a:r>
          </a:p>
          <a:p>
            <a:pPr algn="l"/>
            <a:r>
              <a:rPr lang="es-MX" b="1" dirty="0">
                <a:solidFill>
                  <a:srgbClr val="C00000"/>
                </a:solidFill>
                <a:latin typeface="Arial" panose="020B0604020202020204" pitchFamily="34" charset="0"/>
                <a:cs typeface="Arial" panose="020B0604020202020204" pitchFamily="34" charset="0"/>
              </a:rPr>
              <a:t>E</a:t>
            </a:r>
            <a:r>
              <a:rPr lang="es-MX" b="1" i="0" u="none" strike="noStrike" baseline="0" dirty="0">
                <a:solidFill>
                  <a:srgbClr val="C00000"/>
                </a:solidFill>
                <a:latin typeface="Arial" panose="020B0604020202020204" pitchFamily="34" charset="0"/>
                <a:cs typeface="Arial" panose="020B0604020202020204" pitchFamily="34" charset="0"/>
              </a:rPr>
              <a:t>cuaciones lineales homogéneas con coeficientes constantes</a:t>
            </a:r>
          </a:p>
        </p:txBody>
      </p:sp>
      <p:sp>
        <p:nvSpPr>
          <p:cNvPr id="10" name="CuadroTexto 9">
            <a:extLst>
              <a:ext uri="{FF2B5EF4-FFF2-40B4-BE49-F238E27FC236}">
                <a16:creationId xmlns:a16="http://schemas.microsoft.com/office/drawing/2014/main" id="{8B80F442-FD51-44ED-82C4-636B852B1293}"/>
              </a:ext>
            </a:extLst>
          </p:cNvPr>
          <p:cNvSpPr txBox="1"/>
          <p:nvPr/>
        </p:nvSpPr>
        <p:spPr>
          <a:xfrm>
            <a:off x="1813956" y="1456033"/>
            <a:ext cx="4586286" cy="369332"/>
          </a:xfrm>
          <a:prstGeom prst="rect">
            <a:avLst/>
          </a:prstGeom>
          <a:noFill/>
        </p:spPr>
        <p:txBody>
          <a:bodyPr wrap="square">
            <a:spAutoFit/>
          </a:bodyPr>
          <a:lstStyle/>
          <a:p>
            <a:pPr algn="ctr"/>
            <a:r>
              <a:rPr lang="es-MX" sz="1800" b="1" i="1" u="none" strike="noStrike" baseline="0" dirty="0">
                <a:solidFill>
                  <a:schemeClr val="accent2">
                    <a:lumMod val="50000"/>
                  </a:schemeClr>
                </a:solidFill>
                <a:latin typeface="TimesNewRomanPS-Italic"/>
              </a:rPr>
              <a:t>P</a:t>
            </a:r>
            <a:r>
              <a:rPr lang="es-MX" sz="1800" b="1" i="0" u="none" strike="noStrike" baseline="0" dirty="0">
                <a:solidFill>
                  <a:schemeClr val="accent2">
                    <a:lumMod val="50000"/>
                  </a:schemeClr>
                </a:solidFill>
                <a:latin typeface="TimesNewRomanPS"/>
              </a:rPr>
              <a:t>(</a:t>
            </a:r>
            <a:r>
              <a:rPr lang="es-MX" sz="1800" b="1" i="1" u="none" strike="noStrike" baseline="0" dirty="0">
                <a:solidFill>
                  <a:schemeClr val="accent2">
                    <a:lumMod val="50000"/>
                  </a:schemeClr>
                </a:solidFill>
                <a:latin typeface="TimesNewRomanPS-Italic"/>
              </a:rPr>
              <a:t>x</a:t>
            </a:r>
            <a:r>
              <a:rPr lang="es-MX" sz="1800" b="1" i="0" u="none" strike="noStrike" baseline="0" dirty="0">
                <a:solidFill>
                  <a:schemeClr val="accent2">
                    <a:lumMod val="50000"/>
                  </a:schemeClr>
                </a:solidFill>
                <a:latin typeface="TimesNewRomanPS"/>
              </a:rPr>
              <a:t>)</a:t>
            </a:r>
            <a:r>
              <a:rPr lang="es-MX" sz="1800" b="1" i="1" u="none" strike="noStrike" baseline="0" dirty="0">
                <a:solidFill>
                  <a:schemeClr val="accent2">
                    <a:lumMod val="50000"/>
                  </a:schemeClr>
                </a:solidFill>
                <a:latin typeface="TimesNewRomanPS-Italic"/>
              </a:rPr>
              <a:t>y</a:t>
            </a:r>
            <a:r>
              <a:rPr lang="es-MX" b="1" dirty="0">
                <a:solidFill>
                  <a:schemeClr val="accent2">
                    <a:lumMod val="50000"/>
                  </a:schemeClr>
                </a:solidFill>
                <a:latin typeface="Optr2k"/>
              </a:rPr>
              <a:t>´´</a:t>
            </a:r>
            <a:r>
              <a:rPr lang="es-MX" sz="1800" b="1" i="0" u="none" strike="noStrike" baseline="0" dirty="0">
                <a:solidFill>
                  <a:schemeClr val="accent2">
                    <a:lumMod val="50000"/>
                  </a:schemeClr>
                </a:solidFill>
                <a:latin typeface="Optr2k"/>
              </a:rPr>
              <a:t>+ </a:t>
            </a:r>
            <a:r>
              <a:rPr lang="es-MX" sz="1800" b="1" i="1" u="none" strike="noStrike" baseline="0" dirty="0">
                <a:solidFill>
                  <a:schemeClr val="accent2">
                    <a:lumMod val="50000"/>
                  </a:schemeClr>
                </a:solidFill>
                <a:latin typeface="TimesNewRomanPS-Italic"/>
              </a:rPr>
              <a:t>Q</a:t>
            </a:r>
            <a:r>
              <a:rPr lang="es-MX" sz="1800" b="1" i="0" u="none" strike="noStrike" baseline="0" dirty="0">
                <a:solidFill>
                  <a:schemeClr val="accent2">
                    <a:lumMod val="50000"/>
                  </a:schemeClr>
                </a:solidFill>
                <a:latin typeface="TimesNewRomanPS"/>
              </a:rPr>
              <a:t>(</a:t>
            </a:r>
            <a:r>
              <a:rPr lang="es-MX" sz="1800" b="1" i="1" u="none" strike="noStrike" baseline="0" dirty="0">
                <a:solidFill>
                  <a:schemeClr val="accent2">
                    <a:lumMod val="50000"/>
                  </a:schemeClr>
                </a:solidFill>
                <a:latin typeface="TimesNewRomanPS-Italic"/>
              </a:rPr>
              <a:t>x</a:t>
            </a:r>
            <a:r>
              <a:rPr lang="es-MX" sz="1800" b="1" i="0" u="none" strike="noStrike" baseline="0" dirty="0">
                <a:solidFill>
                  <a:schemeClr val="accent2">
                    <a:lumMod val="50000"/>
                  </a:schemeClr>
                </a:solidFill>
                <a:latin typeface="TimesNewRomanPS"/>
              </a:rPr>
              <a:t>)</a:t>
            </a:r>
            <a:r>
              <a:rPr lang="es-MX" sz="1800" b="1" i="1" u="none" strike="noStrike" baseline="0" dirty="0">
                <a:solidFill>
                  <a:schemeClr val="accent2">
                    <a:lumMod val="50000"/>
                  </a:schemeClr>
                </a:solidFill>
                <a:latin typeface="TimesNewRomanPS-Italic"/>
              </a:rPr>
              <a:t>y</a:t>
            </a:r>
            <a:r>
              <a:rPr lang="es-MX" b="1" dirty="0">
                <a:solidFill>
                  <a:schemeClr val="accent2">
                    <a:lumMod val="50000"/>
                  </a:schemeClr>
                </a:solidFill>
                <a:latin typeface="Optr2k"/>
              </a:rPr>
              <a:t>´</a:t>
            </a:r>
            <a:r>
              <a:rPr lang="es-MX" sz="1800" b="1" i="0" u="none" strike="noStrike" baseline="0" dirty="0">
                <a:solidFill>
                  <a:schemeClr val="accent2">
                    <a:lumMod val="50000"/>
                  </a:schemeClr>
                </a:solidFill>
                <a:latin typeface="Optr2k"/>
              </a:rPr>
              <a:t>+ </a:t>
            </a:r>
            <a:r>
              <a:rPr lang="es-MX" sz="1800" b="1" i="1" u="none" strike="noStrike" baseline="0" dirty="0">
                <a:solidFill>
                  <a:schemeClr val="accent2">
                    <a:lumMod val="50000"/>
                  </a:schemeClr>
                </a:solidFill>
                <a:latin typeface="TimesNewRomanPS-Italic"/>
              </a:rPr>
              <a:t>R</a:t>
            </a:r>
            <a:r>
              <a:rPr lang="es-MX" sz="1800" b="1" i="0" u="none" strike="noStrike" baseline="0" dirty="0">
                <a:solidFill>
                  <a:schemeClr val="accent2">
                    <a:lumMod val="50000"/>
                  </a:schemeClr>
                </a:solidFill>
                <a:latin typeface="TimesNewRomanPS"/>
              </a:rPr>
              <a:t>(</a:t>
            </a:r>
            <a:r>
              <a:rPr lang="es-MX" sz="1800" b="1" i="1" u="none" strike="noStrike" baseline="0" dirty="0">
                <a:solidFill>
                  <a:schemeClr val="accent2">
                    <a:lumMod val="50000"/>
                  </a:schemeClr>
                </a:solidFill>
                <a:latin typeface="TimesNewRomanPS-Italic"/>
              </a:rPr>
              <a:t>x</a:t>
            </a:r>
            <a:r>
              <a:rPr lang="es-MX" sz="1800" b="1" i="0" u="none" strike="noStrike" baseline="0" dirty="0">
                <a:solidFill>
                  <a:schemeClr val="accent2">
                    <a:lumMod val="50000"/>
                  </a:schemeClr>
                </a:solidFill>
                <a:latin typeface="TimesNewRomanPS"/>
              </a:rPr>
              <a:t>)</a:t>
            </a:r>
            <a:r>
              <a:rPr lang="es-MX" sz="1800" b="1" i="1" u="none" strike="noStrike" baseline="0" dirty="0">
                <a:solidFill>
                  <a:schemeClr val="accent2">
                    <a:lumMod val="50000"/>
                  </a:schemeClr>
                </a:solidFill>
                <a:latin typeface="TimesNewRomanPS-Italic"/>
              </a:rPr>
              <a:t>y </a:t>
            </a:r>
            <a:r>
              <a:rPr lang="es-MX" sz="1800" b="1" i="0" u="none" strike="noStrike" baseline="0" dirty="0">
                <a:solidFill>
                  <a:schemeClr val="accent2">
                    <a:lumMod val="50000"/>
                  </a:schemeClr>
                </a:solidFill>
                <a:latin typeface="Optr2k"/>
              </a:rPr>
              <a:t>= </a:t>
            </a:r>
            <a:r>
              <a:rPr lang="es-MX" b="1" i="1" dirty="0">
                <a:solidFill>
                  <a:schemeClr val="accent2">
                    <a:lumMod val="50000"/>
                  </a:schemeClr>
                </a:solidFill>
                <a:latin typeface="TimesNewRomanPS-Italic"/>
              </a:rPr>
              <a:t>0</a:t>
            </a:r>
          </a:p>
        </p:txBody>
      </p:sp>
      <p:pic>
        <p:nvPicPr>
          <p:cNvPr id="11" name="Imagen 10">
            <a:extLst>
              <a:ext uri="{FF2B5EF4-FFF2-40B4-BE49-F238E27FC236}">
                <a16:creationId xmlns:a16="http://schemas.microsoft.com/office/drawing/2014/main" id="{52A5EA0B-3A78-497D-8807-E75C296A172A}"/>
              </a:ext>
            </a:extLst>
          </p:cNvPr>
          <p:cNvPicPr>
            <a:picLocks noChangeAspect="1"/>
          </p:cNvPicPr>
          <p:nvPr/>
        </p:nvPicPr>
        <p:blipFill>
          <a:blip r:embed="rId4"/>
          <a:stretch>
            <a:fillRect/>
          </a:stretch>
        </p:blipFill>
        <p:spPr>
          <a:xfrm>
            <a:off x="4168292" y="2038838"/>
            <a:ext cx="1860531" cy="524198"/>
          </a:xfrm>
          <a:prstGeom prst="rect">
            <a:avLst/>
          </a:prstGeom>
        </p:spPr>
      </p:pic>
      <p:sp>
        <p:nvSpPr>
          <p:cNvPr id="9" name="CuadroTexto 8">
            <a:extLst>
              <a:ext uri="{FF2B5EF4-FFF2-40B4-BE49-F238E27FC236}">
                <a16:creationId xmlns:a16="http://schemas.microsoft.com/office/drawing/2014/main" id="{D2426C26-2527-49C3-9C5E-4B1E6876EA67}"/>
              </a:ext>
            </a:extLst>
          </p:cNvPr>
          <p:cNvSpPr txBox="1"/>
          <p:nvPr/>
        </p:nvSpPr>
        <p:spPr>
          <a:xfrm>
            <a:off x="323528" y="2151140"/>
            <a:ext cx="5184576" cy="369332"/>
          </a:xfrm>
          <a:prstGeom prst="rect">
            <a:avLst/>
          </a:prstGeom>
          <a:noFill/>
        </p:spPr>
        <p:txBody>
          <a:bodyPr wrap="square" rtlCol="0">
            <a:spAutoFit/>
          </a:bodyPr>
          <a:lstStyle/>
          <a:p>
            <a:r>
              <a:rPr lang="es-AR" dirty="0">
                <a:latin typeface="Times New Roman" panose="02020603050405020304" pitchFamily="18" charset="0"/>
                <a:cs typeface="Times New Roman" panose="02020603050405020304" pitchFamily="18" charset="0"/>
              </a:rPr>
              <a:t>Planteamos la ecuación característica</a:t>
            </a:r>
            <a:r>
              <a:rPr lang="es-AR" dirty="0"/>
              <a:t>:</a:t>
            </a:r>
          </a:p>
        </p:txBody>
      </p:sp>
      <p:pic>
        <p:nvPicPr>
          <p:cNvPr id="14" name="Imagen 13">
            <a:extLst>
              <a:ext uri="{FF2B5EF4-FFF2-40B4-BE49-F238E27FC236}">
                <a16:creationId xmlns:a16="http://schemas.microsoft.com/office/drawing/2014/main" id="{42F319D8-054C-4955-92F4-272594F60E7F}"/>
              </a:ext>
            </a:extLst>
          </p:cNvPr>
          <p:cNvPicPr>
            <a:picLocks noChangeAspect="1"/>
          </p:cNvPicPr>
          <p:nvPr/>
        </p:nvPicPr>
        <p:blipFill>
          <a:blip r:embed="rId5"/>
          <a:stretch>
            <a:fillRect/>
          </a:stretch>
        </p:blipFill>
        <p:spPr>
          <a:xfrm>
            <a:off x="474069" y="2914605"/>
            <a:ext cx="2999850" cy="476963"/>
          </a:xfrm>
          <a:prstGeom prst="rect">
            <a:avLst/>
          </a:prstGeom>
        </p:spPr>
      </p:pic>
      <p:pic>
        <p:nvPicPr>
          <p:cNvPr id="16" name="Imagen 15">
            <a:extLst>
              <a:ext uri="{FF2B5EF4-FFF2-40B4-BE49-F238E27FC236}">
                <a16:creationId xmlns:a16="http://schemas.microsoft.com/office/drawing/2014/main" id="{DACF2C50-4847-4805-8BF4-B4ED41E8AEC3}"/>
              </a:ext>
            </a:extLst>
          </p:cNvPr>
          <p:cNvPicPr>
            <a:picLocks noChangeAspect="1"/>
          </p:cNvPicPr>
          <p:nvPr/>
        </p:nvPicPr>
        <p:blipFill>
          <a:blip r:embed="rId6"/>
          <a:stretch>
            <a:fillRect/>
          </a:stretch>
        </p:blipFill>
        <p:spPr>
          <a:xfrm>
            <a:off x="4345768" y="2776509"/>
            <a:ext cx="2999850" cy="753154"/>
          </a:xfrm>
          <a:prstGeom prst="rect">
            <a:avLst/>
          </a:prstGeom>
        </p:spPr>
      </p:pic>
      <p:pic>
        <p:nvPicPr>
          <p:cNvPr id="18" name="Imagen 17">
            <a:extLst>
              <a:ext uri="{FF2B5EF4-FFF2-40B4-BE49-F238E27FC236}">
                <a16:creationId xmlns:a16="http://schemas.microsoft.com/office/drawing/2014/main" id="{360B1AFC-4173-4E10-AA91-4B814E58B00F}"/>
              </a:ext>
            </a:extLst>
          </p:cNvPr>
          <p:cNvPicPr>
            <a:picLocks noChangeAspect="1"/>
          </p:cNvPicPr>
          <p:nvPr/>
        </p:nvPicPr>
        <p:blipFill>
          <a:blip r:embed="rId7"/>
          <a:stretch>
            <a:fillRect/>
          </a:stretch>
        </p:blipFill>
        <p:spPr>
          <a:xfrm>
            <a:off x="323528" y="4900127"/>
            <a:ext cx="3300933" cy="663271"/>
          </a:xfrm>
          <a:prstGeom prst="rect">
            <a:avLst/>
          </a:prstGeom>
        </p:spPr>
      </p:pic>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408F3DE9-51D0-45A2-BD87-EFE0950D1FE0}"/>
                  </a:ext>
                </a:extLst>
              </p:cNvPr>
              <p:cNvSpPr txBox="1"/>
              <p:nvPr/>
            </p:nvSpPr>
            <p:spPr>
              <a:xfrm>
                <a:off x="4411960" y="5147035"/>
                <a:ext cx="413759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AR" sz="2000" b="0" i="1" smtClean="0">
                          <a:latin typeface="Cambria Math" panose="02040503050406030204" pitchFamily="18" charset="0"/>
                        </a:rPr>
                        <m:t>𝑦</m:t>
                      </m:r>
                      <m:r>
                        <a:rPr lang="es-AR" sz="2000" b="0" i="1" smtClean="0">
                          <a:latin typeface="Cambria Math" panose="02040503050406030204" pitchFamily="18" charset="0"/>
                        </a:rPr>
                        <m:t>=</m:t>
                      </m:r>
                      <m:sSup>
                        <m:sSupPr>
                          <m:ctrlPr>
                            <a:rPr lang="es-AR" sz="2000" b="0" i="1" smtClean="0">
                              <a:latin typeface="Cambria Math" panose="02040503050406030204" pitchFamily="18" charset="0"/>
                            </a:rPr>
                          </m:ctrlPr>
                        </m:sSupPr>
                        <m:e>
                          <m:r>
                            <a:rPr lang="es-AR" sz="2000" b="0" i="1" smtClean="0">
                              <a:latin typeface="Cambria Math" panose="02040503050406030204" pitchFamily="18" charset="0"/>
                            </a:rPr>
                            <m:t>𝑒</m:t>
                          </m:r>
                        </m:e>
                        <m:sup>
                          <m:r>
                            <a:rPr lang="es-AR" sz="2000" b="0" i="1" smtClean="0">
                              <a:latin typeface="Cambria Math" panose="02040503050406030204" pitchFamily="18" charset="0"/>
                              <a:ea typeface="Cambria Math" panose="02040503050406030204" pitchFamily="18" charset="0"/>
                            </a:rPr>
                            <m:t>𝛼</m:t>
                          </m:r>
                          <m:r>
                            <a:rPr lang="es-AR" sz="2000" b="0" i="1" smtClean="0">
                              <a:latin typeface="Cambria Math" panose="02040503050406030204" pitchFamily="18" charset="0"/>
                              <a:ea typeface="Cambria Math" panose="02040503050406030204" pitchFamily="18" charset="0"/>
                            </a:rPr>
                            <m:t>𝑥</m:t>
                          </m:r>
                        </m:sup>
                      </m:sSup>
                      <m:d>
                        <m:dPr>
                          <m:ctrlPr>
                            <a:rPr lang="es-AR" sz="2000" b="0" i="1" smtClean="0">
                              <a:latin typeface="Cambria Math" panose="02040503050406030204" pitchFamily="18" charset="0"/>
                            </a:rPr>
                          </m:ctrlPr>
                        </m:dPr>
                        <m:e>
                          <m:sSub>
                            <m:sSubPr>
                              <m:ctrlPr>
                                <a:rPr lang="es-AR" sz="2000" b="0" i="1" smtClean="0">
                                  <a:latin typeface="Cambria Math" panose="02040503050406030204" pitchFamily="18" charset="0"/>
                                </a:rPr>
                              </m:ctrlPr>
                            </m:sSubPr>
                            <m:e>
                              <m:r>
                                <a:rPr lang="es-AR" sz="2000" b="0" i="1" smtClean="0">
                                  <a:latin typeface="Cambria Math" panose="02040503050406030204" pitchFamily="18" charset="0"/>
                                </a:rPr>
                                <m:t>𝑐</m:t>
                              </m:r>
                            </m:e>
                            <m:sub>
                              <m:r>
                                <a:rPr lang="es-AR" sz="2000" b="0" i="1" smtClean="0">
                                  <a:latin typeface="Cambria Math" panose="02040503050406030204" pitchFamily="18" charset="0"/>
                                </a:rPr>
                                <m:t>1</m:t>
                              </m:r>
                            </m:sub>
                          </m:sSub>
                          <m:r>
                            <m:rPr>
                              <m:sty m:val="p"/>
                            </m:rPr>
                            <a:rPr lang="es-AR" sz="2000" b="0" i="0" smtClean="0">
                              <a:latin typeface="Cambria Math" panose="02040503050406030204" pitchFamily="18" charset="0"/>
                            </a:rPr>
                            <m:t>cos</m:t>
                          </m:r>
                          <m:r>
                            <a:rPr lang="es-AR" sz="2000" b="0" i="1" smtClean="0">
                              <a:latin typeface="Cambria Math" panose="02040503050406030204" pitchFamily="18" charset="0"/>
                            </a:rPr>
                            <m:t>⁡(</m:t>
                          </m:r>
                          <m:r>
                            <a:rPr lang="es-AR" sz="2000" b="0" i="1" smtClean="0">
                              <a:latin typeface="Cambria Math" panose="02040503050406030204" pitchFamily="18" charset="0"/>
                              <a:ea typeface="Cambria Math" panose="02040503050406030204" pitchFamily="18" charset="0"/>
                            </a:rPr>
                            <m:t>𝛽</m:t>
                          </m:r>
                          <m:r>
                            <a:rPr lang="es-AR" sz="2000" b="0" i="1" smtClean="0">
                              <a:latin typeface="Cambria Math" panose="02040503050406030204" pitchFamily="18" charset="0"/>
                              <a:ea typeface="Cambria Math" panose="02040503050406030204" pitchFamily="18" charset="0"/>
                            </a:rPr>
                            <m:t>𝑥</m:t>
                          </m:r>
                        </m:e>
                      </m:d>
                      <m:r>
                        <a:rPr lang="es-AR" sz="2000" b="0" i="1" smtClean="0">
                          <a:latin typeface="Cambria Math" panose="02040503050406030204" pitchFamily="18" charset="0"/>
                        </a:rPr>
                        <m:t>+</m:t>
                      </m:r>
                      <m:sSub>
                        <m:sSubPr>
                          <m:ctrlPr>
                            <a:rPr lang="es-AR" sz="2000" b="0" i="1" smtClean="0">
                              <a:latin typeface="Cambria Math" panose="02040503050406030204" pitchFamily="18" charset="0"/>
                            </a:rPr>
                          </m:ctrlPr>
                        </m:sSubPr>
                        <m:e>
                          <m:r>
                            <a:rPr lang="es-AR" sz="2000" b="0" i="1" smtClean="0">
                              <a:latin typeface="Cambria Math" panose="02040503050406030204" pitchFamily="18" charset="0"/>
                            </a:rPr>
                            <m:t>𝑐</m:t>
                          </m:r>
                        </m:e>
                        <m:sub>
                          <m:r>
                            <a:rPr lang="es-AR" sz="2000" b="0" i="1" smtClean="0">
                              <a:latin typeface="Cambria Math" panose="02040503050406030204" pitchFamily="18" charset="0"/>
                            </a:rPr>
                            <m:t>2</m:t>
                          </m:r>
                        </m:sub>
                      </m:sSub>
                      <m:r>
                        <a:rPr lang="es-AR" sz="2000" b="0" i="1" smtClean="0">
                          <a:latin typeface="Cambria Math" panose="02040503050406030204" pitchFamily="18" charset="0"/>
                        </a:rPr>
                        <m:t>𝑠𝑒𝑛</m:t>
                      </m:r>
                      <m:r>
                        <a:rPr lang="es-AR" sz="2000" b="0" i="1" smtClean="0">
                          <a:latin typeface="Cambria Math" panose="02040503050406030204" pitchFamily="18" charset="0"/>
                        </a:rPr>
                        <m:t>(</m:t>
                      </m:r>
                      <m:r>
                        <a:rPr lang="es-AR" sz="2000" b="0" i="1" smtClean="0">
                          <a:latin typeface="Cambria Math" panose="02040503050406030204" pitchFamily="18" charset="0"/>
                          <a:ea typeface="Cambria Math" panose="02040503050406030204" pitchFamily="18" charset="0"/>
                        </a:rPr>
                        <m:t>𝛽</m:t>
                      </m:r>
                      <m:r>
                        <a:rPr lang="es-AR" sz="2000" b="0" i="1" smtClean="0">
                          <a:latin typeface="Cambria Math" panose="02040503050406030204" pitchFamily="18" charset="0"/>
                          <a:ea typeface="Cambria Math" panose="02040503050406030204" pitchFamily="18" charset="0"/>
                        </a:rPr>
                        <m:t>𝑥</m:t>
                      </m:r>
                      <m:r>
                        <a:rPr lang="es-AR" sz="2000" b="0" i="1" smtClean="0">
                          <a:latin typeface="Cambria Math" panose="02040503050406030204" pitchFamily="18" charset="0"/>
                          <a:ea typeface="Cambria Math" panose="02040503050406030204" pitchFamily="18" charset="0"/>
                        </a:rPr>
                        <m:t>))</m:t>
                      </m:r>
                    </m:oMath>
                  </m:oMathPara>
                </a14:m>
                <a:endParaRPr lang="es-AR" sz="2000" dirty="0"/>
              </a:p>
            </p:txBody>
          </p:sp>
        </mc:Choice>
        <mc:Fallback xmlns="">
          <p:sp>
            <p:nvSpPr>
              <p:cNvPr id="19" name="CuadroTexto 18">
                <a:extLst>
                  <a:ext uri="{FF2B5EF4-FFF2-40B4-BE49-F238E27FC236}">
                    <a16:creationId xmlns:a16="http://schemas.microsoft.com/office/drawing/2014/main" id="{408F3DE9-51D0-45A2-BD87-EFE0950D1FE0}"/>
                  </a:ext>
                </a:extLst>
              </p:cNvPr>
              <p:cNvSpPr txBox="1">
                <a:spLocks noRot="1" noChangeAspect="1" noMove="1" noResize="1" noEditPoints="1" noAdjustHandles="1" noChangeArrowheads="1" noChangeShapeType="1" noTextEdit="1"/>
              </p:cNvSpPr>
              <p:nvPr/>
            </p:nvSpPr>
            <p:spPr>
              <a:xfrm>
                <a:off x="4411960" y="5147035"/>
                <a:ext cx="4137592" cy="307777"/>
              </a:xfrm>
              <a:prstGeom prst="rect">
                <a:avLst/>
              </a:prstGeom>
              <a:blipFill>
                <a:blip r:embed="rId8"/>
                <a:stretch>
                  <a:fillRect t="-1961" b="-33333"/>
                </a:stretch>
              </a:blipFill>
            </p:spPr>
            <p:txBody>
              <a:bodyPr/>
              <a:lstStyle/>
              <a:p>
                <a:r>
                  <a:rPr lang="es-AR">
                    <a:noFill/>
                  </a:rPr>
                  <a:t> </a:t>
                </a:r>
              </a:p>
            </p:txBody>
          </p:sp>
        </mc:Fallback>
      </mc:AlternateContent>
      <p:sp>
        <p:nvSpPr>
          <p:cNvPr id="20" name="Rectángulo 19">
            <a:extLst>
              <a:ext uri="{FF2B5EF4-FFF2-40B4-BE49-F238E27FC236}">
                <a16:creationId xmlns:a16="http://schemas.microsoft.com/office/drawing/2014/main" id="{5BF6E545-0F96-4C2E-9C5E-10DD2FBCB980}"/>
              </a:ext>
            </a:extLst>
          </p:cNvPr>
          <p:cNvSpPr/>
          <p:nvPr/>
        </p:nvSpPr>
        <p:spPr>
          <a:xfrm>
            <a:off x="4427984" y="5038450"/>
            <a:ext cx="3960441" cy="5249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22" name="Imagen 21">
            <a:extLst>
              <a:ext uri="{FF2B5EF4-FFF2-40B4-BE49-F238E27FC236}">
                <a16:creationId xmlns:a16="http://schemas.microsoft.com/office/drawing/2014/main" id="{5150FE6E-5ACA-4295-B5FE-248955CF2C3E}"/>
              </a:ext>
            </a:extLst>
          </p:cNvPr>
          <p:cNvPicPr>
            <a:picLocks noChangeAspect="1"/>
          </p:cNvPicPr>
          <p:nvPr/>
        </p:nvPicPr>
        <p:blipFill>
          <a:blip r:embed="rId9"/>
          <a:stretch>
            <a:fillRect/>
          </a:stretch>
        </p:blipFill>
        <p:spPr>
          <a:xfrm>
            <a:off x="474068" y="3911301"/>
            <a:ext cx="2999850" cy="597819"/>
          </a:xfrm>
          <a:prstGeom prst="rect">
            <a:avLst/>
          </a:prstGeom>
        </p:spPr>
      </p:pic>
      <p:pic>
        <p:nvPicPr>
          <p:cNvPr id="24" name="Imagen 23">
            <a:extLst>
              <a:ext uri="{FF2B5EF4-FFF2-40B4-BE49-F238E27FC236}">
                <a16:creationId xmlns:a16="http://schemas.microsoft.com/office/drawing/2014/main" id="{90AB5396-8308-4C8C-AFE9-015AFC787B8B}"/>
              </a:ext>
            </a:extLst>
          </p:cNvPr>
          <p:cNvPicPr>
            <a:picLocks noChangeAspect="1"/>
          </p:cNvPicPr>
          <p:nvPr/>
        </p:nvPicPr>
        <p:blipFill>
          <a:blip r:embed="rId10"/>
          <a:stretch>
            <a:fillRect/>
          </a:stretch>
        </p:blipFill>
        <p:spPr>
          <a:xfrm>
            <a:off x="4345768" y="3802692"/>
            <a:ext cx="3275587" cy="693480"/>
          </a:xfrm>
          <a:prstGeom prst="rect">
            <a:avLst/>
          </a:prstGeom>
        </p:spPr>
      </p:pic>
    </p:spTree>
    <p:extLst>
      <p:ext uri="{BB962C8B-B14F-4D97-AF65-F5344CB8AC3E}">
        <p14:creationId xmlns:p14="http://schemas.microsoft.com/office/powerpoint/2010/main" val="2438289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12</a:t>
            </a:fld>
            <a:endParaRPr lang="en-US" dirty="0"/>
          </a:p>
        </p:txBody>
      </p:sp>
      <p:sp>
        <p:nvSpPr>
          <p:cNvPr id="7" name="CuadroTexto 6">
            <a:extLst>
              <a:ext uri="{FF2B5EF4-FFF2-40B4-BE49-F238E27FC236}">
                <a16:creationId xmlns:a16="http://schemas.microsoft.com/office/drawing/2014/main" id="{C13609B0-8623-4215-B515-3927585CD1C0}"/>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ECUACIONES DIFERENCIALES DE </a:t>
            </a:r>
            <a:r>
              <a:rPr lang="es-MX" b="1" dirty="0">
                <a:solidFill>
                  <a:schemeClr val="accent5">
                    <a:lumMod val="75000"/>
                  </a:schemeClr>
                </a:solidFill>
                <a:latin typeface="Arial" panose="020B0604020202020204" pitchFamily="34" charset="0"/>
                <a:cs typeface="Arial" panose="020B0604020202020204" pitchFamily="34" charset="0"/>
              </a:rPr>
              <a:t>SEGUNDO</a:t>
            </a:r>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EEC625DE-CDE0-4D60-A2A8-646BC2B85A66}"/>
              </a:ext>
            </a:extLst>
          </p:cNvPr>
          <p:cNvSpPr txBox="1"/>
          <p:nvPr/>
        </p:nvSpPr>
        <p:spPr>
          <a:xfrm>
            <a:off x="539552" y="857248"/>
            <a:ext cx="4586286" cy="400110"/>
          </a:xfrm>
          <a:prstGeom prst="rect">
            <a:avLst/>
          </a:prstGeom>
          <a:noFill/>
        </p:spPr>
        <p:txBody>
          <a:bodyPr wrap="square">
            <a:spAutoFit/>
          </a:bodyPr>
          <a:lstStyle/>
          <a:p>
            <a:r>
              <a:rPr lang="es-AR" sz="2000" b="1" i="0" u="none" strike="noStrike" baseline="0" dirty="0">
                <a:solidFill>
                  <a:srgbClr val="C00000"/>
                </a:solidFill>
                <a:latin typeface="OfficinaSans-Bold"/>
              </a:rPr>
              <a:t>2.- Ecuaciones lineales no homogéneas</a:t>
            </a:r>
            <a:endParaRPr lang="es-AR" sz="2000" dirty="0">
              <a:solidFill>
                <a:srgbClr val="C00000"/>
              </a:solidFill>
            </a:endParaRPr>
          </a:p>
        </p:txBody>
      </p:sp>
      <p:sp>
        <p:nvSpPr>
          <p:cNvPr id="8" name="CuadroTexto 7">
            <a:extLst>
              <a:ext uri="{FF2B5EF4-FFF2-40B4-BE49-F238E27FC236}">
                <a16:creationId xmlns:a16="http://schemas.microsoft.com/office/drawing/2014/main" id="{CF1B6EC8-FA92-4010-B9CB-EEDBE5F54C5A}"/>
              </a:ext>
            </a:extLst>
          </p:cNvPr>
          <p:cNvSpPr txBox="1"/>
          <p:nvPr/>
        </p:nvSpPr>
        <p:spPr>
          <a:xfrm>
            <a:off x="395536" y="1267038"/>
            <a:ext cx="8529191" cy="923330"/>
          </a:xfrm>
          <a:prstGeom prst="rect">
            <a:avLst/>
          </a:prstGeom>
          <a:noFill/>
        </p:spPr>
        <p:txBody>
          <a:bodyPr wrap="square">
            <a:spAutoFit/>
          </a:bodyPr>
          <a:lstStyle/>
          <a:p>
            <a:pPr algn="l"/>
            <a:r>
              <a:rPr lang="es-MX" b="1" i="0" u="none" strike="noStrike" baseline="0" dirty="0">
                <a:latin typeface="Times New Roman" panose="02020603050405020304" pitchFamily="18" charset="0"/>
                <a:cs typeface="Times New Roman" panose="02020603050405020304" pitchFamily="18" charset="0"/>
              </a:rPr>
              <a:t>Forma de la solución general</a:t>
            </a:r>
          </a:p>
          <a:p>
            <a:pPr algn="l"/>
            <a:r>
              <a:rPr lang="es-MX" dirty="0">
                <a:solidFill>
                  <a:srgbClr val="000000"/>
                </a:solidFill>
                <a:latin typeface="Times New Roman" panose="02020603050405020304" pitchFamily="18" charset="0"/>
                <a:cs typeface="Times New Roman" panose="02020603050405020304" pitchFamily="18" charset="0"/>
              </a:rPr>
              <a:t>Si queremos </a:t>
            </a:r>
            <a:r>
              <a:rPr lang="es-MX" b="0" i="0" u="none" strike="noStrike" baseline="0" dirty="0">
                <a:solidFill>
                  <a:srgbClr val="000000"/>
                </a:solidFill>
                <a:latin typeface="Times New Roman" panose="02020603050405020304" pitchFamily="18" charset="0"/>
                <a:cs typeface="Times New Roman" panose="02020603050405020304" pitchFamily="18" charset="0"/>
              </a:rPr>
              <a:t>resolver una ecuación diferencial no homogénea </a:t>
            </a:r>
            <a:r>
              <a:rPr lang="es-MX" sz="1800" b="0" i="0" u="none" strike="noStrike" baseline="0" dirty="0">
                <a:latin typeface="TimesNewRomanPS"/>
              </a:rPr>
              <a:t>de segundo orden con coeficientes constantes</a:t>
            </a:r>
            <a:r>
              <a:rPr lang="es-MX" b="0" i="0" u="none" strike="noStrike" baseline="0" dirty="0">
                <a:solidFill>
                  <a:srgbClr val="000000"/>
                </a:solidFill>
                <a:latin typeface="Times New Roman" panose="02020603050405020304" pitchFamily="18" charset="0"/>
                <a:cs typeface="Times New Roman" panose="02020603050405020304" pitchFamily="18" charset="0"/>
              </a:rPr>
              <a:t>: </a:t>
            </a:r>
            <a:endParaRPr lang="es-AR" dirty="0">
              <a:latin typeface="Times New Roman" panose="02020603050405020304" pitchFamily="18" charset="0"/>
              <a:cs typeface="Times New Roman" panose="02020603050405020304" pitchFamily="18" charset="0"/>
            </a:endParaRPr>
          </a:p>
        </p:txBody>
      </p:sp>
      <p:pic>
        <p:nvPicPr>
          <p:cNvPr id="9" name="Imagen 8">
            <a:extLst>
              <a:ext uri="{FF2B5EF4-FFF2-40B4-BE49-F238E27FC236}">
                <a16:creationId xmlns:a16="http://schemas.microsoft.com/office/drawing/2014/main" id="{EB22E447-58CF-44A9-9029-4F68F98657AD}"/>
              </a:ext>
            </a:extLst>
          </p:cNvPr>
          <p:cNvPicPr>
            <a:picLocks noChangeAspect="1"/>
          </p:cNvPicPr>
          <p:nvPr/>
        </p:nvPicPr>
        <p:blipFill>
          <a:blip r:embed="rId4"/>
          <a:stretch>
            <a:fillRect/>
          </a:stretch>
        </p:blipFill>
        <p:spPr>
          <a:xfrm>
            <a:off x="3059832" y="1986829"/>
            <a:ext cx="2592288" cy="426437"/>
          </a:xfrm>
          <a:prstGeom prst="rect">
            <a:avLst/>
          </a:prstGeom>
        </p:spPr>
      </p:pic>
      <p:sp>
        <p:nvSpPr>
          <p:cNvPr id="12" name="CuadroTexto 11">
            <a:extLst>
              <a:ext uri="{FF2B5EF4-FFF2-40B4-BE49-F238E27FC236}">
                <a16:creationId xmlns:a16="http://schemas.microsoft.com/office/drawing/2014/main" id="{B8AA6087-BB73-475E-8266-A61BA654CAE7}"/>
              </a:ext>
            </a:extLst>
          </p:cNvPr>
          <p:cNvSpPr txBox="1"/>
          <p:nvPr/>
        </p:nvSpPr>
        <p:spPr>
          <a:xfrm>
            <a:off x="323528" y="2636912"/>
            <a:ext cx="8263774" cy="646331"/>
          </a:xfrm>
          <a:prstGeom prst="rect">
            <a:avLst/>
          </a:prstGeom>
          <a:noFill/>
        </p:spPr>
        <p:txBody>
          <a:bodyPr wrap="square">
            <a:spAutoFit/>
          </a:bodyPr>
          <a:lstStyle/>
          <a:p>
            <a:pPr algn="just"/>
            <a:r>
              <a:rPr lang="es-AR" sz="1800" b="0" u="none" strike="noStrike" baseline="0" dirty="0">
                <a:latin typeface="Times New Roman" panose="02020603050405020304" pitchFamily="18" charset="0"/>
                <a:cs typeface="Times New Roman" panose="02020603050405020304" pitchFamily="18" charset="0"/>
              </a:rPr>
              <a:t>Si</a:t>
            </a:r>
            <a:r>
              <a:rPr lang="es-AR" sz="1800" b="0" i="1" u="none" strike="noStrike" baseline="0" dirty="0">
                <a:latin typeface="Times New Roman" panose="02020603050405020304" pitchFamily="18" charset="0"/>
                <a:cs typeface="Times New Roman" panose="02020603050405020304" pitchFamily="18" charset="0"/>
              </a:rPr>
              <a:t> </a:t>
            </a:r>
            <a:r>
              <a:rPr lang="es-MX" b="0" i="1" u="none" strike="noStrike" baseline="0" dirty="0" err="1">
                <a:latin typeface="Times New Roman" panose="02020603050405020304" pitchFamily="18" charset="0"/>
                <a:cs typeface="Times New Roman" panose="02020603050405020304" pitchFamily="18" charset="0"/>
              </a:rPr>
              <a:t>y</a:t>
            </a:r>
            <a:r>
              <a:rPr lang="es-MX" b="0" i="1" u="none" strike="noStrike" baseline="-25000" dirty="0" err="1">
                <a:latin typeface="Times New Roman" panose="02020603050405020304" pitchFamily="18" charset="0"/>
                <a:cs typeface="Times New Roman" panose="02020603050405020304" pitchFamily="18" charset="0"/>
              </a:rPr>
              <a:t>c</a:t>
            </a:r>
            <a:r>
              <a:rPr lang="es-MX" b="0" i="1" u="none" strike="noStrike" baseline="0" dirty="0">
                <a:latin typeface="Times New Roman" panose="02020603050405020304" pitchFamily="18" charset="0"/>
                <a:cs typeface="Times New Roman" panose="02020603050405020304" pitchFamily="18" charset="0"/>
              </a:rPr>
              <a:t> (x) = c</a:t>
            </a:r>
            <a:r>
              <a:rPr lang="es-MX" b="0" i="1" u="none" strike="noStrike" baseline="-25000" dirty="0">
                <a:latin typeface="Times New Roman" panose="02020603050405020304" pitchFamily="18" charset="0"/>
                <a:cs typeface="Times New Roman" panose="02020603050405020304" pitchFamily="18" charset="0"/>
              </a:rPr>
              <a:t>1</a:t>
            </a:r>
            <a:r>
              <a:rPr lang="es-MX" b="0" i="1" u="none" strike="noStrike" baseline="0" dirty="0">
                <a:latin typeface="Times New Roman" panose="02020603050405020304" pitchFamily="18" charset="0"/>
                <a:cs typeface="Times New Roman" panose="02020603050405020304" pitchFamily="18" charset="0"/>
              </a:rPr>
              <a:t>y</a:t>
            </a:r>
            <a:r>
              <a:rPr lang="es-MX" b="0" i="1" u="none" strike="noStrike" baseline="-25000" dirty="0">
                <a:latin typeface="Times New Roman" panose="02020603050405020304" pitchFamily="18" charset="0"/>
                <a:cs typeface="Times New Roman" panose="02020603050405020304" pitchFamily="18" charset="0"/>
              </a:rPr>
              <a:t>1</a:t>
            </a:r>
            <a:r>
              <a:rPr lang="es-MX" b="0" i="1" u="none" strike="noStrike" dirty="0">
                <a:latin typeface="Times New Roman" panose="02020603050405020304" pitchFamily="18" charset="0"/>
                <a:cs typeface="Times New Roman" panose="02020603050405020304" pitchFamily="18" charset="0"/>
              </a:rPr>
              <a:t>(x) </a:t>
            </a:r>
            <a:r>
              <a:rPr lang="es-MX" i="1" dirty="0">
                <a:latin typeface="Times New Roman" panose="02020603050405020304" pitchFamily="18" charset="0"/>
                <a:cs typeface="Times New Roman" panose="02020603050405020304" pitchFamily="18" charset="0"/>
              </a:rPr>
              <a:t>+</a:t>
            </a:r>
            <a:r>
              <a:rPr lang="es-MX" b="0" i="1" u="none" strike="noStrike" baseline="0" dirty="0">
                <a:latin typeface="Times New Roman" panose="02020603050405020304" pitchFamily="18" charset="0"/>
                <a:cs typeface="Times New Roman" panose="02020603050405020304" pitchFamily="18" charset="0"/>
              </a:rPr>
              <a:t> c</a:t>
            </a:r>
            <a:r>
              <a:rPr lang="es-MX" b="0" i="1" u="none" strike="noStrike" baseline="-25000" dirty="0">
                <a:latin typeface="Times New Roman" panose="02020603050405020304" pitchFamily="18" charset="0"/>
                <a:cs typeface="Times New Roman" panose="02020603050405020304" pitchFamily="18" charset="0"/>
              </a:rPr>
              <a:t>2</a:t>
            </a:r>
            <a:r>
              <a:rPr lang="es-MX" b="0" i="1" u="none" strike="noStrike" baseline="0" dirty="0">
                <a:latin typeface="Times New Roman" panose="02020603050405020304" pitchFamily="18" charset="0"/>
                <a:cs typeface="Times New Roman" panose="02020603050405020304" pitchFamily="18" charset="0"/>
              </a:rPr>
              <a:t>y</a:t>
            </a:r>
            <a:r>
              <a:rPr lang="es-MX" b="0" i="1" u="none" strike="noStrike" baseline="-25000" dirty="0">
                <a:latin typeface="Times New Roman" panose="02020603050405020304" pitchFamily="18" charset="0"/>
                <a:cs typeface="Times New Roman" panose="02020603050405020304" pitchFamily="18" charset="0"/>
              </a:rPr>
              <a:t>2</a:t>
            </a:r>
            <a:r>
              <a:rPr lang="es-MX" b="0" i="1" u="none" strike="noStrike" baseline="0" dirty="0">
                <a:latin typeface="Times New Roman" panose="02020603050405020304" pitchFamily="18" charset="0"/>
                <a:cs typeface="Times New Roman" panose="02020603050405020304" pitchFamily="18" charset="0"/>
              </a:rPr>
              <a:t> </a:t>
            </a:r>
            <a:r>
              <a:rPr lang="es-MX" b="0" i="1" u="none" strike="noStrike" dirty="0">
                <a:latin typeface="Times New Roman" panose="02020603050405020304" pitchFamily="18" charset="0"/>
                <a:cs typeface="Times New Roman" panose="02020603050405020304" pitchFamily="18" charset="0"/>
              </a:rPr>
              <a:t>(x) </a:t>
            </a:r>
            <a:r>
              <a:rPr lang="es-MX" b="0" u="none" strike="noStrike" dirty="0">
                <a:latin typeface="Times New Roman" panose="02020603050405020304" pitchFamily="18" charset="0"/>
                <a:cs typeface="Times New Roman" panose="02020603050405020304" pitchFamily="18" charset="0"/>
              </a:rPr>
              <a:t>es</a:t>
            </a:r>
            <a:r>
              <a:rPr lang="es-MX" b="0" i="1" u="none" strike="noStrike" dirty="0">
                <a:latin typeface="Times New Roman" panose="02020603050405020304" pitchFamily="18" charset="0"/>
                <a:cs typeface="Times New Roman" panose="02020603050405020304" pitchFamily="18" charset="0"/>
              </a:rPr>
              <a:t> </a:t>
            </a:r>
            <a:r>
              <a:rPr lang="es-MX" sz="1800" b="0" u="none" strike="noStrike" baseline="0" dirty="0">
                <a:latin typeface="Times New Roman" panose="02020603050405020304" pitchFamily="18" charset="0"/>
                <a:cs typeface="Times New Roman" panose="02020603050405020304" pitchFamily="18" charset="0"/>
              </a:rPr>
              <a:t>la solución general de la </a:t>
            </a:r>
            <a:r>
              <a:rPr lang="es-MX" sz="1800" b="1" u="none" strike="noStrike" baseline="0" dirty="0">
                <a:latin typeface="Times New Roman" panose="02020603050405020304" pitchFamily="18" charset="0"/>
                <a:cs typeface="Times New Roman" panose="02020603050405020304" pitchFamily="18" charset="0"/>
              </a:rPr>
              <a:t>ecuación diferencial homogénea </a:t>
            </a:r>
            <a:r>
              <a:rPr lang="es-MX" sz="1800" b="0" u="none" strike="noStrike" baseline="0" dirty="0">
                <a:latin typeface="Times New Roman" panose="02020603050405020304" pitchFamily="18" charset="0"/>
                <a:cs typeface="Times New Roman" panose="02020603050405020304" pitchFamily="18" charset="0"/>
              </a:rPr>
              <a:t>asociada</a:t>
            </a:r>
            <a:endParaRPr lang="es-AR" dirty="0">
              <a:latin typeface="Times New Roman" panose="02020603050405020304" pitchFamily="18" charset="0"/>
              <a:cs typeface="Times New Roman" panose="02020603050405020304" pitchFamily="18" charset="0"/>
            </a:endParaRPr>
          </a:p>
        </p:txBody>
      </p:sp>
      <p:pic>
        <p:nvPicPr>
          <p:cNvPr id="14" name="Imagen 13">
            <a:extLst>
              <a:ext uri="{FF2B5EF4-FFF2-40B4-BE49-F238E27FC236}">
                <a16:creationId xmlns:a16="http://schemas.microsoft.com/office/drawing/2014/main" id="{A6214A74-3600-4488-8A01-F47E49E07D79}"/>
              </a:ext>
            </a:extLst>
          </p:cNvPr>
          <p:cNvPicPr>
            <a:picLocks noChangeAspect="1"/>
          </p:cNvPicPr>
          <p:nvPr/>
        </p:nvPicPr>
        <p:blipFill>
          <a:blip r:embed="rId5"/>
          <a:stretch>
            <a:fillRect/>
          </a:stretch>
        </p:blipFill>
        <p:spPr>
          <a:xfrm>
            <a:off x="3275856" y="3175112"/>
            <a:ext cx="2183313" cy="331777"/>
          </a:xfrm>
          <a:prstGeom prst="rect">
            <a:avLst/>
          </a:prstGeom>
        </p:spPr>
      </p:pic>
      <p:sp>
        <p:nvSpPr>
          <p:cNvPr id="16" name="CuadroTexto 15">
            <a:extLst>
              <a:ext uri="{FF2B5EF4-FFF2-40B4-BE49-F238E27FC236}">
                <a16:creationId xmlns:a16="http://schemas.microsoft.com/office/drawing/2014/main" id="{5A423BDA-ABF7-4C89-A870-7B312F6DC002}"/>
              </a:ext>
            </a:extLst>
          </p:cNvPr>
          <p:cNvSpPr txBox="1"/>
          <p:nvPr/>
        </p:nvSpPr>
        <p:spPr>
          <a:xfrm>
            <a:off x="323528" y="3719189"/>
            <a:ext cx="8529190" cy="2031325"/>
          </a:xfrm>
          <a:prstGeom prst="rect">
            <a:avLst/>
          </a:prstGeom>
          <a:noFill/>
        </p:spPr>
        <p:txBody>
          <a:bodyPr wrap="square">
            <a:spAutoFit/>
          </a:bodyPr>
          <a:lstStyle/>
          <a:p>
            <a:pPr algn="l"/>
            <a:r>
              <a:rPr lang="es-MX" dirty="0">
                <a:latin typeface="TimesNewRomanPS"/>
              </a:rPr>
              <a:t>S</a:t>
            </a:r>
            <a:r>
              <a:rPr lang="es-MX" sz="1800" b="0" i="0" u="none" strike="noStrike" baseline="0" dirty="0">
                <a:latin typeface="TimesNewRomanPS"/>
              </a:rPr>
              <a:t>upongamos  que de alguna manera se obtiene una función particular </a:t>
            </a:r>
            <a:r>
              <a:rPr lang="es-MX" sz="1800" b="0" i="1" u="none" strike="noStrike" baseline="0" dirty="0" err="1">
                <a:latin typeface="TimesNewRomanPS-Italic"/>
              </a:rPr>
              <a:t>y</a:t>
            </a:r>
            <a:r>
              <a:rPr lang="es-MX" sz="800" b="0" i="0" u="none" strike="noStrike" baseline="0" dirty="0" err="1">
                <a:latin typeface="TimesNewRomanPS"/>
              </a:rPr>
              <a:t>p</a:t>
            </a:r>
            <a:r>
              <a:rPr lang="es-MX" sz="800" b="0" i="0" u="none" strike="noStrike" baseline="0" dirty="0">
                <a:latin typeface="TimesNewRomanPS"/>
              </a:rPr>
              <a:t> </a:t>
            </a:r>
            <a:r>
              <a:rPr lang="es-MX" sz="1800" b="0" i="0" u="none" strike="noStrike" baseline="0" dirty="0">
                <a:latin typeface="TimesNewRomanPS"/>
              </a:rPr>
              <a:t>que resuelve la ecuación no homogénea. </a:t>
            </a:r>
          </a:p>
          <a:p>
            <a:pPr algn="l"/>
            <a:r>
              <a:rPr lang="es-MX" sz="1800" b="0" i="0" u="none" strike="noStrike" baseline="0" dirty="0">
                <a:latin typeface="TimesNewRomanPS"/>
              </a:rPr>
              <a:t>Entonces la siguiente </a:t>
            </a:r>
            <a:r>
              <a:rPr lang="es-AR" sz="1800" b="0" i="0" u="none" strike="noStrike" baseline="0" dirty="0">
                <a:latin typeface="TimesNewRomanPS"/>
              </a:rPr>
              <a:t>solución, también resuelve </a:t>
            </a:r>
            <a:r>
              <a:rPr lang="es-MX" b="0" i="0" u="none" strike="noStrike" baseline="0" dirty="0">
                <a:solidFill>
                  <a:srgbClr val="000000"/>
                </a:solidFill>
                <a:latin typeface="Times New Roman" panose="02020603050405020304" pitchFamily="18" charset="0"/>
                <a:cs typeface="Times New Roman" panose="02020603050405020304" pitchFamily="18" charset="0"/>
              </a:rPr>
              <a:t> una ecuación diferencial no homogénea</a:t>
            </a:r>
            <a:r>
              <a:rPr lang="es-AR" sz="1800" b="0" i="0" u="none" strike="noStrike" baseline="0" dirty="0">
                <a:latin typeface="TimesNewRomanPS"/>
              </a:rPr>
              <a:t>: </a:t>
            </a:r>
            <a:r>
              <a:rPr lang="es-AR" sz="1800" b="0" i="1" u="none" strike="noStrike" baseline="0" dirty="0">
                <a:latin typeface="TimesNewRomanPS-Italic"/>
              </a:rPr>
              <a:t>y (x)</a:t>
            </a:r>
            <a:r>
              <a:rPr lang="es-AR" sz="1800" b="0" i="0" u="none" strike="noStrike" baseline="0" dirty="0">
                <a:latin typeface="Optr2k"/>
              </a:rPr>
              <a:t>= </a:t>
            </a:r>
            <a:r>
              <a:rPr lang="es-AR" sz="1800" b="0" i="1" u="none" strike="noStrike" baseline="0" dirty="0" err="1">
                <a:latin typeface="TimesNewRomanPS-Italic"/>
              </a:rPr>
              <a:t>y</a:t>
            </a:r>
            <a:r>
              <a:rPr lang="es-AR" sz="1800" b="0" i="0" u="none" strike="noStrike" baseline="-25000" dirty="0" err="1">
                <a:latin typeface="TimesNewRomanPS"/>
              </a:rPr>
              <a:t>c</a:t>
            </a:r>
            <a:r>
              <a:rPr lang="es-AR" sz="1800" b="0" i="1" u="none" strike="noStrike" baseline="0" dirty="0">
                <a:latin typeface="TimesNewRomanPS-Italic"/>
              </a:rPr>
              <a:t>(x)</a:t>
            </a:r>
            <a:r>
              <a:rPr lang="es-AR" sz="1800" b="0" i="0" u="none" strike="noStrike" baseline="0" dirty="0">
                <a:latin typeface="TimesNewRomanPS"/>
              </a:rPr>
              <a:t> </a:t>
            </a:r>
            <a:r>
              <a:rPr lang="es-AR" sz="1800" b="0" i="0" u="none" strike="noStrike" baseline="0" dirty="0">
                <a:latin typeface="Optr2k"/>
              </a:rPr>
              <a:t>+ </a:t>
            </a:r>
            <a:r>
              <a:rPr lang="es-AR" sz="1800" b="0" i="1" u="none" strike="noStrike" baseline="0" dirty="0" err="1">
                <a:latin typeface="TimesNewRomanPS-Italic"/>
              </a:rPr>
              <a:t>y</a:t>
            </a:r>
            <a:r>
              <a:rPr lang="es-AR" sz="1800" b="0" i="0" u="none" strike="noStrike" baseline="-25000" dirty="0" err="1">
                <a:latin typeface="TimesNewRomanPS"/>
              </a:rPr>
              <a:t>p</a:t>
            </a:r>
            <a:r>
              <a:rPr lang="es-AR" sz="1800" b="0" i="1" u="none" strike="noStrike" baseline="0" dirty="0">
                <a:latin typeface="TimesNewRomanPS-Italic"/>
              </a:rPr>
              <a:t>(x)</a:t>
            </a:r>
            <a:endParaRPr lang="es-AR" sz="1800" b="0" i="0" u="none" strike="noStrike" baseline="0" dirty="0">
              <a:latin typeface="TimesNewRomanPS"/>
            </a:endParaRPr>
          </a:p>
          <a:p>
            <a:pPr algn="l"/>
            <a:endParaRPr lang="es-AR" dirty="0">
              <a:latin typeface="Times New Roman" panose="02020603050405020304" pitchFamily="18" charset="0"/>
              <a:cs typeface="Times New Roman" panose="02020603050405020304" pitchFamily="18" charset="0"/>
            </a:endParaRPr>
          </a:p>
          <a:p>
            <a:r>
              <a:rPr lang="es-AR" dirty="0">
                <a:latin typeface="Times New Roman" panose="02020603050405020304" pitchFamily="18" charset="0"/>
                <a:cs typeface="Times New Roman" panose="02020603050405020304" pitchFamily="18" charset="0"/>
              </a:rPr>
              <a:t>A continuación veremos métodos para hallar </a:t>
            </a:r>
            <a:r>
              <a:rPr lang="es-AR" sz="1800" b="0" i="1" u="none" strike="noStrike" baseline="0" dirty="0" err="1">
                <a:latin typeface="TimesNewRomanPS-Italic"/>
              </a:rPr>
              <a:t>y</a:t>
            </a:r>
            <a:r>
              <a:rPr lang="es-AR" sz="1800" b="0" i="0" u="none" strike="noStrike" baseline="-25000" dirty="0" err="1">
                <a:latin typeface="TimesNewRomanPS"/>
              </a:rPr>
              <a:t>p</a:t>
            </a:r>
            <a:r>
              <a:rPr lang="es-AR" sz="1800" b="0" i="1" u="none" strike="noStrike" baseline="0" dirty="0">
                <a:latin typeface="TimesNewRomanPS-Italic"/>
              </a:rPr>
              <a:t>(x): </a:t>
            </a:r>
            <a:endParaRPr lang="es-AR" sz="1800" b="0" i="0" u="none" strike="noStrike" baseline="0" dirty="0">
              <a:latin typeface="TimesNewRomanPS"/>
            </a:endParaRPr>
          </a:p>
          <a:p>
            <a:pPr algn="l"/>
            <a:endParaRPr lang="es-A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6645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13</a:t>
            </a:fld>
            <a:endParaRPr lang="en-US" dirty="0"/>
          </a:p>
        </p:txBody>
      </p:sp>
      <p:sp>
        <p:nvSpPr>
          <p:cNvPr id="7" name="CuadroTexto 6">
            <a:extLst>
              <a:ext uri="{FF2B5EF4-FFF2-40B4-BE49-F238E27FC236}">
                <a16:creationId xmlns:a16="http://schemas.microsoft.com/office/drawing/2014/main" id="{19BCD130-43C1-4363-A41C-099BCE62E990}"/>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ECUACIONES DIFERENCIALES DE </a:t>
            </a:r>
            <a:r>
              <a:rPr lang="es-MX" b="1" dirty="0">
                <a:solidFill>
                  <a:schemeClr val="accent5">
                    <a:lumMod val="75000"/>
                  </a:schemeClr>
                </a:solidFill>
                <a:latin typeface="Arial" panose="020B0604020202020204" pitchFamily="34" charset="0"/>
                <a:cs typeface="Arial" panose="020B0604020202020204" pitchFamily="34" charset="0"/>
              </a:rPr>
              <a:t>SEGUNDO</a:t>
            </a:r>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id="{82C23DB7-4717-4ADB-96FF-11B0693C6D5D}"/>
              </a:ext>
            </a:extLst>
          </p:cNvPr>
          <p:cNvSpPr txBox="1"/>
          <p:nvPr/>
        </p:nvSpPr>
        <p:spPr>
          <a:xfrm>
            <a:off x="218863" y="764704"/>
            <a:ext cx="8241569" cy="1200329"/>
          </a:xfrm>
          <a:prstGeom prst="rect">
            <a:avLst/>
          </a:prstGeom>
          <a:noFill/>
        </p:spPr>
        <p:txBody>
          <a:bodyPr wrap="square">
            <a:spAutoFit/>
          </a:bodyPr>
          <a:lstStyle/>
          <a:p>
            <a:pPr algn="l"/>
            <a:r>
              <a:rPr lang="es-MX" b="1" i="0" u="none" strike="noStrike" baseline="0" dirty="0">
                <a:solidFill>
                  <a:srgbClr val="92D050"/>
                </a:solidFill>
                <a:latin typeface="Times New Roman" panose="02020603050405020304" pitchFamily="18" charset="0"/>
                <a:cs typeface="Times New Roman" panose="02020603050405020304" pitchFamily="18" charset="0"/>
              </a:rPr>
              <a:t>a) Método de los coeficientes indeterminados</a:t>
            </a:r>
          </a:p>
          <a:p>
            <a:pPr algn="l"/>
            <a:r>
              <a:rPr lang="es-MX" b="0" i="0" u="none" strike="noStrike" baseline="0" dirty="0">
                <a:solidFill>
                  <a:srgbClr val="000000"/>
                </a:solidFill>
                <a:latin typeface="Times New Roman" panose="02020603050405020304" pitchFamily="18" charset="0"/>
                <a:cs typeface="Times New Roman" panose="02020603050405020304" pitchFamily="18" charset="0"/>
              </a:rPr>
              <a:t>Es un método para obtener una solución particular </a:t>
            </a:r>
            <a:r>
              <a:rPr lang="es-MX" b="0" i="1" u="none" strike="noStrike" baseline="0" dirty="0" err="1">
                <a:solidFill>
                  <a:srgbClr val="000000"/>
                </a:solidFill>
                <a:latin typeface="Times New Roman" panose="02020603050405020304" pitchFamily="18" charset="0"/>
                <a:cs typeface="Times New Roman" panose="02020603050405020304" pitchFamily="18" charset="0"/>
              </a:rPr>
              <a:t>y</a:t>
            </a:r>
            <a:r>
              <a:rPr lang="es-MX" b="0" i="0" u="none" strike="noStrike" baseline="0" dirty="0" err="1">
                <a:solidFill>
                  <a:srgbClr val="000000"/>
                </a:solidFill>
                <a:latin typeface="Times New Roman" panose="02020603050405020304" pitchFamily="18" charset="0"/>
                <a:cs typeface="Times New Roman" panose="02020603050405020304" pitchFamily="18" charset="0"/>
              </a:rPr>
              <a:t>p</a:t>
            </a:r>
            <a:r>
              <a:rPr lang="es-MX" b="0" i="0" u="none" strike="noStrike" baseline="0" dirty="0">
                <a:solidFill>
                  <a:srgbClr val="000000"/>
                </a:solidFill>
                <a:latin typeface="Times New Roman" panose="02020603050405020304" pitchFamily="18" charset="0"/>
                <a:cs typeface="Times New Roman" panose="02020603050405020304" pitchFamily="18" charset="0"/>
              </a:rPr>
              <a:t> de la ecuación no homogénea. </a:t>
            </a:r>
            <a:r>
              <a:rPr lang="es-MX" dirty="0">
                <a:solidFill>
                  <a:srgbClr val="000000"/>
                </a:solidFill>
                <a:latin typeface="Times New Roman" panose="02020603050405020304" pitchFamily="18" charset="0"/>
                <a:cs typeface="Times New Roman" panose="02020603050405020304" pitchFamily="18" charset="0"/>
              </a:rPr>
              <a:t>S</a:t>
            </a:r>
            <a:r>
              <a:rPr lang="es-MX" b="0" i="0" u="none" strike="noStrike" baseline="0" dirty="0">
                <a:solidFill>
                  <a:srgbClr val="000000"/>
                </a:solidFill>
                <a:latin typeface="Times New Roman" panose="02020603050405020304" pitchFamily="18" charset="0"/>
                <a:cs typeface="Times New Roman" panose="02020603050405020304" pitchFamily="18" charset="0"/>
              </a:rPr>
              <a:t>e aplica a casos especiales en los que </a:t>
            </a:r>
            <a:r>
              <a:rPr lang="es-MX" b="0" i="1" u="none" strike="noStrike" baseline="0" dirty="0">
                <a:solidFill>
                  <a:srgbClr val="000000"/>
                </a:solidFill>
                <a:latin typeface="Times New Roman" panose="02020603050405020304" pitchFamily="18" charset="0"/>
                <a:cs typeface="Times New Roman" panose="02020603050405020304" pitchFamily="18" charset="0"/>
              </a:rPr>
              <a:t>G</a:t>
            </a:r>
            <a:r>
              <a:rPr lang="es-MX" b="0" i="0" u="none" strike="noStrike" baseline="0" dirty="0">
                <a:solidFill>
                  <a:srgbClr val="000000"/>
                </a:solidFill>
                <a:latin typeface="Times New Roman" panose="02020603050405020304" pitchFamily="18" charset="0"/>
                <a:cs typeface="Times New Roman" panose="02020603050405020304" pitchFamily="18" charset="0"/>
              </a:rPr>
              <a:t>(</a:t>
            </a:r>
            <a:r>
              <a:rPr lang="es-MX" b="0" i="1" u="none" strike="noStrike" baseline="0" dirty="0">
                <a:solidFill>
                  <a:srgbClr val="000000"/>
                </a:solidFill>
                <a:latin typeface="Times New Roman" panose="02020603050405020304" pitchFamily="18" charset="0"/>
                <a:cs typeface="Times New Roman" panose="02020603050405020304" pitchFamily="18" charset="0"/>
              </a:rPr>
              <a:t>x</a:t>
            </a:r>
            <a:r>
              <a:rPr lang="es-MX" b="0" i="0" u="none" strike="noStrike" baseline="0" dirty="0">
                <a:solidFill>
                  <a:srgbClr val="000000"/>
                </a:solidFill>
                <a:latin typeface="Times New Roman" panose="02020603050405020304" pitchFamily="18" charset="0"/>
                <a:cs typeface="Times New Roman" panose="02020603050405020304" pitchFamily="18" charset="0"/>
              </a:rPr>
              <a:t>) y sus derivadas mantienen la misma forma, es decir:</a:t>
            </a:r>
            <a:endParaRPr lang="es-AR" dirty="0">
              <a:latin typeface="Times New Roman" panose="02020603050405020304" pitchFamily="18" charset="0"/>
              <a:cs typeface="Times New Roman" panose="02020603050405020304" pitchFamily="18" charset="0"/>
            </a:endParaRPr>
          </a:p>
        </p:txBody>
      </p:sp>
      <p:pic>
        <p:nvPicPr>
          <p:cNvPr id="4" name="Imagen 3">
            <a:extLst>
              <a:ext uri="{FF2B5EF4-FFF2-40B4-BE49-F238E27FC236}">
                <a16:creationId xmlns:a16="http://schemas.microsoft.com/office/drawing/2014/main" id="{F8459F49-6C0A-4CCD-91F1-DBDBB2ADA799}"/>
              </a:ext>
            </a:extLst>
          </p:cNvPr>
          <p:cNvPicPr>
            <a:picLocks noChangeAspect="1"/>
          </p:cNvPicPr>
          <p:nvPr/>
        </p:nvPicPr>
        <p:blipFill>
          <a:blip r:embed="rId4"/>
          <a:stretch>
            <a:fillRect/>
          </a:stretch>
        </p:blipFill>
        <p:spPr>
          <a:xfrm>
            <a:off x="1393901" y="1863413"/>
            <a:ext cx="5842396" cy="540718"/>
          </a:xfrm>
          <a:prstGeom prst="rect">
            <a:avLst/>
          </a:prstGeom>
        </p:spPr>
      </p:pic>
      <p:sp>
        <p:nvSpPr>
          <p:cNvPr id="11" name="CuadroTexto 10">
            <a:extLst>
              <a:ext uri="{FF2B5EF4-FFF2-40B4-BE49-F238E27FC236}">
                <a16:creationId xmlns:a16="http://schemas.microsoft.com/office/drawing/2014/main" id="{160853B0-1D93-4D2C-8351-CC08F51B1750}"/>
              </a:ext>
            </a:extLst>
          </p:cNvPr>
          <p:cNvSpPr txBox="1"/>
          <p:nvPr/>
        </p:nvSpPr>
        <p:spPr>
          <a:xfrm>
            <a:off x="339180" y="2996952"/>
            <a:ext cx="8074644" cy="3139321"/>
          </a:xfrm>
          <a:prstGeom prst="rect">
            <a:avLst/>
          </a:prstGeom>
          <a:noFill/>
        </p:spPr>
        <p:txBody>
          <a:bodyPr wrap="square" rtlCol="0">
            <a:spAutoFit/>
          </a:bodyPr>
          <a:lstStyle/>
          <a:p>
            <a:pPr algn="just"/>
            <a:r>
              <a:rPr lang="es-AR" b="1" dirty="0">
                <a:solidFill>
                  <a:srgbClr val="92D050"/>
                </a:solidFill>
                <a:latin typeface="Times New Roman" panose="02020603050405020304" pitchFamily="18" charset="0"/>
                <a:cs typeface="Times New Roman" panose="02020603050405020304" pitchFamily="18" charset="0"/>
              </a:rPr>
              <a:t>a.1) CASO 1</a:t>
            </a:r>
            <a:r>
              <a:rPr lang="es-AR" dirty="0">
                <a:latin typeface="Times New Roman" panose="02020603050405020304" pitchFamily="18" charset="0"/>
                <a:cs typeface="Times New Roman" panose="02020603050405020304" pitchFamily="18" charset="0"/>
              </a:rPr>
              <a:t>: la función </a:t>
            </a:r>
            <a:r>
              <a:rPr lang="es-MX" b="0" i="1" u="none" strike="noStrike" baseline="0" dirty="0">
                <a:solidFill>
                  <a:srgbClr val="000000"/>
                </a:solidFill>
                <a:latin typeface="Times New Roman" panose="02020603050405020304" pitchFamily="18" charset="0"/>
                <a:cs typeface="Times New Roman" panose="02020603050405020304" pitchFamily="18" charset="0"/>
              </a:rPr>
              <a:t>G</a:t>
            </a:r>
            <a:r>
              <a:rPr lang="es-MX" b="0" i="0" u="none" strike="noStrike" baseline="0" dirty="0">
                <a:solidFill>
                  <a:srgbClr val="000000"/>
                </a:solidFill>
                <a:latin typeface="Times New Roman" panose="02020603050405020304" pitchFamily="18" charset="0"/>
                <a:cs typeface="Times New Roman" panose="02020603050405020304" pitchFamily="18" charset="0"/>
              </a:rPr>
              <a:t>(</a:t>
            </a:r>
            <a:r>
              <a:rPr lang="es-MX" b="0" i="1" u="none" strike="noStrike" baseline="0" dirty="0">
                <a:solidFill>
                  <a:srgbClr val="000000"/>
                </a:solidFill>
                <a:latin typeface="Times New Roman" panose="02020603050405020304" pitchFamily="18" charset="0"/>
                <a:cs typeface="Times New Roman" panose="02020603050405020304" pitchFamily="18" charset="0"/>
              </a:rPr>
              <a:t>x</a:t>
            </a:r>
            <a:r>
              <a:rPr lang="es-MX" b="0" i="0" u="none" strike="noStrike" baseline="0" dirty="0">
                <a:solidFill>
                  <a:srgbClr val="000000"/>
                </a:solidFill>
                <a:latin typeface="Times New Roman" panose="02020603050405020304" pitchFamily="18" charset="0"/>
                <a:cs typeface="Times New Roman" panose="02020603050405020304" pitchFamily="18" charset="0"/>
              </a:rPr>
              <a:t>) es un polinomio de grado k, y</a:t>
            </a:r>
            <a:r>
              <a:rPr lang="es-MX" dirty="0">
                <a:solidFill>
                  <a:srgbClr val="000000"/>
                </a:solidFill>
                <a:latin typeface="Times New Roman" panose="02020603050405020304" pitchFamily="18" charset="0"/>
                <a:cs typeface="Times New Roman" panose="02020603050405020304" pitchFamily="18" charset="0"/>
              </a:rPr>
              <a:t>a sabemos como hallar </a:t>
            </a:r>
            <a:r>
              <a:rPr lang="es-MX" dirty="0" err="1">
                <a:solidFill>
                  <a:srgbClr val="000000"/>
                </a:solidFill>
                <a:latin typeface="Times New Roman" panose="02020603050405020304" pitchFamily="18" charset="0"/>
                <a:cs typeface="Times New Roman" panose="02020603050405020304" pitchFamily="18" charset="0"/>
              </a:rPr>
              <a:t>y</a:t>
            </a:r>
            <a:r>
              <a:rPr lang="es-MX" baseline="-25000" dirty="0" err="1">
                <a:solidFill>
                  <a:srgbClr val="000000"/>
                </a:solidFill>
                <a:latin typeface="Times New Roman" panose="02020603050405020304" pitchFamily="18" charset="0"/>
                <a:cs typeface="Times New Roman" panose="02020603050405020304" pitchFamily="18" charset="0"/>
              </a:rPr>
              <a:t>c</a:t>
            </a:r>
            <a:r>
              <a:rPr lang="es-MX" dirty="0">
                <a:solidFill>
                  <a:srgbClr val="000000"/>
                </a:solidFill>
                <a:latin typeface="Times New Roman" panose="02020603050405020304" pitchFamily="18" charset="0"/>
                <a:cs typeface="Times New Roman" panose="02020603050405020304" pitchFamily="18" charset="0"/>
              </a:rPr>
              <a:t>, ahora para encontrar </a:t>
            </a:r>
            <a:r>
              <a:rPr lang="es-MX" dirty="0" err="1">
                <a:solidFill>
                  <a:srgbClr val="000000"/>
                </a:solidFill>
                <a:latin typeface="Times New Roman" panose="02020603050405020304" pitchFamily="18" charset="0"/>
                <a:cs typeface="Times New Roman" panose="02020603050405020304" pitchFamily="18" charset="0"/>
              </a:rPr>
              <a:t>y</a:t>
            </a:r>
            <a:r>
              <a:rPr lang="es-MX" baseline="-25000" dirty="0" err="1">
                <a:solidFill>
                  <a:srgbClr val="000000"/>
                </a:solidFill>
                <a:latin typeface="Times New Roman" panose="02020603050405020304" pitchFamily="18" charset="0"/>
                <a:cs typeface="Times New Roman" panose="02020603050405020304" pitchFamily="18" charset="0"/>
              </a:rPr>
              <a:t>p</a:t>
            </a:r>
            <a:r>
              <a:rPr lang="es-MX" dirty="0">
                <a:solidFill>
                  <a:srgbClr val="000000"/>
                </a:solidFill>
                <a:latin typeface="Times New Roman" panose="02020603050405020304" pitchFamily="18" charset="0"/>
                <a:cs typeface="Times New Roman" panose="02020603050405020304" pitchFamily="18" charset="0"/>
              </a:rPr>
              <a:t>, en </a:t>
            </a:r>
            <a:r>
              <a:rPr lang="es-MX" dirty="0" err="1">
                <a:solidFill>
                  <a:srgbClr val="000000"/>
                </a:solidFill>
                <a:latin typeface="Times New Roman" panose="02020603050405020304" pitchFamily="18" charset="0"/>
                <a:cs typeface="Times New Roman" panose="02020603050405020304" pitchFamily="18" charset="0"/>
              </a:rPr>
              <a:t>ppio</a:t>
            </a:r>
            <a:r>
              <a:rPr lang="es-MX" dirty="0">
                <a:solidFill>
                  <a:srgbClr val="000000"/>
                </a:solidFill>
                <a:latin typeface="Times New Roman" panose="02020603050405020304" pitchFamily="18" charset="0"/>
                <a:cs typeface="Times New Roman" panose="02020603050405020304" pitchFamily="18" charset="0"/>
              </a:rPr>
              <a:t> es un polinomio de igual grado k pero con coeficientes a determinar. Pero depende de las raíces de la ecuación homogénea, generalizando:</a:t>
            </a:r>
          </a:p>
          <a:p>
            <a:pPr algn="just"/>
            <a:endParaRPr lang="es-MX"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s-MX" dirty="0">
                <a:solidFill>
                  <a:srgbClr val="000000"/>
                </a:solidFill>
                <a:latin typeface="Times New Roman" panose="02020603050405020304" pitchFamily="18" charset="0"/>
                <a:cs typeface="Times New Roman" panose="02020603050405020304" pitchFamily="18" charset="0"/>
              </a:rPr>
              <a:t>Si r=0 no es raíz de </a:t>
            </a:r>
            <a:r>
              <a:rPr lang="es-MX" dirty="0" err="1">
                <a:solidFill>
                  <a:srgbClr val="000000"/>
                </a:solidFill>
                <a:latin typeface="Times New Roman" panose="02020603050405020304" pitchFamily="18" charset="0"/>
                <a:cs typeface="Times New Roman" panose="02020603050405020304" pitchFamily="18" charset="0"/>
              </a:rPr>
              <a:t>y</a:t>
            </a:r>
            <a:r>
              <a:rPr lang="es-MX" baseline="-25000" dirty="0" err="1">
                <a:solidFill>
                  <a:srgbClr val="000000"/>
                </a:solidFill>
                <a:latin typeface="Times New Roman" panose="02020603050405020304" pitchFamily="18" charset="0"/>
                <a:cs typeface="Times New Roman" panose="02020603050405020304" pitchFamily="18" charset="0"/>
              </a:rPr>
              <a:t>c</a:t>
            </a:r>
            <a:r>
              <a:rPr lang="es-MX" dirty="0">
                <a:solidFill>
                  <a:srgbClr val="000000"/>
                </a:solidFill>
                <a:latin typeface="Times New Roman" panose="02020603050405020304" pitchFamily="18" charset="0"/>
                <a:cs typeface="Times New Roman" panose="02020603050405020304" pitchFamily="18" charset="0"/>
              </a:rPr>
              <a:t> que es la solución homogénea, entonces </a:t>
            </a:r>
            <a:r>
              <a:rPr lang="es-MX" dirty="0" err="1">
                <a:solidFill>
                  <a:srgbClr val="000000"/>
                </a:solidFill>
                <a:latin typeface="Times New Roman" panose="02020603050405020304" pitchFamily="18" charset="0"/>
                <a:cs typeface="Times New Roman" panose="02020603050405020304" pitchFamily="18" charset="0"/>
              </a:rPr>
              <a:t>y</a:t>
            </a:r>
            <a:r>
              <a:rPr lang="es-MX" baseline="-25000" dirty="0" err="1">
                <a:solidFill>
                  <a:srgbClr val="000000"/>
                </a:solidFill>
                <a:latin typeface="Times New Roman" panose="02020603050405020304" pitchFamily="18" charset="0"/>
                <a:cs typeface="Times New Roman" panose="02020603050405020304" pitchFamily="18" charset="0"/>
              </a:rPr>
              <a:t>p</a:t>
            </a:r>
            <a:r>
              <a:rPr lang="es-MX" dirty="0">
                <a:solidFill>
                  <a:srgbClr val="000000"/>
                </a:solidFill>
                <a:latin typeface="Times New Roman" panose="02020603050405020304" pitchFamily="18" charset="0"/>
                <a:cs typeface="Times New Roman" panose="02020603050405020304" pitchFamily="18" charset="0"/>
              </a:rPr>
              <a:t> </a:t>
            </a:r>
            <a:r>
              <a:rPr lang="es-MX" dirty="0" err="1">
                <a:solidFill>
                  <a:srgbClr val="000000"/>
                </a:solidFill>
                <a:latin typeface="Times New Roman" panose="02020603050405020304" pitchFamily="18" charset="0"/>
                <a:cs typeface="Times New Roman" panose="02020603050405020304" pitchFamily="18" charset="0"/>
              </a:rPr>
              <a:t>sera</a:t>
            </a:r>
            <a:r>
              <a:rPr lang="es-MX" dirty="0">
                <a:solidFill>
                  <a:srgbClr val="000000"/>
                </a:solidFill>
                <a:latin typeface="Times New Roman" panose="02020603050405020304" pitchFamily="18" charset="0"/>
                <a:cs typeface="Times New Roman" panose="02020603050405020304" pitchFamily="18" charset="0"/>
              </a:rPr>
              <a:t> un polinomio Q</a:t>
            </a:r>
            <a:r>
              <a:rPr lang="es-MX" b="0" i="0" u="none" strike="noStrike" baseline="0" dirty="0">
                <a:solidFill>
                  <a:srgbClr val="000000"/>
                </a:solidFill>
                <a:latin typeface="Times New Roman" panose="02020603050405020304" pitchFamily="18" charset="0"/>
                <a:cs typeface="Times New Roman" panose="02020603050405020304" pitchFamily="18" charset="0"/>
              </a:rPr>
              <a:t>(</a:t>
            </a:r>
            <a:r>
              <a:rPr lang="es-MX" b="0" i="1" u="none" strike="noStrike" baseline="0" dirty="0">
                <a:solidFill>
                  <a:srgbClr val="000000"/>
                </a:solidFill>
                <a:latin typeface="Times New Roman" panose="02020603050405020304" pitchFamily="18" charset="0"/>
                <a:cs typeface="Times New Roman" panose="02020603050405020304" pitchFamily="18" charset="0"/>
              </a:rPr>
              <a:t>x</a:t>
            </a:r>
            <a:r>
              <a:rPr lang="es-MX" b="0" i="0" u="none" strike="noStrike" baseline="0" dirty="0">
                <a:solidFill>
                  <a:srgbClr val="000000"/>
                </a:solidFill>
                <a:latin typeface="Times New Roman" panose="02020603050405020304" pitchFamily="18" charset="0"/>
                <a:cs typeface="Times New Roman" panose="02020603050405020304" pitchFamily="18" charset="0"/>
              </a:rPr>
              <a:t>) con coeficientes a determinar </a:t>
            </a:r>
            <a:r>
              <a:rPr lang="es-MX" dirty="0">
                <a:solidFill>
                  <a:srgbClr val="000000"/>
                </a:solidFill>
                <a:latin typeface="Times New Roman" panose="02020603050405020304" pitchFamily="18" charset="0"/>
                <a:cs typeface="Times New Roman" panose="02020603050405020304" pitchFamily="18" charset="0"/>
              </a:rPr>
              <a:t>de igual grado que </a:t>
            </a:r>
            <a:r>
              <a:rPr lang="es-AR" dirty="0">
                <a:latin typeface="Times New Roman" panose="02020603050405020304" pitchFamily="18" charset="0"/>
                <a:cs typeface="Times New Roman" panose="02020603050405020304" pitchFamily="18" charset="0"/>
              </a:rPr>
              <a:t>la función </a:t>
            </a:r>
            <a:r>
              <a:rPr lang="es-MX" b="0" i="1" u="none" strike="noStrike" baseline="0" dirty="0">
                <a:solidFill>
                  <a:srgbClr val="000000"/>
                </a:solidFill>
                <a:latin typeface="Times New Roman" panose="02020603050405020304" pitchFamily="18" charset="0"/>
                <a:cs typeface="Times New Roman" panose="02020603050405020304" pitchFamily="18" charset="0"/>
              </a:rPr>
              <a:t>G</a:t>
            </a:r>
            <a:r>
              <a:rPr lang="es-MX" b="0" i="0" u="none" strike="noStrike" baseline="0" dirty="0">
                <a:solidFill>
                  <a:srgbClr val="000000"/>
                </a:solidFill>
                <a:latin typeface="Times New Roman" panose="02020603050405020304" pitchFamily="18" charset="0"/>
                <a:cs typeface="Times New Roman" panose="02020603050405020304" pitchFamily="18" charset="0"/>
              </a:rPr>
              <a:t>(</a:t>
            </a:r>
            <a:r>
              <a:rPr lang="es-MX" b="0" i="1" u="none" strike="noStrike" baseline="0" dirty="0">
                <a:solidFill>
                  <a:srgbClr val="000000"/>
                </a:solidFill>
                <a:latin typeface="Times New Roman" panose="02020603050405020304" pitchFamily="18" charset="0"/>
                <a:cs typeface="Times New Roman" panose="02020603050405020304" pitchFamily="18" charset="0"/>
              </a:rPr>
              <a:t>x</a:t>
            </a:r>
            <a:r>
              <a:rPr lang="es-MX" b="0" i="0" u="none" strike="noStrike" baseline="0" dirty="0">
                <a:solidFill>
                  <a:srgbClr val="0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s-MX" dirty="0">
                <a:solidFill>
                  <a:srgbClr val="000000"/>
                </a:solidFill>
                <a:latin typeface="Times New Roman" panose="02020603050405020304" pitchFamily="18" charset="0"/>
                <a:cs typeface="Times New Roman" panose="02020603050405020304" pitchFamily="18" charset="0"/>
              </a:rPr>
              <a:t>Si r=0  es raíz de multiplicidad</a:t>
            </a:r>
            <a:r>
              <a:rPr lang="es-MX" i="1" dirty="0">
                <a:solidFill>
                  <a:srgbClr val="000000"/>
                </a:solidFill>
                <a:latin typeface="Times New Roman" panose="02020603050405020304" pitchFamily="18" charset="0"/>
                <a:cs typeface="Times New Roman" panose="02020603050405020304" pitchFamily="18" charset="0"/>
              </a:rPr>
              <a:t> n </a:t>
            </a:r>
            <a:r>
              <a:rPr lang="es-MX" dirty="0">
                <a:solidFill>
                  <a:srgbClr val="000000"/>
                </a:solidFill>
                <a:latin typeface="Times New Roman" panose="02020603050405020304" pitchFamily="18" charset="0"/>
                <a:cs typeface="Times New Roman" panose="02020603050405020304" pitchFamily="18" charset="0"/>
              </a:rPr>
              <a:t>de la solución homogénea, entonces </a:t>
            </a:r>
            <a:r>
              <a:rPr lang="es-MX" dirty="0" err="1">
                <a:solidFill>
                  <a:srgbClr val="000000"/>
                </a:solidFill>
                <a:latin typeface="Times New Roman" panose="02020603050405020304" pitchFamily="18" charset="0"/>
                <a:cs typeface="Times New Roman" panose="02020603050405020304" pitchFamily="18" charset="0"/>
              </a:rPr>
              <a:t>y</a:t>
            </a:r>
            <a:r>
              <a:rPr lang="es-MX" baseline="-25000" dirty="0" err="1">
                <a:solidFill>
                  <a:srgbClr val="000000"/>
                </a:solidFill>
                <a:latin typeface="Times New Roman" panose="02020603050405020304" pitchFamily="18" charset="0"/>
                <a:cs typeface="Times New Roman" panose="02020603050405020304" pitchFamily="18" charset="0"/>
              </a:rPr>
              <a:t>p</a:t>
            </a:r>
            <a:r>
              <a:rPr lang="es-MX" dirty="0">
                <a:solidFill>
                  <a:srgbClr val="000000"/>
                </a:solidFill>
                <a:latin typeface="Times New Roman" panose="02020603050405020304" pitchFamily="18" charset="0"/>
                <a:cs typeface="Times New Roman" panose="02020603050405020304" pitchFamily="18" charset="0"/>
              </a:rPr>
              <a:t> </a:t>
            </a:r>
            <a:r>
              <a:rPr lang="es-MX" dirty="0" err="1">
                <a:solidFill>
                  <a:srgbClr val="000000"/>
                </a:solidFill>
                <a:latin typeface="Times New Roman" panose="02020603050405020304" pitchFamily="18" charset="0"/>
                <a:cs typeface="Times New Roman" panose="02020603050405020304" pitchFamily="18" charset="0"/>
              </a:rPr>
              <a:t>sera</a:t>
            </a:r>
            <a:r>
              <a:rPr lang="es-MX" dirty="0">
                <a:solidFill>
                  <a:srgbClr val="000000"/>
                </a:solidFill>
                <a:latin typeface="Times New Roman" panose="02020603050405020304" pitchFamily="18" charset="0"/>
                <a:cs typeface="Times New Roman" panose="02020603050405020304" pitchFamily="18" charset="0"/>
              </a:rPr>
              <a:t> un polinomio de mayor grado que </a:t>
            </a:r>
            <a:r>
              <a:rPr lang="es-AR" dirty="0">
                <a:latin typeface="Times New Roman" panose="02020603050405020304" pitchFamily="18" charset="0"/>
                <a:cs typeface="Times New Roman" panose="02020603050405020304" pitchFamily="18" charset="0"/>
              </a:rPr>
              <a:t>la función </a:t>
            </a:r>
            <a:r>
              <a:rPr lang="es-MX" b="0" i="1" u="none" strike="noStrike" baseline="0" dirty="0">
                <a:solidFill>
                  <a:srgbClr val="000000"/>
                </a:solidFill>
                <a:latin typeface="Times New Roman" panose="02020603050405020304" pitchFamily="18" charset="0"/>
                <a:cs typeface="Times New Roman" panose="02020603050405020304" pitchFamily="18" charset="0"/>
              </a:rPr>
              <a:t>G</a:t>
            </a:r>
            <a:r>
              <a:rPr lang="es-MX" b="0" i="0" u="none" strike="noStrike" baseline="0" dirty="0">
                <a:solidFill>
                  <a:srgbClr val="000000"/>
                </a:solidFill>
                <a:latin typeface="Times New Roman" panose="02020603050405020304" pitchFamily="18" charset="0"/>
                <a:cs typeface="Times New Roman" panose="02020603050405020304" pitchFamily="18" charset="0"/>
              </a:rPr>
              <a:t>(</a:t>
            </a:r>
            <a:r>
              <a:rPr lang="es-MX" b="0" i="1" u="none" strike="noStrike" baseline="0" dirty="0">
                <a:solidFill>
                  <a:srgbClr val="000000"/>
                </a:solidFill>
                <a:latin typeface="Times New Roman" panose="02020603050405020304" pitchFamily="18" charset="0"/>
                <a:cs typeface="Times New Roman" panose="02020603050405020304" pitchFamily="18" charset="0"/>
              </a:rPr>
              <a:t>x</a:t>
            </a:r>
            <a:r>
              <a:rPr lang="es-MX" b="0" i="0" u="none" strike="noStrike" baseline="0" dirty="0">
                <a:solidFill>
                  <a:srgbClr val="000000"/>
                </a:solidFill>
                <a:latin typeface="Times New Roman" panose="02020603050405020304" pitchFamily="18" charset="0"/>
                <a:cs typeface="Times New Roman" panose="02020603050405020304" pitchFamily="18" charset="0"/>
              </a:rPr>
              <a:t>).</a:t>
            </a:r>
          </a:p>
          <a:p>
            <a:pPr algn="ctr"/>
            <a:r>
              <a:rPr lang="es-MX" i="1" dirty="0">
                <a:solidFill>
                  <a:srgbClr val="000000"/>
                </a:solidFill>
                <a:latin typeface="Times New Roman" panose="02020603050405020304" pitchFamily="18" charset="0"/>
                <a:cs typeface="Times New Roman" panose="02020603050405020304" pitchFamily="18" charset="0"/>
              </a:rPr>
              <a:t> </a:t>
            </a:r>
            <a:r>
              <a:rPr lang="es-MX" i="1" dirty="0" err="1">
                <a:solidFill>
                  <a:srgbClr val="000000"/>
                </a:solidFill>
                <a:latin typeface="Times New Roman" panose="02020603050405020304" pitchFamily="18" charset="0"/>
                <a:cs typeface="Times New Roman" panose="02020603050405020304" pitchFamily="18" charset="0"/>
              </a:rPr>
              <a:t>y</a:t>
            </a:r>
            <a:r>
              <a:rPr lang="es-MX" i="1" baseline="-25000" dirty="0" err="1">
                <a:solidFill>
                  <a:srgbClr val="000000"/>
                </a:solidFill>
                <a:latin typeface="Times New Roman" panose="02020603050405020304" pitchFamily="18" charset="0"/>
                <a:cs typeface="Times New Roman" panose="02020603050405020304" pitchFamily="18" charset="0"/>
              </a:rPr>
              <a:t>p</a:t>
            </a:r>
            <a:r>
              <a:rPr lang="es-MX" i="1" dirty="0">
                <a:solidFill>
                  <a:srgbClr val="000000"/>
                </a:solidFill>
                <a:latin typeface="Times New Roman" panose="02020603050405020304" pitchFamily="18" charset="0"/>
                <a:cs typeface="Times New Roman" panose="02020603050405020304" pitchFamily="18" charset="0"/>
              </a:rPr>
              <a:t>= </a:t>
            </a:r>
            <a:r>
              <a:rPr lang="es-MX" i="1" dirty="0" err="1">
                <a:solidFill>
                  <a:srgbClr val="000000"/>
                </a:solidFill>
                <a:latin typeface="Times New Roman" panose="02020603050405020304" pitchFamily="18" charset="0"/>
                <a:cs typeface="Times New Roman" panose="02020603050405020304" pitchFamily="18" charset="0"/>
              </a:rPr>
              <a:t>x</a:t>
            </a:r>
            <a:r>
              <a:rPr lang="es-MX" i="1" baseline="30000" dirty="0" err="1">
                <a:solidFill>
                  <a:srgbClr val="000000"/>
                </a:solidFill>
                <a:latin typeface="Times New Roman" panose="02020603050405020304" pitchFamily="18" charset="0"/>
                <a:cs typeface="Times New Roman" panose="02020603050405020304" pitchFamily="18" charset="0"/>
              </a:rPr>
              <a:t>n</a:t>
            </a:r>
            <a:r>
              <a:rPr lang="es-MX" i="1" baseline="30000" dirty="0">
                <a:solidFill>
                  <a:srgbClr val="000000"/>
                </a:solidFill>
                <a:latin typeface="Times New Roman" panose="02020603050405020304" pitchFamily="18" charset="0"/>
                <a:cs typeface="Times New Roman" panose="02020603050405020304" pitchFamily="18" charset="0"/>
              </a:rPr>
              <a:t> </a:t>
            </a:r>
            <a:r>
              <a:rPr lang="es-MX" i="1" dirty="0">
                <a:solidFill>
                  <a:srgbClr val="000000"/>
                </a:solidFill>
                <a:latin typeface="Times New Roman" panose="02020603050405020304" pitchFamily="18" charset="0"/>
                <a:cs typeface="Times New Roman" panose="02020603050405020304" pitchFamily="18" charset="0"/>
              </a:rPr>
              <a:t>Q</a:t>
            </a:r>
            <a:r>
              <a:rPr lang="es-MX" b="0" i="0" u="none" strike="noStrike" baseline="0" dirty="0">
                <a:solidFill>
                  <a:srgbClr val="000000"/>
                </a:solidFill>
                <a:latin typeface="Times New Roman" panose="02020603050405020304" pitchFamily="18" charset="0"/>
                <a:cs typeface="Times New Roman" panose="02020603050405020304" pitchFamily="18" charset="0"/>
              </a:rPr>
              <a:t>(</a:t>
            </a:r>
            <a:r>
              <a:rPr lang="es-MX" b="0" i="1" u="none" strike="noStrike" baseline="0" dirty="0">
                <a:solidFill>
                  <a:srgbClr val="000000"/>
                </a:solidFill>
                <a:latin typeface="Times New Roman" panose="02020603050405020304" pitchFamily="18" charset="0"/>
                <a:cs typeface="Times New Roman" panose="02020603050405020304" pitchFamily="18" charset="0"/>
              </a:rPr>
              <a:t>x</a:t>
            </a:r>
            <a:r>
              <a:rPr lang="es-MX" b="0" i="0" u="none" strike="noStrike" baseline="0" dirty="0">
                <a:solidFill>
                  <a:srgbClr val="000000"/>
                </a:solidFill>
                <a:latin typeface="Times New Roman" panose="02020603050405020304" pitchFamily="18" charset="0"/>
                <a:cs typeface="Times New Roman" panose="02020603050405020304" pitchFamily="18" charset="0"/>
              </a:rPr>
              <a:t>).</a:t>
            </a:r>
            <a:endParaRPr lang="es-MX" b="0" i="1" u="none" strike="noStrike" baseline="3000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s-MX"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2498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14</a:t>
            </a:fld>
            <a:endParaRPr lang="en-US" dirty="0"/>
          </a:p>
        </p:txBody>
      </p:sp>
      <p:sp>
        <p:nvSpPr>
          <p:cNvPr id="7" name="CuadroTexto 6">
            <a:extLst>
              <a:ext uri="{FF2B5EF4-FFF2-40B4-BE49-F238E27FC236}">
                <a16:creationId xmlns:a16="http://schemas.microsoft.com/office/drawing/2014/main" id="{19BCD130-43C1-4363-A41C-099BCE62E990}"/>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ECUACIONES DIFERENCIALES DE </a:t>
            </a:r>
            <a:r>
              <a:rPr lang="es-MX" b="1" dirty="0">
                <a:solidFill>
                  <a:schemeClr val="accent5">
                    <a:lumMod val="75000"/>
                  </a:schemeClr>
                </a:solidFill>
                <a:latin typeface="Arial" panose="020B0604020202020204" pitchFamily="34" charset="0"/>
                <a:cs typeface="Arial" panose="020B0604020202020204" pitchFamily="34" charset="0"/>
              </a:rPr>
              <a:t>SEGUNDO</a:t>
            </a:r>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pic>
        <p:nvPicPr>
          <p:cNvPr id="10" name="Imagen 9">
            <a:extLst>
              <a:ext uri="{FF2B5EF4-FFF2-40B4-BE49-F238E27FC236}">
                <a16:creationId xmlns:a16="http://schemas.microsoft.com/office/drawing/2014/main" id="{BC66D6F3-4B8A-46FB-88C0-409D250A5453}"/>
              </a:ext>
            </a:extLst>
          </p:cNvPr>
          <p:cNvPicPr>
            <a:picLocks noChangeAspect="1"/>
          </p:cNvPicPr>
          <p:nvPr/>
        </p:nvPicPr>
        <p:blipFill>
          <a:blip r:embed="rId4"/>
          <a:stretch>
            <a:fillRect/>
          </a:stretch>
        </p:blipFill>
        <p:spPr>
          <a:xfrm>
            <a:off x="335360" y="1196752"/>
            <a:ext cx="7723012" cy="2593914"/>
          </a:xfrm>
          <a:prstGeom prst="rect">
            <a:avLst/>
          </a:prstGeom>
        </p:spPr>
      </p:pic>
      <p:sp>
        <p:nvSpPr>
          <p:cNvPr id="9" name="CuadroTexto 8">
            <a:extLst>
              <a:ext uri="{FF2B5EF4-FFF2-40B4-BE49-F238E27FC236}">
                <a16:creationId xmlns:a16="http://schemas.microsoft.com/office/drawing/2014/main" id="{6B510BC4-55CF-4DE5-8647-B40ACE340849}"/>
              </a:ext>
            </a:extLst>
          </p:cNvPr>
          <p:cNvSpPr txBox="1"/>
          <p:nvPr/>
        </p:nvSpPr>
        <p:spPr>
          <a:xfrm>
            <a:off x="395536" y="3790666"/>
            <a:ext cx="7848872" cy="923330"/>
          </a:xfrm>
          <a:prstGeom prst="rect">
            <a:avLst/>
          </a:prstGeom>
          <a:noFill/>
        </p:spPr>
        <p:txBody>
          <a:bodyPr wrap="square">
            <a:spAutoFit/>
          </a:bodyPr>
          <a:lstStyle/>
          <a:p>
            <a:pPr marL="285750" indent="-285750" algn="just">
              <a:buFont typeface="Arial" panose="020B0604020202020204" pitchFamily="34" charset="0"/>
              <a:buChar char="•"/>
            </a:pPr>
            <a:r>
              <a:rPr lang="es-MX" dirty="0">
                <a:solidFill>
                  <a:srgbClr val="000000"/>
                </a:solidFill>
                <a:latin typeface="Times New Roman" panose="02020603050405020304" pitchFamily="18" charset="0"/>
                <a:cs typeface="Times New Roman" panose="02020603050405020304" pitchFamily="18" charset="0"/>
              </a:rPr>
              <a:t>Dado que  r=0 no es raíz de </a:t>
            </a:r>
            <a:r>
              <a:rPr lang="es-MX" dirty="0" err="1">
                <a:solidFill>
                  <a:srgbClr val="000000"/>
                </a:solidFill>
                <a:latin typeface="Times New Roman" panose="02020603050405020304" pitchFamily="18" charset="0"/>
                <a:cs typeface="Times New Roman" panose="02020603050405020304" pitchFamily="18" charset="0"/>
              </a:rPr>
              <a:t>y</a:t>
            </a:r>
            <a:r>
              <a:rPr lang="es-MX" baseline="-25000" dirty="0" err="1">
                <a:solidFill>
                  <a:srgbClr val="000000"/>
                </a:solidFill>
                <a:latin typeface="Times New Roman" panose="02020603050405020304" pitchFamily="18" charset="0"/>
                <a:cs typeface="Times New Roman" panose="02020603050405020304" pitchFamily="18" charset="0"/>
              </a:rPr>
              <a:t>c</a:t>
            </a:r>
            <a:r>
              <a:rPr lang="es-MX" dirty="0">
                <a:solidFill>
                  <a:srgbClr val="000000"/>
                </a:solidFill>
                <a:latin typeface="Times New Roman" panose="02020603050405020304" pitchFamily="18" charset="0"/>
                <a:cs typeface="Times New Roman" panose="02020603050405020304" pitchFamily="18" charset="0"/>
              </a:rPr>
              <a:t> que es la solución homogénea, entonces </a:t>
            </a:r>
            <a:r>
              <a:rPr lang="es-MX" dirty="0" err="1">
                <a:solidFill>
                  <a:srgbClr val="000000"/>
                </a:solidFill>
                <a:latin typeface="Times New Roman" panose="02020603050405020304" pitchFamily="18" charset="0"/>
                <a:cs typeface="Times New Roman" panose="02020603050405020304" pitchFamily="18" charset="0"/>
              </a:rPr>
              <a:t>y</a:t>
            </a:r>
            <a:r>
              <a:rPr lang="es-MX" baseline="-25000" dirty="0" err="1">
                <a:solidFill>
                  <a:srgbClr val="000000"/>
                </a:solidFill>
                <a:latin typeface="Times New Roman" panose="02020603050405020304" pitchFamily="18" charset="0"/>
                <a:cs typeface="Times New Roman" panose="02020603050405020304" pitchFamily="18" charset="0"/>
              </a:rPr>
              <a:t>p</a:t>
            </a:r>
            <a:r>
              <a:rPr lang="es-MX" dirty="0">
                <a:solidFill>
                  <a:srgbClr val="000000"/>
                </a:solidFill>
                <a:latin typeface="Times New Roman" panose="02020603050405020304" pitchFamily="18" charset="0"/>
                <a:cs typeface="Times New Roman" panose="02020603050405020304" pitchFamily="18" charset="0"/>
              </a:rPr>
              <a:t> </a:t>
            </a:r>
            <a:r>
              <a:rPr lang="es-MX" dirty="0" err="1">
                <a:solidFill>
                  <a:srgbClr val="000000"/>
                </a:solidFill>
                <a:latin typeface="Times New Roman" panose="02020603050405020304" pitchFamily="18" charset="0"/>
                <a:cs typeface="Times New Roman" panose="02020603050405020304" pitchFamily="18" charset="0"/>
              </a:rPr>
              <a:t>sera</a:t>
            </a:r>
            <a:r>
              <a:rPr lang="es-MX" dirty="0">
                <a:solidFill>
                  <a:srgbClr val="000000"/>
                </a:solidFill>
                <a:latin typeface="Times New Roman" panose="02020603050405020304" pitchFamily="18" charset="0"/>
                <a:cs typeface="Times New Roman" panose="02020603050405020304" pitchFamily="18" charset="0"/>
              </a:rPr>
              <a:t> un polinomio Q</a:t>
            </a:r>
            <a:r>
              <a:rPr lang="es-MX" b="0" i="0" u="none" strike="noStrike" baseline="0" dirty="0">
                <a:solidFill>
                  <a:srgbClr val="000000"/>
                </a:solidFill>
                <a:latin typeface="Times New Roman" panose="02020603050405020304" pitchFamily="18" charset="0"/>
                <a:cs typeface="Times New Roman" panose="02020603050405020304" pitchFamily="18" charset="0"/>
              </a:rPr>
              <a:t>(</a:t>
            </a:r>
            <a:r>
              <a:rPr lang="es-MX" b="0" i="1" u="none" strike="noStrike" baseline="0" dirty="0">
                <a:solidFill>
                  <a:srgbClr val="000000"/>
                </a:solidFill>
                <a:latin typeface="Times New Roman" panose="02020603050405020304" pitchFamily="18" charset="0"/>
                <a:cs typeface="Times New Roman" panose="02020603050405020304" pitchFamily="18" charset="0"/>
              </a:rPr>
              <a:t>x</a:t>
            </a:r>
            <a:r>
              <a:rPr lang="es-MX" b="0" i="0" u="none" strike="noStrike" baseline="0" dirty="0">
                <a:solidFill>
                  <a:srgbClr val="000000"/>
                </a:solidFill>
                <a:latin typeface="Times New Roman" panose="02020603050405020304" pitchFamily="18" charset="0"/>
                <a:cs typeface="Times New Roman" panose="02020603050405020304" pitchFamily="18" charset="0"/>
              </a:rPr>
              <a:t>) con coeficientes a determinar </a:t>
            </a:r>
            <a:r>
              <a:rPr lang="es-MX" dirty="0">
                <a:solidFill>
                  <a:srgbClr val="000000"/>
                </a:solidFill>
                <a:latin typeface="Times New Roman" panose="02020603050405020304" pitchFamily="18" charset="0"/>
                <a:cs typeface="Times New Roman" panose="02020603050405020304" pitchFamily="18" charset="0"/>
              </a:rPr>
              <a:t>de igual grado que </a:t>
            </a:r>
            <a:r>
              <a:rPr lang="es-AR" dirty="0">
                <a:latin typeface="Times New Roman" panose="02020603050405020304" pitchFamily="18" charset="0"/>
                <a:cs typeface="Times New Roman" panose="02020603050405020304" pitchFamily="18" charset="0"/>
              </a:rPr>
              <a:t>la función </a:t>
            </a:r>
            <a:r>
              <a:rPr lang="es-MX" b="0" i="1" u="none" strike="noStrike" baseline="0" dirty="0">
                <a:solidFill>
                  <a:srgbClr val="000000"/>
                </a:solidFill>
                <a:latin typeface="Times New Roman" panose="02020603050405020304" pitchFamily="18" charset="0"/>
                <a:cs typeface="Times New Roman" panose="02020603050405020304" pitchFamily="18" charset="0"/>
              </a:rPr>
              <a:t>G</a:t>
            </a:r>
            <a:r>
              <a:rPr lang="es-MX" b="0" i="0" u="none" strike="noStrike" baseline="0" dirty="0">
                <a:solidFill>
                  <a:srgbClr val="000000"/>
                </a:solidFill>
                <a:latin typeface="Times New Roman" panose="02020603050405020304" pitchFamily="18" charset="0"/>
                <a:cs typeface="Times New Roman" panose="02020603050405020304" pitchFamily="18" charset="0"/>
              </a:rPr>
              <a:t>(</a:t>
            </a:r>
            <a:r>
              <a:rPr lang="es-MX" b="0" i="1" u="none" strike="noStrike" baseline="0" dirty="0">
                <a:solidFill>
                  <a:srgbClr val="000000"/>
                </a:solidFill>
                <a:latin typeface="Times New Roman" panose="02020603050405020304" pitchFamily="18" charset="0"/>
                <a:cs typeface="Times New Roman" panose="02020603050405020304" pitchFamily="18" charset="0"/>
              </a:rPr>
              <a:t>x</a:t>
            </a:r>
            <a:r>
              <a:rPr lang="es-MX" b="0" i="0" u="none" strike="noStrike" baseline="0" dirty="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41445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15</a:t>
            </a:fld>
            <a:endParaRPr lang="en-US" dirty="0"/>
          </a:p>
        </p:txBody>
      </p:sp>
      <p:sp>
        <p:nvSpPr>
          <p:cNvPr id="7" name="CuadroTexto 6">
            <a:extLst>
              <a:ext uri="{FF2B5EF4-FFF2-40B4-BE49-F238E27FC236}">
                <a16:creationId xmlns:a16="http://schemas.microsoft.com/office/drawing/2014/main" id="{C83D63EC-519A-469F-8A5E-465A5ECAD358}"/>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ECUACIONES DIFERENCIALES DE </a:t>
            </a:r>
            <a:r>
              <a:rPr lang="es-MX" b="1" dirty="0">
                <a:solidFill>
                  <a:schemeClr val="accent5">
                    <a:lumMod val="75000"/>
                  </a:schemeClr>
                </a:solidFill>
                <a:latin typeface="Arial" panose="020B0604020202020204" pitchFamily="34" charset="0"/>
                <a:cs typeface="Arial" panose="020B0604020202020204" pitchFamily="34" charset="0"/>
              </a:rPr>
              <a:t>SEGUNDO</a:t>
            </a:r>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pic>
        <p:nvPicPr>
          <p:cNvPr id="3" name="Imagen 2">
            <a:extLst>
              <a:ext uri="{FF2B5EF4-FFF2-40B4-BE49-F238E27FC236}">
                <a16:creationId xmlns:a16="http://schemas.microsoft.com/office/drawing/2014/main" id="{6C44C4F3-93E4-49F1-A6EC-1486FE72CFE8}"/>
              </a:ext>
            </a:extLst>
          </p:cNvPr>
          <p:cNvPicPr>
            <a:picLocks noChangeAspect="1"/>
          </p:cNvPicPr>
          <p:nvPr/>
        </p:nvPicPr>
        <p:blipFill>
          <a:blip r:embed="rId4"/>
          <a:stretch>
            <a:fillRect/>
          </a:stretch>
        </p:blipFill>
        <p:spPr>
          <a:xfrm>
            <a:off x="349424" y="806575"/>
            <a:ext cx="7848872" cy="5244850"/>
          </a:xfrm>
          <a:prstGeom prst="rect">
            <a:avLst/>
          </a:prstGeom>
        </p:spPr>
      </p:pic>
    </p:spTree>
    <p:extLst>
      <p:ext uri="{BB962C8B-B14F-4D97-AF65-F5344CB8AC3E}">
        <p14:creationId xmlns:p14="http://schemas.microsoft.com/office/powerpoint/2010/main" val="1541053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16</a:t>
            </a:fld>
            <a:endParaRPr lang="en-US" dirty="0"/>
          </a:p>
        </p:txBody>
      </p:sp>
      <p:sp>
        <p:nvSpPr>
          <p:cNvPr id="7" name="CuadroTexto 6">
            <a:extLst>
              <a:ext uri="{FF2B5EF4-FFF2-40B4-BE49-F238E27FC236}">
                <a16:creationId xmlns:a16="http://schemas.microsoft.com/office/drawing/2014/main" id="{C83D63EC-519A-469F-8A5E-465A5ECAD358}"/>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ECUACIONES DIFERENCIALES DE </a:t>
            </a:r>
            <a:r>
              <a:rPr lang="es-MX" b="1" dirty="0">
                <a:solidFill>
                  <a:schemeClr val="accent5">
                    <a:lumMod val="75000"/>
                  </a:schemeClr>
                </a:solidFill>
                <a:latin typeface="Arial" panose="020B0604020202020204" pitchFamily="34" charset="0"/>
                <a:cs typeface="Arial" panose="020B0604020202020204" pitchFamily="34" charset="0"/>
              </a:rPr>
              <a:t>SEGUNDO</a:t>
            </a:r>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pic>
        <p:nvPicPr>
          <p:cNvPr id="3" name="Imagen 2">
            <a:extLst>
              <a:ext uri="{FF2B5EF4-FFF2-40B4-BE49-F238E27FC236}">
                <a16:creationId xmlns:a16="http://schemas.microsoft.com/office/drawing/2014/main" id="{5DA8AA77-15E9-48F5-A1B0-6CFBD0D17B91}"/>
              </a:ext>
            </a:extLst>
          </p:cNvPr>
          <p:cNvPicPr>
            <a:picLocks noChangeAspect="1"/>
          </p:cNvPicPr>
          <p:nvPr/>
        </p:nvPicPr>
        <p:blipFill>
          <a:blip r:embed="rId4"/>
          <a:stretch>
            <a:fillRect/>
          </a:stretch>
        </p:blipFill>
        <p:spPr>
          <a:xfrm>
            <a:off x="355551" y="836712"/>
            <a:ext cx="8118548" cy="1416594"/>
          </a:xfrm>
          <a:prstGeom prst="rect">
            <a:avLst/>
          </a:prstGeom>
        </p:spPr>
      </p:pic>
      <p:sp>
        <p:nvSpPr>
          <p:cNvPr id="4" name="CuadroTexto 3">
            <a:extLst>
              <a:ext uri="{FF2B5EF4-FFF2-40B4-BE49-F238E27FC236}">
                <a16:creationId xmlns:a16="http://schemas.microsoft.com/office/drawing/2014/main" id="{F3AD8733-9709-418B-9CB5-90BCF39A17B0}"/>
              </a:ext>
            </a:extLst>
          </p:cNvPr>
          <p:cNvSpPr txBox="1"/>
          <p:nvPr/>
        </p:nvSpPr>
        <p:spPr>
          <a:xfrm>
            <a:off x="365126" y="2411596"/>
            <a:ext cx="6871170" cy="369332"/>
          </a:xfrm>
          <a:prstGeom prst="rect">
            <a:avLst/>
          </a:prstGeom>
          <a:noFill/>
        </p:spPr>
        <p:txBody>
          <a:bodyPr wrap="square" rtlCol="0">
            <a:spAutoFit/>
          </a:bodyPr>
          <a:lstStyle/>
          <a:p>
            <a:r>
              <a:rPr lang="es-AR" dirty="0">
                <a:latin typeface="Times New Roman" panose="02020603050405020304" pitchFamily="18" charset="0"/>
                <a:cs typeface="Times New Roman" panose="02020603050405020304" pitchFamily="18" charset="0"/>
              </a:rPr>
              <a:t>Finalmente, </a:t>
            </a:r>
            <a:r>
              <a:rPr lang="es-MX" sz="1800" b="0" i="0" u="none" strike="noStrike" baseline="0" dirty="0">
                <a:latin typeface="TimesNewRomanPS"/>
              </a:rPr>
              <a:t>la solución general de la ecuación no homogénea es</a:t>
            </a:r>
            <a:r>
              <a:rPr lang="es-AR" dirty="0">
                <a:latin typeface="Times New Roman" panose="02020603050405020304" pitchFamily="18" charset="0"/>
                <a:cs typeface="Times New Roman" panose="02020603050405020304" pitchFamily="18" charset="0"/>
              </a:rPr>
              <a:t>:</a:t>
            </a:r>
          </a:p>
        </p:txBody>
      </p:sp>
      <p:pic>
        <p:nvPicPr>
          <p:cNvPr id="8" name="Imagen 7">
            <a:extLst>
              <a:ext uri="{FF2B5EF4-FFF2-40B4-BE49-F238E27FC236}">
                <a16:creationId xmlns:a16="http://schemas.microsoft.com/office/drawing/2014/main" id="{0C959FBF-0E95-446D-A179-2332EDA0AD3A}"/>
              </a:ext>
            </a:extLst>
          </p:cNvPr>
          <p:cNvPicPr>
            <a:picLocks noChangeAspect="1"/>
          </p:cNvPicPr>
          <p:nvPr/>
        </p:nvPicPr>
        <p:blipFill>
          <a:blip r:embed="rId5"/>
          <a:stretch>
            <a:fillRect/>
          </a:stretch>
        </p:blipFill>
        <p:spPr>
          <a:xfrm>
            <a:off x="1864658" y="2780928"/>
            <a:ext cx="5414684" cy="755538"/>
          </a:xfrm>
          <a:prstGeom prst="rect">
            <a:avLst/>
          </a:prstGeom>
        </p:spPr>
      </p:pic>
      <p:sp>
        <p:nvSpPr>
          <p:cNvPr id="16" name="CuadroTexto 15">
            <a:extLst>
              <a:ext uri="{FF2B5EF4-FFF2-40B4-BE49-F238E27FC236}">
                <a16:creationId xmlns:a16="http://schemas.microsoft.com/office/drawing/2014/main" id="{522F6B95-440C-4B85-9E13-A2820B188FBB}"/>
              </a:ext>
            </a:extLst>
          </p:cNvPr>
          <p:cNvSpPr txBox="1"/>
          <p:nvPr/>
        </p:nvSpPr>
        <p:spPr>
          <a:xfrm>
            <a:off x="228625" y="3403831"/>
            <a:ext cx="4566914" cy="369332"/>
          </a:xfrm>
          <a:prstGeom prst="rect">
            <a:avLst/>
          </a:prstGeom>
          <a:noFill/>
        </p:spPr>
        <p:txBody>
          <a:bodyPr wrap="square" rtlCol="0">
            <a:spAutoFit/>
          </a:bodyPr>
          <a:lstStyle/>
          <a:p>
            <a:r>
              <a:rPr lang="es-AR" b="1" dirty="0">
                <a:solidFill>
                  <a:schemeClr val="bg1">
                    <a:lumMod val="50000"/>
                  </a:schemeClr>
                </a:solidFill>
                <a:latin typeface="Times New Roman" panose="02020603050405020304" pitchFamily="18" charset="0"/>
                <a:cs typeface="Times New Roman" panose="02020603050405020304" pitchFamily="18" charset="0"/>
              </a:rPr>
              <a:t>EJEMPLO</a:t>
            </a:r>
            <a:r>
              <a:rPr lang="es-AR" dirty="0">
                <a:latin typeface="Times New Roman" panose="02020603050405020304" pitchFamily="18" charset="0"/>
                <a:cs typeface="Times New Roman" panose="02020603050405020304" pitchFamily="18" charset="0"/>
              </a:rPr>
              <a:t>: Hallar la </a:t>
            </a:r>
            <a:r>
              <a:rPr lang="es-AR" dirty="0" err="1">
                <a:latin typeface="Times New Roman" panose="02020603050405020304" pitchFamily="18" charset="0"/>
                <a:cs typeface="Times New Roman" panose="02020603050405020304" pitchFamily="18" charset="0"/>
              </a:rPr>
              <a:t>sc</a:t>
            </a:r>
            <a:r>
              <a:rPr lang="es-AR" dirty="0">
                <a:latin typeface="Times New Roman" panose="02020603050405020304" pitchFamily="18" charset="0"/>
                <a:cs typeface="Times New Roman" panose="02020603050405020304" pitchFamily="18" charset="0"/>
              </a:rPr>
              <a:t> </a:t>
            </a:r>
            <a:r>
              <a:rPr lang="es-AR" dirty="0" err="1">
                <a:latin typeface="Times New Roman" panose="02020603050405020304" pitchFamily="18" charset="0"/>
                <a:cs typeface="Times New Roman" panose="02020603050405020304" pitchFamily="18" charset="0"/>
              </a:rPr>
              <a:t>gral</a:t>
            </a:r>
            <a:r>
              <a:rPr lang="es-AR" dirty="0">
                <a:latin typeface="Times New Roman" panose="02020603050405020304" pitchFamily="18" charset="0"/>
                <a:cs typeface="Times New Roman" panose="02020603050405020304" pitchFamily="18" charset="0"/>
              </a:rPr>
              <a:t> de </a:t>
            </a:r>
            <a:r>
              <a:rPr lang="es-AR" i="1" dirty="0">
                <a:latin typeface="Times New Roman" panose="02020603050405020304" pitchFamily="18" charset="0"/>
                <a:cs typeface="Times New Roman" panose="02020603050405020304" pitchFamily="18" charset="0"/>
              </a:rPr>
              <a:t>y´´-2y´=4x</a:t>
            </a:r>
          </a:p>
        </p:txBody>
      </p:sp>
      <p:sp>
        <p:nvSpPr>
          <p:cNvPr id="17" name="CuadroTexto 16">
            <a:extLst>
              <a:ext uri="{FF2B5EF4-FFF2-40B4-BE49-F238E27FC236}">
                <a16:creationId xmlns:a16="http://schemas.microsoft.com/office/drawing/2014/main" id="{F6A427E2-073F-476B-A1E3-8566B36EF617}"/>
              </a:ext>
            </a:extLst>
          </p:cNvPr>
          <p:cNvSpPr txBox="1"/>
          <p:nvPr/>
        </p:nvSpPr>
        <p:spPr>
          <a:xfrm>
            <a:off x="211758" y="3759820"/>
            <a:ext cx="8703617" cy="646331"/>
          </a:xfrm>
          <a:prstGeom prst="rect">
            <a:avLst/>
          </a:prstGeom>
          <a:noFill/>
        </p:spPr>
        <p:txBody>
          <a:bodyPr wrap="square" rtlCol="0">
            <a:spAutoFit/>
          </a:bodyPr>
          <a:lstStyle/>
          <a:p>
            <a:r>
              <a:rPr lang="es-AR" dirty="0">
                <a:latin typeface="Times New Roman" panose="02020603050405020304" pitchFamily="18" charset="0"/>
                <a:cs typeface="Times New Roman" panose="02020603050405020304" pitchFamily="18" charset="0"/>
              </a:rPr>
              <a:t>1) Calculo </a:t>
            </a:r>
            <a:r>
              <a:rPr lang="es-AR" i="1" dirty="0" err="1">
                <a:latin typeface="Times New Roman" panose="02020603050405020304" pitchFamily="18" charset="0"/>
                <a:cs typeface="Times New Roman" panose="02020603050405020304" pitchFamily="18" charset="0"/>
              </a:rPr>
              <a:t>y</a:t>
            </a:r>
            <a:r>
              <a:rPr lang="es-AR" i="1" baseline="-25000" dirty="0" err="1">
                <a:latin typeface="Times New Roman" panose="02020603050405020304" pitchFamily="18" charset="0"/>
                <a:cs typeface="Times New Roman" panose="02020603050405020304" pitchFamily="18" charset="0"/>
              </a:rPr>
              <a:t>c</a:t>
            </a:r>
            <a:r>
              <a:rPr lang="es-AR" i="1" dirty="0">
                <a:latin typeface="Times New Roman" panose="02020603050405020304" pitchFamily="18" charset="0"/>
                <a:cs typeface="Times New Roman" panose="02020603050405020304" pitchFamily="18" charset="0"/>
              </a:rPr>
              <a:t>:  r</a:t>
            </a:r>
            <a:r>
              <a:rPr lang="es-AR" i="1" baseline="30000" dirty="0">
                <a:latin typeface="Times New Roman" panose="02020603050405020304" pitchFamily="18" charset="0"/>
                <a:cs typeface="Times New Roman" panose="02020603050405020304" pitchFamily="18" charset="0"/>
              </a:rPr>
              <a:t>2</a:t>
            </a:r>
            <a:r>
              <a:rPr lang="es-AR" i="1" dirty="0">
                <a:latin typeface="Times New Roman" panose="02020603050405020304" pitchFamily="18" charset="0"/>
                <a:cs typeface="Times New Roman" panose="02020603050405020304" pitchFamily="18" charset="0"/>
              </a:rPr>
              <a:t>-2r=0      las raíces son r=0 y r=2; luego </a:t>
            </a:r>
            <a:r>
              <a:rPr lang="es-AR" i="1" dirty="0" err="1">
                <a:latin typeface="Times New Roman" panose="02020603050405020304" pitchFamily="18" charset="0"/>
                <a:cs typeface="Times New Roman" panose="02020603050405020304" pitchFamily="18" charset="0"/>
              </a:rPr>
              <a:t>y</a:t>
            </a:r>
            <a:r>
              <a:rPr lang="es-AR" i="1" baseline="-25000" dirty="0" err="1">
                <a:latin typeface="Times New Roman" panose="02020603050405020304" pitchFamily="18" charset="0"/>
                <a:cs typeface="Times New Roman" panose="02020603050405020304" pitchFamily="18" charset="0"/>
              </a:rPr>
              <a:t>c</a:t>
            </a:r>
            <a:r>
              <a:rPr lang="es-AR" i="1" dirty="0">
                <a:latin typeface="Times New Roman" panose="02020603050405020304" pitchFamily="18" charset="0"/>
                <a:cs typeface="Times New Roman" panose="02020603050405020304" pitchFamily="18" charset="0"/>
              </a:rPr>
              <a:t>=C</a:t>
            </a:r>
            <a:r>
              <a:rPr lang="es-AR" i="1" baseline="-25000" dirty="0">
                <a:latin typeface="Times New Roman" panose="02020603050405020304" pitchFamily="18" charset="0"/>
                <a:cs typeface="Times New Roman" panose="02020603050405020304" pitchFamily="18" charset="0"/>
              </a:rPr>
              <a:t>1</a:t>
            </a:r>
            <a:r>
              <a:rPr lang="es-AR" i="1" dirty="0">
                <a:latin typeface="Times New Roman" panose="02020603050405020304" pitchFamily="18" charset="0"/>
                <a:cs typeface="Times New Roman" panose="02020603050405020304" pitchFamily="18" charset="0"/>
              </a:rPr>
              <a:t>e</a:t>
            </a:r>
            <a:r>
              <a:rPr lang="es-AR" i="1" baseline="30000" dirty="0">
                <a:latin typeface="Times New Roman" panose="02020603050405020304" pitchFamily="18" charset="0"/>
                <a:cs typeface="Times New Roman" panose="02020603050405020304" pitchFamily="18" charset="0"/>
              </a:rPr>
              <a:t>0</a:t>
            </a:r>
            <a:r>
              <a:rPr lang="es-AR" i="1" dirty="0">
                <a:latin typeface="Times New Roman" panose="02020603050405020304" pitchFamily="18" charset="0"/>
                <a:cs typeface="Times New Roman" panose="02020603050405020304" pitchFamily="18" charset="0"/>
              </a:rPr>
              <a:t>+C</a:t>
            </a:r>
            <a:r>
              <a:rPr lang="es-AR" i="1" baseline="-25000" dirty="0">
                <a:latin typeface="Times New Roman" panose="02020603050405020304" pitchFamily="18" charset="0"/>
                <a:cs typeface="Times New Roman" panose="02020603050405020304" pitchFamily="18" charset="0"/>
              </a:rPr>
              <a:t>2</a:t>
            </a:r>
            <a:r>
              <a:rPr lang="es-AR" i="1" dirty="0">
                <a:latin typeface="Times New Roman" panose="02020603050405020304" pitchFamily="18" charset="0"/>
                <a:cs typeface="Times New Roman" panose="02020603050405020304" pitchFamily="18" charset="0"/>
              </a:rPr>
              <a:t>e</a:t>
            </a:r>
            <a:r>
              <a:rPr lang="es-AR" i="1" baseline="30000" dirty="0">
                <a:latin typeface="Times New Roman" panose="02020603050405020304" pitchFamily="18" charset="0"/>
                <a:cs typeface="Times New Roman" panose="02020603050405020304" pitchFamily="18" charset="0"/>
              </a:rPr>
              <a:t>2x</a:t>
            </a:r>
            <a:r>
              <a:rPr lang="es-AR" i="1" dirty="0">
                <a:latin typeface="Times New Roman" panose="02020603050405020304" pitchFamily="18" charset="0"/>
                <a:cs typeface="Times New Roman" panose="02020603050405020304" pitchFamily="18" charset="0"/>
              </a:rPr>
              <a:t>=</a:t>
            </a:r>
            <a:r>
              <a:rPr lang="es-AR" i="1" baseline="30000" dirty="0">
                <a:latin typeface="Times New Roman" panose="02020603050405020304" pitchFamily="18" charset="0"/>
                <a:cs typeface="Times New Roman" panose="02020603050405020304" pitchFamily="18" charset="0"/>
              </a:rPr>
              <a:t> </a:t>
            </a:r>
            <a:r>
              <a:rPr lang="es-AR" i="1" dirty="0">
                <a:latin typeface="Times New Roman" panose="02020603050405020304" pitchFamily="18" charset="0"/>
                <a:cs typeface="Times New Roman" panose="02020603050405020304" pitchFamily="18" charset="0"/>
              </a:rPr>
              <a:t>C</a:t>
            </a:r>
            <a:r>
              <a:rPr lang="es-AR" i="1" baseline="-25000" dirty="0">
                <a:latin typeface="Times New Roman" panose="02020603050405020304" pitchFamily="18" charset="0"/>
                <a:cs typeface="Times New Roman" panose="02020603050405020304" pitchFamily="18" charset="0"/>
              </a:rPr>
              <a:t>1</a:t>
            </a:r>
            <a:r>
              <a:rPr lang="es-AR" i="1" dirty="0">
                <a:latin typeface="Times New Roman" panose="02020603050405020304" pitchFamily="18" charset="0"/>
                <a:cs typeface="Times New Roman" panose="02020603050405020304" pitchFamily="18" charset="0"/>
              </a:rPr>
              <a:t>+C</a:t>
            </a:r>
            <a:r>
              <a:rPr lang="es-AR" i="1" baseline="-25000" dirty="0">
                <a:latin typeface="Times New Roman" panose="02020603050405020304" pitchFamily="18" charset="0"/>
                <a:cs typeface="Times New Roman" panose="02020603050405020304" pitchFamily="18" charset="0"/>
              </a:rPr>
              <a:t>2</a:t>
            </a:r>
            <a:r>
              <a:rPr lang="es-AR" i="1" dirty="0">
                <a:latin typeface="Times New Roman" panose="02020603050405020304" pitchFamily="18" charset="0"/>
                <a:cs typeface="Times New Roman" panose="02020603050405020304" pitchFamily="18" charset="0"/>
              </a:rPr>
              <a:t>e</a:t>
            </a:r>
            <a:r>
              <a:rPr lang="es-AR" i="1" baseline="30000" dirty="0">
                <a:latin typeface="Times New Roman" panose="02020603050405020304" pitchFamily="18" charset="0"/>
                <a:cs typeface="Times New Roman" panose="02020603050405020304" pitchFamily="18" charset="0"/>
              </a:rPr>
              <a:t>2x</a:t>
            </a:r>
            <a:endParaRPr lang="es-AR" i="1" dirty="0">
              <a:latin typeface="Times New Roman" panose="02020603050405020304" pitchFamily="18" charset="0"/>
              <a:cs typeface="Times New Roman" panose="02020603050405020304" pitchFamily="18" charset="0"/>
            </a:endParaRPr>
          </a:p>
          <a:p>
            <a:r>
              <a:rPr lang="es-AR" i="1" dirty="0">
                <a:latin typeface="Times New Roman" panose="02020603050405020304" pitchFamily="18" charset="0"/>
                <a:cs typeface="Times New Roman" panose="02020603050405020304" pitchFamily="18" charset="0"/>
              </a:rPr>
              <a:t>2</a:t>
            </a:r>
            <a:r>
              <a:rPr lang="es-AR" dirty="0">
                <a:latin typeface="Times New Roman" panose="02020603050405020304" pitchFamily="18" charset="0"/>
                <a:cs typeface="Times New Roman" panose="02020603050405020304" pitchFamily="18" charset="0"/>
              </a:rPr>
              <a:t>) Calculo </a:t>
            </a:r>
            <a:r>
              <a:rPr lang="es-AR" i="1" dirty="0" err="1">
                <a:latin typeface="Times New Roman" panose="02020603050405020304" pitchFamily="18" charset="0"/>
                <a:cs typeface="Times New Roman" panose="02020603050405020304" pitchFamily="18" charset="0"/>
              </a:rPr>
              <a:t>y</a:t>
            </a:r>
            <a:r>
              <a:rPr lang="es-AR" i="1" baseline="-25000" dirty="0" err="1">
                <a:latin typeface="Times New Roman" panose="02020603050405020304" pitchFamily="18" charset="0"/>
                <a:cs typeface="Times New Roman" panose="02020603050405020304" pitchFamily="18" charset="0"/>
              </a:rPr>
              <a:t>p</a:t>
            </a:r>
            <a:r>
              <a:rPr lang="es-AR" i="1" dirty="0">
                <a:latin typeface="Times New Roman" panose="02020603050405020304" pitchFamily="18" charset="0"/>
                <a:cs typeface="Times New Roman" panose="02020603050405020304" pitchFamily="18" charset="0"/>
              </a:rPr>
              <a:t>:     </a:t>
            </a:r>
            <a:endParaRPr lang="es-AR" i="1" baseline="30000" dirty="0">
              <a:latin typeface="Times New Roman" panose="02020603050405020304" pitchFamily="18" charset="0"/>
              <a:cs typeface="Times New Roman" panose="02020603050405020304" pitchFamily="18" charset="0"/>
            </a:endParaRPr>
          </a:p>
        </p:txBody>
      </p:sp>
      <p:sp>
        <p:nvSpPr>
          <p:cNvPr id="19" name="CuadroTexto 18">
            <a:extLst>
              <a:ext uri="{FF2B5EF4-FFF2-40B4-BE49-F238E27FC236}">
                <a16:creationId xmlns:a16="http://schemas.microsoft.com/office/drawing/2014/main" id="{A254CCA4-4C7C-48D8-9D69-6309D909FDAA}"/>
              </a:ext>
            </a:extLst>
          </p:cNvPr>
          <p:cNvSpPr txBox="1"/>
          <p:nvPr/>
        </p:nvSpPr>
        <p:spPr>
          <a:xfrm>
            <a:off x="257622" y="4365010"/>
            <a:ext cx="8366087" cy="2308324"/>
          </a:xfrm>
          <a:prstGeom prst="rect">
            <a:avLst/>
          </a:prstGeom>
          <a:noFill/>
        </p:spPr>
        <p:txBody>
          <a:bodyPr wrap="square">
            <a:spAutoFit/>
          </a:bodyPr>
          <a:lstStyle/>
          <a:p>
            <a:pPr marL="285750" indent="-285750" algn="just">
              <a:buFont typeface="Arial" panose="020B0604020202020204" pitchFamily="34" charset="0"/>
              <a:buChar char="•"/>
            </a:pPr>
            <a:r>
              <a:rPr lang="es-MX" i="1" dirty="0">
                <a:solidFill>
                  <a:srgbClr val="000000"/>
                </a:solidFill>
                <a:latin typeface="Times New Roman" panose="02020603050405020304" pitchFamily="18" charset="0"/>
                <a:cs typeface="Times New Roman" panose="02020603050405020304" pitchFamily="18" charset="0"/>
              </a:rPr>
              <a:t>Si r=0  es raíz de multiplicidad n de la solución homogénea, entonces </a:t>
            </a:r>
            <a:r>
              <a:rPr lang="es-MX" i="1" dirty="0" err="1">
                <a:solidFill>
                  <a:srgbClr val="000000"/>
                </a:solidFill>
                <a:latin typeface="Times New Roman" panose="02020603050405020304" pitchFamily="18" charset="0"/>
                <a:cs typeface="Times New Roman" panose="02020603050405020304" pitchFamily="18" charset="0"/>
              </a:rPr>
              <a:t>y</a:t>
            </a:r>
            <a:r>
              <a:rPr lang="es-MX" i="1" baseline="-25000" dirty="0" err="1">
                <a:solidFill>
                  <a:srgbClr val="000000"/>
                </a:solidFill>
                <a:latin typeface="Times New Roman" panose="02020603050405020304" pitchFamily="18" charset="0"/>
                <a:cs typeface="Times New Roman" panose="02020603050405020304" pitchFamily="18" charset="0"/>
              </a:rPr>
              <a:t>p</a:t>
            </a:r>
            <a:r>
              <a:rPr lang="es-MX" i="1" dirty="0">
                <a:solidFill>
                  <a:srgbClr val="000000"/>
                </a:solidFill>
                <a:latin typeface="Times New Roman" panose="02020603050405020304" pitchFamily="18" charset="0"/>
                <a:cs typeface="Times New Roman" panose="02020603050405020304" pitchFamily="18" charset="0"/>
              </a:rPr>
              <a:t> </a:t>
            </a:r>
            <a:r>
              <a:rPr lang="es-MX" i="1" dirty="0" err="1">
                <a:solidFill>
                  <a:srgbClr val="000000"/>
                </a:solidFill>
                <a:latin typeface="Times New Roman" panose="02020603050405020304" pitchFamily="18" charset="0"/>
                <a:cs typeface="Times New Roman" panose="02020603050405020304" pitchFamily="18" charset="0"/>
              </a:rPr>
              <a:t>sera</a:t>
            </a:r>
            <a:r>
              <a:rPr lang="es-MX" i="1" dirty="0">
                <a:solidFill>
                  <a:srgbClr val="000000"/>
                </a:solidFill>
                <a:latin typeface="Times New Roman" panose="02020603050405020304" pitchFamily="18" charset="0"/>
                <a:cs typeface="Times New Roman" panose="02020603050405020304" pitchFamily="18" charset="0"/>
              </a:rPr>
              <a:t> un polinomio de mayor grado que </a:t>
            </a:r>
            <a:r>
              <a:rPr lang="es-AR" i="1" dirty="0">
                <a:latin typeface="Times New Roman" panose="02020603050405020304" pitchFamily="18" charset="0"/>
                <a:cs typeface="Times New Roman" panose="02020603050405020304" pitchFamily="18" charset="0"/>
              </a:rPr>
              <a:t>la función </a:t>
            </a:r>
            <a:r>
              <a:rPr lang="es-MX" b="0" i="1" u="none" strike="noStrike" baseline="0" dirty="0">
                <a:solidFill>
                  <a:srgbClr val="000000"/>
                </a:solidFill>
                <a:latin typeface="Times New Roman" panose="02020603050405020304" pitchFamily="18" charset="0"/>
                <a:cs typeface="Times New Roman" panose="02020603050405020304" pitchFamily="18" charset="0"/>
              </a:rPr>
              <a:t>G(x).</a:t>
            </a:r>
          </a:p>
          <a:p>
            <a:pPr algn="ctr"/>
            <a:r>
              <a:rPr lang="es-MX" i="1" dirty="0">
                <a:solidFill>
                  <a:srgbClr val="000000"/>
                </a:solidFill>
                <a:latin typeface="Times New Roman" panose="02020603050405020304" pitchFamily="18" charset="0"/>
                <a:cs typeface="Times New Roman" panose="02020603050405020304" pitchFamily="18" charset="0"/>
              </a:rPr>
              <a:t> </a:t>
            </a:r>
            <a:r>
              <a:rPr lang="es-MX" i="1" dirty="0" err="1">
                <a:solidFill>
                  <a:srgbClr val="000000"/>
                </a:solidFill>
                <a:latin typeface="Times New Roman" panose="02020603050405020304" pitchFamily="18" charset="0"/>
                <a:cs typeface="Times New Roman" panose="02020603050405020304" pitchFamily="18" charset="0"/>
              </a:rPr>
              <a:t>y</a:t>
            </a:r>
            <a:r>
              <a:rPr lang="es-MX" i="1" baseline="-25000" dirty="0" err="1">
                <a:solidFill>
                  <a:srgbClr val="000000"/>
                </a:solidFill>
                <a:latin typeface="Times New Roman" panose="02020603050405020304" pitchFamily="18" charset="0"/>
                <a:cs typeface="Times New Roman" panose="02020603050405020304" pitchFamily="18" charset="0"/>
              </a:rPr>
              <a:t>p</a:t>
            </a:r>
            <a:r>
              <a:rPr lang="es-MX" i="1" dirty="0">
                <a:solidFill>
                  <a:srgbClr val="000000"/>
                </a:solidFill>
                <a:latin typeface="Times New Roman" panose="02020603050405020304" pitchFamily="18" charset="0"/>
                <a:cs typeface="Times New Roman" panose="02020603050405020304" pitchFamily="18" charset="0"/>
              </a:rPr>
              <a:t>= </a:t>
            </a:r>
            <a:r>
              <a:rPr lang="es-MX" i="1" dirty="0" err="1">
                <a:solidFill>
                  <a:srgbClr val="000000"/>
                </a:solidFill>
                <a:latin typeface="Times New Roman" panose="02020603050405020304" pitchFamily="18" charset="0"/>
                <a:cs typeface="Times New Roman" panose="02020603050405020304" pitchFamily="18" charset="0"/>
              </a:rPr>
              <a:t>x</a:t>
            </a:r>
            <a:r>
              <a:rPr lang="es-MX" i="1" baseline="30000" dirty="0" err="1">
                <a:solidFill>
                  <a:srgbClr val="000000"/>
                </a:solidFill>
                <a:latin typeface="Times New Roman" panose="02020603050405020304" pitchFamily="18" charset="0"/>
                <a:cs typeface="Times New Roman" panose="02020603050405020304" pitchFamily="18" charset="0"/>
              </a:rPr>
              <a:t>n</a:t>
            </a:r>
            <a:r>
              <a:rPr lang="es-MX" i="1" baseline="30000" dirty="0">
                <a:solidFill>
                  <a:srgbClr val="000000"/>
                </a:solidFill>
                <a:latin typeface="Times New Roman" panose="02020603050405020304" pitchFamily="18" charset="0"/>
                <a:cs typeface="Times New Roman" panose="02020603050405020304" pitchFamily="18" charset="0"/>
              </a:rPr>
              <a:t> </a:t>
            </a:r>
            <a:r>
              <a:rPr lang="es-MX" i="1" dirty="0">
                <a:solidFill>
                  <a:srgbClr val="000000"/>
                </a:solidFill>
                <a:latin typeface="Times New Roman" panose="02020603050405020304" pitchFamily="18" charset="0"/>
                <a:cs typeface="Times New Roman" panose="02020603050405020304" pitchFamily="18" charset="0"/>
              </a:rPr>
              <a:t>Q</a:t>
            </a:r>
            <a:r>
              <a:rPr lang="es-MX" b="0" i="1" u="none" strike="noStrike" baseline="0" dirty="0">
                <a:solidFill>
                  <a:srgbClr val="000000"/>
                </a:solidFill>
                <a:latin typeface="Times New Roman" panose="02020603050405020304" pitchFamily="18" charset="0"/>
                <a:cs typeface="Times New Roman" panose="02020603050405020304" pitchFamily="18" charset="0"/>
              </a:rPr>
              <a:t>(x)=</a:t>
            </a:r>
            <a:r>
              <a:rPr lang="es-MX" i="1" dirty="0">
                <a:solidFill>
                  <a:srgbClr val="000000"/>
                </a:solidFill>
                <a:latin typeface="Times New Roman" panose="02020603050405020304" pitchFamily="18" charset="0"/>
                <a:cs typeface="Times New Roman" panose="02020603050405020304" pitchFamily="18" charset="0"/>
              </a:rPr>
              <a:t> </a:t>
            </a:r>
            <a:r>
              <a:rPr lang="es-MX" i="1" dirty="0" err="1">
                <a:solidFill>
                  <a:srgbClr val="000000"/>
                </a:solidFill>
                <a:latin typeface="Times New Roman" panose="02020603050405020304" pitchFamily="18" charset="0"/>
                <a:cs typeface="Times New Roman" panose="02020603050405020304" pitchFamily="18" charset="0"/>
              </a:rPr>
              <a:t>y</a:t>
            </a:r>
            <a:r>
              <a:rPr lang="es-MX" i="1" baseline="-25000" dirty="0" err="1">
                <a:solidFill>
                  <a:srgbClr val="000000"/>
                </a:solidFill>
                <a:latin typeface="Times New Roman" panose="02020603050405020304" pitchFamily="18" charset="0"/>
                <a:cs typeface="Times New Roman" panose="02020603050405020304" pitchFamily="18" charset="0"/>
              </a:rPr>
              <a:t>p</a:t>
            </a:r>
            <a:r>
              <a:rPr lang="es-MX" i="1" dirty="0">
                <a:solidFill>
                  <a:srgbClr val="000000"/>
                </a:solidFill>
                <a:latin typeface="Times New Roman" panose="02020603050405020304" pitchFamily="18" charset="0"/>
                <a:cs typeface="Times New Roman" panose="02020603050405020304" pitchFamily="18" charset="0"/>
              </a:rPr>
              <a:t>= x</a:t>
            </a:r>
            <a:r>
              <a:rPr lang="es-MX" i="1" baseline="30000" dirty="0">
                <a:solidFill>
                  <a:srgbClr val="000000"/>
                </a:solidFill>
                <a:latin typeface="Times New Roman" panose="02020603050405020304" pitchFamily="18" charset="0"/>
                <a:cs typeface="Times New Roman" panose="02020603050405020304" pitchFamily="18" charset="0"/>
              </a:rPr>
              <a:t>1 </a:t>
            </a:r>
            <a:r>
              <a:rPr lang="es-MX" i="1" dirty="0">
                <a:solidFill>
                  <a:srgbClr val="000000"/>
                </a:solidFill>
                <a:latin typeface="Times New Roman" panose="02020603050405020304" pitchFamily="18" charset="0"/>
                <a:cs typeface="Times New Roman" panose="02020603050405020304" pitchFamily="18" charset="0"/>
              </a:rPr>
              <a:t>(</a:t>
            </a:r>
            <a:r>
              <a:rPr lang="es-MX" i="1" dirty="0" err="1">
                <a:solidFill>
                  <a:srgbClr val="000000"/>
                </a:solidFill>
                <a:latin typeface="Times New Roman" panose="02020603050405020304" pitchFamily="18" charset="0"/>
                <a:cs typeface="Times New Roman" panose="02020603050405020304" pitchFamily="18" charset="0"/>
              </a:rPr>
              <a:t>Ax+B</a:t>
            </a:r>
            <a:r>
              <a:rPr lang="es-MX" i="1" dirty="0">
                <a:solidFill>
                  <a:srgbClr val="000000"/>
                </a:solidFill>
                <a:latin typeface="Times New Roman" panose="02020603050405020304" pitchFamily="18" charset="0"/>
                <a:cs typeface="Times New Roman" panose="02020603050405020304" pitchFamily="18" charset="0"/>
              </a:rPr>
              <a:t>)</a:t>
            </a:r>
            <a:r>
              <a:rPr lang="es-MX" b="0" i="1" u="none" strike="noStrike" baseline="0" dirty="0">
                <a:solidFill>
                  <a:srgbClr val="000000"/>
                </a:solidFill>
                <a:latin typeface="Times New Roman" panose="02020603050405020304" pitchFamily="18" charset="0"/>
                <a:cs typeface="Times New Roman" panose="02020603050405020304" pitchFamily="18" charset="0"/>
              </a:rPr>
              <a:t>=</a:t>
            </a:r>
            <a:r>
              <a:rPr lang="es-MX" i="1" dirty="0">
                <a:solidFill>
                  <a:srgbClr val="000000"/>
                </a:solidFill>
                <a:latin typeface="Times New Roman" panose="02020603050405020304" pitchFamily="18" charset="0"/>
                <a:cs typeface="Times New Roman" panose="02020603050405020304" pitchFamily="18" charset="0"/>
              </a:rPr>
              <a:t> Ax</a:t>
            </a:r>
            <a:r>
              <a:rPr lang="es-MX" i="1" baseline="30000" dirty="0">
                <a:solidFill>
                  <a:srgbClr val="000000"/>
                </a:solidFill>
                <a:latin typeface="Times New Roman" panose="02020603050405020304" pitchFamily="18" charset="0"/>
                <a:cs typeface="Times New Roman" panose="02020603050405020304" pitchFamily="18" charset="0"/>
              </a:rPr>
              <a:t>2 </a:t>
            </a:r>
            <a:r>
              <a:rPr lang="es-MX" i="1" dirty="0">
                <a:solidFill>
                  <a:srgbClr val="000000"/>
                </a:solidFill>
                <a:latin typeface="Times New Roman" panose="02020603050405020304" pitchFamily="18" charset="0"/>
                <a:cs typeface="Times New Roman" panose="02020603050405020304" pitchFamily="18" charset="0"/>
              </a:rPr>
              <a:t>+</a:t>
            </a:r>
            <a:r>
              <a:rPr lang="es-MX" i="1" dirty="0" err="1">
                <a:solidFill>
                  <a:srgbClr val="000000"/>
                </a:solidFill>
                <a:latin typeface="Times New Roman" panose="02020603050405020304" pitchFamily="18" charset="0"/>
                <a:cs typeface="Times New Roman" panose="02020603050405020304" pitchFamily="18" charset="0"/>
              </a:rPr>
              <a:t>Bx</a:t>
            </a:r>
            <a:endParaRPr lang="es-MX" i="1" dirty="0">
              <a:solidFill>
                <a:srgbClr val="000000"/>
              </a:solidFill>
              <a:latin typeface="Times New Roman" panose="02020603050405020304" pitchFamily="18" charset="0"/>
              <a:cs typeface="Times New Roman" panose="02020603050405020304" pitchFamily="18" charset="0"/>
            </a:endParaRPr>
          </a:p>
          <a:p>
            <a:pPr algn="ctr"/>
            <a:r>
              <a:rPr lang="es-MX" i="1" dirty="0">
                <a:solidFill>
                  <a:srgbClr val="000000"/>
                </a:solidFill>
                <a:latin typeface="Times New Roman" panose="02020603050405020304" pitchFamily="18" charset="0"/>
                <a:cs typeface="Times New Roman" panose="02020603050405020304" pitchFamily="18" charset="0"/>
              </a:rPr>
              <a:t> </a:t>
            </a:r>
            <a:r>
              <a:rPr lang="es-MX" i="1" dirty="0" err="1">
                <a:solidFill>
                  <a:srgbClr val="000000"/>
                </a:solidFill>
                <a:latin typeface="Times New Roman" panose="02020603050405020304" pitchFamily="18" charset="0"/>
                <a:cs typeface="Times New Roman" panose="02020603050405020304" pitchFamily="18" charset="0"/>
              </a:rPr>
              <a:t>y´</a:t>
            </a:r>
            <a:r>
              <a:rPr lang="es-MX" i="1" baseline="-25000" dirty="0" err="1">
                <a:solidFill>
                  <a:srgbClr val="000000"/>
                </a:solidFill>
                <a:latin typeface="Times New Roman" panose="02020603050405020304" pitchFamily="18" charset="0"/>
                <a:cs typeface="Times New Roman" panose="02020603050405020304" pitchFamily="18" charset="0"/>
              </a:rPr>
              <a:t>p</a:t>
            </a:r>
            <a:r>
              <a:rPr lang="es-MX" i="1" dirty="0">
                <a:solidFill>
                  <a:srgbClr val="000000"/>
                </a:solidFill>
                <a:latin typeface="Times New Roman" panose="02020603050405020304" pitchFamily="18" charset="0"/>
                <a:cs typeface="Times New Roman" panose="02020603050405020304" pitchFamily="18" charset="0"/>
              </a:rPr>
              <a:t>= 2Ax</a:t>
            </a:r>
            <a:r>
              <a:rPr lang="es-MX" i="1" baseline="30000" dirty="0">
                <a:solidFill>
                  <a:srgbClr val="000000"/>
                </a:solidFill>
                <a:latin typeface="Times New Roman" panose="02020603050405020304" pitchFamily="18" charset="0"/>
                <a:cs typeface="Times New Roman" panose="02020603050405020304" pitchFamily="18" charset="0"/>
              </a:rPr>
              <a:t> </a:t>
            </a:r>
            <a:r>
              <a:rPr lang="es-MX" i="1" dirty="0">
                <a:solidFill>
                  <a:srgbClr val="000000"/>
                </a:solidFill>
                <a:latin typeface="Times New Roman" panose="02020603050405020304" pitchFamily="18" charset="0"/>
                <a:cs typeface="Times New Roman" panose="02020603050405020304" pitchFamily="18" charset="0"/>
              </a:rPr>
              <a:t>+B</a:t>
            </a:r>
          </a:p>
          <a:p>
            <a:pPr algn="ctr"/>
            <a:r>
              <a:rPr lang="es-MX" i="1" dirty="0" err="1">
                <a:solidFill>
                  <a:srgbClr val="000000"/>
                </a:solidFill>
                <a:latin typeface="Times New Roman" panose="02020603050405020304" pitchFamily="18" charset="0"/>
                <a:cs typeface="Times New Roman" panose="02020603050405020304" pitchFamily="18" charset="0"/>
              </a:rPr>
              <a:t>y´´</a:t>
            </a:r>
            <a:r>
              <a:rPr lang="es-MX" i="1" baseline="-25000" dirty="0" err="1">
                <a:solidFill>
                  <a:srgbClr val="000000"/>
                </a:solidFill>
                <a:latin typeface="Times New Roman" panose="02020603050405020304" pitchFamily="18" charset="0"/>
                <a:cs typeface="Times New Roman" panose="02020603050405020304" pitchFamily="18" charset="0"/>
              </a:rPr>
              <a:t>p</a:t>
            </a:r>
            <a:r>
              <a:rPr lang="es-MX" i="1" dirty="0">
                <a:solidFill>
                  <a:srgbClr val="000000"/>
                </a:solidFill>
                <a:latin typeface="Times New Roman" panose="02020603050405020304" pitchFamily="18" charset="0"/>
                <a:cs typeface="Times New Roman" panose="02020603050405020304" pitchFamily="18" charset="0"/>
              </a:rPr>
              <a:t>= 2A</a:t>
            </a:r>
          </a:p>
          <a:p>
            <a:pPr algn="just"/>
            <a:r>
              <a:rPr lang="es-MX" i="1" dirty="0">
                <a:solidFill>
                  <a:srgbClr val="000000"/>
                </a:solidFill>
                <a:latin typeface="Times New Roman" panose="02020603050405020304" pitchFamily="18" charset="0"/>
                <a:cs typeface="Times New Roman" panose="02020603050405020304" pitchFamily="18" charset="0"/>
              </a:rPr>
              <a:t>Luego: </a:t>
            </a:r>
            <a:r>
              <a:rPr lang="es-AR" i="1" dirty="0">
                <a:solidFill>
                  <a:srgbClr val="000000"/>
                </a:solidFill>
                <a:latin typeface="Times New Roman" panose="02020603050405020304" pitchFamily="18" charset="0"/>
                <a:cs typeface="Times New Roman" panose="02020603050405020304" pitchFamily="18" charset="0"/>
              </a:rPr>
              <a:t>(2A)</a:t>
            </a:r>
            <a:r>
              <a:rPr lang="es-AR" i="1" dirty="0">
                <a:latin typeface="Times New Roman" panose="02020603050405020304" pitchFamily="18" charset="0"/>
                <a:cs typeface="Times New Roman" panose="02020603050405020304" pitchFamily="18" charset="0"/>
              </a:rPr>
              <a:t>-2(</a:t>
            </a:r>
            <a:r>
              <a:rPr lang="es-MX" i="1" dirty="0">
                <a:solidFill>
                  <a:srgbClr val="000000"/>
                </a:solidFill>
                <a:latin typeface="Times New Roman" panose="02020603050405020304" pitchFamily="18" charset="0"/>
                <a:cs typeface="Times New Roman" panose="02020603050405020304" pitchFamily="18" charset="0"/>
              </a:rPr>
              <a:t>2Ax</a:t>
            </a:r>
            <a:r>
              <a:rPr lang="es-MX" i="1" baseline="30000" dirty="0">
                <a:solidFill>
                  <a:srgbClr val="000000"/>
                </a:solidFill>
                <a:latin typeface="Times New Roman" panose="02020603050405020304" pitchFamily="18" charset="0"/>
                <a:cs typeface="Times New Roman" panose="02020603050405020304" pitchFamily="18" charset="0"/>
              </a:rPr>
              <a:t> </a:t>
            </a:r>
            <a:r>
              <a:rPr lang="es-MX" i="1" dirty="0">
                <a:solidFill>
                  <a:srgbClr val="000000"/>
                </a:solidFill>
                <a:latin typeface="Times New Roman" panose="02020603050405020304" pitchFamily="18" charset="0"/>
                <a:cs typeface="Times New Roman" panose="02020603050405020304" pitchFamily="18" charset="0"/>
              </a:rPr>
              <a:t>+B</a:t>
            </a:r>
            <a:r>
              <a:rPr lang="es-AR" i="1" dirty="0">
                <a:latin typeface="Times New Roman" panose="02020603050405020304" pitchFamily="18" charset="0"/>
                <a:cs typeface="Times New Roman" panose="02020603050405020304" pitchFamily="18" charset="0"/>
              </a:rPr>
              <a:t>)=4x    2</a:t>
            </a:r>
            <a:r>
              <a:rPr lang="es-AR" i="1" dirty="0">
                <a:solidFill>
                  <a:srgbClr val="000000"/>
                </a:solidFill>
                <a:latin typeface="Times New Roman" panose="02020603050405020304" pitchFamily="18" charset="0"/>
                <a:cs typeface="Times New Roman" panose="02020603050405020304" pitchFamily="18" charset="0"/>
              </a:rPr>
              <a:t>(A+B)</a:t>
            </a:r>
            <a:r>
              <a:rPr lang="es-AR" i="1" dirty="0">
                <a:latin typeface="Times New Roman" panose="02020603050405020304" pitchFamily="18" charset="0"/>
                <a:cs typeface="Times New Roman" panose="02020603050405020304" pitchFamily="18" charset="0"/>
              </a:rPr>
              <a:t>-4</a:t>
            </a:r>
            <a:r>
              <a:rPr lang="es-MX" i="1" dirty="0" err="1">
                <a:solidFill>
                  <a:srgbClr val="000000"/>
                </a:solidFill>
                <a:latin typeface="Times New Roman" panose="02020603050405020304" pitchFamily="18" charset="0"/>
                <a:cs typeface="Times New Roman" panose="02020603050405020304" pitchFamily="18" charset="0"/>
              </a:rPr>
              <a:t>Ax</a:t>
            </a:r>
            <a:r>
              <a:rPr lang="es-MX" i="1" baseline="30000" dirty="0">
                <a:solidFill>
                  <a:srgbClr val="000000"/>
                </a:solidFill>
                <a:latin typeface="Times New Roman" panose="02020603050405020304" pitchFamily="18" charset="0"/>
                <a:cs typeface="Times New Roman" panose="02020603050405020304" pitchFamily="18" charset="0"/>
              </a:rPr>
              <a:t> </a:t>
            </a:r>
            <a:r>
              <a:rPr lang="es-AR" i="1" dirty="0">
                <a:latin typeface="Times New Roman" panose="02020603050405020304" pitchFamily="18" charset="0"/>
                <a:cs typeface="Times New Roman" panose="02020603050405020304" pitchFamily="18" charset="0"/>
              </a:rPr>
              <a:t>=4x       A=-1 y B=-1  </a:t>
            </a:r>
            <a:r>
              <a:rPr lang="es-MX" i="1" dirty="0">
                <a:solidFill>
                  <a:srgbClr val="000000"/>
                </a:solidFill>
                <a:latin typeface="Times New Roman" panose="02020603050405020304" pitchFamily="18" charset="0"/>
                <a:cs typeface="Times New Roman" panose="02020603050405020304" pitchFamily="18" charset="0"/>
              </a:rPr>
              <a:t> </a:t>
            </a:r>
            <a:r>
              <a:rPr lang="es-MX" i="1" dirty="0" err="1">
                <a:solidFill>
                  <a:srgbClr val="000000"/>
                </a:solidFill>
                <a:latin typeface="Times New Roman" panose="02020603050405020304" pitchFamily="18" charset="0"/>
                <a:cs typeface="Times New Roman" panose="02020603050405020304" pitchFamily="18" charset="0"/>
              </a:rPr>
              <a:t>y</a:t>
            </a:r>
            <a:r>
              <a:rPr lang="es-MX" i="1" baseline="-25000" dirty="0" err="1">
                <a:solidFill>
                  <a:srgbClr val="000000"/>
                </a:solidFill>
                <a:latin typeface="Times New Roman" panose="02020603050405020304" pitchFamily="18" charset="0"/>
                <a:cs typeface="Times New Roman" panose="02020603050405020304" pitchFamily="18" charset="0"/>
              </a:rPr>
              <a:t>p</a:t>
            </a:r>
            <a:r>
              <a:rPr lang="es-MX" i="1" dirty="0">
                <a:solidFill>
                  <a:srgbClr val="000000"/>
                </a:solidFill>
                <a:latin typeface="Times New Roman" panose="02020603050405020304" pitchFamily="18" charset="0"/>
                <a:cs typeface="Times New Roman" panose="02020603050405020304" pitchFamily="18" charset="0"/>
              </a:rPr>
              <a:t>= -x</a:t>
            </a:r>
            <a:r>
              <a:rPr lang="es-MX" i="1" baseline="30000" dirty="0">
                <a:solidFill>
                  <a:srgbClr val="000000"/>
                </a:solidFill>
                <a:latin typeface="Times New Roman" panose="02020603050405020304" pitchFamily="18" charset="0"/>
                <a:cs typeface="Times New Roman" panose="02020603050405020304" pitchFamily="18" charset="0"/>
              </a:rPr>
              <a:t>2</a:t>
            </a:r>
            <a:r>
              <a:rPr lang="es-MX" i="1" dirty="0">
                <a:solidFill>
                  <a:srgbClr val="000000"/>
                </a:solidFill>
                <a:latin typeface="Times New Roman" panose="02020603050405020304" pitchFamily="18" charset="0"/>
                <a:cs typeface="Times New Roman" panose="02020603050405020304" pitchFamily="18" charset="0"/>
              </a:rPr>
              <a:t> -x</a:t>
            </a:r>
          </a:p>
          <a:p>
            <a:pPr algn="just"/>
            <a:endParaRPr lang="es-MX" b="1" i="1" dirty="0">
              <a:solidFill>
                <a:srgbClr val="000000"/>
              </a:solidFill>
              <a:latin typeface="Times New Roman" panose="02020603050405020304" pitchFamily="18" charset="0"/>
              <a:cs typeface="Times New Roman" panose="02020603050405020304" pitchFamily="18" charset="0"/>
            </a:endParaRPr>
          </a:p>
          <a:p>
            <a:pPr algn="ctr"/>
            <a:r>
              <a:rPr lang="es-MX" b="1" i="1" dirty="0">
                <a:solidFill>
                  <a:srgbClr val="000000"/>
                </a:solidFill>
                <a:latin typeface="Times New Roman" panose="02020603050405020304" pitchFamily="18" charset="0"/>
                <a:cs typeface="Times New Roman" panose="02020603050405020304" pitchFamily="18" charset="0"/>
              </a:rPr>
              <a:t>y=</a:t>
            </a:r>
            <a:r>
              <a:rPr lang="es-AR" b="1" i="1" dirty="0">
                <a:latin typeface="Times New Roman" panose="02020603050405020304" pitchFamily="18" charset="0"/>
                <a:cs typeface="Times New Roman" panose="02020603050405020304" pitchFamily="18" charset="0"/>
              </a:rPr>
              <a:t> </a:t>
            </a:r>
            <a:r>
              <a:rPr lang="es-AR" b="1" i="1" dirty="0" err="1">
                <a:latin typeface="Times New Roman" panose="02020603050405020304" pitchFamily="18" charset="0"/>
                <a:cs typeface="Times New Roman" panose="02020603050405020304" pitchFamily="18" charset="0"/>
              </a:rPr>
              <a:t>y</a:t>
            </a:r>
            <a:r>
              <a:rPr lang="es-AR" b="1" i="1" baseline="-25000" dirty="0" err="1">
                <a:latin typeface="Times New Roman" panose="02020603050405020304" pitchFamily="18" charset="0"/>
                <a:cs typeface="Times New Roman" panose="02020603050405020304" pitchFamily="18" charset="0"/>
              </a:rPr>
              <a:t>c</a:t>
            </a:r>
            <a:r>
              <a:rPr lang="es-AR" b="1" i="1" baseline="-25000" dirty="0">
                <a:latin typeface="Times New Roman" panose="02020603050405020304" pitchFamily="18" charset="0"/>
                <a:cs typeface="Times New Roman" panose="02020603050405020304" pitchFamily="18" charset="0"/>
              </a:rPr>
              <a:t> </a:t>
            </a:r>
            <a:r>
              <a:rPr lang="es-AR" b="1" i="1" dirty="0">
                <a:latin typeface="Times New Roman" panose="02020603050405020304" pitchFamily="18" charset="0"/>
                <a:cs typeface="Times New Roman" panose="02020603050405020304" pitchFamily="18" charset="0"/>
              </a:rPr>
              <a:t>+ </a:t>
            </a:r>
            <a:r>
              <a:rPr lang="es-MX" b="1" i="1" dirty="0" err="1">
                <a:solidFill>
                  <a:srgbClr val="000000"/>
                </a:solidFill>
                <a:latin typeface="Times New Roman" panose="02020603050405020304" pitchFamily="18" charset="0"/>
                <a:cs typeface="Times New Roman" panose="02020603050405020304" pitchFamily="18" charset="0"/>
              </a:rPr>
              <a:t>y</a:t>
            </a:r>
            <a:r>
              <a:rPr lang="es-MX" b="1" i="1" baseline="-25000" dirty="0" err="1">
                <a:solidFill>
                  <a:srgbClr val="000000"/>
                </a:solidFill>
                <a:latin typeface="Times New Roman" panose="02020603050405020304" pitchFamily="18" charset="0"/>
                <a:cs typeface="Times New Roman" panose="02020603050405020304" pitchFamily="18" charset="0"/>
              </a:rPr>
              <a:t>p</a:t>
            </a:r>
            <a:r>
              <a:rPr lang="es-MX" b="1" i="1" baseline="-25000" dirty="0">
                <a:solidFill>
                  <a:srgbClr val="000000"/>
                </a:solidFill>
                <a:latin typeface="Times New Roman" panose="02020603050405020304" pitchFamily="18" charset="0"/>
                <a:cs typeface="Times New Roman" panose="02020603050405020304" pitchFamily="18" charset="0"/>
              </a:rPr>
              <a:t> </a:t>
            </a:r>
            <a:r>
              <a:rPr lang="es-MX" b="1" i="1" dirty="0">
                <a:solidFill>
                  <a:srgbClr val="000000"/>
                </a:solidFill>
                <a:latin typeface="Times New Roman" panose="02020603050405020304" pitchFamily="18" charset="0"/>
                <a:cs typeface="Times New Roman" panose="02020603050405020304" pitchFamily="18" charset="0"/>
              </a:rPr>
              <a:t>=</a:t>
            </a:r>
            <a:r>
              <a:rPr lang="es-AR" b="1" i="1" dirty="0">
                <a:latin typeface="Times New Roman" panose="02020603050405020304" pitchFamily="18" charset="0"/>
                <a:cs typeface="Times New Roman" panose="02020603050405020304" pitchFamily="18" charset="0"/>
              </a:rPr>
              <a:t>C</a:t>
            </a:r>
            <a:r>
              <a:rPr lang="es-AR" b="1" i="1" baseline="-25000" dirty="0">
                <a:latin typeface="Times New Roman" panose="02020603050405020304" pitchFamily="18" charset="0"/>
                <a:cs typeface="Times New Roman" panose="02020603050405020304" pitchFamily="18" charset="0"/>
              </a:rPr>
              <a:t>1 </a:t>
            </a:r>
            <a:r>
              <a:rPr lang="es-AR" b="1" i="1" dirty="0">
                <a:latin typeface="Times New Roman" panose="02020603050405020304" pitchFamily="18" charset="0"/>
                <a:cs typeface="Times New Roman" panose="02020603050405020304" pitchFamily="18" charset="0"/>
              </a:rPr>
              <a:t>+ C</a:t>
            </a:r>
            <a:r>
              <a:rPr lang="es-AR" b="1" i="1" baseline="-25000" dirty="0">
                <a:latin typeface="Times New Roman" panose="02020603050405020304" pitchFamily="18" charset="0"/>
                <a:cs typeface="Times New Roman" panose="02020603050405020304" pitchFamily="18" charset="0"/>
              </a:rPr>
              <a:t>2 </a:t>
            </a:r>
            <a:r>
              <a:rPr lang="es-AR" b="1" i="1" dirty="0">
                <a:latin typeface="Times New Roman" panose="02020603050405020304" pitchFamily="18" charset="0"/>
                <a:cs typeface="Times New Roman" panose="02020603050405020304" pitchFamily="18" charset="0"/>
              </a:rPr>
              <a:t>e</a:t>
            </a:r>
            <a:r>
              <a:rPr lang="es-AR" b="1" i="1" baseline="30000" dirty="0">
                <a:latin typeface="Times New Roman" panose="02020603050405020304" pitchFamily="18" charset="0"/>
                <a:cs typeface="Times New Roman" panose="02020603050405020304" pitchFamily="18" charset="0"/>
              </a:rPr>
              <a:t>2x </a:t>
            </a:r>
            <a:r>
              <a:rPr lang="es-MX" b="1" i="1" dirty="0">
                <a:solidFill>
                  <a:srgbClr val="000000"/>
                </a:solidFill>
                <a:latin typeface="Times New Roman" panose="02020603050405020304" pitchFamily="18" charset="0"/>
                <a:cs typeface="Times New Roman" panose="02020603050405020304" pitchFamily="18" charset="0"/>
              </a:rPr>
              <a:t>-x</a:t>
            </a:r>
            <a:r>
              <a:rPr lang="es-MX" b="1" i="1" baseline="30000" dirty="0">
                <a:solidFill>
                  <a:srgbClr val="000000"/>
                </a:solidFill>
                <a:latin typeface="Times New Roman" panose="02020603050405020304" pitchFamily="18" charset="0"/>
                <a:cs typeface="Times New Roman" panose="02020603050405020304" pitchFamily="18" charset="0"/>
              </a:rPr>
              <a:t>2</a:t>
            </a:r>
            <a:r>
              <a:rPr lang="es-MX" b="1" i="1" dirty="0">
                <a:solidFill>
                  <a:srgbClr val="000000"/>
                </a:solidFill>
                <a:latin typeface="Times New Roman" panose="02020603050405020304" pitchFamily="18" charset="0"/>
                <a:cs typeface="Times New Roman" panose="02020603050405020304" pitchFamily="18" charset="0"/>
              </a:rPr>
              <a:t> -x</a:t>
            </a:r>
            <a:endParaRPr lang="es-MX" b="1" i="1" u="none" strike="noStrike"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8597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17</a:t>
            </a:fld>
            <a:endParaRPr lang="en-US" dirty="0"/>
          </a:p>
        </p:txBody>
      </p:sp>
      <p:sp>
        <p:nvSpPr>
          <p:cNvPr id="7" name="CuadroTexto 6">
            <a:extLst>
              <a:ext uri="{FF2B5EF4-FFF2-40B4-BE49-F238E27FC236}">
                <a16:creationId xmlns:a16="http://schemas.microsoft.com/office/drawing/2014/main" id="{C83D63EC-519A-469F-8A5E-465A5ECAD358}"/>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ECUACIONES DIFERENCIALES DE </a:t>
            </a:r>
            <a:r>
              <a:rPr lang="es-MX" b="1" dirty="0">
                <a:solidFill>
                  <a:schemeClr val="accent5">
                    <a:lumMod val="75000"/>
                  </a:schemeClr>
                </a:solidFill>
                <a:latin typeface="Arial" panose="020B0604020202020204" pitchFamily="34" charset="0"/>
                <a:cs typeface="Arial" panose="020B0604020202020204" pitchFamily="34" charset="0"/>
              </a:rPr>
              <a:t>SEGUNDO</a:t>
            </a:r>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14E3CE6F-1259-47C9-8E8E-ACED1D287C2B}"/>
              </a:ext>
            </a:extLst>
          </p:cNvPr>
          <p:cNvSpPr txBox="1"/>
          <p:nvPr/>
        </p:nvSpPr>
        <p:spPr>
          <a:xfrm>
            <a:off x="309042" y="890809"/>
            <a:ext cx="8119758" cy="646331"/>
          </a:xfrm>
          <a:prstGeom prst="rect">
            <a:avLst/>
          </a:prstGeom>
          <a:noFill/>
        </p:spPr>
        <p:txBody>
          <a:bodyPr wrap="square">
            <a:spAutoFit/>
          </a:bodyPr>
          <a:lstStyle/>
          <a:p>
            <a:r>
              <a:rPr lang="es-AR" b="1" dirty="0">
                <a:solidFill>
                  <a:srgbClr val="92D050"/>
                </a:solidFill>
                <a:latin typeface="Times New Roman" panose="02020603050405020304" pitchFamily="18" charset="0"/>
                <a:cs typeface="Times New Roman" panose="02020603050405020304" pitchFamily="18" charset="0"/>
              </a:rPr>
              <a:t>a.2) CASO 2</a:t>
            </a:r>
            <a:r>
              <a:rPr lang="es-AR" dirty="0">
                <a:latin typeface="Times New Roman" panose="02020603050405020304" pitchFamily="18" charset="0"/>
                <a:cs typeface="Times New Roman" panose="02020603050405020304" pitchFamily="18" charset="0"/>
              </a:rPr>
              <a:t>: la función </a:t>
            </a:r>
            <a:r>
              <a:rPr lang="es-MX" b="0" i="1" u="none" strike="noStrike" baseline="0" dirty="0">
                <a:solidFill>
                  <a:srgbClr val="000000"/>
                </a:solidFill>
                <a:latin typeface="Times New Roman" panose="02020603050405020304" pitchFamily="18" charset="0"/>
                <a:cs typeface="Times New Roman" panose="02020603050405020304" pitchFamily="18" charset="0"/>
              </a:rPr>
              <a:t>G</a:t>
            </a:r>
            <a:r>
              <a:rPr lang="es-MX" b="0" i="0" u="none" strike="noStrike" baseline="0" dirty="0">
                <a:solidFill>
                  <a:srgbClr val="000000"/>
                </a:solidFill>
                <a:latin typeface="Times New Roman" panose="02020603050405020304" pitchFamily="18" charset="0"/>
                <a:cs typeface="Times New Roman" panose="02020603050405020304" pitchFamily="18" charset="0"/>
              </a:rPr>
              <a:t>(</a:t>
            </a:r>
            <a:r>
              <a:rPr lang="es-MX" b="0" i="1" u="none" strike="noStrike" baseline="0" dirty="0">
                <a:solidFill>
                  <a:srgbClr val="000000"/>
                </a:solidFill>
                <a:latin typeface="Times New Roman" panose="02020603050405020304" pitchFamily="18" charset="0"/>
                <a:cs typeface="Times New Roman" panose="02020603050405020304" pitchFamily="18" charset="0"/>
              </a:rPr>
              <a:t>x</a:t>
            </a:r>
            <a:r>
              <a:rPr lang="es-MX" b="0" i="0" u="none" strike="noStrike" baseline="0" dirty="0">
                <a:solidFill>
                  <a:srgbClr val="000000"/>
                </a:solidFill>
                <a:latin typeface="Times New Roman" panose="02020603050405020304" pitchFamily="18" charset="0"/>
                <a:cs typeface="Times New Roman" panose="02020603050405020304" pitchFamily="18" charset="0"/>
              </a:rPr>
              <a:t>)</a:t>
            </a:r>
            <a:r>
              <a:rPr lang="es-MX" b="0" i="1" u="none" strike="noStrike" baseline="0" dirty="0">
                <a:solidFill>
                  <a:srgbClr val="000000"/>
                </a:solidFill>
                <a:latin typeface="Times New Roman" panose="02020603050405020304" pitchFamily="18" charset="0"/>
                <a:cs typeface="Times New Roman" panose="02020603050405020304" pitchFamily="18" charset="0"/>
              </a:rPr>
              <a:t>= </a:t>
            </a:r>
            <a:r>
              <a:rPr lang="es-MX" b="0" i="1" u="none" strike="noStrike" baseline="0" dirty="0" err="1">
                <a:solidFill>
                  <a:srgbClr val="000000"/>
                </a:solidFill>
                <a:latin typeface="Times New Roman" panose="02020603050405020304" pitchFamily="18" charset="0"/>
                <a:cs typeface="Times New Roman" panose="02020603050405020304" pitchFamily="18" charset="0"/>
              </a:rPr>
              <a:t>e</a:t>
            </a:r>
            <a:r>
              <a:rPr lang="es-MX" b="0" i="1" u="none" strike="noStrike" baseline="300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s-MX" b="0" i="1" u="none" strike="noStrike" baseline="30000" dirty="0" err="1">
                <a:solidFill>
                  <a:srgbClr val="000000"/>
                </a:solidFill>
                <a:latin typeface="Times New Roman" panose="02020603050405020304" pitchFamily="18" charset="0"/>
                <a:cs typeface="Times New Roman" panose="02020603050405020304" pitchFamily="18" charset="0"/>
              </a:rPr>
              <a:t>x</a:t>
            </a:r>
            <a:r>
              <a:rPr lang="es-MX" b="0" i="1" u="none" strike="noStrike" baseline="0" dirty="0" err="1">
                <a:solidFill>
                  <a:srgbClr val="000000"/>
                </a:solidFill>
                <a:latin typeface="Times New Roman" panose="02020603050405020304" pitchFamily="18" charset="0"/>
                <a:cs typeface="Times New Roman" panose="02020603050405020304" pitchFamily="18" charset="0"/>
              </a:rPr>
              <a:t>.P</a:t>
            </a:r>
            <a:r>
              <a:rPr lang="es-MX" i="1" baseline="-25000" dirty="0" err="1">
                <a:solidFill>
                  <a:srgbClr val="000000"/>
                </a:solidFill>
                <a:latin typeface="Times New Roman" panose="02020603050405020304" pitchFamily="18" charset="0"/>
                <a:cs typeface="Times New Roman" panose="02020603050405020304" pitchFamily="18" charset="0"/>
              </a:rPr>
              <a:t>k</a:t>
            </a:r>
            <a:r>
              <a:rPr lang="es-MX" b="0" i="1" u="none" strike="noStrike" baseline="0" dirty="0">
                <a:solidFill>
                  <a:srgbClr val="000000"/>
                </a:solidFill>
                <a:latin typeface="Times New Roman" panose="02020603050405020304" pitchFamily="18" charset="0"/>
                <a:cs typeface="Times New Roman" panose="02020603050405020304" pitchFamily="18" charset="0"/>
              </a:rPr>
              <a:t>(x) es una función exponencial multiplicada por un polinomio de grado k.</a:t>
            </a:r>
            <a:endParaRPr lang="es-AR" i="1" dirty="0"/>
          </a:p>
        </p:txBody>
      </p:sp>
      <p:sp>
        <p:nvSpPr>
          <p:cNvPr id="8" name="CuadroTexto 7">
            <a:extLst>
              <a:ext uri="{FF2B5EF4-FFF2-40B4-BE49-F238E27FC236}">
                <a16:creationId xmlns:a16="http://schemas.microsoft.com/office/drawing/2014/main" id="{90B0F3DD-B430-4BF6-9BA9-71B7C70795B9}"/>
              </a:ext>
            </a:extLst>
          </p:cNvPr>
          <p:cNvSpPr txBox="1"/>
          <p:nvPr/>
        </p:nvSpPr>
        <p:spPr>
          <a:xfrm>
            <a:off x="305272" y="1537140"/>
            <a:ext cx="8511430" cy="3139321"/>
          </a:xfrm>
          <a:prstGeom prst="rect">
            <a:avLst/>
          </a:prstGeom>
          <a:noFill/>
        </p:spPr>
        <p:txBody>
          <a:bodyPr wrap="square">
            <a:spAutoFit/>
          </a:bodyPr>
          <a:lstStyle/>
          <a:p>
            <a:pPr algn="just"/>
            <a:r>
              <a:rPr lang="es-MX" dirty="0">
                <a:solidFill>
                  <a:srgbClr val="000000"/>
                </a:solidFill>
                <a:latin typeface="Times New Roman" panose="02020603050405020304" pitchFamily="18" charset="0"/>
                <a:cs typeface="Times New Roman" panose="02020603050405020304" pitchFamily="18" charset="0"/>
              </a:rPr>
              <a:t>En este caso depende de las raíces de la ecuación homogénea, generalizando:</a:t>
            </a:r>
          </a:p>
          <a:p>
            <a:pPr algn="just"/>
            <a:endParaRPr lang="es-MX"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s-MX" dirty="0">
                <a:solidFill>
                  <a:srgbClr val="000000"/>
                </a:solidFill>
                <a:latin typeface="Times New Roman" panose="02020603050405020304" pitchFamily="18" charset="0"/>
                <a:cs typeface="Times New Roman" panose="02020603050405020304" pitchFamily="18" charset="0"/>
              </a:rPr>
              <a:t>Si r</a:t>
            </a:r>
            <a:r>
              <a:rPr lang="es-MX"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ósea </a:t>
            </a:r>
            <a:r>
              <a:rPr lang="es-MX" dirty="0">
                <a:solidFill>
                  <a:srgbClr val="000000"/>
                </a:solidFill>
                <a:latin typeface="Times New Roman" panose="02020603050405020304" pitchFamily="18" charset="0"/>
                <a:cs typeface="Times New Roman" panose="02020603050405020304" pitchFamily="18" charset="0"/>
              </a:rPr>
              <a:t> no es raíz de </a:t>
            </a:r>
            <a:r>
              <a:rPr lang="es-MX" dirty="0" err="1">
                <a:solidFill>
                  <a:srgbClr val="000000"/>
                </a:solidFill>
                <a:latin typeface="Times New Roman" panose="02020603050405020304" pitchFamily="18" charset="0"/>
                <a:cs typeface="Times New Roman" panose="02020603050405020304" pitchFamily="18" charset="0"/>
              </a:rPr>
              <a:t>y</a:t>
            </a:r>
            <a:r>
              <a:rPr lang="es-MX" baseline="-25000" dirty="0" err="1">
                <a:solidFill>
                  <a:srgbClr val="000000"/>
                </a:solidFill>
                <a:latin typeface="Times New Roman" panose="02020603050405020304" pitchFamily="18" charset="0"/>
                <a:cs typeface="Times New Roman" panose="02020603050405020304" pitchFamily="18" charset="0"/>
              </a:rPr>
              <a:t>c</a:t>
            </a:r>
            <a:r>
              <a:rPr lang="es-MX" dirty="0">
                <a:solidFill>
                  <a:srgbClr val="000000"/>
                </a:solidFill>
                <a:latin typeface="Times New Roman" panose="02020603050405020304" pitchFamily="18" charset="0"/>
                <a:cs typeface="Times New Roman" panose="02020603050405020304" pitchFamily="18" charset="0"/>
              </a:rPr>
              <a:t> que es la solución homogénea, entonces:</a:t>
            </a:r>
          </a:p>
          <a:p>
            <a:pPr algn="just"/>
            <a:r>
              <a:rPr lang="es-MX" i="1" dirty="0" err="1">
                <a:solidFill>
                  <a:srgbClr val="000000"/>
                </a:solidFill>
                <a:latin typeface="Times New Roman" panose="02020603050405020304" pitchFamily="18" charset="0"/>
                <a:cs typeface="Times New Roman" panose="02020603050405020304" pitchFamily="18" charset="0"/>
              </a:rPr>
              <a:t>y</a:t>
            </a:r>
            <a:r>
              <a:rPr lang="es-MX" i="1" baseline="-25000" dirty="0" err="1">
                <a:solidFill>
                  <a:srgbClr val="000000"/>
                </a:solidFill>
                <a:latin typeface="Times New Roman" panose="02020603050405020304" pitchFamily="18" charset="0"/>
                <a:cs typeface="Times New Roman" panose="02020603050405020304" pitchFamily="18" charset="0"/>
              </a:rPr>
              <a:t>p</a:t>
            </a:r>
            <a:r>
              <a:rPr lang="es-MX" dirty="0">
                <a:solidFill>
                  <a:srgbClr val="000000"/>
                </a:solidFill>
                <a:latin typeface="Times New Roman" panose="02020603050405020304" pitchFamily="18" charset="0"/>
                <a:cs typeface="Times New Roman" panose="02020603050405020304" pitchFamily="18" charset="0"/>
              </a:rPr>
              <a:t> </a:t>
            </a:r>
            <a:r>
              <a:rPr lang="es-MX" dirty="0" err="1">
                <a:solidFill>
                  <a:srgbClr val="000000"/>
                </a:solidFill>
                <a:latin typeface="Times New Roman" panose="02020603050405020304" pitchFamily="18" charset="0"/>
                <a:cs typeface="Times New Roman" panose="02020603050405020304" pitchFamily="18" charset="0"/>
              </a:rPr>
              <a:t>sera</a:t>
            </a:r>
            <a:r>
              <a:rPr lang="es-MX" dirty="0">
                <a:solidFill>
                  <a:srgbClr val="000000"/>
                </a:solidFill>
                <a:latin typeface="Times New Roman" panose="02020603050405020304" pitchFamily="18" charset="0"/>
                <a:cs typeface="Times New Roman" panose="02020603050405020304" pitchFamily="18" charset="0"/>
              </a:rPr>
              <a:t> </a:t>
            </a:r>
            <a:r>
              <a:rPr lang="es-MX" b="0" i="1" u="none" strike="noStrike" baseline="0" dirty="0">
                <a:solidFill>
                  <a:srgbClr val="000000"/>
                </a:solidFill>
                <a:latin typeface="Times New Roman" panose="02020603050405020304" pitchFamily="18" charset="0"/>
                <a:cs typeface="Times New Roman" panose="02020603050405020304" pitchFamily="18" charset="0"/>
              </a:rPr>
              <a:t>una función exponencial multiplicada por un polinomio </a:t>
            </a:r>
            <a:r>
              <a:rPr lang="es-MX" dirty="0">
                <a:solidFill>
                  <a:srgbClr val="000000"/>
                </a:solidFill>
                <a:latin typeface="Times New Roman" panose="02020603050405020304" pitchFamily="18" charset="0"/>
                <a:cs typeface="Times New Roman" panose="02020603050405020304" pitchFamily="18" charset="0"/>
              </a:rPr>
              <a:t>Q</a:t>
            </a:r>
            <a:r>
              <a:rPr lang="es-MX" b="0" i="0" u="none" strike="noStrike" baseline="0" dirty="0">
                <a:solidFill>
                  <a:srgbClr val="000000"/>
                </a:solidFill>
                <a:latin typeface="Times New Roman" panose="02020603050405020304" pitchFamily="18" charset="0"/>
                <a:cs typeface="Times New Roman" panose="02020603050405020304" pitchFamily="18" charset="0"/>
              </a:rPr>
              <a:t>(</a:t>
            </a:r>
            <a:r>
              <a:rPr lang="es-MX" b="0" i="1" u="none" strike="noStrike" baseline="0" dirty="0">
                <a:solidFill>
                  <a:srgbClr val="000000"/>
                </a:solidFill>
                <a:latin typeface="Times New Roman" panose="02020603050405020304" pitchFamily="18" charset="0"/>
                <a:cs typeface="Times New Roman" panose="02020603050405020304" pitchFamily="18" charset="0"/>
              </a:rPr>
              <a:t>x</a:t>
            </a:r>
            <a:r>
              <a:rPr lang="es-MX" b="0" i="0" u="none" strike="noStrike" baseline="0" dirty="0">
                <a:solidFill>
                  <a:srgbClr val="000000"/>
                </a:solidFill>
                <a:latin typeface="Times New Roman" panose="02020603050405020304" pitchFamily="18" charset="0"/>
                <a:cs typeface="Times New Roman" panose="02020603050405020304" pitchFamily="18" charset="0"/>
              </a:rPr>
              <a:t>)</a:t>
            </a:r>
            <a:r>
              <a:rPr lang="es-MX" b="0" i="1" u="none" strike="noStrike" baseline="0" dirty="0">
                <a:solidFill>
                  <a:srgbClr val="000000"/>
                </a:solidFill>
                <a:latin typeface="Times New Roman" panose="02020603050405020304" pitchFamily="18" charset="0"/>
                <a:cs typeface="Times New Roman" panose="02020603050405020304" pitchFamily="18" charset="0"/>
              </a:rPr>
              <a:t> del mismo grado k de P(x),</a:t>
            </a:r>
            <a:r>
              <a:rPr lang="es-MX" b="0" i="0" u="none" strike="noStrike" baseline="0" dirty="0">
                <a:solidFill>
                  <a:srgbClr val="000000"/>
                </a:solidFill>
                <a:latin typeface="Times New Roman" panose="02020603050405020304" pitchFamily="18" charset="0"/>
                <a:cs typeface="Times New Roman" panose="02020603050405020304" pitchFamily="18" charset="0"/>
              </a:rPr>
              <a:t> con coeficientes a determinar.</a:t>
            </a:r>
          </a:p>
          <a:p>
            <a:pPr algn="ctr"/>
            <a:r>
              <a:rPr lang="es-MX" i="1" dirty="0">
                <a:solidFill>
                  <a:srgbClr val="000000"/>
                </a:solidFill>
                <a:latin typeface="Times New Roman" panose="02020603050405020304" pitchFamily="18" charset="0"/>
                <a:cs typeface="Times New Roman" panose="02020603050405020304" pitchFamily="18" charset="0"/>
              </a:rPr>
              <a:t> </a:t>
            </a:r>
            <a:r>
              <a:rPr lang="es-MX" i="1" dirty="0" err="1">
                <a:solidFill>
                  <a:srgbClr val="000000"/>
                </a:solidFill>
                <a:latin typeface="Times New Roman" panose="02020603050405020304" pitchFamily="18" charset="0"/>
                <a:cs typeface="Times New Roman" panose="02020603050405020304" pitchFamily="18" charset="0"/>
              </a:rPr>
              <a:t>y</a:t>
            </a:r>
            <a:r>
              <a:rPr lang="es-MX" i="1" baseline="-25000" dirty="0" err="1">
                <a:solidFill>
                  <a:srgbClr val="000000"/>
                </a:solidFill>
                <a:latin typeface="Times New Roman" panose="02020603050405020304" pitchFamily="18" charset="0"/>
                <a:cs typeface="Times New Roman" panose="02020603050405020304" pitchFamily="18" charset="0"/>
              </a:rPr>
              <a:t>p</a:t>
            </a:r>
            <a:r>
              <a:rPr lang="es-MX" i="1" baseline="-25000" dirty="0">
                <a:solidFill>
                  <a:srgbClr val="000000"/>
                </a:solidFill>
                <a:latin typeface="Times New Roman" panose="02020603050405020304" pitchFamily="18" charset="0"/>
                <a:cs typeface="Times New Roman" panose="02020603050405020304" pitchFamily="18" charset="0"/>
              </a:rPr>
              <a:t> </a:t>
            </a:r>
            <a:r>
              <a:rPr lang="es-MX" b="0" i="1" u="none" strike="noStrike" baseline="0" dirty="0">
                <a:solidFill>
                  <a:srgbClr val="000000"/>
                </a:solidFill>
                <a:latin typeface="Times New Roman" panose="02020603050405020304" pitchFamily="18" charset="0"/>
                <a:cs typeface="Times New Roman" panose="02020603050405020304" pitchFamily="18" charset="0"/>
              </a:rPr>
              <a:t>= </a:t>
            </a:r>
            <a:r>
              <a:rPr lang="es-MX" b="0" i="1" u="none" strike="noStrike" baseline="0" dirty="0" err="1">
                <a:solidFill>
                  <a:srgbClr val="000000"/>
                </a:solidFill>
                <a:latin typeface="Times New Roman" panose="02020603050405020304" pitchFamily="18" charset="0"/>
                <a:cs typeface="Times New Roman" panose="02020603050405020304" pitchFamily="18" charset="0"/>
              </a:rPr>
              <a:t>e</a:t>
            </a:r>
            <a:r>
              <a:rPr lang="es-MX" b="0" i="1" u="none" strike="noStrike" baseline="300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s-MX" b="0" i="1" u="none" strike="noStrike" baseline="30000" dirty="0" err="1">
                <a:solidFill>
                  <a:srgbClr val="000000"/>
                </a:solidFill>
                <a:latin typeface="Times New Roman" panose="02020603050405020304" pitchFamily="18" charset="0"/>
                <a:cs typeface="Times New Roman" panose="02020603050405020304" pitchFamily="18" charset="0"/>
              </a:rPr>
              <a:t>x</a:t>
            </a:r>
            <a:r>
              <a:rPr lang="es-MX" b="0" i="1" u="none" strike="noStrike" baseline="0" dirty="0" err="1">
                <a:solidFill>
                  <a:srgbClr val="000000"/>
                </a:solidFill>
                <a:latin typeface="Times New Roman" panose="02020603050405020304" pitchFamily="18" charset="0"/>
                <a:cs typeface="Times New Roman" panose="02020603050405020304" pitchFamily="18" charset="0"/>
              </a:rPr>
              <a:t>.Q</a:t>
            </a:r>
            <a:r>
              <a:rPr lang="es-MX" b="0" i="1" u="none" strike="noStrike" baseline="-25000" dirty="0" err="1">
                <a:solidFill>
                  <a:srgbClr val="000000"/>
                </a:solidFill>
                <a:latin typeface="Times New Roman" panose="02020603050405020304" pitchFamily="18" charset="0"/>
                <a:cs typeface="Times New Roman" panose="02020603050405020304" pitchFamily="18" charset="0"/>
              </a:rPr>
              <a:t>k</a:t>
            </a:r>
            <a:r>
              <a:rPr lang="es-MX" b="0" i="1" u="none" strike="noStrike" baseline="0" dirty="0">
                <a:solidFill>
                  <a:srgbClr val="000000"/>
                </a:solidFill>
                <a:latin typeface="Times New Roman" panose="02020603050405020304" pitchFamily="18" charset="0"/>
                <a:cs typeface="Times New Roman" panose="02020603050405020304" pitchFamily="18" charset="0"/>
              </a:rPr>
              <a:t>(x)</a:t>
            </a:r>
          </a:p>
          <a:p>
            <a:pPr algn="ctr"/>
            <a:endParaRPr lang="es-MX"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s-MX" dirty="0">
                <a:solidFill>
                  <a:srgbClr val="000000"/>
                </a:solidFill>
                <a:latin typeface="Times New Roman" panose="02020603050405020304" pitchFamily="18" charset="0"/>
                <a:cs typeface="Times New Roman" panose="02020603050405020304" pitchFamily="18" charset="0"/>
              </a:rPr>
              <a:t>Si r=</a:t>
            </a:r>
            <a:r>
              <a:rPr lang="es-MX"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s-MX" dirty="0">
                <a:solidFill>
                  <a:srgbClr val="000000"/>
                </a:solidFill>
                <a:latin typeface="Times New Roman" panose="02020603050405020304" pitchFamily="18" charset="0"/>
                <a:cs typeface="Times New Roman" panose="02020603050405020304" pitchFamily="18" charset="0"/>
              </a:rPr>
              <a:t> es raíz de multiplicidad</a:t>
            </a:r>
            <a:r>
              <a:rPr lang="es-MX" i="1" dirty="0">
                <a:solidFill>
                  <a:srgbClr val="000000"/>
                </a:solidFill>
                <a:latin typeface="Times New Roman" panose="02020603050405020304" pitchFamily="18" charset="0"/>
                <a:cs typeface="Times New Roman" panose="02020603050405020304" pitchFamily="18" charset="0"/>
              </a:rPr>
              <a:t> n </a:t>
            </a:r>
            <a:r>
              <a:rPr lang="es-MX" dirty="0">
                <a:solidFill>
                  <a:srgbClr val="000000"/>
                </a:solidFill>
                <a:latin typeface="Times New Roman" panose="02020603050405020304" pitchFamily="18" charset="0"/>
                <a:cs typeface="Times New Roman" panose="02020603050405020304" pitchFamily="18" charset="0"/>
              </a:rPr>
              <a:t>de la solución homogénea, entonces </a:t>
            </a:r>
            <a:r>
              <a:rPr lang="es-MX" dirty="0" err="1">
                <a:solidFill>
                  <a:srgbClr val="000000"/>
                </a:solidFill>
                <a:latin typeface="Times New Roman" panose="02020603050405020304" pitchFamily="18" charset="0"/>
                <a:cs typeface="Times New Roman" panose="02020603050405020304" pitchFamily="18" charset="0"/>
              </a:rPr>
              <a:t>y</a:t>
            </a:r>
            <a:r>
              <a:rPr lang="es-MX" baseline="-25000" dirty="0" err="1">
                <a:solidFill>
                  <a:srgbClr val="000000"/>
                </a:solidFill>
                <a:latin typeface="Times New Roman" panose="02020603050405020304" pitchFamily="18" charset="0"/>
                <a:cs typeface="Times New Roman" panose="02020603050405020304" pitchFamily="18" charset="0"/>
              </a:rPr>
              <a:t>p</a:t>
            </a:r>
            <a:r>
              <a:rPr lang="es-MX" dirty="0">
                <a:solidFill>
                  <a:srgbClr val="000000"/>
                </a:solidFill>
                <a:latin typeface="Times New Roman" panose="02020603050405020304" pitchFamily="18" charset="0"/>
                <a:cs typeface="Times New Roman" panose="02020603050405020304" pitchFamily="18" charset="0"/>
              </a:rPr>
              <a:t> </a:t>
            </a:r>
            <a:r>
              <a:rPr lang="es-MX" dirty="0" err="1">
                <a:solidFill>
                  <a:srgbClr val="000000"/>
                </a:solidFill>
                <a:latin typeface="Times New Roman" panose="02020603050405020304" pitchFamily="18" charset="0"/>
                <a:cs typeface="Times New Roman" panose="02020603050405020304" pitchFamily="18" charset="0"/>
              </a:rPr>
              <a:t>sera</a:t>
            </a:r>
            <a:r>
              <a:rPr lang="es-MX" dirty="0">
                <a:solidFill>
                  <a:srgbClr val="000000"/>
                </a:solidFill>
                <a:latin typeface="Times New Roman" panose="02020603050405020304" pitchFamily="18" charset="0"/>
                <a:cs typeface="Times New Roman" panose="02020603050405020304" pitchFamily="18" charset="0"/>
              </a:rPr>
              <a:t> un polinomio de mayor grado que </a:t>
            </a:r>
            <a:r>
              <a:rPr lang="es-AR" dirty="0">
                <a:latin typeface="Times New Roman" panose="02020603050405020304" pitchFamily="18" charset="0"/>
                <a:cs typeface="Times New Roman" panose="02020603050405020304" pitchFamily="18" charset="0"/>
              </a:rPr>
              <a:t>la función </a:t>
            </a:r>
            <a:r>
              <a:rPr lang="es-MX" b="0" i="1" u="none" strike="noStrike" baseline="0" dirty="0">
                <a:solidFill>
                  <a:srgbClr val="000000"/>
                </a:solidFill>
                <a:latin typeface="Times New Roman" panose="02020603050405020304" pitchFamily="18" charset="0"/>
                <a:cs typeface="Times New Roman" panose="02020603050405020304" pitchFamily="18" charset="0"/>
              </a:rPr>
              <a:t>G</a:t>
            </a:r>
            <a:r>
              <a:rPr lang="es-MX" b="0" i="0" u="none" strike="noStrike" baseline="0" dirty="0">
                <a:solidFill>
                  <a:srgbClr val="000000"/>
                </a:solidFill>
                <a:latin typeface="Times New Roman" panose="02020603050405020304" pitchFamily="18" charset="0"/>
                <a:cs typeface="Times New Roman" panose="02020603050405020304" pitchFamily="18" charset="0"/>
              </a:rPr>
              <a:t>(</a:t>
            </a:r>
            <a:r>
              <a:rPr lang="es-MX" b="0" i="1" u="none" strike="noStrike" baseline="0" dirty="0">
                <a:solidFill>
                  <a:srgbClr val="000000"/>
                </a:solidFill>
                <a:latin typeface="Times New Roman" panose="02020603050405020304" pitchFamily="18" charset="0"/>
                <a:cs typeface="Times New Roman" panose="02020603050405020304" pitchFamily="18" charset="0"/>
              </a:rPr>
              <a:t>x</a:t>
            </a:r>
            <a:r>
              <a:rPr lang="es-MX" b="0" i="0" u="none" strike="noStrike" baseline="0" dirty="0">
                <a:solidFill>
                  <a:srgbClr val="000000"/>
                </a:solidFill>
                <a:latin typeface="Times New Roman" panose="02020603050405020304" pitchFamily="18" charset="0"/>
                <a:cs typeface="Times New Roman" panose="02020603050405020304" pitchFamily="18" charset="0"/>
              </a:rPr>
              <a:t>).</a:t>
            </a:r>
          </a:p>
          <a:p>
            <a:pPr algn="ctr"/>
            <a:r>
              <a:rPr lang="es-MX" i="1" dirty="0">
                <a:solidFill>
                  <a:srgbClr val="000000"/>
                </a:solidFill>
                <a:latin typeface="Times New Roman" panose="02020603050405020304" pitchFamily="18" charset="0"/>
                <a:cs typeface="Times New Roman" panose="02020603050405020304" pitchFamily="18" charset="0"/>
              </a:rPr>
              <a:t> </a:t>
            </a:r>
            <a:r>
              <a:rPr lang="es-MX" i="1" dirty="0" err="1">
                <a:solidFill>
                  <a:srgbClr val="000000"/>
                </a:solidFill>
                <a:latin typeface="Times New Roman" panose="02020603050405020304" pitchFamily="18" charset="0"/>
                <a:cs typeface="Times New Roman" panose="02020603050405020304" pitchFamily="18" charset="0"/>
              </a:rPr>
              <a:t>y</a:t>
            </a:r>
            <a:r>
              <a:rPr lang="es-MX" i="1" baseline="-25000" dirty="0" err="1">
                <a:solidFill>
                  <a:srgbClr val="000000"/>
                </a:solidFill>
                <a:latin typeface="Times New Roman" panose="02020603050405020304" pitchFamily="18" charset="0"/>
                <a:cs typeface="Times New Roman" panose="02020603050405020304" pitchFamily="18" charset="0"/>
              </a:rPr>
              <a:t>p</a:t>
            </a:r>
            <a:r>
              <a:rPr lang="es-MX" i="1" dirty="0">
                <a:solidFill>
                  <a:srgbClr val="000000"/>
                </a:solidFill>
                <a:latin typeface="Times New Roman" panose="02020603050405020304" pitchFamily="18" charset="0"/>
                <a:cs typeface="Times New Roman" panose="02020603050405020304" pitchFamily="18" charset="0"/>
              </a:rPr>
              <a:t>= </a:t>
            </a:r>
            <a:r>
              <a:rPr lang="es-MX" i="1" dirty="0" err="1">
                <a:solidFill>
                  <a:srgbClr val="000000"/>
                </a:solidFill>
                <a:latin typeface="Times New Roman" panose="02020603050405020304" pitchFamily="18" charset="0"/>
                <a:cs typeface="Times New Roman" panose="02020603050405020304" pitchFamily="18" charset="0"/>
              </a:rPr>
              <a:t>x</a:t>
            </a:r>
            <a:r>
              <a:rPr lang="es-MX" i="1" baseline="30000" dirty="0" err="1">
                <a:solidFill>
                  <a:srgbClr val="000000"/>
                </a:solidFill>
                <a:latin typeface="Times New Roman" panose="02020603050405020304" pitchFamily="18" charset="0"/>
                <a:cs typeface="Times New Roman" panose="02020603050405020304" pitchFamily="18" charset="0"/>
              </a:rPr>
              <a:t>n</a:t>
            </a:r>
            <a:r>
              <a:rPr lang="es-MX" b="0" i="1" u="none" strike="noStrike" baseline="0" dirty="0" err="1">
                <a:solidFill>
                  <a:srgbClr val="000000"/>
                </a:solidFill>
                <a:latin typeface="Times New Roman" panose="02020603050405020304" pitchFamily="18" charset="0"/>
                <a:cs typeface="Times New Roman" panose="02020603050405020304" pitchFamily="18" charset="0"/>
              </a:rPr>
              <a:t>e</a:t>
            </a:r>
            <a:r>
              <a:rPr lang="es-MX" b="0" i="1" u="none" strike="noStrike" baseline="300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s-MX" b="0" i="1" u="none" strike="noStrike" baseline="30000" dirty="0" err="1">
                <a:solidFill>
                  <a:srgbClr val="000000"/>
                </a:solidFill>
                <a:latin typeface="Times New Roman" panose="02020603050405020304" pitchFamily="18" charset="0"/>
                <a:cs typeface="Times New Roman" panose="02020603050405020304" pitchFamily="18" charset="0"/>
              </a:rPr>
              <a:t>x</a:t>
            </a:r>
            <a:r>
              <a:rPr lang="es-MX" b="0" i="1" u="none" strike="noStrike" baseline="0" dirty="0" err="1">
                <a:solidFill>
                  <a:srgbClr val="000000"/>
                </a:solidFill>
                <a:latin typeface="Times New Roman" panose="02020603050405020304" pitchFamily="18" charset="0"/>
                <a:cs typeface="Times New Roman" panose="02020603050405020304" pitchFamily="18" charset="0"/>
              </a:rPr>
              <a:t>.Q</a:t>
            </a:r>
            <a:r>
              <a:rPr lang="es-MX" b="0" i="1" u="none" strike="noStrike" baseline="-25000" dirty="0" err="1">
                <a:solidFill>
                  <a:srgbClr val="000000"/>
                </a:solidFill>
                <a:latin typeface="Times New Roman" panose="02020603050405020304" pitchFamily="18" charset="0"/>
                <a:cs typeface="Times New Roman" panose="02020603050405020304" pitchFamily="18" charset="0"/>
              </a:rPr>
              <a:t>k</a:t>
            </a:r>
            <a:r>
              <a:rPr lang="es-MX" b="0" i="1" u="none" strike="noStrike" baseline="0" dirty="0">
                <a:solidFill>
                  <a:srgbClr val="000000"/>
                </a:solidFill>
                <a:latin typeface="Times New Roman" panose="02020603050405020304" pitchFamily="18" charset="0"/>
                <a:cs typeface="Times New Roman" panose="02020603050405020304" pitchFamily="18" charset="0"/>
              </a:rPr>
              <a:t>(x)</a:t>
            </a:r>
          </a:p>
          <a:p>
            <a:pPr algn="ctr"/>
            <a:endParaRPr lang="es-MX" b="0" i="1" u="none" strike="noStrike" baseline="30000" dirty="0">
              <a:solidFill>
                <a:srgbClr val="000000"/>
              </a:solidFill>
              <a:latin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47ADC8B2-1060-446B-8B3C-53EE13BD7DFC}"/>
              </a:ext>
            </a:extLst>
          </p:cNvPr>
          <p:cNvSpPr txBox="1"/>
          <p:nvPr/>
        </p:nvSpPr>
        <p:spPr>
          <a:xfrm>
            <a:off x="165812" y="4214796"/>
            <a:ext cx="8672915" cy="923330"/>
          </a:xfrm>
          <a:prstGeom prst="rect">
            <a:avLst/>
          </a:prstGeom>
          <a:noFill/>
        </p:spPr>
        <p:txBody>
          <a:bodyPr wrap="square">
            <a:spAutoFit/>
          </a:bodyPr>
          <a:lstStyle/>
          <a:p>
            <a:r>
              <a:rPr lang="es-AR" b="1" dirty="0">
                <a:solidFill>
                  <a:srgbClr val="92D050"/>
                </a:solidFill>
                <a:latin typeface="Times New Roman" panose="02020603050405020304" pitchFamily="18" charset="0"/>
                <a:cs typeface="Times New Roman" panose="02020603050405020304" pitchFamily="18" charset="0"/>
              </a:rPr>
              <a:t>a.3) CASO 3</a:t>
            </a:r>
            <a:r>
              <a:rPr lang="es-AR" dirty="0">
                <a:latin typeface="Times New Roman" panose="02020603050405020304" pitchFamily="18" charset="0"/>
                <a:cs typeface="Times New Roman" panose="02020603050405020304" pitchFamily="18" charset="0"/>
              </a:rPr>
              <a:t>: la función </a:t>
            </a:r>
            <a:r>
              <a:rPr lang="es-MX" b="0" i="1" u="none" strike="noStrike" baseline="0" dirty="0">
                <a:solidFill>
                  <a:srgbClr val="000000"/>
                </a:solidFill>
                <a:latin typeface="Times New Roman" panose="02020603050405020304" pitchFamily="18" charset="0"/>
                <a:cs typeface="Times New Roman" panose="02020603050405020304" pitchFamily="18" charset="0"/>
              </a:rPr>
              <a:t>G</a:t>
            </a:r>
            <a:r>
              <a:rPr lang="es-MX" b="0" i="0" u="none" strike="noStrike" baseline="0" dirty="0">
                <a:solidFill>
                  <a:srgbClr val="000000"/>
                </a:solidFill>
                <a:latin typeface="Times New Roman" panose="02020603050405020304" pitchFamily="18" charset="0"/>
                <a:cs typeface="Times New Roman" panose="02020603050405020304" pitchFamily="18" charset="0"/>
              </a:rPr>
              <a:t>(</a:t>
            </a:r>
            <a:r>
              <a:rPr lang="es-MX" b="0" i="1" u="none" strike="noStrike" baseline="0" dirty="0">
                <a:solidFill>
                  <a:srgbClr val="000000"/>
                </a:solidFill>
                <a:latin typeface="Times New Roman" panose="02020603050405020304" pitchFamily="18" charset="0"/>
                <a:cs typeface="Times New Roman" panose="02020603050405020304" pitchFamily="18" charset="0"/>
              </a:rPr>
              <a:t>x</a:t>
            </a:r>
            <a:r>
              <a:rPr lang="es-MX" b="0" i="0" u="none" strike="noStrike" baseline="0" dirty="0">
                <a:solidFill>
                  <a:srgbClr val="000000"/>
                </a:solidFill>
                <a:latin typeface="Times New Roman" panose="02020603050405020304" pitchFamily="18" charset="0"/>
                <a:cs typeface="Times New Roman" panose="02020603050405020304" pitchFamily="18" charset="0"/>
              </a:rPr>
              <a:t>) es una combinación li</a:t>
            </a:r>
            <a:r>
              <a:rPr lang="es-MX" dirty="0">
                <a:solidFill>
                  <a:srgbClr val="000000"/>
                </a:solidFill>
                <a:latin typeface="Times New Roman" panose="02020603050405020304" pitchFamily="18" charset="0"/>
                <a:cs typeface="Times New Roman" panose="02020603050405020304" pitchFamily="18" charset="0"/>
              </a:rPr>
              <a:t>neal de senos y cosenos multiplicados por constantes M y N</a:t>
            </a:r>
          </a:p>
          <a:p>
            <a:r>
              <a:rPr lang="es-MX" b="0" i="1" u="none" strike="noStrike" baseline="0" dirty="0">
                <a:solidFill>
                  <a:srgbClr val="000000"/>
                </a:solidFill>
                <a:latin typeface="Times New Roman" panose="02020603050405020304" pitchFamily="18" charset="0"/>
                <a:cs typeface="Times New Roman" panose="02020603050405020304" pitchFamily="18" charset="0"/>
              </a:rPr>
              <a:t>G</a:t>
            </a:r>
            <a:r>
              <a:rPr lang="es-MX" b="0" i="0" u="none" strike="noStrike" baseline="0" dirty="0">
                <a:solidFill>
                  <a:srgbClr val="000000"/>
                </a:solidFill>
                <a:latin typeface="Times New Roman" panose="02020603050405020304" pitchFamily="18" charset="0"/>
                <a:cs typeface="Times New Roman" panose="02020603050405020304" pitchFamily="18" charset="0"/>
              </a:rPr>
              <a:t>(</a:t>
            </a:r>
            <a:r>
              <a:rPr lang="es-MX" b="0" i="1" u="none" strike="noStrike" baseline="0" dirty="0">
                <a:solidFill>
                  <a:srgbClr val="000000"/>
                </a:solidFill>
                <a:latin typeface="Times New Roman" panose="02020603050405020304" pitchFamily="18" charset="0"/>
                <a:cs typeface="Times New Roman" panose="02020603050405020304" pitchFamily="18" charset="0"/>
              </a:rPr>
              <a:t>x</a:t>
            </a:r>
            <a:r>
              <a:rPr lang="es-MX" b="0" i="0" u="none" strike="noStrike" baseline="0" dirty="0">
                <a:solidFill>
                  <a:srgbClr val="000000"/>
                </a:solidFill>
                <a:latin typeface="Times New Roman" panose="02020603050405020304" pitchFamily="18" charset="0"/>
                <a:cs typeface="Times New Roman" panose="02020603050405020304" pitchFamily="18" charset="0"/>
              </a:rPr>
              <a:t>)</a:t>
            </a:r>
            <a:r>
              <a:rPr lang="es-MX" b="0" i="1" u="none" strike="noStrike" baseline="0" dirty="0">
                <a:solidFill>
                  <a:srgbClr val="000000"/>
                </a:solidFill>
                <a:latin typeface="Times New Roman" panose="02020603050405020304" pitchFamily="18" charset="0"/>
                <a:cs typeface="Times New Roman" panose="02020603050405020304" pitchFamily="18" charset="0"/>
              </a:rPr>
              <a:t>=M cos(</a:t>
            </a:r>
            <a:r>
              <a:rPr lang="es-MX" b="0" i="1" u="none" strike="noStrike" baseline="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x)+</a:t>
            </a:r>
            <a:r>
              <a:rPr lang="es-MX" b="0" i="1" u="none" strike="noStrike" baseline="0" dirty="0">
                <a:solidFill>
                  <a:srgbClr val="000000"/>
                </a:solidFill>
                <a:latin typeface="Times New Roman" panose="02020603050405020304" pitchFamily="18" charset="0"/>
                <a:cs typeface="Times New Roman" panose="02020603050405020304" pitchFamily="18" charset="0"/>
              </a:rPr>
              <a:t> N sen(</a:t>
            </a:r>
            <a:r>
              <a:rPr lang="es-MX" b="0" i="1" u="none" strike="noStrike" baseline="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x). Este caso se reduce al caso anterior pero con </a:t>
            </a:r>
            <a:r>
              <a:rPr lang="es-MX" b="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a:t>
            </a:r>
            <a:r>
              <a:rPr lang="es-MX" b="1" i="1" u="none" strike="noStrike" baseline="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  i</a:t>
            </a:r>
            <a:endParaRPr lang="es-AR" b="1" dirty="0">
              <a:solidFill>
                <a:srgbClr val="00B050"/>
              </a:solidFill>
            </a:endParaRPr>
          </a:p>
        </p:txBody>
      </p:sp>
      <p:sp>
        <p:nvSpPr>
          <p:cNvPr id="12" name="CuadroTexto 11">
            <a:extLst>
              <a:ext uri="{FF2B5EF4-FFF2-40B4-BE49-F238E27FC236}">
                <a16:creationId xmlns:a16="http://schemas.microsoft.com/office/drawing/2014/main" id="{4D233AF5-77D5-4418-9482-7E2E1E262AFB}"/>
              </a:ext>
            </a:extLst>
          </p:cNvPr>
          <p:cNvSpPr txBox="1"/>
          <p:nvPr/>
        </p:nvSpPr>
        <p:spPr>
          <a:xfrm>
            <a:off x="350218" y="5051318"/>
            <a:ext cx="7903734" cy="1477328"/>
          </a:xfrm>
          <a:prstGeom prst="rect">
            <a:avLst/>
          </a:prstGeom>
          <a:noFill/>
        </p:spPr>
        <p:txBody>
          <a:bodyPr wrap="square">
            <a:spAutoFit/>
          </a:bodyPr>
          <a:lstStyle/>
          <a:p>
            <a:pPr marL="285750" indent="-285750" algn="just">
              <a:buFont typeface="Arial" panose="020B0604020202020204" pitchFamily="34" charset="0"/>
              <a:buChar char="•"/>
            </a:pPr>
            <a:r>
              <a:rPr lang="es-MX" dirty="0">
                <a:solidFill>
                  <a:srgbClr val="000000"/>
                </a:solidFill>
                <a:latin typeface="Times New Roman" panose="02020603050405020304" pitchFamily="18" charset="0"/>
                <a:cs typeface="Times New Roman" panose="02020603050405020304" pitchFamily="18" charset="0"/>
              </a:rPr>
              <a:t>Si r</a:t>
            </a:r>
            <a:r>
              <a:rPr lang="es-MX"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s-MX" b="1" i="1" u="none" strike="noStrike" baseline="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  i</a:t>
            </a:r>
            <a:r>
              <a:rPr lang="es-MX"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entonces </a:t>
            </a:r>
            <a:r>
              <a:rPr lang="es-MX" i="1" dirty="0" err="1">
                <a:solidFill>
                  <a:srgbClr val="000000"/>
                </a:solidFill>
                <a:latin typeface="Times New Roman" panose="02020603050405020304" pitchFamily="18" charset="0"/>
                <a:cs typeface="Times New Roman" panose="02020603050405020304" pitchFamily="18" charset="0"/>
              </a:rPr>
              <a:t>y</a:t>
            </a:r>
            <a:r>
              <a:rPr lang="es-MX" i="1" baseline="-25000" dirty="0" err="1">
                <a:solidFill>
                  <a:srgbClr val="000000"/>
                </a:solidFill>
                <a:latin typeface="Times New Roman" panose="02020603050405020304" pitchFamily="18" charset="0"/>
                <a:cs typeface="Times New Roman" panose="02020603050405020304" pitchFamily="18" charset="0"/>
              </a:rPr>
              <a:t>p</a:t>
            </a:r>
            <a:r>
              <a:rPr lang="es-MX" i="1" baseline="-25000" dirty="0">
                <a:solidFill>
                  <a:srgbClr val="000000"/>
                </a:solidFill>
                <a:latin typeface="Times New Roman" panose="02020603050405020304" pitchFamily="18" charset="0"/>
                <a:cs typeface="Times New Roman" panose="02020603050405020304" pitchFamily="18" charset="0"/>
              </a:rPr>
              <a:t> </a:t>
            </a:r>
            <a:r>
              <a:rPr lang="es-MX" b="0" i="1" u="none" strike="noStrike" baseline="0" dirty="0">
                <a:solidFill>
                  <a:srgbClr val="000000"/>
                </a:solidFill>
                <a:latin typeface="Times New Roman" panose="02020603050405020304" pitchFamily="18" charset="0"/>
                <a:cs typeface="Times New Roman" panose="02020603050405020304" pitchFamily="18" charset="0"/>
              </a:rPr>
              <a:t>= </a:t>
            </a:r>
            <a:r>
              <a:rPr lang="es-MX" i="1" dirty="0">
                <a:solidFill>
                  <a:srgbClr val="000000"/>
                </a:solidFill>
                <a:latin typeface="Times New Roman" panose="02020603050405020304" pitchFamily="18" charset="0"/>
                <a:cs typeface="Times New Roman" panose="02020603050405020304" pitchFamily="18" charset="0"/>
              </a:rPr>
              <a:t>A</a:t>
            </a:r>
            <a:r>
              <a:rPr lang="es-MX" b="0" i="1" u="none" strike="noStrike" baseline="0" dirty="0">
                <a:solidFill>
                  <a:srgbClr val="000000"/>
                </a:solidFill>
                <a:latin typeface="Times New Roman" panose="02020603050405020304" pitchFamily="18" charset="0"/>
                <a:cs typeface="Times New Roman" panose="02020603050405020304" pitchFamily="18" charset="0"/>
              </a:rPr>
              <a:t> cos(</a:t>
            </a:r>
            <a:r>
              <a:rPr lang="es-MX" b="0" i="1" u="none" strike="noStrike" baseline="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x)+</a:t>
            </a:r>
            <a:r>
              <a:rPr lang="es-MX" b="0" i="1" u="none" strike="noStrike" baseline="0" dirty="0">
                <a:solidFill>
                  <a:srgbClr val="000000"/>
                </a:solidFill>
                <a:latin typeface="Times New Roman" panose="02020603050405020304" pitchFamily="18" charset="0"/>
                <a:cs typeface="Times New Roman" panose="02020603050405020304" pitchFamily="18" charset="0"/>
              </a:rPr>
              <a:t> B sen(</a:t>
            </a:r>
            <a:r>
              <a:rPr lang="es-MX" b="0" i="1" u="none" strike="noStrike" baseline="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x). </a:t>
            </a:r>
            <a:endParaRPr lang="es-MX" b="0" i="1" u="none" strike="noStrike" baseline="0" dirty="0">
              <a:solidFill>
                <a:srgbClr val="000000"/>
              </a:solidFill>
              <a:latin typeface="Times New Roman" panose="02020603050405020304" pitchFamily="18" charset="0"/>
              <a:cs typeface="Times New Roman" panose="02020603050405020304" pitchFamily="18" charset="0"/>
            </a:endParaRPr>
          </a:p>
          <a:p>
            <a:pPr algn="ctr"/>
            <a:endParaRPr lang="es-MX"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s-MX" dirty="0">
                <a:solidFill>
                  <a:srgbClr val="000000"/>
                </a:solidFill>
                <a:latin typeface="Times New Roman" panose="02020603050405020304" pitchFamily="18" charset="0"/>
                <a:cs typeface="Times New Roman" panose="02020603050405020304" pitchFamily="18" charset="0"/>
              </a:rPr>
              <a:t>Si r=</a:t>
            </a:r>
            <a:r>
              <a:rPr lang="es-MX" b="1" i="1" u="none" strike="noStrike" baseline="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  i</a:t>
            </a:r>
            <a:r>
              <a:rPr lang="es-MX" dirty="0">
                <a:solidFill>
                  <a:srgbClr val="000000"/>
                </a:solidFill>
                <a:latin typeface="Times New Roman" panose="02020603050405020304" pitchFamily="18" charset="0"/>
                <a:cs typeface="Times New Roman" panose="02020603050405020304" pitchFamily="18" charset="0"/>
              </a:rPr>
              <a:t> es raíz de multiplicidad</a:t>
            </a:r>
            <a:r>
              <a:rPr lang="es-MX" i="1" dirty="0">
                <a:solidFill>
                  <a:srgbClr val="000000"/>
                </a:solidFill>
                <a:latin typeface="Times New Roman" panose="02020603050405020304" pitchFamily="18" charset="0"/>
                <a:cs typeface="Times New Roman" panose="02020603050405020304" pitchFamily="18" charset="0"/>
              </a:rPr>
              <a:t> n </a:t>
            </a:r>
            <a:r>
              <a:rPr lang="es-MX" dirty="0">
                <a:solidFill>
                  <a:srgbClr val="000000"/>
                </a:solidFill>
                <a:latin typeface="Times New Roman" panose="02020603050405020304" pitchFamily="18" charset="0"/>
                <a:cs typeface="Times New Roman" panose="02020603050405020304" pitchFamily="18" charset="0"/>
              </a:rPr>
              <a:t>de la solución homogénea, entonces </a:t>
            </a:r>
            <a:r>
              <a:rPr lang="es-MX" dirty="0" err="1">
                <a:solidFill>
                  <a:srgbClr val="000000"/>
                </a:solidFill>
                <a:latin typeface="Times New Roman" panose="02020603050405020304" pitchFamily="18" charset="0"/>
                <a:cs typeface="Times New Roman" panose="02020603050405020304" pitchFamily="18" charset="0"/>
              </a:rPr>
              <a:t>y</a:t>
            </a:r>
            <a:r>
              <a:rPr lang="es-MX" baseline="-25000" dirty="0" err="1">
                <a:solidFill>
                  <a:srgbClr val="000000"/>
                </a:solidFill>
                <a:latin typeface="Times New Roman" panose="02020603050405020304" pitchFamily="18" charset="0"/>
                <a:cs typeface="Times New Roman" panose="02020603050405020304" pitchFamily="18" charset="0"/>
              </a:rPr>
              <a:t>p</a:t>
            </a:r>
            <a:r>
              <a:rPr lang="es-MX" dirty="0">
                <a:solidFill>
                  <a:srgbClr val="000000"/>
                </a:solidFill>
                <a:latin typeface="Times New Roman" panose="02020603050405020304" pitchFamily="18" charset="0"/>
                <a:cs typeface="Times New Roman" panose="02020603050405020304" pitchFamily="18" charset="0"/>
              </a:rPr>
              <a:t> </a:t>
            </a:r>
            <a:r>
              <a:rPr lang="es-MX" dirty="0" err="1">
                <a:solidFill>
                  <a:srgbClr val="000000"/>
                </a:solidFill>
                <a:latin typeface="Times New Roman" panose="02020603050405020304" pitchFamily="18" charset="0"/>
                <a:cs typeface="Times New Roman" panose="02020603050405020304" pitchFamily="18" charset="0"/>
              </a:rPr>
              <a:t>sera</a:t>
            </a:r>
            <a:r>
              <a:rPr lang="es-MX" dirty="0">
                <a:solidFill>
                  <a:srgbClr val="000000"/>
                </a:solidFill>
                <a:latin typeface="Times New Roman" panose="02020603050405020304" pitchFamily="18" charset="0"/>
                <a:cs typeface="Times New Roman" panose="02020603050405020304" pitchFamily="18" charset="0"/>
              </a:rPr>
              <a:t> un polinomio de mayor grado que </a:t>
            </a:r>
            <a:r>
              <a:rPr lang="es-AR" dirty="0">
                <a:latin typeface="Times New Roman" panose="02020603050405020304" pitchFamily="18" charset="0"/>
                <a:cs typeface="Times New Roman" panose="02020603050405020304" pitchFamily="18" charset="0"/>
              </a:rPr>
              <a:t>la función </a:t>
            </a:r>
            <a:r>
              <a:rPr lang="es-MX" b="0" i="1" u="none" strike="noStrike" baseline="0" dirty="0">
                <a:solidFill>
                  <a:srgbClr val="000000"/>
                </a:solidFill>
                <a:latin typeface="Times New Roman" panose="02020603050405020304" pitchFamily="18" charset="0"/>
                <a:cs typeface="Times New Roman" panose="02020603050405020304" pitchFamily="18" charset="0"/>
              </a:rPr>
              <a:t>G</a:t>
            </a:r>
            <a:r>
              <a:rPr lang="es-MX" b="0" i="0" u="none" strike="noStrike" baseline="0" dirty="0">
                <a:solidFill>
                  <a:srgbClr val="000000"/>
                </a:solidFill>
                <a:latin typeface="Times New Roman" panose="02020603050405020304" pitchFamily="18" charset="0"/>
                <a:cs typeface="Times New Roman" panose="02020603050405020304" pitchFamily="18" charset="0"/>
              </a:rPr>
              <a:t>(</a:t>
            </a:r>
            <a:r>
              <a:rPr lang="es-MX" b="0" i="1" u="none" strike="noStrike" baseline="0" dirty="0">
                <a:solidFill>
                  <a:srgbClr val="000000"/>
                </a:solidFill>
                <a:latin typeface="Times New Roman" panose="02020603050405020304" pitchFamily="18" charset="0"/>
                <a:cs typeface="Times New Roman" panose="02020603050405020304" pitchFamily="18" charset="0"/>
              </a:rPr>
              <a:t>x</a:t>
            </a:r>
            <a:r>
              <a:rPr lang="es-MX" b="0" i="0" u="none" strike="noStrike" baseline="0" dirty="0">
                <a:solidFill>
                  <a:srgbClr val="000000"/>
                </a:solidFill>
                <a:latin typeface="Times New Roman" panose="02020603050405020304" pitchFamily="18" charset="0"/>
                <a:cs typeface="Times New Roman" panose="02020603050405020304" pitchFamily="18" charset="0"/>
              </a:rPr>
              <a:t>).</a:t>
            </a:r>
          </a:p>
          <a:p>
            <a:pPr algn="ctr"/>
            <a:r>
              <a:rPr lang="es-MX" i="1" dirty="0">
                <a:solidFill>
                  <a:srgbClr val="000000"/>
                </a:solidFill>
                <a:latin typeface="Times New Roman" panose="02020603050405020304" pitchFamily="18" charset="0"/>
                <a:cs typeface="Times New Roman" panose="02020603050405020304" pitchFamily="18" charset="0"/>
              </a:rPr>
              <a:t> </a:t>
            </a:r>
            <a:r>
              <a:rPr lang="es-MX" i="1" dirty="0" err="1">
                <a:solidFill>
                  <a:srgbClr val="000000"/>
                </a:solidFill>
                <a:latin typeface="Times New Roman" panose="02020603050405020304" pitchFamily="18" charset="0"/>
                <a:cs typeface="Times New Roman" panose="02020603050405020304" pitchFamily="18" charset="0"/>
              </a:rPr>
              <a:t>y</a:t>
            </a:r>
            <a:r>
              <a:rPr lang="es-MX" i="1" baseline="-25000" dirty="0" err="1">
                <a:solidFill>
                  <a:srgbClr val="000000"/>
                </a:solidFill>
                <a:latin typeface="Times New Roman" panose="02020603050405020304" pitchFamily="18" charset="0"/>
                <a:cs typeface="Times New Roman" panose="02020603050405020304" pitchFamily="18" charset="0"/>
              </a:rPr>
              <a:t>p</a:t>
            </a:r>
            <a:r>
              <a:rPr lang="es-MX" i="1" dirty="0">
                <a:solidFill>
                  <a:srgbClr val="000000"/>
                </a:solidFill>
                <a:latin typeface="Times New Roman" panose="02020603050405020304" pitchFamily="18" charset="0"/>
                <a:cs typeface="Times New Roman" panose="02020603050405020304" pitchFamily="18" charset="0"/>
              </a:rPr>
              <a:t>= </a:t>
            </a:r>
            <a:r>
              <a:rPr lang="es-MX" i="1" dirty="0" err="1">
                <a:solidFill>
                  <a:srgbClr val="000000"/>
                </a:solidFill>
                <a:latin typeface="Times New Roman" panose="02020603050405020304" pitchFamily="18" charset="0"/>
                <a:cs typeface="Times New Roman" panose="02020603050405020304" pitchFamily="18" charset="0"/>
              </a:rPr>
              <a:t>x</a:t>
            </a:r>
            <a:r>
              <a:rPr lang="es-MX" i="1" baseline="30000" dirty="0" err="1">
                <a:solidFill>
                  <a:srgbClr val="000000"/>
                </a:solidFill>
                <a:latin typeface="Times New Roman" panose="02020603050405020304" pitchFamily="18" charset="0"/>
                <a:cs typeface="Times New Roman" panose="02020603050405020304" pitchFamily="18" charset="0"/>
              </a:rPr>
              <a:t>n</a:t>
            </a:r>
            <a:r>
              <a:rPr lang="es-MX" i="1" dirty="0">
                <a:solidFill>
                  <a:srgbClr val="000000"/>
                </a:solidFill>
                <a:latin typeface="Times New Roman" panose="02020603050405020304" pitchFamily="18" charset="0"/>
                <a:cs typeface="Times New Roman" panose="02020603050405020304" pitchFamily="18" charset="0"/>
              </a:rPr>
              <a:t> [A</a:t>
            </a:r>
            <a:r>
              <a:rPr lang="es-MX" b="0" i="1" u="none" strike="noStrike" baseline="0" dirty="0">
                <a:solidFill>
                  <a:srgbClr val="000000"/>
                </a:solidFill>
                <a:latin typeface="Times New Roman" panose="02020603050405020304" pitchFamily="18" charset="0"/>
                <a:cs typeface="Times New Roman" panose="02020603050405020304" pitchFamily="18" charset="0"/>
              </a:rPr>
              <a:t> cos(</a:t>
            </a:r>
            <a:r>
              <a:rPr lang="es-MX" b="0" i="1" u="none" strike="noStrike" baseline="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x)+</a:t>
            </a:r>
            <a:r>
              <a:rPr lang="es-MX" b="0" i="1" u="none" strike="noStrike" baseline="0" dirty="0">
                <a:solidFill>
                  <a:srgbClr val="000000"/>
                </a:solidFill>
                <a:latin typeface="Times New Roman" panose="02020603050405020304" pitchFamily="18" charset="0"/>
                <a:cs typeface="Times New Roman" panose="02020603050405020304" pitchFamily="18" charset="0"/>
              </a:rPr>
              <a:t> B sen(</a:t>
            </a:r>
            <a:r>
              <a:rPr lang="es-MX" b="0" i="1" u="none" strike="noStrike" baseline="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x)]. </a:t>
            </a:r>
            <a:endParaRPr lang="es-MX" b="0" i="1"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1414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18</a:t>
            </a:fld>
            <a:endParaRPr lang="en-US" dirty="0"/>
          </a:p>
        </p:txBody>
      </p:sp>
      <p:sp>
        <p:nvSpPr>
          <p:cNvPr id="7" name="CuadroTexto 6">
            <a:extLst>
              <a:ext uri="{FF2B5EF4-FFF2-40B4-BE49-F238E27FC236}">
                <a16:creationId xmlns:a16="http://schemas.microsoft.com/office/drawing/2014/main" id="{C83D63EC-519A-469F-8A5E-465A5ECAD358}"/>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ECUACIONES DIFERENCIALES DE </a:t>
            </a:r>
            <a:r>
              <a:rPr lang="es-MX" b="1" dirty="0">
                <a:solidFill>
                  <a:schemeClr val="accent5">
                    <a:lumMod val="75000"/>
                  </a:schemeClr>
                </a:solidFill>
                <a:latin typeface="Arial" panose="020B0604020202020204" pitchFamily="34" charset="0"/>
                <a:cs typeface="Arial" panose="020B0604020202020204" pitchFamily="34" charset="0"/>
              </a:rPr>
              <a:t>SEGUNDO</a:t>
            </a:r>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11" name="CuadroTexto 10">
            <a:extLst>
              <a:ext uri="{FF2B5EF4-FFF2-40B4-BE49-F238E27FC236}">
                <a16:creationId xmlns:a16="http://schemas.microsoft.com/office/drawing/2014/main" id="{A33AB3E3-3EFD-4976-B036-3603CBAF6CCE}"/>
              </a:ext>
            </a:extLst>
          </p:cNvPr>
          <p:cNvSpPr txBox="1"/>
          <p:nvPr/>
        </p:nvSpPr>
        <p:spPr>
          <a:xfrm>
            <a:off x="323528" y="860696"/>
            <a:ext cx="4586286" cy="369332"/>
          </a:xfrm>
          <a:prstGeom prst="rect">
            <a:avLst/>
          </a:prstGeom>
          <a:noFill/>
        </p:spPr>
        <p:txBody>
          <a:bodyPr wrap="square">
            <a:spAutoFit/>
          </a:bodyPr>
          <a:lstStyle/>
          <a:p>
            <a:r>
              <a:rPr lang="es-AR" sz="1800" b="1" i="0" u="none" strike="noStrike" baseline="0" dirty="0">
                <a:solidFill>
                  <a:srgbClr val="808080"/>
                </a:solidFill>
                <a:latin typeface="OfficinaSans-Bold"/>
              </a:rPr>
              <a:t>EJEMPLO </a:t>
            </a:r>
            <a:r>
              <a:rPr lang="es-MX" sz="1800" b="0" i="0" u="none" strike="noStrike" baseline="0" dirty="0">
                <a:latin typeface="TimesNewRomanPS"/>
              </a:rPr>
              <a:t>Obtenga la solución general de</a:t>
            </a:r>
            <a:endParaRPr lang="es-AR" dirty="0"/>
          </a:p>
        </p:txBody>
      </p:sp>
      <p:pic>
        <p:nvPicPr>
          <p:cNvPr id="12" name="Imagen 11">
            <a:extLst>
              <a:ext uri="{FF2B5EF4-FFF2-40B4-BE49-F238E27FC236}">
                <a16:creationId xmlns:a16="http://schemas.microsoft.com/office/drawing/2014/main" id="{63144523-26CA-4203-9C6B-3A0D0FACAE17}"/>
              </a:ext>
            </a:extLst>
          </p:cNvPr>
          <p:cNvPicPr>
            <a:picLocks noChangeAspect="1"/>
          </p:cNvPicPr>
          <p:nvPr/>
        </p:nvPicPr>
        <p:blipFill>
          <a:blip r:embed="rId4"/>
          <a:stretch>
            <a:fillRect/>
          </a:stretch>
        </p:blipFill>
        <p:spPr>
          <a:xfrm>
            <a:off x="4427984" y="848480"/>
            <a:ext cx="2592288" cy="381548"/>
          </a:xfrm>
          <a:prstGeom prst="rect">
            <a:avLst/>
          </a:prstGeom>
        </p:spPr>
      </p:pic>
      <p:pic>
        <p:nvPicPr>
          <p:cNvPr id="15" name="Imagen 14">
            <a:extLst>
              <a:ext uri="{FF2B5EF4-FFF2-40B4-BE49-F238E27FC236}">
                <a16:creationId xmlns:a16="http://schemas.microsoft.com/office/drawing/2014/main" id="{4251BF1A-ED27-4E27-BACB-225BD8FFA276}"/>
              </a:ext>
            </a:extLst>
          </p:cNvPr>
          <p:cNvPicPr>
            <a:picLocks noChangeAspect="1"/>
          </p:cNvPicPr>
          <p:nvPr/>
        </p:nvPicPr>
        <p:blipFill rotWithShape="1">
          <a:blip r:embed="rId5"/>
          <a:srcRect b="27701"/>
          <a:stretch/>
        </p:blipFill>
        <p:spPr>
          <a:xfrm>
            <a:off x="473287" y="1319055"/>
            <a:ext cx="8186023" cy="1173842"/>
          </a:xfrm>
          <a:prstGeom prst="rect">
            <a:avLst/>
          </a:prstGeom>
        </p:spPr>
      </p:pic>
      <p:sp>
        <p:nvSpPr>
          <p:cNvPr id="10" name="CuadroTexto 9">
            <a:extLst>
              <a:ext uri="{FF2B5EF4-FFF2-40B4-BE49-F238E27FC236}">
                <a16:creationId xmlns:a16="http://schemas.microsoft.com/office/drawing/2014/main" id="{A8066053-4550-4A24-81A8-2EAD9271136C}"/>
              </a:ext>
            </a:extLst>
          </p:cNvPr>
          <p:cNvSpPr txBox="1"/>
          <p:nvPr/>
        </p:nvSpPr>
        <p:spPr>
          <a:xfrm>
            <a:off x="3059832" y="2581924"/>
            <a:ext cx="4586286" cy="369332"/>
          </a:xfrm>
          <a:prstGeom prst="rect">
            <a:avLst/>
          </a:prstGeom>
          <a:noFill/>
        </p:spPr>
        <p:txBody>
          <a:bodyPr wrap="square">
            <a:spAutoFit/>
          </a:bodyPr>
          <a:lstStyle/>
          <a:p>
            <a:r>
              <a:rPr lang="es-AR" i="1" dirty="0" err="1">
                <a:latin typeface="Times New Roman" panose="02020603050405020304" pitchFamily="18" charset="0"/>
                <a:cs typeface="Times New Roman" panose="02020603050405020304" pitchFamily="18" charset="0"/>
              </a:rPr>
              <a:t>y</a:t>
            </a:r>
            <a:r>
              <a:rPr lang="es-AR" i="1" baseline="-25000" dirty="0" err="1">
                <a:latin typeface="Times New Roman" panose="02020603050405020304" pitchFamily="18" charset="0"/>
                <a:cs typeface="Times New Roman" panose="02020603050405020304" pitchFamily="18" charset="0"/>
              </a:rPr>
              <a:t>c</a:t>
            </a:r>
            <a:r>
              <a:rPr lang="es-AR" i="1" dirty="0">
                <a:latin typeface="Times New Roman" panose="02020603050405020304" pitchFamily="18" charset="0"/>
                <a:cs typeface="Times New Roman" panose="02020603050405020304" pitchFamily="18" charset="0"/>
              </a:rPr>
              <a:t>=c</a:t>
            </a:r>
            <a:r>
              <a:rPr lang="es-AR" i="1" baseline="-25000" dirty="0">
                <a:latin typeface="Times New Roman" panose="02020603050405020304" pitchFamily="18" charset="0"/>
                <a:cs typeface="Times New Roman" panose="02020603050405020304" pitchFamily="18" charset="0"/>
              </a:rPr>
              <a:t>1</a:t>
            </a:r>
            <a:r>
              <a:rPr lang="es-AR" i="1" dirty="0">
                <a:latin typeface="Times New Roman" panose="02020603050405020304" pitchFamily="18" charset="0"/>
                <a:cs typeface="Times New Roman" panose="02020603050405020304" pitchFamily="18" charset="0"/>
              </a:rPr>
              <a:t>e</a:t>
            </a:r>
            <a:r>
              <a:rPr lang="es-AR" i="1" baseline="30000" dirty="0">
                <a:latin typeface="Times New Roman" panose="02020603050405020304" pitchFamily="18" charset="0"/>
                <a:cs typeface="Times New Roman" panose="02020603050405020304" pitchFamily="18" charset="0"/>
              </a:rPr>
              <a:t>0</a:t>
            </a:r>
            <a:r>
              <a:rPr lang="es-AR" i="1" dirty="0">
                <a:latin typeface="Times New Roman" panose="02020603050405020304" pitchFamily="18" charset="0"/>
                <a:cs typeface="Times New Roman" panose="02020603050405020304" pitchFamily="18" charset="0"/>
              </a:rPr>
              <a:t>+c</a:t>
            </a:r>
            <a:r>
              <a:rPr lang="es-AR" i="1" baseline="-25000" dirty="0">
                <a:latin typeface="Times New Roman" panose="02020603050405020304" pitchFamily="18" charset="0"/>
                <a:cs typeface="Times New Roman" panose="02020603050405020304" pitchFamily="18" charset="0"/>
              </a:rPr>
              <a:t>2</a:t>
            </a:r>
            <a:r>
              <a:rPr lang="es-AR" i="1" dirty="0">
                <a:latin typeface="Times New Roman" panose="02020603050405020304" pitchFamily="18" charset="0"/>
                <a:cs typeface="Times New Roman" panose="02020603050405020304" pitchFamily="18" charset="0"/>
              </a:rPr>
              <a:t>e </a:t>
            </a:r>
            <a:r>
              <a:rPr lang="es-AR" i="1" baseline="30000" dirty="0">
                <a:latin typeface="Times New Roman" panose="02020603050405020304" pitchFamily="18" charset="0"/>
                <a:cs typeface="Times New Roman" panose="02020603050405020304" pitchFamily="18" charset="0"/>
              </a:rPr>
              <a:t>1x</a:t>
            </a:r>
            <a:r>
              <a:rPr lang="es-AR" i="1" dirty="0">
                <a:latin typeface="Times New Roman" panose="02020603050405020304" pitchFamily="18" charset="0"/>
                <a:cs typeface="Times New Roman" panose="02020603050405020304" pitchFamily="18" charset="0"/>
              </a:rPr>
              <a:t>=</a:t>
            </a:r>
            <a:r>
              <a:rPr lang="es-AR" i="1" baseline="30000" dirty="0">
                <a:latin typeface="Times New Roman" panose="02020603050405020304" pitchFamily="18" charset="0"/>
                <a:cs typeface="Times New Roman" panose="02020603050405020304" pitchFamily="18" charset="0"/>
              </a:rPr>
              <a:t> </a:t>
            </a:r>
            <a:r>
              <a:rPr lang="es-AR" i="1" dirty="0">
                <a:latin typeface="Times New Roman" panose="02020603050405020304" pitchFamily="18" charset="0"/>
                <a:cs typeface="Times New Roman" panose="02020603050405020304" pitchFamily="18" charset="0"/>
              </a:rPr>
              <a:t>c</a:t>
            </a:r>
            <a:r>
              <a:rPr lang="es-AR" i="1" baseline="-25000" dirty="0">
                <a:latin typeface="Times New Roman" panose="02020603050405020304" pitchFamily="18" charset="0"/>
                <a:cs typeface="Times New Roman" panose="02020603050405020304" pitchFamily="18" charset="0"/>
              </a:rPr>
              <a:t>1</a:t>
            </a:r>
            <a:r>
              <a:rPr lang="es-AR" i="1" dirty="0">
                <a:latin typeface="Times New Roman" panose="02020603050405020304" pitchFamily="18" charset="0"/>
                <a:cs typeface="Times New Roman" panose="02020603050405020304" pitchFamily="18" charset="0"/>
              </a:rPr>
              <a:t>+c</a:t>
            </a:r>
            <a:r>
              <a:rPr lang="es-AR" i="1" baseline="-25000" dirty="0">
                <a:latin typeface="Times New Roman" panose="02020603050405020304" pitchFamily="18" charset="0"/>
                <a:cs typeface="Times New Roman" panose="02020603050405020304" pitchFamily="18" charset="0"/>
              </a:rPr>
              <a:t>2</a:t>
            </a:r>
            <a:r>
              <a:rPr lang="es-AR" i="1" dirty="0">
                <a:latin typeface="Times New Roman" panose="02020603050405020304" pitchFamily="18" charset="0"/>
                <a:cs typeface="Times New Roman" panose="02020603050405020304" pitchFamily="18" charset="0"/>
              </a:rPr>
              <a:t>e</a:t>
            </a:r>
            <a:r>
              <a:rPr lang="es-AR" i="1" baseline="30000" dirty="0">
                <a:latin typeface="Times New Roman" panose="02020603050405020304" pitchFamily="18" charset="0"/>
                <a:cs typeface="Times New Roman" panose="02020603050405020304" pitchFamily="18" charset="0"/>
              </a:rPr>
              <a:t>x</a:t>
            </a:r>
            <a:endParaRPr lang="es-AR" dirty="0"/>
          </a:p>
        </p:txBody>
      </p:sp>
      <p:sp>
        <p:nvSpPr>
          <p:cNvPr id="16" name="CuadroTexto 15">
            <a:extLst>
              <a:ext uri="{FF2B5EF4-FFF2-40B4-BE49-F238E27FC236}">
                <a16:creationId xmlns:a16="http://schemas.microsoft.com/office/drawing/2014/main" id="{AD6209A6-634F-4CBE-A01C-DD59BF89F78D}"/>
              </a:ext>
            </a:extLst>
          </p:cNvPr>
          <p:cNvSpPr txBox="1"/>
          <p:nvPr/>
        </p:nvSpPr>
        <p:spPr>
          <a:xfrm>
            <a:off x="473287" y="3083879"/>
            <a:ext cx="4586286" cy="369332"/>
          </a:xfrm>
          <a:prstGeom prst="rect">
            <a:avLst/>
          </a:prstGeom>
          <a:noFill/>
        </p:spPr>
        <p:txBody>
          <a:bodyPr wrap="square">
            <a:spAutoFit/>
          </a:bodyPr>
          <a:lstStyle/>
          <a:p>
            <a:r>
              <a:rPr lang="es-AR" i="1" dirty="0">
                <a:latin typeface="Times New Roman" panose="02020603050405020304" pitchFamily="18" charset="0"/>
                <a:cs typeface="Times New Roman" panose="02020603050405020304" pitchFamily="18" charset="0"/>
              </a:rPr>
              <a:t>2</a:t>
            </a:r>
            <a:r>
              <a:rPr lang="es-AR" dirty="0">
                <a:latin typeface="Times New Roman" panose="02020603050405020304" pitchFamily="18" charset="0"/>
                <a:cs typeface="Times New Roman" panose="02020603050405020304" pitchFamily="18" charset="0"/>
              </a:rPr>
              <a:t>) Calculo </a:t>
            </a:r>
            <a:r>
              <a:rPr lang="es-AR" i="1" dirty="0" err="1">
                <a:latin typeface="Times New Roman" panose="02020603050405020304" pitchFamily="18" charset="0"/>
                <a:cs typeface="Times New Roman" panose="02020603050405020304" pitchFamily="18" charset="0"/>
              </a:rPr>
              <a:t>y</a:t>
            </a:r>
            <a:r>
              <a:rPr lang="es-AR" i="1" baseline="-25000" dirty="0" err="1">
                <a:latin typeface="Times New Roman" panose="02020603050405020304" pitchFamily="18" charset="0"/>
                <a:cs typeface="Times New Roman" panose="02020603050405020304" pitchFamily="18" charset="0"/>
              </a:rPr>
              <a:t>p</a:t>
            </a:r>
            <a:r>
              <a:rPr lang="es-AR" i="1" dirty="0">
                <a:latin typeface="Times New Roman" panose="02020603050405020304" pitchFamily="18" charset="0"/>
                <a:cs typeface="Times New Roman" panose="02020603050405020304" pitchFamily="18" charset="0"/>
              </a:rPr>
              <a:t>:     </a:t>
            </a:r>
            <a:endParaRPr lang="es-AR" i="1" baseline="30000" dirty="0">
              <a:latin typeface="Times New Roman" panose="02020603050405020304" pitchFamily="18" charset="0"/>
              <a:cs typeface="Times New Roman" panose="02020603050405020304" pitchFamily="18" charset="0"/>
            </a:endParaRPr>
          </a:p>
        </p:txBody>
      </p:sp>
      <p:sp>
        <p:nvSpPr>
          <p:cNvPr id="4" name="Elipse 3">
            <a:extLst>
              <a:ext uri="{FF2B5EF4-FFF2-40B4-BE49-F238E27FC236}">
                <a16:creationId xmlns:a16="http://schemas.microsoft.com/office/drawing/2014/main" id="{A7BCED27-5585-44FD-A136-D051F1061EC2}"/>
              </a:ext>
            </a:extLst>
          </p:cNvPr>
          <p:cNvSpPr/>
          <p:nvPr/>
        </p:nvSpPr>
        <p:spPr>
          <a:xfrm>
            <a:off x="5580112" y="848480"/>
            <a:ext cx="360040" cy="3815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Elipse 5">
            <a:extLst>
              <a:ext uri="{FF2B5EF4-FFF2-40B4-BE49-F238E27FC236}">
                <a16:creationId xmlns:a16="http://schemas.microsoft.com/office/drawing/2014/main" id="{55DDF590-8EAC-4AE5-9BBD-5DC97E0ABE9C}"/>
              </a:ext>
            </a:extLst>
          </p:cNvPr>
          <p:cNvSpPr/>
          <p:nvPr/>
        </p:nvSpPr>
        <p:spPr>
          <a:xfrm>
            <a:off x="6228184" y="860696"/>
            <a:ext cx="792088"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CuadroTexto 7">
            <a:extLst>
              <a:ext uri="{FF2B5EF4-FFF2-40B4-BE49-F238E27FC236}">
                <a16:creationId xmlns:a16="http://schemas.microsoft.com/office/drawing/2014/main" id="{41782DD9-8FC5-45A9-9F1E-28088F0A8719}"/>
              </a:ext>
            </a:extLst>
          </p:cNvPr>
          <p:cNvSpPr txBox="1"/>
          <p:nvPr/>
        </p:nvSpPr>
        <p:spPr>
          <a:xfrm>
            <a:off x="5463692" y="620688"/>
            <a:ext cx="764492" cy="276999"/>
          </a:xfrm>
          <a:prstGeom prst="rect">
            <a:avLst/>
          </a:prstGeom>
          <a:noFill/>
        </p:spPr>
        <p:txBody>
          <a:bodyPr wrap="square" rtlCol="0">
            <a:spAutoFit/>
          </a:bodyPr>
          <a:lstStyle/>
          <a:p>
            <a:r>
              <a:rPr lang="es-AR" sz="1200" dirty="0">
                <a:solidFill>
                  <a:srgbClr val="0070C0"/>
                </a:solidFill>
                <a:latin typeface="Times New Roman" panose="02020603050405020304" pitchFamily="18" charset="0"/>
                <a:cs typeface="Times New Roman" panose="02020603050405020304" pitchFamily="18" charset="0"/>
              </a:rPr>
              <a:t>Caso 2</a:t>
            </a:r>
          </a:p>
        </p:txBody>
      </p:sp>
      <p:sp>
        <p:nvSpPr>
          <p:cNvPr id="17" name="CuadroTexto 16">
            <a:extLst>
              <a:ext uri="{FF2B5EF4-FFF2-40B4-BE49-F238E27FC236}">
                <a16:creationId xmlns:a16="http://schemas.microsoft.com/office/drawing/2014/main" id="{4FBC57B1-14EA-4917-831C-E30C05AB2A8C}"/>
              </a:ext>
            </a:extLst>
          </p:cNvPr>
          <p:cNvSpPr txBox="1"/>
          <p:nvPr/>
        </p:nvSpPr>
        <p:spPr>
          <a:xfrm>
            <a:off x="6363792" y="553899"/>
            <a:ext cx="764492" cy="276999"/>
          </a:xfrm>
          <a:prstGeom prst="rect">
            <a:avLst/>
          </a:prstGeom>
          <a:noFill/>
        </p:spPr>
        <p:txBody>
          <a:bodyPr wrap="square" rtlCol="0">
            <a:spAutoFit/>
          </a:bodyPr>
          <a:lstStyle/>
          <a:p>
            <a:r>
              <a:rPr lang="es-AR" sz="1200" dirty="0">
                <a:solidFill>
                  <a:srgbClr val="0070C0"/>
                </a:solidFill>
                <a:latin typeface="Times New Roman" panose="02020603050405020304" pitchFamily="18" charset="0"/>
                <a:cs typeface="Times New Roman" panose="02020603050405020304" pitchFamily="18" charset="0"/>
              </a:rPr>
              <a:t>Caso 3</a:t>
            </a:r>
          </a:p>
        </p:txBody>
      </p:sp>
      <p:sp>
        <p:nvSpPr>
          <p:cNvPr id="18" name="CuadroTexto 17">
            <a:extLst>
              <a:ext uri="{FF2B5EF4-FFF2-40B4-BE49-F238E27FC236}">
                <a16:creationId xmlns:a16="http://schemas.microsoft.com/office/drawing/2014/main" id="{B428116E-6416-4D49-B1E5-12DFFF45D3EA}"/>
              </a:ext>
            </a:extLst>
          </p:cNvPr>
          <p:cNvSpPr txBox="1"/>
          <p:nvPr/>
        </p:nvSpPr>
        <p:spPr>
          <a:xfrm>
            <a:off x="323528" y="3508295"/>
            <a:ext cx="8546145" cy="2862322"/>
          </a:xfrm>
          <a:prstGeom prst="rect">
            <a:avLst/>
          </a:prstGeom>
          <a:noFill/>
        </p:spPr>
        <p:txBody>
          <a:bodyPr wrap="square">
            <a:spAutoFit/>
          </a:bodyPr>
          <a:lstStyle/>
          <a:p>
            <a:pPr marL="285750" indent="-285750" algn="just">
              <a:buFont typeface="Arial" panose="020B0604020202020204" pitchFamily="34" charset="0"/>
              <a:buChar char="•"/>
            </a:pPr>
            <a:r>
              <a:rPr lang="es-MX" i="1" dirty="0">
                <a:solidFill>
                  <a:srgbClr val="000000"/>
                </a:solidFill>
                <a:latin typeface="Times New Roman" panose="02020603050405020304" pitchFamily="18" charset="0"/>
                <a:cs typeface="Times New Roman" panose="02020603050405020304" pitchFamily="18" charset="0"/>
              </a:rPr>
              <a:t>Si r=</a:t>
            </a:r>
            <a:r>
              <a:rPr lang="es-MX"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s-MX" i="1" dirty="0">
                <a:solidFill>
                  <a:srgbClr val="000000"/>
                </a:solidFill>
                <a:latin typeface="Times New Roman" panose="02020603050405020304" pitchFamily="18" charset="0"/>
                <a:cs typeface="Times New Roman" panose="02020603050405020304" pitchFamily="18" charset="0"/>
              </a:rPr>
              <a:t> es raíz de multiplicidad n de la solución homogénea, entonces </a:t>
            </a:r>
            <a:r>
              <a:rPr lang="es-MX" i="1" dirty="0" err="1">
                <a:solidFill>
                  <a:srgbClr val="000000"/>
                </a:solidFill>
                <a:latin typeface="Times New Roman" panose="02020603050405020304" pitchFamily="18" charset="0"/>
                <a:cs typeface="Times New Roman" panose="02020603050405020304" pitchFamily="18" charset="0"/>
              </a:rPr>
              <a:t>y</a:t>
            </a:r>
            <a:r>
              <a:rPr lang="es-MX" i="1" baseline="-25000" dirty="0" err="1">
                <a:solidFill>
                  <a:srgbClr val="000000"/>
                </a:solidFill>
                <a:latin typeface="Times New Roman" panose="02020603050405020304" pitchFamily="18" charset="0"/>
                <a:cs typeface="Times New Roman" panose="02020603050405020304" pitchFamily="18" charset="0"/>
              </a:rPr>
              <a:t>p</a:t>
            </a:r>
            <a:r>
              <a:rPr lang="es-MX" i="1" dirty="0">
                <a:solidFill>
                  <a:srgbClr val="000000"/>
                </a:solidFill>
                <a:latin typeface="Times New Roman" panose="02020603050405020304" pitchFamily="18" charset="0"/>
                <a:cs typeface="Times New Roman" panose="02020603050405020304" pitchFamily="18" charset="0"/>
              </a:rPr>
              <a:t> </a:t>
            </a:r>
            <a:r>
              <a:rPr lang="es-MX" i="1" dirty="0" err="1">
                <a:solidFill>
                  <a:srgbClr val="000000"/>
                </a:solidFill>
                <a:latin typeface="Times New Roman" panose="02020603050405020304" pitchFamily="18" charset="0"/>
                <a:cs typeface="Times New Roman" panose="02020603050405020304" pitchFamily="18" charset="0"/>
              </a:rPr>
              <a:t>sera</a:t>
            </a:r>
            <a:r>
              <a:rPr lang="es-MX" i="1" dirty="0">
                <a:solidFill>
                  <a:srgbClr val="000000"/>
                </a:solidFill>
                <a:latin typeface="Times New Roman" panose="02020603050405020304" pitchFamily="18" charset="0"/>
                <a:cs typeface="Times New Roman" panose="02020603050405020304" pitchFamily="18" charset="0"/>
              </a:rPr>
              <a:t> un polinomio de mayor grado que </a:t>
            </a:r>
            <a:r>
              <a:rPr lang="es-AR" i="1" dirty="0">
                <a:latin typeface="Times New Roman" panose="02020603050405020304" pitchFamily="18" charset="0"/>
                <a:cs typeface="Times New Roman" panose="02020603050405020304" pitchFamily="18" charset="0"/>
              </a:rPr>
              <a:t>la función </a:t>
            </a:r>
            <a:r>
              <a:rPr lang="es-MX" b="0" i="1" u="none" strike="noStrike" baseline="0" dirty="0">
                <a:solidFill>
                  <a:srgbClr val="000000"/>
                </a:solidFill>
                <a:latin typeface="Times New Roman" panose="02020603050405020304" pitchFamily="18" charset="0"/>
                <a:cs typeface="Times New Roman" panose="02020603050405020304" pitchFamily="18" charset="0"/>
              </a:rPr>
              <a:t>G(x).</a:t>
            </a:r>
          </a:p>
          <a:p>
            <a:r>
              <a:rPr lang="es-MX" b="0" i="1" u="sng" strike="noStrike" baseline="0" dirty="0">
                <a:solidFill>
                  <a:srgbClr val="000000"/>
                </a:solidFill>
                <a:latin typeface="Times New Roman" panose="02020603050405020304" pitchFamily="18" charset="0"/>
                <a:cs typeface="Times New Roman" panose="02020603050405020304" pitchFamily="18" charset="0"/>
              </a:rPr>
              <a:t>Para el termino caso 2: </a:t>
            </a:r>
            <a:r>
              <a:rPr lang="es-MX" b="0" i="1" u="none" strike="noStrike" baseline="0" dirty="0">
                <a:solidFill>
                  <a:srgbClr val="000000"/>
                </a:solidFill>
                <a:latin typeface="Times New Roman" panose="02020603050405020304" pitchFamily="18" charset="0"/>
                <a:cs typeface="Times New Roman" panose="02020603050405020304" pitchFamily="18" charset="0"/>
              </a:rPr>
              <a:t>G(x) </a:t>
            </a:r>
            <a:r>
              <a:rPr lang="es-MX" i="1" dirty="0">
                <a:solidFill>
                  <a:srgbClr val="000000"/>
                </a:solidFill>
                <a:latin typeface="Times New Roman" panose="02020603050405020304" pitchFamily="18" charset="0"/>
                <a:cs typeface="Times New Roman" panose="02020603050405020304" pitchFamily="18" charset="0"/>
              </a:rPr>
              <a:t>= 5 </a:t>
            </a:r>
            <a:r>
              <a:rPr lang="es-MX" b="0" i="1" u="none" strike="noStrike" baseline="0" dirty="0">
                <a:solidFill>
                  <a:srgbClr val="000000"/>
                </a:solidFill>
                <a:latin typeface="Times New Roman" panose="02020603050405020304" pitchFamily="18" charset="0"/>
                <a:cs typeface="Times New Roman" panose="02020603050405020304" pitchFamily="18" charset="0"/>
              </a:rPr>
              <a:t>e</a:t>
            </a:r>
            <a:r>
              <a:rPr lang="es-MX" b="0" i="1" u="none" strike="noStrike" baseline="30000" dirty="0">
                <a:solidFill>
                  <a:srgbClr val="000000"/>
                </a:solidFill>
                <a:latin typeface="Times New Roman" panose="02020603050405020304" pitchFamily="18" charset="0"/>
                <a:cs typeface="Times New Roman" panose="02020603050405020304" pitchFamily="18" charset="0"/>
              </a:rPr>
              <a:t>x  </a:t>
            </a:r>
            <a:r>
              <a:rPr lang="es-MX" b="0" i="1" u="none" strike="noStrike" dirty="0">
                <a:solidFill>
                  <a:srgbClr val="000000"/>
                </a:solidFill>
                <a:latin typeface="Times New Roman" panose="02020603050405020304" pitchFamily="18" charset="0"/>
                <a:cs typeface="Times New Roman" panose="02020603050405020304" pitchFamily="18" charset="0"/>
              </a:rPr>
              <a:t>entonces </a:t>
            </a:r>
            <a:r>
              <a:rPr lang="es-MX"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s-MX" i="1" dirty="0">
                <a:solidFill>
                  <a:srgbClr val="000000"/>
                </a:solidFill>
                <a:latin typeface="Times New Roman" panose="02020603050405020304" pitchFamily="18" charset="0"/>
                <a:cs typeface="Times New Roman" panose="02020603050405020304" pitchFamily="18" charset="0"/>
              </a:rPr>
              <a:t>=</a:t>
            </a:r>
            <a:r>
              <a:rPr lang="es-MX"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1;</a:t>
            </a:r>
            <a:r>
              <a:rPr lang="es-MX" b="0" i="1" u="none" strike="noStrike" baseline="0" dirty="0">
                <a:solidFill>
                  <a:srgbClr val="000000"/>
                </a:solidFill>
                <a:latin typeface="Times New Roman" panose="02020603050405020304" pitchFamily="18" charset="0"/>
                <a:cs typeface="Times New Roman" panose="02020603050405020304" pitchFamily="18" charset="0"/>
              </a:rPr>
              <a:t>grG(x) </a:t>
            </a:r>
            <a:r>
              <a:rPr lang="es-MX" i="1" dirty="0">
                <a:solidFill>
                  <a:srgbClr val="000000"/>
                </a:solidFill>
                <a:latin typeface="Times New Roman" panose="02020603050405020304" pitchFamily="18" charset="0"/>
                <a:cs typeface="Times New Roman" panose="02020603050405020304" pitchFamily="18" charset="0"/>
              </a:rPr>
              <a:t>=</a:t>
            </a:r>
            <a:r>
              <a:rPr lang="es-MX" b="0" i="1" u="none" strike="noStrike" baseline="0" dirty="0">
                <a:solidFill>
                  <a:srgbClr val="000000"/>
                </a:solidFill>
                <a:latin typeface="Times New Roman" panose="02020603050405020304" pitchFamily="18" charset="0"/>
                <a:cs typeface="Times New Roman" panose="02020603050405020304" pitchFamily="18" charset="0"/>
              </a:rPr>
              <a:t> cero            </a:t>
            </a:r>
            <a:r>
              <a:rPr lang="es-MX" i="1" dirty="0">
                <a:solidFill>
                  <a:schemeClr val="accent2">
                    <a:lumMod val="50000"/>
                  </a:schemeClr>
                </a:solidFill>
                <a:latin typeface="Times New Roman" panose="02020603050405020304" pitchFamily="18" charset="0"/>
                <a:cs typeface="Times New Roman" panose="02020603050405020304" pitchFamily="18" charset="0"/>
              </a:rPr>
              <a:t>y</a:t>
            </a:r>
            <a:r>
              <a:rPr lang="es-MX" i="1" baseline="-25000" dirty="0">
                <a:solidFill>
                  <a:schemeClr val="accent2">
                    <a:lumMod val="50000"/>
                  </a:schemeClr>
                </a:solidFill>
                <a:latin typeface="Times New Roman" panose="02020603050405020304" pitchFamily="18" charset="0"/>
                <a:cs typeface="Times New Roman" panose="02020603050405020304" pitchFamily="18" charset="0"/>
              </a:rPr>
              <a:t>1p</a:t>
            </a:r>
            <a:r>
              <a:rPr lang="es-MX" i="1" dirty="0">
                <a:solidFill>
                  <a:schemeClr val="accent2">
                    <a:lumMod val="50000"/>
                  </a:schemeClr>
                </a:solidFill>
                <a:latin typeface="Times New Roman" panose="02020603050405020304" pitchFamily="18" charset="0"/>
                <a:cs typeface="Times New Roman" panose="02020603050405020304" pitchFamily="18" charset="0"/>
              </a:rPr>
              <a:t>= </a:t>
            </a:r>
            <a:r>
              <a:rPr lang="es-MX" i="1" dirty="0" err="1">
                <a:solidFill>
                  <a:schemeClr val="accent2">
                    <a:lumMod val="50000"/>
                  </a:schemeClr>
                </a:solidFill>
                <a:latin typeface="Times New Roman" panose="02020603050405020304" pitchFamily="18" charset="0"/>
                <a:cs typeface="Times New Roman" panose="02020603050405020304" pitchFamily="18" charset="0"/>
              </a:rPr>
              <a:t>x</a:t>
            </a:r>
            <a:r>
              <a:rPr lang="es-MX" b="0" i="1" u="none" strike="noStrike" baseline="0" dirty="0" err="1">
                <a:solidFill>
                  <a:schemeClr val="accent2">
                    <a:lumMod val="50000"/>
                  </a:schemeClr>
                </a:solidFill>
                <a:latin typeface="Times New Roman" panose="02020603050405020304" pitchFamily="18" charset="0"/>
                <a:cs typeface="Times New Roman" panose="02020603050405020304" pitchFamily="18" charset="0"/>
              </a:rPr>
              <a:t>e</a:t>
            </a:r>
            <a:r>
              <a:rPr lang="es-MX" b="0" i="1" u="none" strike="noStrike" baseline="30000" dirty="0" err="1">
                <a:solidFill>
                  <a:schemeClr val="accent2">
                    <a:lumMod val="50000"/>
                  </a:schemeClr>
                </a:solidFill>
                <a:latin typeface="Times New Roman" panose="02020603050405020304" pitchFamily="18" charset="0"/>
                <a:cs typeface="Times New Roman" panose="02020603050405020304" pitchFamily="18" charset="0"/>
              </a:rPr>
              <a:t>x</a:t>
            </a:r>
            <a:r>
              <a:rPr lang="es-MX" b="0" i="1" u="none" strike="noStrike" baseline="0" dirty="0" err="1">
                <a:solidFill>
                  <a:schemeClr val="accent2">
                    <a:lumMod val="50000"/>
                  </a:schemeClr>
                </a:solidFill>
                <a:latin typeface="Times New Roman" panose="02020603050405020304" pitchFamily="18" charset="0"/>
                <a:cs typeface="Times New Roman" panose="02020603050405020304" pitchFamily="18" charset="0"/>
              </a:rPr>
              <a:t>.</a:t>
            </a:r>
            <a:r>
              <a:rPr lang="es-MX" i="1" dirty="0" err="1">
                <a:solidFill>
                  <a:schemeClr val="accent2">
                    <a:lumMod val="50000"/>
                  </a:schemeClr>
                </a:solidFill>
                <a:latin typeface="Times New Roman" panose="02020603050405020304" pitchFamily="18" charset="0"/>
                <a:cs typeface="Times New Roman" panose="02020603050405020304" pitchFamily="18" charset="0"/>
              </a:rPr>
              <a:t>A</a:t>
            </a:r>
            <a:endParaRPr lang="es-MX" i="1" dirty="0">
              <a:solidFill>
                <a:schemeClr val="accent2">
                  <a:lumMod val="50000"/>
                </a:schemeClr>
              </a:solidFill>
              <a:latin typeface="Times New Roman" panose="02020603050405020304" pitchFamily="18" charset="0"/>
              <a:cs typeface="Times New Roman" panose="02020603050405020304" pitchFamily="18" charset="0"/>
            </a:endParaRPr>
          </a:p>
          <a:p>
            <a:endParaRPr lang="es-MX" b="0" i="1" u="none" strike="noStrike" baseline="0" dirty="0">
              <a:solidFill>
                <a:schemeClr val="accent2">
                  <a:lumMod val="50000"/>
                </a:schemeClr>
              </a:solidFill>
              <a:latin typeface="Times New Roman" panose="02020603050405020304" pitchFamily="18" charset="0"/>
              <a:cs typeface="Times New Roman" panose="02020603050405020304" pitchFamily="18" charset="0"/>
            </a:endParaRPr>
          </a:p>
          <a:p>
            <a:r>
              <a:rPr lang="es-MX" b="0" i="1" u="sng" strike="noStrike" baseline="0" dirty="0">
                <a:solidFill>
                  <a:srgbClr val="000000"/>
                </a:solidFill>
                <a:latin typeface="Times New Roman" panose="02020603050405020304" pitchFamily="18" charset="0"/>
                <a:cs typeface="Times New Roman" panose="02020603050405020304" pitchFamily="18" charset="0"/>
              </a:rPr>
              <a:t>Para el termino caso 3: </a:t>
            </a:r>
            <a:r>
              <a:rPr lang="es-MX" b="0" i="1" u="none" strike="noStrike" baseline="0" dirty="0">
                <a:solidFill>
                  <a:srgbClr val="000000"/>
                </a:solidFill>
                <a:latin typeface="Times New Roman" panose="02020603050405020304" pitchFamily="18" charset="0"/>
                <a:cs typeface="Times New Roman" panose="02020603050405020304" pitchFamily="18" charset="0"/>
              </a:rPr>
              <a:t>G(x) </a:t>
            </a:r>
            <a:r>
              <a:rPr lang="es-MX" i="1" dirty="0">
                <a:solidFill>
                  <a:srgbClr val="000000"/>
                </a:solidFill>
                <a:latin typeface="Times New Roman" panose="02020603050405020304" pitchFamily="18" charset="0"/>
                <a:cs typeface="Times New Roman" panose="02020603050405020304" pitchFamily="18" charset="0"/>
              </a:rPr>
              <a:t>=sen(2x) </a:t>
            </a:r>
            <a:r>
              <a:rPr lang="es-MX" b="1" i="1" u="none" strike="noStrike" baseline="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a:t>
            </a:r>
            <a:r>
              <a:rPr lang="es-MX" b="1" i="1" u="none" strike="noStrike" baseline="0" dirty="0">
                <a:latin typeface="Times New Roman" panose="02020603050405020304" pitchFamily="18" charset="0"/>
                <a:cs typeface="Times New Roman" panose="02020603050405020304" pitchFamily="18" charset="0"/>
                <a:sym typeface="Symbol" panose="05050102010706020507" pitchFamily="18" charset="2"/>
              </a:rPr>
              <a:t> =2 </a:t>
            </a:r>
            <a:r>
              <a:rPr lang="es-MX" b="0" i="1" u="none" strike="noStrike" dirty="0">
                <a:solidFill>
                  <a:srgbClr val="000000"/>
                </a:solidFill>
                <a:latin typeface="Times New Roman" panose="02020603050405020304" pitchFamily="18" charset="0"/>
                <a:cs typeface="Times New Roman" panose="02020603050405020304" pitchFamily="18" charset="0"/>
              </a:rPr>
              <a:t>entonces</a:t>
            </a:r>
          </a:p>
          <a:p>
            <a:pPr marL="285750" indent="-285750">
              <a:buFont typeface="Arial" panose="020B0604020202020204" pitchFamily="34" charset="0"/>
              <a:buChar char="•"/>
            </a:pPr>
            <a:r>
              <a:rPr lang="es-MX" dirty="0">
                <a:solidFill>
                  <a:srgbClr val="000000"/>
                </a:solidFill>
                <a:latin typeface="Times New Roman" panose="02020603050405020304" pitchFamily="18" charset="0"/>
                <a:cs typeface="Times New Roman" panose="02020603050405020304" pitchFamily="18" charset="0"/>
              </a:rPr>
              <a:t> Si r</a:t>
            </a:r>
            <a:r>
              <a:rPr lang="es-MX"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s-MX" b="1" i="1" u="none" strike="noStrike" baseline="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 </a:t>
            </a:r>
            <a:r>
              <a:rPr lang="es-MX"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entonces </a:t>
            </a:r>
            <a:r>
              <a:rPr lang="es-MX" i="1" dirty="0">
                <a:solidFill>
                  <a:srgbClr val="000000"/>
                </a:solidFill>
                <a:latin typeface="Times New Roman" panose="02020603050405020304" pitchFamily="18" charset="0"/>
                <a:cs typeface="Times New Roman" panose="02020603050405020304" pitchFamily="18" charset="0"/>
              </a:rPr>
              <a:t>y</a:t>
            </a:r>
            <a:r>
              <a:rPr lang="es-MX" i="1" baseline="-25000" dirty="0">
                <a:solidFill>
                  <a:srgbClr val="000000"/>
                </a:solidFill>
                <a:latin typeface="Times New Roman" panose="02020603050405020304" pitchFamily="18" charset="0"/>
                <a:cs typeface="Times New Roman" panose="02020603050405020304" pitchFamily="18" charset="0"/>
              </a:rPr>
              <a:t>2p </a:t>
            </a:r>
            <a:r>
              <a:rPr lang="es-MX" b="0" i="1" u="none" strike="noStrike" baseline="0" dirty="0">
                <a:solidFill>
                  <a:srgbClr val="000000"/>
                </a:solidFill>
                <a:latin typeface="Times New Roman" panose="02020603050405020304" pitchFamily="18" charset="0"/>
                <a:cs typeface="Times New Roman" panose="02020603050405020304" pitchFamily="18" charset="0"/>
              </a:rPr>
              <a:t>= </a:t>
            </a:r>
            <a:r>
              <a:rPr lang="es-MX" i="1" dirty="0">
                <a:solidFill>
                  <a:srgbClr val="000000"/>
                </a:solidFill>
                <a:latin typeface="Times New Roman" panose="02020603050405020304" pitchFamily="18" charset="0"/>
                <a:cs typeface="Times New Roman" panose="02020603050405020304" pitchFamily="18" charset="0"/>
              </a:rPr>
              <a:t>B</a:t>
            </a:r>
            <a:r>
              <a:rPr lang="es-MX" b="0" i="1" u="none" strike="noStrike" baseline="0" dirty="0">
                <a:solidFill>
                  <a:srgbClr val="000000"/>
                </a:solidFill>
                <a:latin typeface="Times New Roman" panose="02020603050405020304" pitchFamily="18" charset="0"/>
                <a:cs typeface="Times New Roman" panose="02020603050405020304" pitchFamily="18" charset="0"/>
              </a:rPr>
              <a:t> cos(</a:t>
            </a:r>
            <a:r>
              <a:rPr lang="es-MX"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2</a:t>
            </a:r>
            <a:r>
              <a:rPr lang="es-MX" b="0" i="1" u="none" strike="noStrike" baseline="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s-MX" b="0" i="1" u="none" strike="noStrike" baseline="0" dirty="0">
                <a:solidFill>
                  <a:srgbClr val="000000"/>
                </a:solidFill>
                <a:latin typeface="Times New Roman" panose="02020603050405020304" pitchFamily="18" charset="0"/>
                <a:cs typeface="Times New Roman" panose="02020603050405020304" pitchFamily="18" charset="0"/>
              </a:rPr>
              <a:t> C sen(</a:t>
            </a:r>
            <a:r>
              <a:rPr lang="es-MX"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2</a:t>
            </a:r>
            <a:r>
              <a:rPr lang="es-MX" b="0" i="1" u="none" strike="noStrike" baseline="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 </a:t>
            </a:r>
          </a:p>
          <a:p>
            <a:r>
              <a:rPr lang="es-MX"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Luego</a:t>
            </a:r>
          </a:p>
          <a:p>
            <a:r>
              <a:rPr lang="es-MX"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s-MX" i="1" dirty="0" err="1">
                <a:solidFill>
                  <a:srgbClr val="000000"/>
                </a:solidFill>
                <a:latin typeface="Times New Roman" panose="02020603050405020304" pitchFamily="18" charset="0"/>
                <a:cs typeface="Times New Roman" panose="02020603050405020304" pitchFamily="18" charset="0"/>
              </a:rPr>
              <a:t>y</a:t>
            </a:r>
            <a:r>
              <a:rPr lang="es-MX" i="1" baseline="-25000" dirty="0" err="1">
                <a:solidFill>
                  <a:srgbClr val="000000"/>
                </a:solidFill>
                <a:latin typeface="Times New Roman" panose="02020603050405020304" pitchFamily="18" charset="0"/>
                <a:cs typeface="Times New Roman" panose="02020603050405020304" pitchFamily="18" charset="0"/>
              </a:rPr>
              <a:t>p</a:t>
            </a:r>
            <a:r>
              <a:rPr lang="es-MX" i="1" baseline="-25000" dirty="0">
                <a:solidFill>
                  <a:srgbClr val="000000"/>
                </a:solidFill>
                <a:latin typeface="Times New Roman" panose="02020603050405020304" pitchFamily="18" charset="0"/>
                <a:cs typeface="Times New Roman" panose="02020603050405020304" pitchFamily="18" charset="0"/>
              </a:rPr>
              <a:t> </a:t>
            </a:r>
            <a:r>
              <a:rPr lang="es-MX" b="0" i="1" u="none" strike="noStrike" baseline="0" dirty="0">
                <a:solidFill>
                  <a:srgbClr val="000000"/>
                </a:solidFill>
                <a:latin typeface="Times New Roman" panose="02020603050405020304" pitchFamily="18" charset="0"/>
                <a:cs typeface="Times New Roman" panose="02020603050405020304" pitchFamily="18" charset="0"/>
              </a:rPr>
              <a:t>=</a:t>
            </a:r>
            <a:r>
              <a:rPr lang="es-MX" i="1" dirty="0">
                <a:solidFill>
                  <a:schemeClr val="accent2">
                    <a:lumMod val="50000"/>
                  </a:schemeClr>
                </a:solidFill>
                <a:latin typeface="Times New Roman" panose="02020603050405020304" pitchFamily="18" charset="0"/>
                <a:cs typeface="Times New Roman" panose="02020603050405020304" pitchFamily="18" charset="0"/>
              </a:rPr>
              <a:t> </a:t>
            </a:r>
            <a:r>
              <a:rPr lang="es-MX" i="1" dirty="0" err="1">
                <a:latin typeface="Times New Roman" panose="02020603050405020304" pitchFamily="18" charset="0"/>
                <a:cs typeface="Times New Roman" panose="02020603050405020304" pitchFamily="18" charset="0"/>
              </a:rPr>
              <a:t>Ax</a:t>
            </a:r>
            <a:r>
              <a:rPr lang="es-MX" b="0" i="1" u="none" strike="noStrike" baseline="0" dirty="0" err="1">
                <a:latin typeface="Times New Roman" panose="02020603050405020304" pitchFamily="18" charset="0"/>
                <a:cs typeface="Times New Roman" panose="02020603050405020304" pitchFamily="18" charset="0"/>
              </a:rPr>
              <a:t>e</a:t>
            </a:r>
            <a:r>
              <a:rPr lang="es-MX" b="0" i="1" u="none" strike="noStrike" baseline="30000" dirty="0" err="1">
                <a:latin typeface="Times New Roman" panose="02020603050405020304" pitchFamily="18" charset="0"/>
                <a:cs typeface="Times New Roman" panose="02020603050405020304" pitchFamily="18" charset="0"/>
              </a:rPr>
              <a:t>x</a:t>
            </a:r>
            <a:r>
              <a:rPr lang="es-MX" i="1" dirty="0">
                <a:latin typeface="Times New Roman" panose="02020603050405020304" pitchFamily="18" charset="0"/>
                <a:cs typeface="Times New Roman" panose="02020603050405020304" pitchFamily="18" charset="0"/>
              </a:rPr>
              <a:t>+</a:t>
            </a:r>
            <a:r>
              <a:rPr lang="es-MX" b="0" i="1" u="none" strike="noStrike" baseline="0" dirty="0">
                <a:latin typeface="Times New Roman" panose="02020603050405020304" pitchFamily="18" charset="0"/>
                <a:cs typeface="Times New Roman" panose="02020603050405020304" pitchFamily="18" charset="0"/>
              </a:rPr>
              <a:t> </a:t>
            </a:r>
            <a:r>
              <a:rPr lang="es-MX" i="1" dirty="0">
                <a:solidFill>
                  <a:srgbClr val="000000"/>
                </a:solidFill>
                <a:latin typeface="Times New Roman" panose="02020603050405020304" pitchFamily="18" charset="0"/>
                <a:cs typeface="Times New Roman" panose="02020603050405020304" pitchFamily="18" charset="0"/>
              </a:rPr>
              <a:t>B</a:t>
            </a:r>
            <a:r>
              <a:rPr lang="es-MX" b="0" i="1" u="none" strike="noStrike" baseline="0" dirty="0">
                <a:solidFill>
                  <a:srgbClr val="000000"/>
                </a:solidFill>
                <a:latin typeface="Times New Roman" panose="02020603050405020304" pitchFamily="18" charset="0"/>
                <a:cs typeface="Times New Roman" panose="02020603050405020304" pitchFamily="18" charset="0"/>
              </a:rPr>
              <a:t> cos(</a:t>
            </a:r>
            <a:r>
              <a:rPr lang="es-MX"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2</a:t>
            </a:r>
            <a:r>
              <a:rPr lang="es-MX" b="0" i="1" u="none" strike="noStrike" baseline="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s-MX" b="0" i="1" u="none" strike="noStrike" baseline="0" dirty="0">
                <a:solidFill>
                  <a:srgbClr val="000000"/>
                </a:solidFill>
                <a:latin typeface="Times New Roman" panose="02020603050405020304" pitchFamily="18" charset="0"/>
                <a:cs typeface="Times New Roman" panose="02020603050405020304" pitchFamily="18" charset="0"/>
              </a:rPr>
              <a:t> C sen(</a:t>
            </a:r>
            <a:r>
              <a:rPr lang="es-MX"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2</a:t>
            </a:r>
            <a:r>
              <a:rPr lang="es-MX" b="0" i="1" u="none" strike="noStrike" baseline="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 </a:t>
            </a:r>
          </a:p>
          <a:p>
            <a:r>
              <a:rPr lang="es-MX" i="1" dirty="0" err="1">
                <a:solidFill>
                  <a:srgbClr val="000000"/>
                </a:solidFill>
                <a:latin typeface="Times New Roman" panose="02020603050405020304" pitchFamily="18" charset="0"/>
                <a:cs typeface="Times New Roman" panose="02020603050405020304" pitchFamily="18" charset="0"/>
              </a:rPr>
              <a:t>y´</a:t>
            </a:r>
            <a:r>
              <a:rPr lang="es-MX" i="1" baseline="-25000" dirty="0" err="1">
                <a:solidFill>
                  <a:srgbClr val="000000"/>
                </a:solidFill>
                <a:latin typeface="Times New Roman" panose="02020603050405020304" pitchFamily="18" charset="0"/>
                <a:cs typeface="Times New Roman" panose="02020603050405020304" pitchFamily="18" charset="0"/>
              </a:rPr>
              <a:t>p</a:t>
            </a:r>
            <a:r>
              <a:rPr lang="es-MX" i="1" baseline="-25000" dirty="0">
                <a:solidFill>
                  <a:srgbClr val="000000"/>
                </a:solidFill>
                <a:latin typeface="Times New Roman" panose="02020603050405020304" pitchFamily="18" charset="0"/>
                <a:cs typeface="Times New Roman" panose="02020603050405020304" pitchFamily="18" charset="0"/>
              </a:rPr>
              <a:t> </a:t>
            </a:r>
            <a:r>
              <a:rPr lang="es-MX" b="0" i="1" u="none" strike="noStrike" baseline="0" dirty="0">
                <a:solidFill>
                  <a:srgbClr val="000000"/>
                </a:solidFill>
                <a:latin typeface="Times New Roman" panose="02020603050405020304" pitchFamily="18" charset="0"/>
                <a:cs typeface="Times New Roman" panose="02020603050405020304" pitchFamily="18" charset="0"/>
              </a:rPr>
              <a:t>=</a:t>
            </a:r>
            <a:r>
              <a:rPr lang="es-MX" i="1" dirty="0">
                <a:solidFill>
                  <a:schemeClr val="accent2">
                    <a:lumMod val="50000"/>
                  </a:schemeClr>
                </a:solidFill>
                <a:latin typeface="Times New Roman" panose="02020603050405020304" pitchFamily="18" charset="0"/>
                <a:cs typeface="Times New Roman" panose="02020603050405020304" pitchFamily="18" charset="0"/>
              </a:rPr>
              <a:t> </a:t>
            </a:r>
            <a:r>
              <a:rPr lang="es-MX" i="1" dirty="0" err="1">
                <a:latin typeface="Times New Roman" panose="02020603050405020304" pitchFamily="18" charset="0"/>
                <a:cs typeface="Times New Roman" panose="02020603050405020304" pitchFamily="18" charset="0"/>
              </a:rPr>
              <a:t>A</a:t>
            </a:r>
            <a:r>
              <a:rPr lang="es-MX" b="0" i="1" u="none" strike="noStrike" baseline="0" dirty="0" err="1">
                <a:latin typeface="Times New Roman" panose="02020603050405020304" pitchFamily="18" charset="0"/>
                <a:cs typeface="Times New Roman" panose="02020603050405020304" pitchFamily="18" charset="0"/>
              </a:rPr>
              <a:t>e</a:t>
            </a:r>
            <a:r>
              <a:rPr lang="es-MX" b="0" i="1" u="none" strike="noStrike" baseline="30000" dirty="0" err="1">
                <a:latin typeface="Times New Roman" panose="02020603050405020304" pitchFamily="18" charset="0"/>
                <a:cs typeface="Times New Roman" panose="02020603050405020304" pitchFamily="18" charset="0"/>
              </a:rPr>
              <a:t>x</a:t>
            </a:r>
            <a:r>
              <a:rPr lang="es-MX" i="1" dirty="0">
                <a:latin typeface="Times New Roman" panose="02020603050405020304" pitchFamily="18" charset="0"/>
                <a:cs typeface="Times New Roman" panose="02020603050405020304" pitchFamily="18" charset="0"/>
              </a:rPr>
              <a:t>+ </a:t>
            </a:r>
            <a:r>
              <a:rPr lang="es-MX" i="1" dirty="0" err="1">
                <a:latin typeface="Times New Roman" panose="02020603050405020304" pitchFamily="18" charset="0"/>
                <a:cs typeface="Times New Roman" panose="02020603050405020304" pitchFamily="18" charset="0"/>
              </a:rPr>
              <a:t>Ax</a:t>
            </a:r>
            <a:r>
              <a:rPr lang="es-MX" b="0" i="1" u="none" strike="noStrike" baseline="0" dirty="0" err="1">
                <a:latin typeface="Times New Roman" panose="02020603050405020304" pitchFamily="18" charset="0"/>
                <a:cs typeface="Times New Roman" panose="02020603050405020304" pitchFamily="18" charset="0"/>
              </a:rPr>
              <a:t>e</a:t>
            </a:r>
            <a:r>
              <a:rPr lang="es-MX" b="0" i="1" u="none" strike="noStrike" baseline="30000" dirty="0" err="1">
                <a:latin typeface="Times New Roman" panose="02020603050405020304" pitchFamily="18" charset="0"/>
                <a:cs typeface="Times New Roman" panose="02020603050405020304" pitchFamily="18" charset="0"/>
              </a:rPr>
              <a:t>x</a:t>
            </a:r>
            <a:r>
              <a:rPr lang="es-MX" b="0" i="1" u="none" strike="noStrike" baseline="0" dirty="0">
                <a:latin typeface="Times New Roman" panose="02020603050405020304" pitchFamily="18" charset="0"/>
                <a:cs typeface="Times New Roman" panose="02020603050405020304" pitchFamily="18" charset="0"/>
              </a:rPr>
              <a:t> -2</a:t>
            </a:r>
            <a:r>
              <a:rPr lang="es-MX" i="1" dirty="0">
                <a:solidFill>
                  <a:srgbClr val="000000"/>
                </a:solidFill>
                <a:latin typeface="Times New Roman" panose="02020603050405020304" pitchFamily="18" charset="0"/>
                <a:cs typeface="Times New Roman" panose="02020603050405020304" pitchFamily="18" charset="0"/>
              </a:rPr>
              <a:t>B</a:t>
            </a:r>
            <a:r>
              <a:rPr lang="es-MX" b="0" i="1" u="none" strike="noStrike" baseline="0" dirty="0">
                <a:solidFill>
                  <a:srgbClr val="000000"/>
                </a:solidFill>
                <a:latin typeface="Times New Roman" panose="02020603050405020304" pitchFamily="18" charset="0"/>
                <a:cs typeface="Times New Roman" panose="02020603050405020304" pitchFamily="18" charset="0"/>
              </a:rPr>
              <a:t> sen(</a:t>
            </a:r>
            <a:r>
              <a:rPr lang="es-MX"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2</a:t>
            </a:r>
            <a:r>
              <a:rPr lang="es-MX" b="0" i="1" u="none" strike="noStrike" baseline="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s-MX" b="0" i="1" u="none" strike="noStrike" baseline="0" dirty="0">
                <a:solidFill>
                  <a:srgbClr val="000000"/>
                </a:solidFill>
                <a:latin typeface="Times New Roman" panose="02020603050405020304" pitchFamily="18" charset="0"/>
                <a:cs typeface="Times New Roman" panose="02020603050405020304" pitchFamily="18" charset="0"/>
              </a:rPr>
              <a:t> 2C cos(</a:t>
            </a:r>
            <a:r>
              <a:rPr lang="es-MX"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2</a:t>
            </a:r>
            <a:r>
              <a:rPr lang="es-MX" b="0" i="1" u="none" strike="noStrike" baseline="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 </a:t>
            </a:r>
          </a:p>
          <a:p>
            <a:r>
              <a:rPr lang="es-MX" i="1" dirty="0" err="1">
                <a:solidFill>
                  <a:srgbClr val="000000"/>
                </a:solidFill>
                <a:latin typeface="Times New Roman" panose="02020603050405020304" pitchFamily="18" charset="0"/>
                <a:cs typeface="Times New Roman" panose="02020603050405020304" pitchFamily="18" charset="0"/>
              </a:rPr>
              <a:t>y´´</a:t>
            </a:r>
            <a:r>
              <a:rPr lang="es-MX" i="1" baseline="-25000" dirty="0" err="1">
                <a:solidFill>
                  <a:srgbClr val="000000"/>
                </a:solidFill>
                <a:latin typeface="Times New Roman" panose="02020603050405020304" pitchFamily="18" charset="0"/>
                <a:cs typeface="Times New Roman" panose="02020603050405020304" pitchFamily="18" charset="0"/>
              </a:rPr>
              <a:t>p</a:t>
            </a:r>
            <a:r>
              <a:rPr lang="es-MX" i="1" baseline="-25000" dirty="0">
                <a:solidFill>
                  <a:srgbClr val="000000"/>
                </a:solidFill>
                <a:latin typeface="Times New Roman" panose="02020603050405020304" pitchFamily="18" charset="0"/>
                <a:cs typeface="Times New Roman" panose="02020603050405020304" pitchFamily="18" charset="0"/>
              </a:rPr>
              <a:t> </a:t>
            </a:r>
            <a:r>
              <a:rPr lang="es-MX" b="0" i="1" u="none" strike="noStrike" baseline="0" dirty="0">
                <a:solidFill>
                  <a:srgbClr val="000000"/>
                </a:solidFill>
                <a:latin typeface="Times New Roman" panose="02020603050405020304" pitchFamily="18" charset="0"/>
                <a:cs typeface="Times New Roman" panose="02020603050405020304" pitchFamily="18" charset="0"/>
              </a:rPr>
              <a:t>=</a:t>
            </a:r>
            <a:r>
              <a:rPr lang="es-MX" i="1" dirty="0">
                <a:solidFill>
                  <a:schemeClr val="accent2">
                    <a:lumMod val="50000"/>
                  </a:schemeClr>
                </a:solidFill>
                <a:latin typeface="Times New Roman" panose="02020603050405020304" pitchFamily="18" charset="0"/>
                <a:cs typeface="Times New Roman" panose="02020603050405020304" pitchFamily="18" charset="0"/>
              </a:rPr>
              <a:t> </a:t>
            </a:r>
            <a:r>
              <a:rPr lang="es-MX" i="1" dirty="0" err="1">
                <a:latin typeface="Times New Roman" panose="02020603050405020304" pitchFamily="18" charset="0"/>
                <a:cs typeface="Times New Roman" panose="02020603050405020304" pitchFamily="18" charset="0"/>
              </a:rPr>
              <a:t>A</a:t>
            </a:r>
            <a:r>
              <a:rPr lang="es-MX" b="0" i="1" u="none" strike="noStrike" baseline="0" dirty="0" err="1">
                <a:latin typeface="Times New Roman" panose="02020603050405020304" pitchFamily="18" charset="0"/>
                <a:cs typeface="Times New Roman" panose="02020603050405020304" pitchFamily="18" charset="0"/>
              </a:rPr>
              <a:t>e</a:t>
            </a:r>
            <a:r>
              <a:rPr lang="es-MX" b="0" i="1" u="none" strike="noStrike" baseline="30000" dirty="0" err="1">
                <a:latin typeface="Times New Roman" panose="02020603050405020304" pitchFamily="18" charset="0"/>
                <a:cs typeface="Times New Roman" panose="02020603050405020304" pitchFamily="18" charset="0"/>
              </a:rPr>
              <a:t>x</a:t>
            </a:r>
            <a:r>
              <a:rPr lang="es-MX" i="1" dirty="0">
                <a:latin typeface="Times New Roman" panose="02020603050405020304" pitchFamily="18" charset="0"/>
                <a:cs typeface="Times New Roman" panose="02020603050405020304" pitchFamily="18" charset="0"/>
              </a:rPr>
              <a:t>+ </a:t>
            </a:r>
            <a:r>
              <a:rPr lang="es-MX" i="1" dirty="0" err="1">
                <a:latin typeface="Times New Roman" panose="02020603050405020304" pitchFamily="18" charset="0"/>
                <a:cs typeface="Times New Roman" panose="02020603050405020304" pitchFamily="18" charset="0"/>
              </a:rPr>
              <a:t>A</a:t>
            </a:r>
            <a:r>
              <a:rPr lang="es-MX" b="0" i="1" u="none" strike="noStrike" baseline="0" dirty="0" err="1">
                <a:latin typeface="Times New Roman" panose="02020603050405020304" pitchFamily="18" charset="0"/>
                <a:cs typeface="Times New Roman" panose="02020603050405020304" pitchFamily="18" charset="0"/>
              </a:rPr>
              <a:t>e</a:t>
            </a:r>
            <a:r>
              <a:rPr lang="es-MX" b="0" i="1" u="none" strike="noStrike" baseline="30000" dirty="0" err="1">
                <a:latin typeface="Times New Roman" panose="02020603050405020304" pitchFamily="18" charset="0"/>
                <a:cs typeface="Times New Roman" panose="02020603050405020304" pitchFamily="18" charset="0"/>
              </a:rPr>
              <a:t>x</a:t>
            </a:r>
            <a:r>
              <a:rPr lang="es-MX" b="0" i="1" u="none" strike="noStrike" baseline="0" dirty="0">
                <a:latin typeface="Times New Roman" panose="02020603050405020304" pitchFamily="18" charset="0"/>
                <a:cs typeface="Times New Roman" panose="02020603050405020304" pitchFamily="18" charset="0"/>
              </a:rPr>
              <a:t> </a:t>
            </a:r>
            <a:r>
              <a:rPr lang="es-MX" i="1" dirty="0">
                <a:latin typeface="Times New Roman" panose="02020603050405020304" pitchFamily="18" charset="0"/>
                <a:cs typeface="Times New Roman" panose="02020603050405020304" pitchFamily="18" charset="0"/>
              </a:rPr>
              <a:t>+ </a:t>
            </a:r>
            <a:r>
              <a:rPr lang="es-MX" i="1" dirty="0" err="1">
                <a:latin typeface="Times New Roman" panose="02020603050405020304" pitchFamily="18" charset="0"/>
                <a:cs typeface="Times New Roman" panose="02020603050405020304" pitchFamily="18" charset="0"/>
              </a:rPr>
              <a:t>Ax</a:t>
            </a:r>
            <a:r>
              <a:rPr lang="es-MX" b="0" i="1" u="none" strike="noStrike" baseline="0" dirty="0" err="1">
                <a:latin typeface="Times New Roman" panose="02020603050405020304" pitchFamily="18" charset="0"/>
                <a:cs typeface="Times New Roman" panose="02020603050405020304" pitchFamily="18" charset="0"/>
              </a:rPr>
              <a:t>e</a:t>
            </a:r>
            <a:r>
              <a:rPr lang="es-MX" b="0" i="1" u="none" strike="noStrike" baseline="30000" dirty="0" err="1">
                <a:latin typeface="Times New Roman" panose="02020603050405020304" pitchFamily="18" charset="0"/>
                <a:cs typeface="Times New Roman" panose="02020603050405020304" pitchFamily="18" charset="0"/>
              </a:rPr>
              <a:t>x</a:t>
            </a:r>
            <a:r>
              <a:rPr lang="es-MX" b="0" i="1" u="none" strike="noStrike" baseline="0" dirty="0">
                <a:latin typeface="Times New Roman" panose="02020603050405020304" pitchFamily="18" charset="0"/>
                <a:cs typeface="Times New Roman" panose="02020603050405020304" pitchFamily="18" charset="0"/>
              </a:rPr>
              <a:t> -4</a:t>
            </a:r>
            <a:r>
              <a:rPr lang="es-MX" i="1" dirty="0">
                <a:solidFill>
                  <a:srgbClr val="000000"/>
                </a:solidFill>
                <a:latin typeface="Times New Roman" panose="02020603050405020304" pitchFamily="18" charset="0"/>
                <a:cs typeface="Times New Roman" panose="02020603050405020304" pitchFamily="18" charset="0"/>
              </a:rPr>
              <a:t>B</a:t>
            </a:r>
            <a:r>
              <a:rPr lang="es-MX" b="0" i="1" u="none" strike="noStrike" baseline="0" dirty="0">
                <a:solidFill>
                  <a:srgbClr val="000000"/>
                </a:solidFill>
                <a:latin typeface="Times New Roman" panose="02020603050405020304" pitchFamily="18" charset="0"/>
                <a:cs typeface="Times New Roman" panose="02020603050405020304" pitchFamily="18" charset="0"/>
              </a:rPr>
              <a:t>cos(</a:t>
            </a:r>
            <a:r>
              <a:rPr lang="es-MX"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2</a:t>
            </a:r>
            <a:r>
              <a:rPr lang="es-MX" b="0" i="1" u="none" strike="noStrike" baseline="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s-MX" b="0" i="1" u="none" strike="noStrike" baseline="0" dirty="0">
                <a:solidFill>
                  <a:srgbClr val="000000"/>
                </a:solidFill>
                <a:latin typeface="Times New Roman" panose="02020603050405020304" pitchFamily="18" charset="0"/>
                <a:cs typeface="Times New Roman" panose="02020603050405020304" pitchFamily="18" charset="0"/>
              </a:rPr>
              <a:t> 4Csen(</a:t>
            </a:r>
            <a:r>
              <a:rPr lang="es-MX"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2</a:t>
            </a:r>
            <a:r>
              <a:rPr lang="es-MX" b="0" i="1" u="none" strike="noStrike" baseline="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 2</a:t>
            </a:r>
            <a:r>
              <a:rPr lang="es-MX" i="1" dirty="0">
                <a:latin typeface="Times New Roman" panose="02020603050405020304" pitchFamily="18" charset="0"/>
                <a:cs typeface="Times New Roman" panose="02020603050405020304" pitchFamily="18" charset="0"/>
              </a:rPr>
              <a:t>A</a:t>
            </a:r>
            <a:r>
              <a:rPr lang="es-MX" b="0" i="1" u="none" strike="noStrike" baseline="0" dirty="0">
                <a:latin typeface="Times New Roman" panose="02020603050405020304" pitchFamily="18" charset="0"/>
                <a:cs typeface="Times New Roman" panose="02020603050405020304" pitchFamily="18" charset="0"/>
              </a:rPr>
              <a:t>e</a:t>
            </a:r>
            <a:r>
              <a:rPr lang="es-MX" b="0" i="1" u="none" strike="noStrike" baseline="30000" dirty="0">
                <a:latin typeface="Times New Roman" panose="02020603050405020304" pitchFamily="18" charset="0"/>
                <a:cs typeface="Times New Roman" panose="02020603050405020304" pitchFamily="18" charset="0"/>
              </a:rPr>
              <a:t>x</a:t>
            </a:r>
            <a:r>
              <a:rPr lang="es-MX" i="1" dirty="0">
                <a:latin typeface="Times New Roman" panose="02020603050405020304" pitchFamily="18" charset="0"/>
                <a:cs typeface="Times New Roman" panose="02020603050405020304" pitchFamily="18" charset="0"/>
              </a:rPr>
              <a:t>+ </a:t>
            </a:r>
            <a:r>
              <a:rPr lang="es-MX" i="1" dirty="0" err="1">
                <a:latin typeface="Times New Roman" panose="02020603050405020304" pitchFamily="18" charset="0"/>
                <a:cs typeface="Times New Roman" panose="02020603050405020304" pitchFamily="18" charset="0"/>
              </a:rPr>
              <a:t>Ax</a:t>
            </a:r>
            <a:r>
              <a:rPr lang="es-MX" b="0" i="1" u="none" strike="noStrike" baseline="0" dirty="0" err="1">
                <a:latin typeface="Times New Roman" panose="02020603050405020304" pitchFamily="18" charset="0"/>
                <a:cs typeface="Times New Roman" panose="02020603050405020304" pitchFamily="18" charset="0"/>
              </a:rPr>
              <a:t>e</a:t>
            </a:r>
            <a:r>
              <a:rPr lang="es-MX" b="0" i="1" u="none" strike="noStrike" baseline="30000" dirty="0" err="1">
                <a:latin typeface="Times New Roman" panose="02020603050405020304" pitchFamily="18" charset="0"/>
                <a:cs typeface="Times New Roman" panose="02020603050405020304" pitchFamily="18" charset="0"/>
              </a:rPr>
              <a:t>x</a:t>
            </a:r>
            <a:r>
              <a:rPr lang="es-MX" b="0" i="1" u="none" strike="noStrike" baseline="0" dirty="0">
                <a:latin typeface="Times New Roman" panose="02020603050405020304" pitchFamily="18" charset="0"/>
                <a:cs typeface="Times New Roman" panose="02020603050405020304" pitchFamily="18" charset="0"/>
              </a:rPr>
              <a:t> -4</a:t>
            </a:r>
            <a:r>
              <a:rPr lang="es-MX" i="1" dirty="0">
                <a:solidFill>
                  <a:srgbClr val="000000"/>
                </a:solidFill>
                <a:latin typeface="Times New Roman" panose="02020603050405020304" pitchFamily="18" charset="0"/>
                <a:cs typeface="Times New Roman" panose="02020603050405020304" pitchFamily="18" charset="0"/>
              </a:rPr>
              <a:t>B</a:t>
            </a:r>
            <a:r>
              <a:rPr lang="es-MX" b="0" i="1" u="none" strike="noStrike" baseline="0" dirty="0">
                <a:solidFill>
                  <a:srgbClr val="000000"/>
                </a:solidFill>
                <a:latin typeface="Times New Roman" panose="02020603050405020304" pitchFamily="18" charset="0"/>
                <a:cs typeface="Times New Roman" panose="02020603050405020304" pitchFamily="18" charset="0"/>
              </a:rPr>
              <a:t>cos(</a:t>
            </a:r>
            <a:r>
              <a:rPr lang="es-MX"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2</a:t>
            </a:r>
            <a:r>
              <a:rPr lang="es-MX" b="0" i="1" u="none" strike="noStrike" baseline="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x)-4</a:t>
            </a:r>
            <a:r>
              <a:rPr lang="es-MX" b="0" i="1" u="none" strike="noStrike" baseline="0" dirty="0">
                <a:solidFill>
                  <a:srgbClr val="000000"/>
                </a:solidFill>
                <a:latin typeface="Times New Roman" panose="02020603050405020304" pitchFamily="18" charset="0"/>
                <a:cs typeface="Times New Roman" panose="02020603050405020304" pitchFamily="18" charset="0"/>
              </a:rPr>
              <a:t>Csen(</a:t>
            </a:r>
            <a:r>
              <a:rPr lang="es-MX"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2</a:t>
            </a:r>
            <a:r>
              <a:rPr lang="es-MX" b="0" i="1" u="none" strike="noStrike" baseline="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p>
        </p:txBody>
      </p:sp>
    </p:spTree>
    <p:extLst>
      <p:ext uri="{BB962C8B-B14F-4D97-AF65-F5344CB8AC3E}">
        <p14:creationId xmlns:p14="http://schemas.microsoft.com/office/powerpoint/2010/main" val="2113742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19</a:t>
            </a:fld>
            <a:endParaRPr lang="en-US" dirty="0"/>
          </a:p>
        </p:txBody>
      </p:sp>
      <p:sp>
        <p:nvSpPr>
          <p:cNvPr id="7" name="CuadroTexto 6">
            <a:extLst>
              <a:ext uri="{FF2B5EF4-FFF2-40B4-BE49-F238E27FC236}">
                <a16:creationId xmlns:a16="http://schemas.microsoft.com/office/drawing/2014/main" id="{C83D63EC-519A-469F-8A5E-465A5ECAD358}"/>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ECUACIONES DIFERENCIALES DE </a:t>
            </a:r>
            <a:r>
              <a:rPr lang="es-MX" b="1" dirty="0">
                <a:solidFill>
                  <a:schemeClr val="accent5">
                    <a:lumMod val="75000"/>
                  </a:schemeClr>
                </a:solidFill>
                <a:latin typeface="Arial" panose="020B0604020202020204" pitchFamily="34" charset="0"/>
                <a:cs typeface="Arial" panose="020B0604020202020204" pitchFamily="34" charset="0"/>
              </a:rPr>
              <a:t>SEGUNDO</a:t>
            </a:r>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8" name="CuadroTexto 17">
                <a:extLst>
                  <a:ext uri="{FF2B5EF4-FFF2-40B4-BE49-F238E27FC236}">
                    <a16:creationId xmlns:a16="http://schemas.microsoft.com/office/drawing/2014/main" id="{B428116E-6416-4D49-B1E5-12DFFF45D3EA}"/>
                  </a:ext>
                </a:extLst>
              </p:cNvPr>
              <p:cNvSpPr txBox="1"/>
              <p:nvPr/>
            </p:nvSpPr>
            <p:spPr>
              <a:xfrm>
                <a:off x="243854" y="994942"/>
                <a:ext cx="8393285" cy="4453720"/>
              </a:xfrm>
              <a:prstGeom prst="rect">
                <a:avLst/>
              </a:prstGeom>
              <a:noFill/>
            </p:spPr>
            <p:txBody>
              <a:bodyPr wrap="square">
                <a:spAutoFit/>
              </a:bodyPr>
              <a:lstStyle/>
              <a:p>
                <a:r>
                  <a:rPr lang="es-MX" i="1" dirty="0">
                    <a:solidFill>
                      <a:srgbClr val="000000"/>
                    </a:solidFill>
                    <a:latin typeface="Times New Roman" panose="02020603050405020304" pitchFamily="18" charset="0"/>
                    <a:cs typeface="Times New Roman" panose="02020603050405020304" pitchFamily="18" charset="0"/>
                  </a:rPr>
                  <a:t>reemplazando</a:t>
                </a:r>
                <a:r>
                  <a:rPr lang="es-MX" b="0" i="1" u="none" strike="noStrike" baseline="0" dirty="0">
                    <a:latin typeface="Times New Roman" panose="02020603050405020304" pitchFamily="18" charset="0"/>
                    <a:cs typeface="Times New Roman" panose="02020603050405020304" pitchFamily="18" charset="0"/>
                  </a:rPr>
                  <a:t> en la </a:t>
                </a:r>
                <a:r>
                  <a:rPr lang="es-MX" b="0" i="1" u="none" strike="noStrike" baseline="0" dirty="0" err="1">
                    <a:latin typeface="Times New Roman" panose="02020603050405020304" pitchFamily="18" charset="0"/>
                    <a:cs typeface="Times New Roman" panose="02020603050405020304" pitchFamily="18" charset="0"/>
                  </a:rPr>
                  <a:t>ec</a:t>
                </a:r>
                <a:r>
                  <a:rPr lang="es-MX" b="0" i="1" u="none" strike="noStrike" baseline="0" dirty="0">
                    <a:latin typeface="Times New Roman" panose="02020603050405020304" pitchFamily="18" charset="0"/>
                    <a:cs typeface="Times New Roman" panose="02020603050405020304" pitchFamily="18" charset="0"/>
                  </a:rPr>
                  <a:t> diferencial: y´´- y´= </a:t>
                </a:r>
                <a:r>
                  <a:rPr lang="es-MX" i="1" dirty="0">
                    <a:solidFill>
                      <a:srgbClr val="000000"/>
                    </a:solidFill>
                    <a:latin typeface="Times New Roman" panose="02020603050405020304" pitchFamily="18" charset="0"/>
                    <a:cs typeface="Times New Roman" panose="02020603050405020304" pitchFamily="18" charset="0"/>
                  </a:rPr>
                  <a:t>5 </a:t>
                </a:r>
                <a:r>
                  <a:rPr lang="es-MX" b="0" i="1" u="none" strike="noStrike" baseline="0" dirty="0">
                    <a:solidFill>
                      <a:srgbClr val="000000"/>
                    </a:solidFill>
                    <a:latin typeface="Times New Roman" panose="02020603050405020304" pitchFamily="18" charset="0"/>
                    <a:cs typeface="Times New Roman" panose="02020603050405020304" pitchFamily="18" charset="0"/>
                  </a:rPr>
                  <a:t>e</a:t>
                </a:r>
                <a:r>
                  <a:rPr lang="es-MX" b="0" i="1" u="none" strike="noStrike" baseline="30000" dirty="0">
                    <a:solidFill>
                      <a:srgbClr val="000000"/>
                    </a:solidFill>
                    <a:latin typeface="Times New Roman" panose="02020603050405020304" pitchFamily="18" charset="0"/>
                    <a:cs typeface="Times New Roman" panose="02020603050405020304" pitchFamily="18" charset="0"/>
                  </a:rPr>
                  <a:t>x </a:t>
                </a:r>
                <a:r>
                  <a:rPr lang="es-MX" b="0" i="1" u="none" strike="noStrike" dirty="0">
                    <a:solidFill>
                      <a:srgbClr val="000000"/>
                    </a:solidFill>
                    <a:latin typeface="Times New Roman" panose="02020603050405020304" pitchFamily="18" charset="0"/>
                    <a:cs typeface="Times New Roman" panose="02020603050405020304" pitchFamily="18" charset="0"/>
                  </a:rPr>
                  <a:t>+</a:t>
                </a:r>
                <a:r>
                  <a:rPr lang="es-MX" i="1" dirty="0">
                    <a:solidFill>
                      <a:srgbClr val="000000"/>
                    </a:solidFill>
                    <a:latin typeface="Times New Roman" panose="02020603050405020304" pitchFamily="18" charset="0"/>
                    <a:cs typeface="Times New Roman" panose="02020603050405020304" pitchFamily="18" charset="0"/>
                  </a:rPr>
                  <a:t> sen(2x) </a:t>
                </a:r>
              </a:p>
              <a:p>
                <a:endParaRPr lang="es-MX" b="0" i="1" u="none" strike="noStrike" baseline="0" dirty="0">
                  <a:solidFill>
                    <a:srgbClr val="000000"/>
                  </a:solidFill>
                  <a:latin typeface="Times New Roman" panose="02020603050405020304" pitchFamily="18" charset="0"/>
                  <a:cs typeface="Times New Roman" panose="02020603050405020304" pitchFamily="18" charset="0"/>
                </a:endParaRPr>
              </a:p>
              <a:p>
                <a:r>
                  <a:rPr lang="es-MX"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2</a:t>
                </a:r>
                <a:r>
                  <a:rPr lang="es-MX" i="1" dirty="0">
                    <a:latin typeface="Times New Roman" panose="02020603050405020304" pitchFamily="18" charset="0"/>
                    <a:cs typeface="Times New Roman" panose="02020603050405020304" pitchFamily="18" charset="0"/>
                  </a:rPr>
                  <a:t>Ae</a:t>
                </a:r>
                <a:r>
                  <a:rPr lang="es-MX" i="1" baseline="30000" dirty="0">
                    <a:latin typeface="Times New Roman" panose="02020603050405020304" pitchFamily="18" charset="0"/>
                    <a:cs typeface="Times New Roman" panose="02020603050405020304" pitchFamily="18" charset="0"/>
                  </a:rPr>
                  <a:t>x</a:t>
                </a:r>
                <a:r>
                  <a:rPr lang="es-MX" i="1" dirty="0">
                    <a:latin typeface="Times New Roman" panose="02020603050405020304" pitchFamily="18" charset="0"/>
                    <a:cs typeface="Times New Roman" panose="02020603050405020304" pitchFamily="18" charset="0"/>
                  </a:rPr>
                  <a:t>+ </a:t>
                </a:r>
                <a:r>
                  <a:rPr lang="es-MX" i="1" dirty="0" err="1">
                    <a:latin typeface="Times New Roman" panose="02020603050405020304" pitchFamily="18" charset="0"/>
                    <a:cs typeface="Times New Roman" panose="02020603050405020304" pitchFamily="18" charset="0"/>
                  </a:rPr>
                  <a:t>Axe</a:t>
                </a:r>
                <a:r>
                  <a:rPr lang="es-MX" i="1" baseline="30000" dirty="0" err="1">
                    <a:latin typeface="Times New Roman" panose="02020603050405020304" pitchFamily="18" charset="0"/>
                    <a:cs typeface="Times New Roman" panose="02020603050405020304" pitchFamily="18" charset="0"/>
                  </a:rPr>
                  <a:t>x</a:t>
                </a:r>
                <a:r>
                  <a:rPr lang="es-MX" i="1" dirty="0">
                    <a:latin typeface="Times New Roman" panose="02020603050405020304" pitchFamily="18" charset="0"/>
                    <a:cs typeface="Times New Roman" panose="02020603050405020304" pitchFamily="18" charset="0"/>
                  </a:rPr>
                  <a:t> -4</a:t>
                </a:r>
                <a:r>
                  <a:rPr lang="es-MX" i="1" dirty="0">
                    <a:solidFill>
                      <a:srgbClr val="000000"/>
                    </a:solidFill>
                    <a:latin typeface="Times New Roman" panose="02020603050405020304" pitchFamily="18" charset="0"/>
                    <a:cs typeface="Times New Roman" panose="02020603050405020304" pitchFamily="18" charset="0"/>
                  </a:rPr>
                  <a:t>Bcos(</a:t>
                </a:r>
                <a:r>
                  <a:rPr lang="es-MX"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2x)-4</a:t>
                </a:r>
                <a:r>
                  <a:rPr lang="es-MX" i="1" dirty="0">
                    <a:solidFill>
                      <a:srgbClr val="000000"/>
                    </a:solidFill>
                    <a:latin typeface="Times New Roman" panose="02020603050405020304" pitchFamily="18" charset="0"/>
                    <a:cs typeface="Times New Roman" panose="02020603050405020304" pitchFamily="18" charset="0"/>
                  </a:rPr>
                  <a:t>Csen(</a:t>
                </a:r>
                <a:r>
                  <a:rPr lang="es-MX"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2x)-</a:t>
                </a:r>
                <a:r>
                  <a:rPr lang="es-MX" i="1" dirty="0" err="1">
                    <a:latin typeface="Times New Roman" panose="02020603050405020304" pitchFamily="18" charset="0"/>
                    <a:cs typeface="Times New Roman" panose="02020603050405020304" pitchFamily="18" charset="0"/>
                  </a:rPr>
                  <a:t>A</a:t>
                </a:r>
                <a:r>
                  <a:rPr lang="es-MX" b="0" i="1" u="none" strike="noStrike" baseline="0" dirty="0" err="1">
                    <a:latin typeface="Times New Roman" panose="02020603050405020304" pitchFamily="18" charset="0"/>
                    <a:cs typeface="Times New Roman" panose="02020603050405020304" pitchFamily="18" charset="0"/>
                  </a:rPr>
                  <a:t>e</a:t>
                </a:r>
                <a:r>
                  <a:rPr lang="es-MX" b="0" i="1" u="none" strike="noStrike" baseline="30000" dirty="0" err="1">
                    <a:latin typeface="Times New Roman" panose="02020603050405020304" pitchFamily="18" charset="0"/>
                    <a:cs typeface="Times New Roman" panose="02020603050405020304" pitchFamily="18" charset="0"/>
                  </a:rPr>
                  <a:t>x</a:t>
                </a:r>
                <a:r>
                  <a:rPr lang="es-MX" b="0" i="1" u="none" strike="noStrike" dirty="0">
                    <a:latin typeface="Times New Roman" panose="02020603050405020304" pitchFamily="18" charset="0"/>
                    <a:cs typeface="Times New Roman" panose="02020603050405020304" pitchFamily="18" charset="0"/>
                  </a:rPr>
                  <a:t>-</a:t>
                </a:r>
                <a:r>
                  <a:rPr lang="es-MX" i="1" dirty="0">
                    <a:latin typeface="Times New Roman" panose="02020603050405020304" pitchFamily="18" charset="0"/>
                    <a:cs typeface="Times New Roman" panose="02020603050405020304" pitchFamily="18" charset="0"/>
                  </a:rPr>
                  <a:t> </a:t>
                </a:r>
                <a:r>
                  <a:rPr lang="es-MX" i="1" dirty="0" err="1">
                    <a:latin typeface="Times New Roman" panose="02020603050405020304" pitchFamily="18" charset="0"/>
                    <a:cs typeface="Times New Roman" panose="02020603050405020304" pitchFamily="18" charset="0"/>
                  </a:rPr>
                  <a:t>Ax</a:t>
                </a:r>
                <a:r>
                  <a:rPr lang="es-MX" b="0" i="1" u="none" strike="noStrike" baseline="0" dirty="0" err="1">
                    <a:latin typeface="Times New Roman" panose="02020603050405020304" pitchFamily="18" charset="0"/>
                    <a:cs typeface="Times New Roman" panose="02020603050405020304" pitchFamily="18" charset="0"/>
                  </a:rPr>
                  <a:t>e</a:t>
                </a:r>
                <a:r>
                  <a:rPr lang="es-MX" b="0" i="1" u="none" strike="noStrike" baseline="30000" dirty="0" err="1">
                    <a:latin typeface="Times New Roman" panose="02020603050405020304" pitchFamily="18" charset="0"/>
                    <a:cs typeface="Times New Roman" panose="02020603050405020304" pitchFamily="18" charset="0"/>
                  </a:rPr>
                  <a:t>x</a:t>
                </a:r>
                <a:r>
                  <a:rPr lang="es-MX" b="0" i="1" u="none" strike="noStrike" baseline="0" dirty="0">
                    <a:latin typeface="Times New Roman" panose="02020603050405020304" pitchFamily="18" charset="0"/>
                    <a:cs typeface="Times New Roman" panose="02020603050405020304" pitchFamily="18" charset="0"/>
                  </a:rPr>
                  <a:t> -2</a:t>
                </a:r>
                <a:r>
                  <a:rPr lang="es-MX" i="1" dirty="0">
                    <a:solidFill>
                      <a:srgbClr val="000000"/>
                    </a:solidFill>
                    <a:latin typeface="Times New Roman" panose="02020603050405020304" pitchFamily="18" charset="0"/>
                    <a:cs typeface="Times New Roman" panose="02020603050405020304" pitchFamily="18" charset="0"/>
                  </a:rPr>
                  <a:t>B</a:t>
                </a:r>
                <a:r>
                  <a:rPr lang="es-MX" b="0" i="1" u="none" strike="noStrike" baseline="0" dirty="0">
                    <a:solidFill>
                      <a:srgbClr val="000000"/>
                    </a:solidFill>
                    <a:latin typeface="Times New Roman" panose="02020603050405020304" pitchFamily="18" charset="0"/>
                    <a:cs typeface="Times New Roman" panose="02020603050405020304" pitchFamily="18" charset="0"/>
                  </a:rPr>
                  <a:t> sen(</a:t>
                </a:r>
                <a:r>
                  <a:rPr lang="es-MX"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2</a:t>
                </a:r>
                <a:r>
                  <a:rPr lang="es-MX" b="0" i="1" u="none" strike="noStrike" baseline="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s-MX" b="0" i="1" u="none" strike="noStrike" baseline="0" dirty="0">
                    <a:solidFill>
                      <a:srgbClr val="000000"/>
                    </a:solidFill>
                    <a:latin typeface="Times New Roman" panose="02020603050405020304" pitchFamily="18" charset="0"/>
                    <a:cs typeface="Times New Roman" panose="02020603050405020304" pitchFamily="18" charset="0"/>
                  </a:rPr>
                  <a:t> 2C cos(</a:t>
                </a:r>
                <a:r>
                  <a:rPr lang="es-MX"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2</a:t>
                </a:r>
                <a:r>
                  <a:rPr lang="es-MX" b="0" i="1" u="none" strike="noStrike" baseline="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 </a:t>
                </a:r>
                <a:r>
                  <a:rPr lang="es-MX" b="0" i="1" u="none" strike="noStrike" baseline="0" dirty="0">
                    <a:latin typeface="Times New Roman" panose="02020603050405020304" pitchFamily="18" charset="0"/>
                    <a:cs typeface="Times New Roman" panose="02020603050405020304" pitchFamily="18" charset="0"/>
                  </a:rPr>
                  <a:t>= </a:t>
                </a:r>
                <a:r>
                  <a:rPr lang="es-MX" i="1" dirty="0">
                    <a:solidFill>
                      <a:srgbClr val="000000"/>
                    </a:solidFill>
                    <a:latin typeface="Times New Roman" panose="02020603050405020304" pitchFamily="18" charset="0"/>
                    <a:cs typeface="Times New Roman" panose="02020603050405020304" pitchFamily="18" charset="0"/>
                  </a:rPr>
                  <a:t>5 </a:t>
                </a:r>
                <a:r>
                  <a:rPr lang="es-MX" b="0" i="1" u="none" strike="noStrike" baseline="0" dirty="0">
                    <a:solidFill>
                      <a:srgbClr val="000000"/>
                    </a:solidFill>
                    <a:latin typeface="Times New Roman" panose="02020603050405020304" pitchFamily="18" charset="0"/>
                    <a:cs typeface="Times New Roman" panose="02020603050405020304" pitchFamily="18" charset="0"/>
                  </a:rPr>
                  <a:t>e</a:t>
                </a:r>
                <a:r>
                  <a:rPr lang="es-MX" b="0" i="1" u="none" strike="noStrike" baseline="30000" dirty="0">
                    <a:solidFill>
                      <a:srgbClr val="000000"/>
                    </a:solidFill>
                    <a:latin typeface="Times New Roman" panose="02020603050405020304" pitchFamily="18" charset="0"/>
                    <a:cs typeface="Times New Roman" panose="02020603050405020304" pitchFamily="18" charset="0"/>
                  </a:rPr>
                  <a:t>x </a:t>
                </a:r>
                <a:r>
                  <a:rPr lang="es-MX" b="0" i="1" u="none" strike="noStrike" dirty="0">
                    <a:solidFill>
                      <a:srgbClr val="000000"/>
                    </a:solidFill>
                    <a:latin typeface="Times New Roman" panose="02020603050405020304" pitchFamily="18" charset="0"/>
                    <a:cs typeface="Times New Roman" panose="02020603050405020304" pitchFamily="18" charset="0"/>
                  </a:rPr>
                  <a:t>+</a:t>
                </a:r>
                <a:r>
                  <a:rPr lang="es-MX" i="1" dirty="0">
                    <a:solidFill>
                      <a:srgbClr val="000000"/>
                    </a:solidFill>
                    <a:latin typeface="Times New Roman" panose="02020603050405020304" pitchFamily="18" charset="0"/>
                    <a:cs typeface="Times New Roman" panose="02020603050405020304" pitchFamily="18" charset="0"/>
                  </a:rPr>
                  <a:t> sen(2x)</a:t>
                </a:r>
                <a:endParaRPr lang="es-MX" b="0" i="1" u="none" strike="noStrike" baseline="0" dirty="0">
                  <a:solidFill>
                    <a:srgbClr val="000000"/>
                  </a:solidFill>
                  <a:latin typeface="Times New Roman" panose="02020603050405020304" pitchFamily="18" charset="0"/>
                  <a:cs typeface="Times New Roman" panose="02020603050405020304" pitchFamily="18" charset="0"/>
                </a:endParaRPr>
              </a:p>
              <a:p>
                <a:endParaRPr lang="es-MX" b="0" i="1" u="none" strike="noStrike" baseline="0" dirty="0">
                  <a:latin typeface="Times New Roman" panose="02020603050405020304" pitchFamily="18" charset="0"/>
                  <a:cs typeface="Times New Roman" panose="02020603050405020304" pitchFamily="18" charset="0"/>
                </a:endParaRPr>
              </a:p>
              <a:p>
                <a:r>
                  <a:rPr lang="es-MX" i="1" dirty="0" err="1">
                    <a:latin typeface="Times New Roman" panose="02020603050405020304" pitchFamily="18" charset="0"/>
                    <a:cs typeface="Times New Roman" panose="02020603050405020304" pitchFamily="18" charset="0"/>
                  </a:rPr>
                  <a:t>A</a:t>
                </a:r>
                <a:r>
                  <a:rPr lang="es-MX" b="0" i="1" u="none" strike="noStrike" baseline="0" dirty="0" err="1">
                    <a:latin typeface="Times New Roman" panose="02020603050405020304" pitchFamily="18" charset="0"/>
                    <a:cs typeface="Times New Roman" panose="02020603050405020304" pitchFamily="18" charset="0"/>
                  </a:rPr>
                  <a:t>e</a:t>
                </a:r>
                <a:r>
                  <a:rPr lang="es-MX" b="0" i="1" u="none" strike="noStrike" baseline="30000" dirty="0" err="1">
                    <a:latin typeface="Times New Roman" panose="02020603050405020304" pitchFamily="18" charset="0"/>
                    <a:cs typeface="Times New Roman" panose="02020603050405020304" pitchFamily="18" charset="0"/>
                  </a:rPr>
                  <a:t>x</a:t>
                </a:r>
                <a:r>
                  <a:rPr lang="es-MX" b="0" i="1" u="none" strike="noStrike" baseline="0" dirty="0">
                    <a:latin typeface="Times New Roman" panose="02020603050405020304" pitchFamily="18" charset="0"/>
                    <a:cs typeface="Times New Roman" panose="02020603050405020304" pitchFamily="18" charset="0"/>
                  </a:rPr>
                  <a:t> +(-4</a:t>
                </a:r>
                <a:r>
                  <a:rPr lang="es-MX" i="1" dirty="0">
                    <a:solidFill>
                      <a:srgbClr val="000000"/>
                    </a:solidFill>
                    <a:latin typeface="Times New Roman" panose="02020603050405020304" pitchFamily="18" charset="0"/>
                    <a:cs typeface="Times New Roman" panose="02020603050405020304" pitchFamily="18" charset="0"/>
                  </a:rPr>
                  <a:t>B-2C)</a:t>
                </a:r>
                <a:r>
                  <a:rPr lang="es-MX" b="0" i="1" u="none" strike="noStrike" baseline="0" dirty="0">
                    <a:solidFill>
                      <a:srgbClr val="000000"/>
                    </a:solidFill>
                    <a:latin typeface="Times New Roman" panose="02020603050405020304" pitchFamily="18" charset="0"/>
                    <a:cs typeface="Times New Roman" panose="02020603050405020304" pitchFamily="18" charset="0"/>
                  </a:rPr>
                  <a:t>cos(</a:t>
                </a:r>
                <a:r>
                  <a:rPr lang="es-MX"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2</a:t>
                </a:r>
                <a:r>
                  <a:rPr lang="es-MX" b="0" i="1" u="none" strike="noStrike" baseline="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x)+(-4</a:t>
                </a:r>
                <a:r>
                  <a:rPr lang="es-MX" b="0" i="1" u="none" strike="noStrike" baseline="0" dirty="0">
                    <a:solidFill>
                      <a:srgbClr val="000000"/>
                    </a:solidFill>
                    <a:latin typeface="Times New Roman" panose="02020603050405020304" pitchFamily="18" charset="0"/>
                    <a:cs typeface="Times New Roman" panose="02020603050405020304" pitchFamily="18" charset="0"/>
                  </a:rPr>
                  <a:t>C</a:t>
                </a:r>
                <a:r>
                  <a:rPr lang="es-MX" b="0" i="1" u="none" strike="noStrike" baseline="0" dirty="0">
                    <a:latin typeface="Times New Roman" panose="02020603050405020304" pitchFamily="18" charset="0"/>
                    <a:cs typeface="Times New Roman" panose="02020603050405020304" pitchFamily="18" charset="0"/>
                  </a:rPr>
                  <a:t>-2</a:t>
                </a:r>
                <a:r>
                  <a:rPr lang="es-MX" i="1" dirty="0">
                    <a:solidFill>
                      <a:srgbClr val="000000"/>
                    </a:solidFill>
                    <a:latin typeface="Times New Roman" panose="02020603050405020304" pitchFamily="18" charset="0"/>
                    <a:cs typeface="Times New Roman" panose="02020603050405020304" pitchFamily="18" charset="0"/>
                  </a:rPr>
                  <a:t>B) </a:t>
                </a:r>
                <a:r>
                  <a:rPr lang="es-MX" b="0" i="1" u="none" strike="noStrike" baseline="0" dirty="0">
                    <a:solidFill>
                      <a:srgbClr val="000000"/>
                    </a:solidFill>
                    <a:latin typeface="Times New Roman" panose="02020603050405020304" pitchFamily="18" charset="0"/>
                    <a:cs typeface="Times New Roman" panose="02020603050405020304" pitchFamily="18" charset="0"/>
                  </a:rPr>
                  <a:t>sen(</a:t>
                </a:r>
                <a:r>
                  <a:rPr lang="es-MX"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2</a:t>
                </a:r>
                <a:r>
                  <a:rPr lang="es-MX" b="0" i="1" u="none" strike="noStrike" baseline="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 </a:t>
                </a:r>
                <a:r>
                  <a:rPr lang="es-MX" b="0" i="1" u="none" strike="noStrike" baseline="0" dirty="0">
                    <a:latin typeface="Times New Roman" panose="02020603050405020304" pitchFamily="18" charset="0"/>
                    <a:cs typeface="Times New Roman" panose="02020603050405020304" pitchFamily="18" charset="0"/>
                  </a:rPr>
                  <a:t>= </a:t>
                </a:r>
                <a:r>
                  <a:rPr lang="es-MX" i="1" dirty="0">
                    <a:solidFill>
                      <a:srgbClr val="000000"/>
                    </a:solidFill>
                    <a:latin typeface="Times New Roman" panose="02020603050405020304" pitchFamily="18" charset="0"/>
                    <a:cs typeface="Times New Roman" panose="02020603050405020304" pitchFamily="18" charset="0"/>
                  </a:rPr>
                  <a:t>5 </a:t>
                </a:r>
                <a:r>
                  <a:rPr lang="es-MX" b="0" i="1" u="none" strike="noStrike" baseline="0" dirty="0">
                    <a:solidFill>
                      <a:srgbClr val="000000"/>
                    </a:solidFill>
                    <a:latin typeface="Times New Roman" panose="02020603050405020304" pitchFamily="18" charset="0"/>
                    <a:cs typeface="Times New Roman" panose="02020603050405020304" pitchFamily="18" charset="0"/>
                  </a:rPr>
                  <a:t>e</a:t>
                </a:r>
                <a:r>
                  <a:rPr lang="es-MX" b="0" i="1" u="none" strike="noStrike" baseline="30000" dirty="0">
                    <a:solidFill>
                      <a:srgbClr val="000000"/>
                    </a:solidFill>
                    <a:latin typeface="Times New Roman" panose="02020603050405020304" pitchFamily="18" charset="0"/>
                    <a:cs typeface="Times New Roman" panose="02020603050405020304" pitchFamily="18" charset="0"/>
                  </a:rPr>
                  <a:t>x </a:t>
                </a:r>
                <a:r>
                  <a:rPr lang="es-MX" b="0" i="1" u="none" strike="noStrike" dirty="0">
                    <a:solidFill>
                      <a:srgbClr val="000000"/>
                    </a:solidFill>
                    <a:latin typeface="Times New Roman" panose="02020603050405020304" pitchFamily="18" charset="0"/>
                    <a:cs typeface="Times New Roman" panose="02020603050405020304" pitchFamily="18" charset="0"/>
                  </a:rPr>
                  <a:t>+</a:t>
                </a:r>
                <a:r>
                  <a:rPr lang="es-MX" i="1" dirty="0">
                    <a:solidFill>
                      <a:srgbClr val="000000"/>
                    </a:solidFill>
                    <a:latin typeface="Times New Roman" panose="02020603050405020304" pitchFamily="18" charset="0"/>
                    <a:cs typeface="Times New Roman" panose="02020603050405020304" pitchFamily="18" charset="0"/>
                  </a:rPr>
                  <a:t> sen(2x)</a:t>
                </a:r>
                <a:endParaRPr lang="es-MX" b="0" i="1" u="none" strike="noStrike" baseline="0" dirty="0">
                  <a:latin typeface="Times New Roman" panose="02020603050405020304" pitchFamily="18" charset="0"/>
                  <a:cs typeface="Times New Roman" panose="02020603050405020304" pitchFamily="18" charset="0"/>
                </a:endParaRPr>
              </a:p>
              <a:p>
                <a:endParaRPr lang="es-MX" b="0" i="1" u="none" strike="noStrike" baseline="0" dirty="0">
                  <a:latin typeface="Times New Roman" panose="02020603050405020304" pitchFamily="18" charset="0"/>
                  <a:cs typeface="Times New Roman" panose="02020603050405020304" pitchFamily="18" charset="0"/>
                </a:endParaRPr>
              </a:p>
              <a:p>
                <a:r>
                  <a:rPr lang="es-MX" b="0" i="1" u="none" strike="noStrike" baseline="0" dirty="0">
                    <a:latin typeface="Times New Roman" panose="02020603050405020304" pitchFamily="18" charset="0"/>
                    <a:cs typeface="Times New Roman" panose="02020603050405020304" pitchFamily="18" charset="0"/>
                  </a:rPr>
                  <a:t>Por igualación de parámetros:</a:t>
                </a:r>
                <a:r>
                  <a:rPr lang="es-MX" i="1" dirty="0">
                    <a:latin typeface="Times New Roman" panose="02020603050405020304" pitchFamily="18" charset="0"/>
                    <a:cs typeface="Times New Roman" panose="02020603050405020304" pitchFamily="18" charset="0"/>
                  </a:rPr>
                  <a:t> A=5    A=5</a:t>
                </a:r>
              </a:p>
              <a:p>
                <a:r>
                  <a:rPr lang="es-MX" i="1" dirty="0">
                    <a:latin typeface="Times New Roman" panose="02020603050405020304" pitchFamily="18" charset="0"/>
                    <a:cs typeface="Times New Roman" panose="02020603050405020304" pitchFamily="18" charset="0"/>
                  </a:rPr>
                  <a:t>                                                -4</a:t>
                </a:r>
                <a:r>
                  <a:rPr lang="es-MX" i="1" dirty="0">
                    <a:solidFill>
                      <a:srgbClr val="000000"/>
                    </a:solidFill>
                    <a:latin typeface="Times New Roman" panose="02020603050405020304" pitchFamily="18" charset="0"/>
                    <a:cs typeface="Times New Roman" panose="02020603050405020304" pitchFamily="18" charset="0"/>
                  </a:rPr>
                  <a:t>B-2C=0     C=-2B </a:t>
                </a:r>
              </a:p>
              <a:p>
                <a:r>
                  <a:rPr lang="es-MX"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-4(-2B)</a:t>
                </a:r>
                <a:r>
                  <a:rPr lang="es-MX" i="1" dirty="0">
                    <a:latin typeface="Times New Roman" panose="02020603050405020304" pitchFamily="18" charset="0"/>
                    <a:cs typeface="Times New Roman" panose="02020603050405020304" pitchFamily="18" charset="0"/>
                  </a:rPr>
                  <a:t>-2</a:t>
                </a:r>
                <a:r>
                  <a:rPr lang="es-MX" i="1" dirty="0">
                    <a:solidFill>
                      <a:srgbClr val="000000"/>
                    </a:solidFill>
                    <a:latin typeface="Times New Roman" panose="02020603050405020304" pitchFamily="18" charset="0"/>
                    <a:cs typeface="Times New Roman" panose="02020603050405020304" pitchFamily="18" charset="0"/>
                  </a:rPr>
                  <a:t>B=1         B=-1/6  C=1/3</a:t>
                </a:r>
              </a:p>
              <a:p>
                <a:endParaRPr lang="es-MX" i="1" dirty="0">
                  <a:solidFill>
                    <a:srgbClr val="000000"/>
                  </a:solidFill>
                  <a:latin typeface="Times New Roman" panose="02020603050405020304" pitchFamily="18" charset="0"/>
                  <a:cs typeface="Times New Roman" panose="02020603050405020304" pitchFamily="18" charset="0"/>
                </a:endParaRPr>
              </a:p>
              <a:p>
                <a:r>
                  <a:rPr lang="es-MX" b="0" i="1" u="none" strike="noStrike" baseline="0" dirty="0">
                    <a:latin typeface="Times New Roman" panose="02020603050405020304" pitchFamily="18" charset="0"/>
                    <a:cs typeface="Times New Roman" panose="02020603050405020304" pitchFamily="18" charset="0"/>
                  </a:rPr>
                  <a:t>luego</a:t>
                </a:r>
                <a:r>
                  <a:rPr lang="es-MX"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s-MX" i="1" dirty="0" err="1">
                    <a:solidFill>
                      <a:srgbClr val="000000"/>
                    </a:solidFill>
                    <a:latin typeface="Times New Roman" panose="02020603050405020304" pitchFamily="18" charset="0"/>
                    <a:cs typeface="Times New Roman" panose="02020603050405020304" pitchFamily="18" charset="0"/>
                  </a:rPr>
                  <a:t>y</a:t>
                </a:r>
                <a:r>
                  <a:rPr lang="es-MX" i="1" baseline="-25000" dirty="0" err="1">
                    <a:solidFill>
                      <a:srgbClr val="000000"/>
                    </a:solidFill>
                    <a:latin typeface="Times New Roman" panose="02020603050405020304" pitchFamily="18" charset="0"/>
                    <a:cs typeface="Times New Roman" panose="02020603050405020304" pitchFamily="18" charset="0"/>
                  </a:rPr>
                  <a:t>p</a:t>
                </a:r>
                <a:r>
                  <a:rPr lang="es-MX" i="1" baseline="-25000" dirty="0">
                    <a:solidFill>
                      <a:srgbClr val="000000"/>
                    </a:solidFill>
                    <a:latin typeface="Times New Roman" panose="02020603050405020304" pitchFamily="18" charset="0"/>
                    <a:cs typeface="Times New Roman" panose="02020603050405020304" pitchFamily="18" charset="0"/>
                  </a:rPr>
                  <a:t> </a:t>
                </a:r>
                <a:r>
                  <a:rPr lang="es-MX" i="1" dirty="0">
                    <a:solidFill>
                      <a:srgbClr val="000000"/>
                    </a:solidFill>
                    <a:latin typeface="Times New Roman" panose="02020603050405020304" pitchFamily="18" charset="0"/>
                    <a:cs typeface="Times New Roman" panose="02020603050405020304" pitchFamily="18" charset="0"/>
                  </a:rPr>
                  <a:t>=</a:t>
                </a:r>
                <a:r>
                  <a:rPr lang="es-MX" i="1" dirty="0">
                    <a:solidFill>
                      <a:schemeClr val="accent2">
                        <a:lumMod val="50000"/>
                      </a:schemeClr>
                    </a:solidFill>
                    <a:latin typeface="Times New Roman" panose="02020603050405020304" pitchFamily="18" charset="0"/>
                    <a:cs typeface="Times New Roman" panose="02020603050405020304" pitchFamily="18" charset="0"/>
                  </a:rPr>
                  <a:t> </a:t>
                </a:r>
                <a:r>
                  <a:rPr lang="es-MX" i="1" dirty="0" err="1">
                    <a:latin typeface="Times New Roman" panose="02020603050405020304" pitchFamily="18" charset="0"/>
                    <a:cs typeface="Times New Roman" panose="02020603050405020304" pitchFamily="18" charset="0"/>
                  </a:rPr>
                  <a:t>Axe</a:t>
                </a:r>
                <a:r>
                  <a:rPr lang="es-MX" i="1" baseline="30000" dirty="0" err="1">
                    <a:latin typeface="Times New Roman" panose="02020603050405020304" pitchFamily="18" charset="0"/>
                    <a:cs typeface="Times New Roman" panose="02020603050405020304" pitchFamily="18" charset="0"/>
                  </a:rPr>
                  <a:t>x</a:t>
                </a:r>
                <a:r>
                  <a:rPr lang="es-MX" i="1" dirty="0">
                    <a:latin typeface="Times New Roman" panose="02020603050405020304" pitchFamily="18" charset="0"/>
                    <a:cs typeface="Times New Roman" panose="02020603050405020304" pitchFamily="18" charset="0"/>
                  </a:rPr>
                  <a:t>+ </a:t>
                </a:r>
                <a:r>
                  <a:rPr lang="es-MX" i="1" dirty="0">
                    <a:solidFill>
                      <a:srgbClr val="000000"/>
                    </a:solidFill>
                    <a:latin typeface="Times New Roman" panose="02020603050405020304" pitchFamily="18" charset="0"/>
                    <a:cs typeface="Times New Roman" panose="02020603050405020304" pitchFamily="18" charset="0"/>
                  </a:rPr>
                  <a:t>B </a:t>
                </a:r>
                <a:r>
                  <a:rPr lang="es-MX" i="1" dirty="0" err="1">
                    <a:solidFill>
                      <a:srgbClr val="000000"/>
                    </a:solidFill>
                    <a:latin typeface="Times New Roman" panose="02020603050405020304" pitchFamily="18" charset="0"/>
                    <a:cs typeface="Times New Roman" panose="02020603050405020304" pitchFamily="18" charset="0"/>
                  </a:rPr>
                  <a:t>cos</a:t>
                </a:r>
                <a:r>
                  <a:rPr lang="es-MX" i="1" dirty="0">
                    <a:solidFill>
                      <a:srgbClr val="000000"/>
                    </a:solidFill>
                    <a:latin typeface="Times New Roman" panose="02020603050405020304" pitchFamily="18" charset="0"/>
                    <a:cs typeface="Times New Roman" panose="02020603050405020304" pitchFamily="18" charset="0"/>
                  </a:rPr>
                  <a:t>(</a:t>
                </a:r>
                <a:r>
                  <a:rPr lang="es-MX"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2x)+</a:t>
                </a:r>
                <a:r>
                  <a:rPr lang="es-MX" i="1" dirty="0">
                    <a:solidFill>
                      <a:srgbClr val="000000"/>
                    </a:solidFill>
                    <a:latin typeface="Times New Roman" panose="02020603050405020304" pitchFamily="18" charset="0"/>
                    <a:cs typeface="Times New Roman" panose="02020603050405020304" pitchFamily="18" charset="0"/>
                  </a:rPr>
                  <a:t> C </a:t>
                </a:r>
                <a:r>
                  <a:rPr lang="es-MX" i="1" dirty="0" err="1">
                    <a:solidFill>
                      <a:srgbClr val="000000"/>
                    </a:solidFill>
                    <a:latin typeface="Times New Roman" panose="02020603050405020304" pitchFamily="18" charset="0"/>
                    <a:cs typeface="Times New Roman" panose="02020603050405020304" pitchFamily="18" charset="0"/>
                  </a:rPr>
                  <a:t>sen</a:t>
                </a:r>
                <a:r>
                  <a:rPr lang="es-MX" i="1" dirty="0">
                    <a:solidFill>
                      <a:srgbClr val="000000"/>
                    </a:solidFill>
                    <a:latin typeface="Times New Roman" panose="02020603050405020304" pitchFamily="18" charset="0"/>
                    <a:cs typeface="Times New Roman" panose="02020603050405020304" pitchFamily="18" charset="0"/>
                  </a:rPr>
                  <a:t>(</a:t>
                </a:r>
                <a:r>
                  <a:rPr lang="es-MX"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2x)= </a:t>
                </a:r>
                <a:r>
                  <a:rPr lang="es-MX" i="1" dirty="0">
                    <a:solidFill>
                      <a:schemeClr val="accent2">
                        <a:lumMod val="50000"/>
                      </a:schemeClr>
                    </a:solidFill>
                    <a:latin typeface="Times New Roman" panose="02020603050405020304" pitchFamily="18" charset="0"/>
                    <a:cs typeface="Times New Roman" panose="02020603050405020304" pitchFamily="18" charset="0"/>
                  </a:rPr>
                  <a:t> </a:t>
                </a:r>
                <a:r>
                  <a:rPr lang="es-MX" i="1" dirty="0">
                    <a:latin typeface="Times New Roman" panose="02020603050405020304" pitchFamily="18" charset="0"/>
                    <a:cs typeface="Times New Roman" panose="02020603050405020304" pitchFamily="18" charset="0"/>
                  </a:rPr>
                  <a:t>5xe</a:t>
                </a:r>
                <a:r>
                  <a:rPr lang="es-MX" i="1" baseline="30000" dirty="0">
                    <a:latin typeface="Times New Roman" panose="02020603050405020304" pitchFamily="18" charset="0"/>
                    <a:cs typeface="Times New Roman" panose="02020603050405020304" pitchFamily="18" charset="0"/>
                  </a:rPr>
                  <a:t>x</a:t>
                </a:r>
                <a:r>
                  <a:rPr lang="es-MX" i="1" dirty="0">
                    <a:latin typeface="Times New Roman" panose="02020603050405020304" pitchFamily="18" charset="0"/>
                    <a:cs typeface="Times New Roman" panose="02020603050405020304" pitchFamily="18" charset="0"/>
                  </a:rPr>
                  <a:t>/(2+x)+ </a:t>
                </a:r>
                <a:r>
                  <a:rPr lang="es-MX" i="1" dirty="0">
                    <a:solidFill>
                      <a:srgbClr val="000000"/>
                    </a:solidFill>
                    <a:latin typeface="Times New Roman" panose="02020603050405020304" pitchFamily="18" charset="0"/>
                    <a:cs typeface="Times New Roman" panose="02020603050405020304" pitchFamily="18" charset="0"/>
                  </a:rPr>
                  <a:t>1/6. </a:t>
                </a:r>
                <a:r>
                  <a:rPr lang="es-MX" i="1" dirty="0" err="1">
                    <a:solidFill>
                      <a:srgbClr val="000000"/>
                    </a:solidFill>
                    <a:latin typeface="Times New Roman" panose="02020603050405020304" pitchFamily="18" charset="0"/>
                    <a:cs typeface="Times New Roman" panose="02020603050405020304" pitchFamily="18" charset="0"/>
                  </a:rPr>
                  <a:t>cos</a:t>
                </a:r>
                <a:r>
                  <a:rPr lang="es-MX" i="1" dirty="0">
                    <a:solidFill>
                      <a:srgbClr val="000000"/>
                    </a:solidFill>
                    <a:latin typeface="Times New Roman" panose="02020603050405020304" pitchFamily="18" charset="0"/>
                    <a:cs typeface="Times New Roman" panose="02020603050405020304" pitchFamily="18" charset="0"/>
                  </a:rPr>
                  <a:t>(</a:t>
                </a:r>
                <a:r>
                  <a:rPr lang="es-MX"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2x)-1/3.</a:t>
                </a:r>
                <a:r>
                  <a:rPr lang="es-MX" i="1" dirty="0">
                    <a:solidFill>
                      <a:srgbClr val="000000"/>
                    </a:solidFill>
                    <a:latin typeface="Times New Roman" panose="02020603050405020304" pitchFamily="18" charset="0"/>
                    <a:cs typeface="Times New Roman" panose="02020603050405020304" pitchFamily="18" charset="0"/>
                  </a:rPr>
                  <a:t> </a:t>
                </a:r>
                <a:r>
                  <a:rPr lang="es-MX" i="1" dirty="0" err="1">
                    <a:solidFill>
                      <a:srgbClr val="000000"/>
                    </a:solidFill>
                    <a:latin typeface="Times New Roman" panose="02020603050405020304" pitchFamily="18" charset="0"/>
                    <a:cs typeface="Times New Roman" panose="02020603050405020304" pitchFamily="18" charset="0"/>
                  </a:rPr>
                  <a:t>sen</a:t>
                </a:r>
                <a:r>
                  <a:rPr lang="es-MX" i="1" dirty="0">
                    <a:solidFill>
                      <a:srgbClr val="000000"/>
                    </a:solidFill>
                    <a:latin typeface="Times New Roman" panose="02020603050405020304" pitchFamily="18" charset="0"/>
                    <a:cs typeface="Times New Roman" panose="02020603050405020304" pitchFamily="18" charset="0"/>
                  </a:rPr>
                  <a:t>(</a:t>
                </a:r>
                <a:r>
                  <a:rPr lang="es-MX"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2x). </a:t>
                </a:r>
              </a:p>
              <a:p>
                <a:pPr/>
                <a14:m>
                  <m:oMathPara xmlns:m="http://schemas.openxmlformats.org/officeDocument/2006/math">
                    <m:oMathParaPr>
                      <m:jc m:val="centerGroup"/>
                    </m:oMathParaPr>
                    <m:oMath xmlns:m="http://schemas.openxmlformats.org/officeDocument/2006/math">
                      <m:sSub>
                        <m:sSubPr>
                          <m:ctrlPr>
                            <a:rPr lang="es-MX"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ctrlPr>
                        </m:sSubPr>
                        <m:e>
                          <m:r>
                            <a:rPr lang="es-MX"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𝑦</m:t>
                          </m:r>
                        </m:e>
                        <m:sub>
                          <m:r>
                            <a:rPr lang="es-MX"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𝑝</m:t>
                          </m:r>
                        </m:sub>
                      </m:sSub>
                      <m:r>
                        <a:rPr lang="es-MX"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m:t>
                      </m:r>
                      <m:f>
                        <m:fPr>
                          <m:ctrlPr>
                            <a:rPr lang="es-MX"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ctrlPr>
                        </m:fPr>
                        <m:num>
                          <m:r>
                            <a:rPr lang="es-MX"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5</m:t>
                          </m:r>
                          <m:r>
                            <a:rPr lang="es-MX"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𝑥</m:t>
                          </m:r>
                          <m:sSup>
                            <m:sSupPr>
                              <m:ctrlPr>
                                <a:rPr lang="es-MX"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ctrlPr>
                            </m:sSupPr>
                            <m:e>
                              <m:r>
                                <a:rPr lang="es-MX"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𝑒</m:t>
                              </m:r>
                            </m:e>
                            <m:sup>
                              <m:r>
                                <a:rPr lang="es-MX"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𝑥</m:t>
                              </m:r>
                            </m:sup>
                          </m:sSup>
                        </m:num>
                        <m:den>
                          <m:r>
                            <a:rPr lang="es-MX"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m:t>
                          </m:r>
                          <m:r>
                            <a:rPr lang="es-MX"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𝑥</m:t>
                          </m:r>
                          <m:r>
                            <a:rPr lang="es-MX"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+2)</m:t>
                          </m:r>
                        </m:den>
                      </m:f>
                      <m:r>
                        <a:rPr lang="es-AR"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m:t>
                      </m:r>
                      <m:f>
                        <m:fPr>
                          <m:ctrlPr>
                            <a:rPr lang="es-MX"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ctrlPr>
                        </m:fPr>
                        <m:num>
                          <m:func>
                            <m:funcPr>
                              <m:ctrlPr>
                                <a:rPr lang="es-MX"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ctrlPr>
                            </m:funcPr>
                            <m:fName>
                              <m:r>
                                <m:rPr>
                                  <m:sty m:val="p"/>
                                </m:rPr>
                                <a:rPr lang="es-MX" b="0" i="0"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cos</m:t>
                              </m:r>
                            </m:fName>
                            <m:e>
                              <m:d>
                                <m:dPr>
                                  <m:ctrlPr>
                                    <a:rPr lang="es-MX"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ctrlPr>
                                </m:dPr>
                                <m:e>
                                  <m:r>
                                    <a:rPr lang="es-MX"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2</m:t>
                                  </m:r>
                                  <m:r>
                                    <a:rPr lang="es-MX"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𝑥</m:t>
                                  </m:r>
                                </m:e>
                              </m:d>
                            </m:e>
                          </m:func>
                        </m:num>
                        <m:den>
                          <m:r>
                            <a:rPr lang="es-MX"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6</m:t>
                          </m:r>
                        </m:den>
                      </m:f>
                      <m:r>
                        <a:rPr lang="es-AR"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m:t>
                      </m:r>
                      <m:f>
                        <m:fPr>
                          <m:ctrlPr>
                            <a:rPr lang="es-MX"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ctrlPr>
                        </m:fPr>
                        <m:num>
                          <m:r>
                            <a:rPr lang="es-MX"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𝑠𝑒𝑛</m:t>
                          </m:r>
                          <m:r>
                            <a:rPr lang="es-MX"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(2</m:t>
                          </m:r>
                          <m:r>
                            <a:rPr lang="es-MX"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𝑥</m:t>
                          </m:r>
                          <m:r>
                            <a:rPr lang="es-MX"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m:t>
                          </m:r>
                        </m:num>
                        <m:den>
                          <m:r>
                            <a:rPr lang="es-MX"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3</m:t>
                          </m:r>
                        </m:den>
                      </m:f>
                    </m:oMath>
                  </m:oMathPara>
                </a14:m>
                <a:endParaRPr lang="es-MX"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a:p>
                <a:endParaRPr lang="es-MX"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a:p>
                <a:pPr algn="ctr"/>
                <a14:m>
                  <m:oMath xmlns:m="http://schemas.openxmlformats.org/officeDocument/2006/math">
                    <m: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t>𝑦</m:t>
                    </m:r>
                    <m:r>
                      <a:rPr lang="es-MX"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m:t>
                    </m:r>
                    <m:sSub>
                      <m:sSubPr>
                        <m:ctrlP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ctrlPr>
                      </m:sSubPr>
                      <m:e>
                        <m: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t>𝑦</m:t>
                        </m:r>
                      </m:e>
                      <m:sub>
                        <m:r>
                          <a:rPr lang="es-MX"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𝑐</m:t>
                        </m:r>
                      </m:sub>
                    </m:sSub>
                    <m:r>
                      <a:rPr lang="es-MX"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m:t>
                    </m:r>
                    <m:sSub>
                      <m:sSubPr>
                        <m:ctrlP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ctrlPr>
                      </m:sSubPr>
                      <m:e>
                        <m: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t>𝑦</m:t>
                        </m:r>
                      </m:e>
                      <m:sub>
                        <m: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t>𝑝</m:t>
                        </m:r>
                      </m:sub>
                    </m:sSub>
                    <m: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t>=</m:t>
                    </m:r>
                    <m:r>
                      <m:rPr>
                        <m:nor/>
                      </m:rPr>
                      <a:rPr lang="es-AR" i="1" dirty="0">
                        <a:latin typeface="Times New Roman" panose="02020603050405020304" pitchFamily="18" charset="0"/>
                        <a:cs typeface="Times New Roman" panose="02020603050405020304" pitchFamily="18" charset="0"/>
                      </a:rPr>
                      <m:t>c</m:t>
                    </m:r>
                    <m:r>
                      <m:rPr>
                        <m:nor/>
                      </m:rPr>
                      <a:rPr lang="es-AR" i="1" baseline="-25000" dirty="0">
                        <a:latin typeface="Times New Roman" panose="02020603050405020304" pitchFamily="18" charset="0"/>
                        <a:cs typeface="Times New Roman" panose="02020603050405020304" pitchFamily="18" charset="0"/>
                      </a:rPr>
                      <m:t>1</m:t>
                    </m:r>
                    <m:r>
                      <m:rPr>
                        <m:nor/>
                      </m:rPr>
                      <a:rPr lang="es-AR" i="1" dirty="0">
                        <a:latin typeface="Times New Roman" panose="02020603050405020304" pitchFamily="18" charset="0"/>
                        <a:cs typeface="Times New Roman" panose="02020603050405020304" pitchFamily="18" charset="0"/>
                      </a:rPr>
                      <m:t>+</m:t>
                    </m:r>
                    <m:r>
                      <m:rPr>
                        <m:nor/>
                      </m:rPr>
                      <a:rPr lang="es-AR" i="1" dirty="0">
                        <a:latin typeface="Times New Roman" panose="02020603050405020304" pitchFamily="18" charset="0"/>
                        <a:cs typeface="Times New Roman" panose="02020603050405020304" pitchFamily="18" charset="0"/>
                      </a:rPr>
                      <m:t>c</m:t>
                    </m:r>
                    <m:r>
                      <m:rPr>
                        <m:nor/>
                      </m:rPr>
                      <a:rPr lang="es-AR" i="1" baseline="-25000" dirty="0">
                        <a:latin typeface="Times New Roman" panose="02020603050405020304" pitchFamily="18" charset="0"/>
                        <a:cs typeface="Times New Roman" panose="02020603050405020304" pitchFamily="18" charset="0"/>
                      </a:rPr>
                      <m:t>2</m:t>
                    </m:r>
                    <m:r>
                      <m:rPr>
                        <m:nor/>
                      </m:rPr>
                      <a:rPr lang="es-AR" i="1" dirty="0">
                        <a:latin typeface="Times New Roman" panose="02020603050405020304" pitchFamily="18" charset="0"/>
                        <a:cs typeface="Times New Roman" panose="02020603050405020304" pitchFamily="18" charset="0"/>
                      </a:rPr>
                      <m:t>e</m:t>
                    </m:r>
                    <m:r>
                      <m:rPr>
                        <m:nor/>
                      </m:rPr>
                      <a:rPr lang="es-AR" i="1" baseline="30000" dirty="0">
                        <a:latin typeface="Times New Roman" panose="02020603050405020304" pitchFamily="18" charset="0"/>
                        <a:cs typeface="Times New Roman" panose="02020603050405020304" pitchFamily="18" charset="0"/>
                      </a:rPr>
                      <m:t>x</m:t>
                    </m:r>
                    <m:r>
                      <m:rPr>
                        <m:nor/>
                      </m:rPr>
                      <a:rPr lang="es-MX" b="0" i="1" baseline="30000" dirty="0" smtClean="0">
                        <a:latin typeface="Times New Roman" panose="02020603050405020304" pitchFamily="18" charset="0"/>
                        <a:cs typeface="Times New Roman" panose="02020603050405020304" pitchFamily="18" charset="0"/>
                      </a:rPr>
                      <m:t> </m:t>
                    </m:r>
                  </m:oMath>
                </a14:m>
                <a:r>
                  <a:rPr lang="es-AR" dirty="0"/>
                  <a:t>+ </a:t>
                </a:r>
                <a14:m>
                  <m:oMath xmlns:m="http://schemas.openxmlformats.org/officeDocument/2006/math">
                    <m:r>
                      <m:rPr>
                        <m:nor/>
                      </m:rPr>
                      <a:rPr lang="es-AR" i="1" dirty="0" smtClean="0">
                        <a:latin typeface="Cambria Math" panose="02040503050406030204" pitchFamily="18" charset="0"/>
                        <a:cs typeface="Times New Roman" panose="02020603050405020304" pitchFamily="18" charset="0"/>
                      </a:rPr>
                      <m:t>5</m:t>
                    </m:r>
                    <m:r>
                      <m:rPr>
                        <m:nor/>
                      </m:rPr>
                      <a:rPr lang="es-AR" b="0" i="1" dirty="0" smtClean="0">
                        <a:latin typeface="Cambria Math" panose="02040503050406030204" pitchFamily="18" charset="0"/>
                        <a:cs typeface="Times New Roman" panose="02020603050405020304" pitchFamily="18" charset="0"/>
                      </a:rPr>
                      <m:t>x</m:t>
                    </m:r>
                    <m:r>
                      <m:rPr>
                        <m:nor/>
                      </m:rPr>
                      <a:rPr lang="es-AR" i="1" dirty="0">
                        <a:latin typeface="Times New Roman" panose="02020603050405020304" pitchFamily="18" charset="0"/>
                        <a:cs typeface="Times New Roman" panose="02020603050405020304" pitchFamily="18" charset="0"/>
                      </a:rPr>
                      <m:t>e</m:t>
                    </m:r>
                    <m:r>
                      <m:rPr>
                        <m:nor/>
                      </m:rPr>
                      <a:rPr lang="es-AR" i="1" baseline="30000" dirty="0">
                        <a:latin typeface="Times New Roman" panose="02020603050405020304" pitchFamily="18" charset="0"/>
                        <a:cs typeface="Times New Roman" panose="02020603050405020304" pitchFamily="18" charset="0"/>
                      </a:rPr>
                      <m:t>x</m:t>
                    </m:r>
                    <m:r>
                      <a:rPr lang="es-AR"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m:t>
                    </m:r>
                    <m:f>
                      <m:fPr>
                        <m:ctrlP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ctrlPr>
                      </m:fPr>
                      <m:num>
                        <m:func>
                          <m:funcPr>
                            <m:ctrlP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ctrlPr>
                          </m:funcPr>
                          <m:fName>
                            <m:r>
                              <m:rPr>
                                <m:sty m:val="p"/>
                              </m:rPr>
                              <a:rPr lang="es-MX">
                                <a:solidFill>
                                  <a:srgbClr val="000000"/>
                                </a:solidFill>
                                <a:latin typeface="Cambria Math" panose="02040503050406030204" pitchFamily="18" charset="0"/>
                                <a:cs typeface="Times New Roman" panose="02020603050405020304" pitchFamily="18" charset="0"/>
                                <a:sym typeface="Symbol" panose="05050102010706020507" pitchFamily="18" charset="2"/>
                              </a:rPr>
                              <m:t>cos</m:t>
                            </m:r>
                          </m:fName>
                          <m:e>
                            <m:d>
                              <m:dPr>
                                <m:ctrlP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ctrlPr>
                              </m:dPr>
                              <m:e>
                                <m: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t>2</m:t>
                                </m:r>
                                <m: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t>𝑥</m:t>
                                </m:r>
                              </m:e>
                            </m:d>
                          </m:e>
                        </m:func>
                      </m:num>
                      <m:den>
                        <m: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t>6</m:t>
                        </m:r>
                      </m:den>
                    </m:f>
                    <m:r>
                      <a:rPr lang="es-AR"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m:t>
                    </m:r>
                    <m:f>
                      <m:fPr>
                        <m:ctrlP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ctrlPr>
                      </m:fPr>
                      <m:num>
                        <m: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t>𝑠𝑒𝑛</m:t>
                        </m:r>
                        <m: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t>(2</m:t>
                        </m:r>
                        <m: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t>𝑥</m:t>
                        </m:r>
                        <m: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t>)</m:t>
                        </m:r>
                      </m:num>
                      <m:den>
                        <m: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t>3</m:t>
                        </m:r>
                      </m:den>
                    </m:f>
                  </m:oMath>
                </a14:m>
                <a:endParaRPr lang="es-MX" b="0" i="1" u="none" strike="noStrike" baseline="0" dirty="0">
                  <a:latin typeface="Times New Roman" panose="02020603050405020304" pitchFamily="18" charset="0"/>
                  <a:cs typeface="Times New Roman" panose="02020603050405020304" pitchFamily="18" charset="0"/>
                </a:endParaRPr>
              </a:p>
            </p:txBody>
          </p:sp>
        </mc:Choice>
        <mc:Fallback>
          <p:sp>
            <p:nvSpPr>
              <p:cNvPr id="18" name="CuadroTexto 17">
                <a:extLst>
                  <a:ext uri="{FF2B5EF4-FFF2-40B4-BE49-F238E27FC236}">
                    <a16:creationId xmlns:a16="http://schemas.microsoft.com/office/drawing/2014/main" id="{B428116E-6416-4D49-B1E5-12DFFF45D3EA}"/>
                  </a:ext>
                </a:extLst>
              </p:cNvPr>
              <p:cNvSpPr txBox="1">
                <a:spLocks noRot="1" noChangeAspect="1" noMove="1" noResize="1" noEditPoints="1" noAdjustHandles="1" noChangeArrowheads="1" noChangeShapeType="1" noTextEdit="1"/>
              </p:cNvSpPr>
              <p:nvPr/>
            </p:nvSpPr>
            <p:spPr>
              <a:xfrm>
                <a:off x="243854" y="994942"/>
                <a:ext cx="8393285" cy="4453720"/>
              </a:xfrm>
              <a:prstGeom prst="rect">
                <a:avLst/>
              </a:prstGeom>
              <a:blipFill>
                <a:blip r:embed="rId4"/>
                <a:stretch>
                  <a:fillRect l="-581" t="-684"/>
                </a:stretch>
              </a:blipFill>
            </p:spPr>
            <p:txBody>
              <a:bodyPr/>
              <a:lstStyle/>
              <a:p>
                <a:r>
                  <a:rPr lang="es-AR">
                    <a:noFill/>
                  </a:rPr>
                  <a:t> </a:t>
                </a:r>
              </a:p>
            </p:txBody>
          </p:sp>
        </mc:Fallback>
      </mc:AlternateContent>
      <p:sp>
        <p:nvSpPr>
          <p:cNvPr id="2" name="Flecha: a la derecha 1">
            <a:extLst>
              <a:ext uri="{FF2B5EF4-FFF2-40B4-BE49-F238E27FC236}">
                <a16:creationId xmlns:a16="http://schemas.microsoft.com/office/drawing/2014/main" id="{FE8DAEAB-652F-45B4-B42C-E7E491C6BB6D}"/>
              </a:ext>
            </a:extLst>
          </p:cNvPr>
          <p:cNvSpPr/>
          <p:nvPr/>
        </p:nvSpPr>
        <p:spPr>
          <a:xfrm>
            <a:off x="4427984" y="3284984"/>
            <a:ext cx="36004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181455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13940B0-58F5-4693-90FA-7D7C2F79E658}"/>
              </a:ext>
            </a:extLst>
          </p:cNvPr>
          <p:cNvSpPr txBox="1"/>
          <p:nvPr/>
        </p:nvSpPr>
        <p:spPr>
          <a:xfrm>
            <a:off x="539552" y="1390960"/>
            <a:ext cx="7704856" cy="2677656"/>
          </a:xfrm>
          <a:prstGeom prst="rect">
            <a:avLst/>
          </a:prstGeom>
          <a:noFill/>
        </p:spPr>
        <p:txBody>
          <a:bodyPr wrap="square" rtlCol="0">
            <a:spAutoFit/>
          </a:bodyPr>
          <a:lstStyle/>
          <a:p>
            <a:r>
              <a:rPr lang="es-MX" sz="2000" b="1" dirty="0">
                <a:cs typeface="Times New Roman" panose="02020603050405020304" pitchFamily="18" charset="0"/>
              </a:rPr>
              <a:t>CLASE 8</a:t>
            </a:r>
          </a:p>
          <a:p>
            <a:endParaRPr lang="es-AR" sz="2000" b="1" i="0" u="none" strike="noStrike" baseline="0" dirty="0">
              <a:solidFill>
                <a:srgbClr val="000000"/>
              </a:solidFill>
              <a:cs typeface="Times New Roman" panose="02020603050405020304" pitchFamily="18" charset="0"/>
            </a:endParaRPr>
          </a:p>
          <a:p>
            <a:r>
              <a:rPr lang="es-MX" sz="2000" b="1" u="sng" dirty="0">
                <a:cs typeface="Times New Roman" panose="02020603050405020304" pitchFamily="18" charset="0"/>
              </a:rPr>
              <a:t>UNIDAD IV</a:t>
            </a:r>
            <a:r>
              <a:rPr lang="es-MX" sz="2000" b="1" dirty="0">
                <a:cs typeface="Times New Roman" panose="02020603050405020304" pitchFamily="18" charset="0"/>
              </a:rPr>
              <a:t>:  </a:t>
            </a:r>
            <a:r>
              <a:rPr lang="es-AR" sz="2000" b="1" dirty="0">
                <a:solidFill>
                  <a:srgbClr val="000000"/>
                </a:solidFill>
                <a:cs typeface="Times New Roman" panose="02020603050405020304" pitchFamily="18" charset="0"/>
              </a:rPr>
              <a:t>ECUACIONES DIFERENCIALES DE ORDEN SUPERIOR</a:t>
            </a:r>
            <a:endParaRPr lang="es-AR" sz="2000" b="1" i="0" u="none" strike="noStrike" baseline="0" dirty="0">
              <a:solidFill>
                <a:srgbClr val="000000"/>
              </a:solidFill>
              <a:cs typeface="Times New Roman" panose="02020603050405020304" pitchFamily="18" charset="0"/>
            </a:endParaRPr>
          </a:p>
          <a:p>
            <a:pPr marL="285750" indent="-285750">
              <a:buFont typeface="Wingdings" panose="05000000000000000000" pitchFamily="2" charset="2"/>
              <a:buChar char="ü"/>
            </a:pPr>
            <a:endParaRPr lang="es-AR" dirty="0">
              <a:latin typeface="Arial" panose="020B0604020202020204" pitchFamily="34" charset="0"/>
              <a:ea typeface="Calibri" panose="020F0502020204030204" pitchFamily="34" charset="0"/>
            </a:endParaRPr>
          </a:p>
          <a:p>
            <a:pPr marL="285750" indent="-285750">
              <a:buFont typeface="Wingdings" panose="05000000000000000000" pitchFamily="2" charset="2"/>
              <a:buChar char="ü"/>
            </a:pPr>
            <a:r>
              <a:rPr lang="es-MX" sz="1800" b="0" i="0" u="none" strike="noStrike" baseline="0" dirty="0">
                <a:solidFill>
                  <a:srgbClr val="000000"/>
                </a:solidFill>
                <a:latin typeface="Arial" panose="020B0604020202020204" pitchFamily="34" charset="0"/>
              </a:rPr>
              <a:t>Resolución de ecuaciones diferenciales lineales de segundo orden a coeficientes constantes; caso homogéneo, soluciones linealmente independientes. </a:t>
            </a:r>
          </a:p>
          <a:p>
            <a:pPr marL="285750" indent="-285750">
              <a:buFont typeface="Wingdings" panose="05000000000000000000" pitchFamily="2" charset="2"/>
              <a:buChar char="ü"/>
            </a:pPr>
            <a:r>
              <a:rPr lang="es-MX" sz="1800" b="0" i="0" u="none" strike="noStrike" baseline="0" dirty="0">
                <a:solidFill>
                  <a:srgbClr val="000000"/>
                </a:solidFill>
                <a:latin typeface="Arial" panose="020B0604020202020204" pitchFamily="34" charset="0"/>
              </a:rPr>
              <a:t>El caso no homogéneo, su resolución. </a:t>
            </a:r>
          </a:p>
          <a:p>
            <a:pPr marL="285750" indent="-285750">
              <a:buFont typeface="Wingdings" panose="05000000000000000000" pitchFamily="2" charset="2"/>
              <a:buChar char="ü"/>
            </a:pPr>
            <a:r>
              <a:rPr lang="es-MX" sz="1800" b="0" i="0" u="none" strike="noStrike" baseline="0" dirty="0">
                <a:solidFill>
                  <a:srgbClr val="000000"/>
                </a:solidFill>
                <a:latin typeface="Arial" panose="020B0604020202020204" pitchFamily="34" charset="0"/>
              </a:rPr>
              <a:t>Ecuaciones diferenciales de orden superior</a:t>
            </a:r>
            <a:r>
              <a:rPr lang="es-MX" sz="1800" b="0" i="0" u="none" strike="noStrike" baseline="0">
                <a:solidFill>
                  <a:srgbClr val="000000"/>
                </a:solidFill>
                <a:latin typeface="Arial" panose="020B0604020202020204" pitchFamily="34" charset="0"/>
              </a:rPr>
              <a:t>. </a:t>
            </a:r>
            <a:endParaRPr lang="es-MX" sz="1800" b="0" i="0" u="none" strike="noStrike" baseline="0" dirty="0">
              <a:solidFill>
                <a:srgbClr val="000000"/>
              </a:solidFill>
              <a:latin typeface="Arial" panose="020B0604020202020204" pitchFamily="34" charset="0"/>
            </a:endParaRPr>
          </a:p>
        </p:txBody>
      </p:sp>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14" name="Título 1">
            <a:extLst>
              <a:ext uri="{FF2B5EF4-FFF2-40B4-BE49-F238E27FC236}">
                <a16:creationId xmlns:a16="http://schemas.microsoft.com/office/drawing/2014/main" id="{92C189A9-788F-4AAE-A2CC-2711C8CDE412}"/>
              </a:ext>
            </a:extLst>
          </p:cNvPr>
          <p:cNvSpPr txBox="1">
            <a:spLocks/>
          </p:cNvSpPr>
          <p:nvPr/>
        </p:nvSpPr>
        <p:spPr>
          <a:xfrm>
            <a:off x="1067606" y="260648"/>
            <a:ext cx="6120680" cy="912018"/>
          </a:xfrm>
          <a:prstGeom prst="rect">
            <a:avLst/>
          </a:prstGeom>
        </p:spPr>
        <p:txBody>
          <a:bodyPr vert="horz" lIns="68580" tIns="34290" rIns="68580" bIns="3429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r>
              <a:rPr lang="es-AR" sz="2400" b="1" u="sng" dirty="0">
                <a:solidFill>
                  <a:srgbClr val="0070C0"/>
                </a:solidFill>
                <a:latin typeface="Arial" panose="020B0604020202020204" pitchFamily="34" charset="0"/>
                <a:cs typeface="Arial" panose="020B0604020202020204" pitchFamily="34" charset="0"/>
              </a:rPr>
              <a:t>ANÁLISIS MATEMÁTICO III</a:t>
            </a:r>
            <a:endParaRPr lang="es-AR" sz="2100" u="sng" dirty="0">
              <a:latin typeface="Arial" panose="020B0604020202020204" pitchFamily="34" charset="0"/>
              <a:cs typeface="Arial" panose="020B0604020202020204" pitchFamily="34" charset="0"/>
            </a:endParaRPr>
          </a:p>
        </p:txBody>
      </p:sp>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2</a:t>
            </a:fld>
            <a:endParaRPr lang="en-US" dirty="0"/>
          </a:p>
        </p:txBody>
      </p:sp>
    </p:spTree>
    <p:extLst>
      <p:ext uri="{BB962C8B-B14F-4D97-AF65-F5344CB8AC3E}">
        <p14:creationId xmlns:p14="http://schemas.microsoft.com/office/powerpoint/2010/main" val="1064023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20</a:t>
            </a:fld>
            <a:endParaRPr lang="en-US" dirty="0"/>
          </a:p>
        </p:txBody>
      </p:sp>
      <p:sp>
        <p:nvSpPr>
          <p:cNvPr id="7" name="CuadroTexto 6">
            <a:extLst>
              <a:ext uri="{FF2B5EF4-FFF2-40B4-BE49-F238E27FC236}">
                <a16:creationId xmlns:a16="http://schemas.microsoft.com/office/drawing/2014/main" id="{C83D63EC-519A-469F-8A5E-465A5ECAD358}"/>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ECUACIONES DIFERENCIALES DE </a:t>
            </a:r>
            <a:r>
              <a:rPr lang="es-MX" b="1" dirty="0">
                <a:solidFill>
                  <a:schemeClr val="accent5">
                    <a:lumMod val="75000"/>
                  </a:schemeClr>
                </a:solidFill>
                <a:latin typeface="Arial" panose="020B0604020202020204" pitchFamily="34" charset="0"/>
                <a:cs typeface="Arial" panose="020B0604020202020204" pitchFamily="34" charset="0"/>
              </a:rPr>
              <a:t>SEGUNDO</a:t>
            </a:r>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10" name="CuadroTexto 9">
            <a:extLst>
              <a:ext uri="{FF2B5EF4-FFF2-40B4-BE49-F238E27FC236}">
                <a16:creationId xmlns:a16="http://schemas.microsoft.com/office/drawing/2014/main" id="{47ADC8B2-1060-446B-8B3C-53EE13BD7DFC}"/>
              </a:ext>
            </a:extLst>
          </p:cNvPr>
          <p:cNvSpPr txBox="1"/>
          <p:nvPr/>
        </p:nvSpPr>
        <p:spPr>
          <a:xfrm>
            <a:off x="309517" y="1048589"/>
            <a:ext cx="8672915" cy="923330"/>
          </a:xfrm>
          <a:prstGeom prst="rect">
            <a:avLst/>
          </a:prstGeom>
          <a:noFill/>
        </p:spPr>
        <p:txBody>
          <a:bodyPr wrap="square">
            <a:spAutoFit/>
          </a:bodyPr>
          <a:lstStyle/>
          <a:p>
            <a:r>
              <a:rPr lang="es-AR" b="1" dirty="0">
                <a:solidFill>
                  <a:srgbClr val="92D050"/>
                </a:solidFill>
                <a:latin typeface="Times New Roman" panose="02020603050405020304" pitchFamily="18" charset="0"/>
                <a:cs typeface="Times New Roman" panose="02020603050405020304" pitchFamily="18" charset="0"/>
              </a:rPr>
              <a:t>a.4) CASO 4 </a:t>
            </a:r>
            <a:r>
              <a:rPr lang="es-AR" dirty="0">
                <a:latin typeface="Times New Roman" panose="02020603050405020304" pitchFamily="18" charset="0"/>
                <a:cs typeface="Times New Roman" panose="02020603050405020304" pitchFamily="18" charset="0"/>
              </a:rPr>
              <a:t>: la función </a:t>
            </a:r>
            <a:r>
              <a:rPr lang="es-MX" b="0" i="1" u="none" strike="noStrike" baseline="0" dirty="0">
                <a:solidFill>
                  <a:srgbClr val="000000"/>
                </a:solidFill>
                <a:latin typeface="Times New Roman" panose="02020603050405020304" pitchFamily="18" charset="0"/>
                <a:cs typeface="Times New Roman" panose="02020603050405020304" pitchFamily="18" charset="0"/>
              </a:rPr>
              <a:t>G</a:t>
            </a:r>
            <a:r>
              <a:rPr lang="es-MX" b="0" i="0" u="none" strike="noStrike" baseline="0" dirty="0">
                <a:solidFill>
                  <a:srgbClr val="000000"/>
                </a:solidFill>
                <a:latin typeface="Times New Roman" panose="02020603050405020304" pitchFamily="18" charset="0"/>
                <a:cs typeface="Times New Roman" panose="02020603050405020304" pitchFamily="18" charset="0"/>
              </a:rPr>
              <a:t>(</a:t>
            </a:r>
            <a:r>
              <a:rPr lang="es-MX" b="0" i="1" u="none" strike="noStrike" baseline="0" dirty="0">
                <a:solidFill>
                  <a:srgbClr val="000000"/>
                </a:solidFill>
                <a:latin typeface="Times New Roman" panose="02020603050405020304" pitchFamily="18" charset="0"/>
                <a:cs typeface="Times New Roman" panose="02020603050405020304" pitchFamily="18" charset="0"/>
              </a:rPr>
              <a:t>x</a:t>
            </a:r>
            <a:r>
              <a:rPr lang="es-MX" b="0" i="0" u="none" strike="noStrike" baseline="0" dirty="0">
                <a:solidFill>
                  <a:srgbClr val="000000"/>
                </a:solidFill>
                <a:latin typeface="Times New Roman" panose="02020603050405020304" pitchFamily="18" charset="0"/>
                <a:cs typeface="Times New Roman" panose="02020603050405020304" pitchFamily="18" charset="0"/>
              </a:rPr>
              <a:t>) es una combinación li</a:t>
            </a:r>
            <a:r>
              <a:rPr lang="es-MX" dirty="0">
                <a:solidFill>
                  <a:srgbClr val="000000"/>
                </a:solidFill>
                <a:latin typeface="Times New Roman" panose="02020603050405020304" pitchFamily="18" charset="0"/>
                <a:cs typeface="Times New Roman" panose="02020603050405020304" pitchFamily="18" charset="0"/>
              </a:rPr>
              <a:t>neal de senos y cosenos, pero con polinomios conocidos</a:t>
            </a:r>
          </a:p>
          <a:p>
            <a:r>
              <a:rPr lang="es-MX" b="0" i="1" u="none" strike="noStrike" baseline="0" dirty="0">
                <a:solidFill>
                  <a:srgbClr val="000000"/>
                </a:solidFill>
                <a:latin typeface="Times New Roman" panose="02020603050405020304" pitchFamily="18" charset="0"/>
                <a:cs typeface="Times New Roman" panose="02020603050405020304" pitchFamily="18" charset="0"/>
              </a:rPr>
              <a:t>G</a:t>
            </a:r>
            <a:r>
              <a:rPr lang="es-MX" b="0" i="0" u="none" strike="noStrike" baseline="0" dirty="0">
                <a:solidFill>
                  <a:srgbClr val="000000"/>
                </a:solidFill>
                <a:latin typeface="Times New Roman" panose="02020603050405020304" pitchFamily="18" charset="0"/>
                <a:cs typeface="Times New Roman" panose="02020603050405020304" pitchFamily="18" charset="0"/>
              </a:rPr>
              <a:t>(</a:t>
            </a:r>
            <a:r>
              <a:rPr lang="es-MX" b="0" i="1" u="none" strike="noStrike" baseline="0" dirty="0">
                <a:solidFill>
                  <a:srgbClr val="000000"/>
                </a:solidFill>
                <a:latin typeface="Times New Roman" panose="02020603050405020304" pitchFamily="18" charset="0"/>
                <a:cs typeface="Times New Roman" panose="02020603050405020304" pitchFamily="18" charset="0"/>
              </a:rPr>
              <a:t>x</a:t>
            </a:r>
            <a:r>
              <a:rPr lang="es-MX" b="0" i="0" u="none" strike="noStrike" baseline="0" dirty="0">
                <a:solidFill>
                  <a:srgbClr val="000000"/>
                </a:solidFill>
                <a:latin typeface="Times New Roman" panose="02020603050405020304" pitchFamily="18" charset="0"/>
                <a:cs typeface="Times New Roman" panose="02020603050405020304" pitchFamily="18" charset="0"/>
              </a:rPr>
              <a:t>)</a:t>
            </a:r>
            <a:r>
              <a:rPr lang="es-MX" b="0" i="1" u="none" strike="noStrike" baseline="0" dirty="0">
                <a:solidFill>
                  <a:srgbClr val="000000"/>
                </a:solidFill>
                <a:latin typeface="Times New Roman" panose="02020603050405020304" pitchFamily="18" charset="0"/>
                <a:cs typeface="Times New Roman" panose="02020603050405020304" pitchFamily="18" charset="0"/>
              </a:rPr>
              <a:t>=p(x) cos(</a:t>
            </a:r>
            <a:r>
              <a:rPr lang="es-MX" b="0" i="1" u="none" strike="noStrike" baseline="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x)+q(x)</a:t>
            </a:r>
            <a:r>
              <a:rPr lang="es-MX" b="0" i="1" u="none" strike="noStrike" baseline="0" dirty="0">
                <a:solidFill>
                  <a:srgbClr val="000000"/>
                </a:solidFill>
                <a:latin typeface="Times New Roman" panose="02020603050405020304" pitchFamily="18" charset="0"/>
                <a:cs typeface="Times New Roman" panose="02020603050405020304" pitchFamily="18" charset="0"/>
              </a:rPr>
              <a:t> </a:t>
            </a:r>
            <a:r>
              <a:rPr lang="es-MX" b="0" i="1" u="none" strike="noStrike" baseline="0" dirty="0" err="1">
                <a:solidFill>
                  <a:srgbClr val="000000"/>
                </a:solidFill>
                <a:latin typeface="Times New Roman" panose="02020603050405020304" pitchFamily="18" charset="0"/>
                <a:cs typeface="Times New Roman" panose="02020603050405020304" pitchFamily="18" charset="0"/>
              </a:rPr>
              <a:t>sen</a:t>
            </a:r>
            <a:r>
              <a:rPr lang="es-MX" b="0" i="1" u="none" strike="noStrike" baseline="0" dirty="0">
                <a:solidFill>
                  <a:srgbClr val="000000"/>
                </a:solidFill>
                <a:latin typeface="Times New Roman" panose="02020603050405020304" pitchFamily="18" charset="0"/>
                <a:cs typeface="Times New Roman" panose="02020603050405020304" pitchFamily="18" charset="0"/>
              </a:rPr>
              <a:t>(</a:t>
            </a:r>
            <a:r>
              <a:rPr lang="es-MX" b="0" i="1" u="none" strike="noStrike" baseline="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x). Este caso se reduce al caso anterior pero con r=</a:t>
            </a:r>
            <a:r>
              <a:rPr lang="es-MX" b="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a:t>
            </a:r>
            <a:r>
              <a:rPr lang="es-MX" b="1" i="1" u="none" strike="noStrike" baseline="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 i</a:t>
            </a:r>
            <a:endParaRPr lang="es-AR" b="1" dirty="0">
              <a:solidFill>
                <a:srgbClr val="00B050"/>
              </a:solidFill>
            </a:endParaRPr>
          </a:p>
        </p:txBody>
      </p:sp>
      <p:sp>
        <p:nvSpPr>
          <p:cNvPr id="12" name="CuadroTexto 11">
            <a:extLst>
              <a:ext uri="{FF2B5EF4-FFF2-40B4-BE49-F238E27FC236}">
                <a16:creationId xmlns:a16="http://schemas.microsoft.com/office/drawing/2014/main" id="{4D233AF5-77D5-4418-9482-7E2E1E262AFB}"/>
              </a:ext>
            </a:extLst>
          </p:cNvPr>
          <p:cNvSpPr txBox="1"/>
          <p:nvPr/>
        </p:nvSpPr>
        <p:spPr>
          <a:xfrm>
            <a:off x="336798" y="2255361"/>
            <a:ext cx="8483674" cy="2862322"/>
          </a:xfrm>
          <a:prstGeom prst="rect">
            <a:avLst/>
          </a:prstGeom>
          <a:noFill/>
        </p:spPr>
        <p:txBody>
          <a:bodyPr wrap="square">
            <a:spAutoFit/>
          </a:bodyPr>
          <a:lstStyle/>
          <a:p>
            <a:pPr marL="285750" indent="-285750" algn="just">
              <a:buFont typeface="Arial" panose="020B0604020202020204" pitchFamily="34" charset="0"/>
              <a:buChar char="•"/>
            </a:pPr>
            <a:r>
              <a:rPr lang="es-MX" dirty="0">
                <a:solidFill>
                  <a:srgbClr val="000000"/>
                </a:solidFill>
                <a:latin typeface="Times New Roman" panose="02020603050405020304" pitchFamily="18" charset="0"/>
                <a:cs typeface="Times New Roman" panose="02020603050405020304" pitchFamily="18" charset="0"/>
              </a:rPr>
              <a:t>Si r</a:t>
            </a:r>
            <a:r>
              <a:rPr lang="es-MX"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s-MX" b="1" i="1" u="none" strike="noStrike" baseline="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a:t>
            </a:r>
            <a:r>
              <a:rPr lang="es-MX" b="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a:t>
            </a:r>
            <a:r>
              <a:rPr lang="es-MX" b="1" i="1" u="none" strike="noStrike" baseline="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 i</a:t>
            </a:r>
            <a:r>
              <a:rPr lang="es-MX"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entonces </a:t>
            </a:r>
            <a:r>
              <a:rPr lang="es-MX" b="1" i="1" dirty="0" err="1">
                <a:solidFill>
                  <a:srgbClr val="00B050"/>
                </a:solidFill>
                <a:latin typeface="Times New Roman" panose="02020603050405020304" pitchFamily="18" charset="0"/>
                <a:cs typeface="Times New Roman" panose="02020603050405020304" pitchFamily="18" charset="0"/>
              </a:rPr>
              <a:t>y</a:t>
            </a:r>
            <a:r>
              <a:rPr lang="es-MX" b="1" i="1" baseline="-25000" dirty="0" err="1">
                <a:solidFill>
                  <a:srgbClr val="00B050"/>
                </a:solidFill>
                <a:latin typeface="Times New Roman" panose="02020603050405020304" pitchFamily="18" charset="0"/>
                <a:cs typeface="Times New Roman" panose="02020603050405020304" pitchFamily="18" charset="0"/>
              </a:rPr>
              <a:t>p</a:t>
            </a:r>
            <a:r>
              <a:rPr lang="es-MX" b="1" i="1" baseline="-25000" dirty="0">
                <a:solidFill>
                  <a:srgbClr val="00B050"/>
                </a:solidFill>
                <a:latin typeface="Times New Roman" panose="02020603050405020304" pitchFamily="18" charset="0"/>
                <a:cs typeface="Times New Roman" panose="02020603050405020304" pitchFamily="18" charset="0"/>
              </a:rPr>
              <a:t> </a:t>
            </a:r>
            <a:r>
              <a:rPr lang="es-MX" b="1" i="1" u="none" strike="noStrike" baseline="0" dirty="0">
                <a:solidFill>
                  <a:srgbClr val="00B050"/>
                </a:solidFill>
                <a:latin typeface="Times New Roman" panose="02020603050405020304" pitchFamily="18" charset="0"/>
                <a:cs typeface="Times New Roman" panose="02020603050405020304" pitchFamily="18" charset="0"/>
              </a:rPr>
              <a:t>= </a:t>
            </a:r>
            <a:r>
              <a:rPr lang="es-MX" b="1" i="1" dirty="0" err="1">
                <a:solidFill>
                  <a:srgbClr val="00B050"/>
                </a:solidFill>
                <a:latin typeface="Times New Roman" panose="02020603050405020304" pitchFamily="18" charset="0"/>
                <a:cs typeface="Times New Roman" panose="02020603050405020304" pitchFamily="18" charset="0"/>
              </a:rPr>
              <a:t>e</a:t>
            </a:r>
            <a:r>
              <a:rPr lang="es-MX" b="1" i="1" baseline="30000" dirty="0" err="1">
                <a:solidFill>
                  <a:srgbClr val="00B050"/>
                </a:solidFill>
                <a:latin typeface="Times New Roman" panose="02020603050405020304" pitchFamily="18" charset="0"/>
                <a:cs typeface="Times New Roman" panose="02020603050405020304" pitchFamily="18" charset="0"/>
                <a:sym typeface="Symbol" panose="05050102010706020507" pitchFamily="18" charset="2"/>
              </a:rPr>
              <a:t></a:t>
            </a:r>
            <a:r>
              <a:rPr lang="es-MX" b="1" i="1" baseline="30000" dirty="0" err="1">
                <a:solidFill>
                  <a:srgbClr val="00B050"/>
                </a:solidFill>
                <a:latin typeface="Times New Roman" panose="02020603050405020304" pitchFamily="18" charset="0"/>
                <a:cs typeface="Times New Roman" panose="02020603050405020304" pitchFamily="18" charset="0"/>
              </a:rPr>
              <a:t>x</a:t>
            </a:r>
            <a:r>
              <a:rPr lang="es-MX" i="1" baseline="30000" dirty="0">
                <a:solidFill>
                  <a:srgbClr val="000000"/>
                </a:solidFill>
                <a:latin typeface="Times New Roman" panose="02020603050405020304" pitchFamily="18" charset="0"/>
                <a:cs typeface="Times New Roman" panose="02020603050405020304" pitchFamily="18" charset="0"/>
              </a:rPr>
              <a:t> </a:t>
            </a:r>
            <a:r>
              <a:rPr lang="es-MX" b="1" i="1" dirty="0">
                <a:solidFill>
                  <a:srgbClr val="00B050"/>
                </a:solidFill>
                <a:latin typeface="Times New Roman" panose="02020603050405020304" pitchFamily="18" charset="0"/>
                <a:cs typeface="Times New Roman" panose="02020603050405020304" pitchFamily="18" charset="0"/>
              </a:rPr>
              <a:t>[s(x)</a:t>
            </a:r>
            <a:r>
              <a:rPr lang="es-MX" b="1" i="1" u="none" strike="noStrike" baseline="0" dirty="0">
                <a:solidFill>
                  <a:srgbClr val="00B050"/>
                </a:solidFill>
                <a:latin typeface="Times New Roman" panose="02020603050405020304" pitchFamily="18" charset="0"/>
                <a:cs typeface="Times New Roman" panose="02020603050405020304" pitchFamily="18" charset="0"/>
              </a:rPr>
              <a:t> cos(</a:t>
            </a:r>
            <a:r>
              <a:rPr lang="es-MX" b="1" i="1" u="none" strike="noStrike" baseline="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x)+</a:t>
            </a:r>
            <a:r>
              <a:rPr lang="es-MX" b="1" i="1" u="none" strike="noStrike" baseline="0" dirty="0">
                <a:solidFill>
                  <a:srgbClr val="00B050"/>
                </a:solidFill>
                <a:latin typeface="Times New Roman" panose="02020603050405020304" pitchFamily="18" charset="0"/>
                <a:cs typeface="Times New Roman" panose="02020603050405020304" pitchFamily="18" charset="0"/>
              </a:rPr>
              <a:t> t(x) sen(</a:t>
            </a:r>
            <a:r>
              <a:rPr lang="es-MX" b="1" i="1" u="none" strike="noStrike" baseline="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x)]. </a:t>
            </a:r>
          </a:p>
          <a:p>
            <a:pPr algn="just"/>
            <a:r>
              <a:rPr lang="es-MX" b="1" i="1" u="none" strike="noStrike" baseline="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a:t>
            </a:r>
            <a:r>
              <a:rPr lang="es-MX" b="0" i="1" u="none" strike="noStrike" baseline="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Aclaración: s(x) y t(x) son polinomios con</a:t>
            </a:r>
            <a:r>
              <a:rPr lang="es-MX" b="0" i="1" u="none" strike="noStrike"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coeficientes a determinar cuyo grado    coincide con el de mayor grado entre p(x) y q(x).</a:t>
            </a:r>
            <a:endParaRPr lang="es-MX" b="0" i="1" u="none" strike="noStrike" baseline="0" dirty="0">
              <a:solidFill>
                <a:srgbClr val="000000"/>
              </a:solidFill>
              <a:latin typeface="Times New Roman" panose="02020603050405020304" pitchFamily="18" charset="0"/>
              <a:cs typeface="Times New Roman" panose="02020603050405020304" pitchFamily="18" charset="0"/>
            </a:endParaRPr>
          </a:p>
          <a:p>
            <a:pPr algn="ctr"/>
            <a:endParaRPr lang="es-MX"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s-MX" dirty="0">
                <a:solidFill>
                  <a:srgbClr val="000000"/>
                </a:solidFill>
                <a:latin typeface="Times New Roman" panose="02020603050405020304" pitchFamily="18" charset="0"/>
                <a:cs typeface="Times New Roman" panose="02020603050405020304" pitchFamily="18" charset="0"/>
              </a:rPr>
              <a:t>Si r=</a:t>
            </a:r>
            <a:r>
              <a:rPr lang="es-MX" b="1" i="1" u="none" strike="noStrike" baseline="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a:t>
            </a:r>
            <a:r>
              <a:rPr lang="es-MX" b="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a:t>
            </a:r>
            <a:r>
              <a:rPr lang="es-MX" b="1" i="1" u="none" strike="noStrike" baseline="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 i</a:t>
            </a:r>
            <a:r>
              <a:rPr lang="es-MX" dirty="0">
                <a:solidFill>
                  <a:srgbClr val="000000"/>
                </a:solidFill>
                <a:latin typeface="Times New Roman" panose="02020603050405020304" pitchFamily="18" charset="0"/>
                <a:cs typeface="Times New Roman" panose="02020603050405020304" pitchFamily="18" charset="0"/>
              </a:rPr>
              <a:t> es raíz de multiplicidad</a:t>
            </a:r>
            <a:r>
              <a:rPr lang="es-MX" i="1" dirty="0">
                <a:solidFill>
                  <a:srgbClr val="000000"/>
                </a:solidFill>
                <a:latin typeface="Times New Roman" panose="02020603050405020304" pitchFamily="18" charset="0"/>
                <a:cs typeface="Times New Roman" panose="02020603050405020304" pitchFamily="18" charset="0"/>
              </a:rPr>
              <a:t> n </a:t>
            </a:r>
            <a:r>
              <a:rPr lang="es-MX" dirty="0">
                <a:solidFill>
                  <a:srgbClr val="000000"/>
                </a:solidFill>
                <a:latin typeface="Times New Roman" panose="02020603050405020304" pitchFamily="18" charset="0"/>
                <a:cs typeface="Times New Roman" panose="02020603050405020304" pitchFamily="18" charset="0"/>
              </a:rPr>
              <a:t>de la solución homogénea, entonces </a:t>
            </a:r>
            <a:r>
              <a:rPr lang="es-MX" dirty="0" err="1">
                <a:solidFill>
                  <a:srgbClr val="000000"/>
                </a:solidFill>
                <a:latin typeface="Times New Roman" panose="02020603050405020304" pitchFamily="18" charset="0"/>
                <a:cs typeface="Times New Roman" panose="02020603050405020304" pitchFamily="18" charset="0"/>
              </a:rPr>
              <a:t>y</a:t>
            </a:r>
            <a:r>
              <a:rPr lang="es-MX" baseline="-25000" dirty="0" err="1">
                <a:solidFill>
                  <a:srgbClr val="000000"/>
                </a:solidFill>
                <a:latin typeface="Times New Roman" panose="02020603050405020304" pitchFamily="18" charset="0"/>
                <a:cs typeface="Times New Roman" panose="02020603050405020304" pitchFamily="18" charset="0"/>
              </a:rPr>
              <a:t>p</a:t>
            </a:r>
            <a:r>
              <a:rPr lang="es-MX" dirty="0">
                <a:solidFill>
                  <a:srgbClr val="000000"/>
                </a:solidFill>
                <a:latin typeface="Times New Roman" panose="02020603050405020304" pitchFamily="18" charset="0"/>
                <a:cs typeface="Times New Roman" panose="02020603050405020304" pitchFamily="18" charset="0"/>
              </a:rPr>
              <a:t> </a:t>
            </a:r>
            <a:r>
              <a:rPr lang="es-MX" dirty="0" err="1">
                <a:solidFill>
                  <a:srgbClr val="000000"/>
                </a:solidFill>
                <a:latin typeface="Times New Roman" panose="02020603050405020304" pitchFamily="18" charset="0"/>
                <a:cs typeface="Times New Roman" panose="02020603050405020304" pitchFamily="18" charset="0"/>
              </a:rPr>
              <a:t>sera</a:t>
            </a:r>
            <a:r>
              <a:rPr lang="es-MX" dirty="0">
                <a:solidFill>
                  <a:srgbClr val="000000"/>
                </a:solidFill>
                <a:latin typeface="Times New Roman" panose="02020603050405020304" pitchFamily="18" charset="0"/>
                <a:cs typeface="Times New Roman" panose="02020603050405020304" pitchFamily="18" charset="0"/>
              </a:rPr>
              <a:t> un polinomio de mayor grado que </a:t>
            </a:r>
            <a:r>
              <a:rPr lang="es-AR" dirty="0">
                <a:latin typeface="Times New Roman" panose="02020603050405020304" pitchFamily="18" charset="0"/>
                <a:cs typeface="Times New Roman" panose="02020603050405020304" pitchFamily="18" charset="0"/>
              </a:rPr>
              <a:t>la función </a:t>
            </a:r>
            <a:r>
              <a:rPr lang="es-MX" b="0" i="1" u="none" strike="noStrike" baseline="0" dirty="0">
                <a:solidFill>
                  <a:srgbClr val="000000"/>
                </a:solidFill>
                <a:latin typeface="Times New Roman" panose="02020603050405020304" pitchFamily="18" charset="0"/>
                <a:cs typeface="Times New Roman" panose="02020603050405020304" pitchFamily="18" charset="0"/>
              </a:rPr>
              <a:t>G</a:t>
            </a:r>
            <a:r>
              <a:rPr lang="es-MX" b="0" i="0" u="none" strike="noStrike" baseline="0" dirty="0">
                <a:solidFill>
                  <a:srgbClr val="000000"/>
                </a:solidFill>
                <a:latin typeface="Times New Roman" panose="02020603050405020304" pitchFamily="18" charset="0"/>
                <a:cs typeface="Times New Roman" panose="02020603050405020304" pitchFamily="18" charset="0"/>
              </a:rPr>
              <a:t>(</a:t>
            </a:r>
            <a:r>
              <a:rPr lang="es-MX" b="0" i="1" u="none" strike="noStrike" baseline="0" dirty="0">
                <a:solidFill>
                  <a:srgbClr val="000000"/>
                </a:solidFill>
                <a:latin typeface="Times New Roman" panose="02020603050405020304" pitchFamily="18" charset="0"/>
                <a:cs typeface="Times New Roman" panose="02020603050405020304" pitchFamily="18" charset="0"/>
              </a:rPr>
              <a:t>x</a:t>
            </a:r>
            <a:r>
              <a:rPr lang="es-MX" b="0" i="0" u="none" strike="noStrike" baseline="0" dirty="0">
                <a:solidFill>
                  <a:srgbClr val="000000"/>
                </a:solidFill>
                <a:latin typeface="Times New Roman" panose="02020603050405020304" pitchFamily="18" charset="0"/>
                <a:cs typeface="Times New Roman" panose="02020603050405020304" pitchFamily="18" charset="0"/>
              </a:rPr>
              <a:t>). </a:t>
            </a:r>
            <a:r>
              <a:rPr lang="es-MX"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Aclaración: s(x) y t(x) son polinomios con coeficientes a determinar cuyo grado coincide con el de mayor grado entre p(x) y q(x).</a:t>
            </a:r>
            <a:endParaRPr lang="es-MX" i="1"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s-MX" b="1" i="0" u="none" strike="noStrike" baseline="0" dirty="0">
              <a:solidFill>
                <a:srgbClr val="00B050"/>
              </a:solidFill>
              <a:latin typeface="Times New Roman" panose="02020603050405020304" pitchFamily="18" charset="0"/>
              <a:cs typeface="Times New Roman" panose="02020603050405020304" pitchFamily="18" charset="0"/>
            </a:endParaRPr>
          </a:p>
          <a:p>
            <a:pPr algn="ctr"/>
            <a:r>
              <a:rPr lang="es-MX" b="1" i="1" dirty="0">
                <a:solidFill>
                  <a:srgbClr val="00B050"/>
                </a:solidFill>
                <a:latin typeface="Times New Roman" panose="02020603050405020304" pitchFamily="18" charset="0"/>
                <a:cs typeface="Times New Roman" panose="02020603050405020304" pitchFamily="18" charset="0"/>
              </a:rPr>
              <a:t> </a:t>
            </a:r>
            <a:r>
              <a:rPr lang="es-MX" b="1" i="1" dirty="0" err="1">
                <a:solidFill>
                  <a:srgbClr val="00B050"/>
                </a:solidFill>
                <a:latin typeface="Times New Roman" panose="02020603050405020304" pitchFamily="18" charset="0"/>
                <a:cs typeface="Times New Roman" panose="02020603050405020304" pitchFamily="18" charset="0"/>
              </a:rPr>
              <a:t>y</a:t>
            </a:r>
            <a:r>
              <a:rPr lang="es-MX" b="1" i="1" baseline="-25000" dirty="0" err="1">
                <a:solidFill>
                  <a:srgbClr val="00B050"/>
                </a:solidFill>
                <a:latin typeface="Times New Roman" panose="02020603050405020304" pitchFamily="18" charset="0"/>
                <a:cs typeface="Times New Roman" panose="02020603050405020304" pitchFamily="18" charset="0"/>
              </a:rPr>
              <a:t>p</a:t>
            </a:r>
            <a:r>
              <a:rPr lang="es-MX" b="1" i="1" dirty="0">
                <a:solidFill>
                  <a:srgbClr val="00B050"/>
                </a:solidFill>
                <a:latin typeface="Times New Roman" panose="02020603050405020304" pitchFamily="18" charset="0"/>
                <a:cs typeface="Times New Roman" panose="02020603050405020304" pitchFamily="18" charset="0"/>
              </a:rPr>
              <a:t>= </a:t>
            </a:r>
            <a:r>
              <a:rPr lang="es-MX" b="1" i="1" dirty="0" err="1">
                <a:solidFill>
                  <a:srgbClr val="00B050"/>
                </a:solidFill>
                <a:latin typeface="Times New Roman" panose="02020603050405020304" pitchFamily="18" charset="0"/>
                <a:cs typeface="Times New Roman" panose="02020603050405020304" pitchFamily="18" charset="0"/>
              </a:rPr>
              <a:t>x</a:t>
            </a:r>
            <a:r>
              <a:rPr lang="es-MX" b="1" i="1" baseline="30000" dirty="0" err="1">
                <a:solidFill>
                  <a:srgbClr val="00B050"/>
                </a:solidFill>
                <a:latin typeface="Times New Roman" panose="02020603050405020304" pitchFamily="18" charset="0"/>
                <a:cs typeface="Times New Roman" panose="02020603050405020304" pitchFamily="18" charset="0"/>
              </a:rPr>
              <a:t>n</a:t>
            </a:r>
            <a:r>
              <a:rPr lang="es-MX" b="1" i="1" dirty="0">
                <a:solidFill>
                  <a:srgbClr val="00B050"/>
                </a:solidFill>
                <a:latin typeface="Times New Roman" panose="02020603050405020304" pitchFamily="18" charset="0"/>
                <a:cs typeface="Times New Roman" panose="02020603050405020304" pitchFamily="18" charset="0"/>
              </a:rPr>
              <a:t> </a:t>
            </a:r>
            <a:r>
              <a:rPr lang="es-MX" b="1" i="1" dirty="0" err="1">
                <a:solidFill>
                  <a:srgbClr val="00B050"/>
                </a:solidFill>
                <a:latin typeface="Times New Roman" panose="02020603050405020304" pitchFamily="18" charset="0"/>
                <a:cs typeface="Times New Roman" panose="02020603050405020304" pitchFamily="18" charset="0"/>
              </a:rPr>
              <a:t>e</a:t>
            </a:r>
            <a:r>
              <a:rPr lang="es-MX" b="1" i="1" baseline="30000" dirty="0" err="1">
                <a:solidFill>
                  <a:srgbClr val="00B050"/>
                </a:solidFill>
                <a:latin typeface="Times New Roman" panose="02020603050405020304" pitchFamily="18" charset="0"/>
                <a:cs typeface="Times New Roman" panose="02020603050405020304" pitchFamily="18" charset="0"/>
                <a:sym typeface="Symbol" panose="05050102010706020507" pitchFamily="18" charset="2"/>
              </a:rPr>
              <a:t></a:t>
            </a:r>
            <a:r>
              <a:rPr lang="es-MX" b="1" i="1" baseline="30000" dirty="0" err="1">
                <a:solidFill>
                  <a:srgbClr val="00B050"/>
                </a:solidFill>
                <a:latin typeface="Times New Roman" panose="02020603050405020304" pitchFamily="18" charset="0"/>
                <a:cs typeface="Times New Roman" panose="02020603050405020304" pitchFamily="18" charset="0"/>
              </a:rPr>
              <a:t>x</a:t>
            </a:r>
            <a:r>
              <a:rPr lang="es-MX" i="1" baseline="30000" dirty="0">
                <a:solidFill>
                  <a:srgbClr val="000000"/>
                </a:solidFill>
                <a:latin typeface="Times New Roman" panose="02020603050405020304" pitchFamily="18" charset="0"/>
                <a:cs typeface="Times New Roman" panose="02020603050405020304" pitchFamily="18" charset="0"/>
              </a:rPr>
              <a:t> </a:t>
            </a:r>
            <a:r>
              <a:rPr lang="es-MX" b="1" i="1" dirty="0">
                <a:solidFill>
                  <a:srgbClr val="00B050"/>
                </a:solidFill>
                <a:latin typeface="Times New Roman" panose="02020603050405020304" pitchFamily="18" charset="0"/>
                <a:cs typeface="Times New Roman" panose="02020603050405020304" pitchFamily="18" charset="0"/>
              </a:rPr>
              <a:t>[s(x)</a:t>
            </a:r>
            <a:r>
              <a:rPr lang="es-MX" b="1" i="1" u="none" strike="noStrike" baseline="0" dirty="0">
                <a:solidFill>
                  <a:srgbClr val="00B050"/>
                </a:solidFill>
                <a:latin typeface="Times New Roman" panose="02020603050405020304" pitchFamily="18" charset="0"/>
                <a:cs typeface="Times New Roman" panose="02020603050405020304" pitchFamily="18" charset="0"/>
              </a:rPr>
              <a:t> cos(</a:t>
            </a:r>
            <a:r>
              <a:rPr lang="es-MX" b="1" i="1" u="none" strike="noStrike" baseline="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x)+</a:t>
            </a:r>
            <a:r>
              <a:rPr lang="es-MX" b="1" i="1" u="none" strike="noStrike" baseline="0" dirty="0">
                <a:solidFill>
                  <a:srgbClr val="00B050"/>
                </a:solidFill>
                <a:latin typeface="Times New Roman" panose="02020603050405020304" pitchFamily="18" charset="0"/>
                <a:cs typeface="Times New Roman" panose="02020603050405020304" pitchFamily="18" charset="0"/>
              </a:rPr>
              <a:t> t(x) sen(</a:t>
            </a:r>
            <a:r>
              <a:rPr lang="es-MX" b="1" i="1" u="none" strike="noStrike" baseline="0"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x)]. </a:t>
            </a:r>
            <a:endParaRPr lang="es-MX" b="1" i="1" u="none" strike="noStrike" baseline="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4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21</a:t>
            </a:fld>
            <a:endParaRPr lang="en-US" dirty="0"/>
          </a:p>
        </p:txBody>
      </p:sp>
      <p:sp>
        <p:nvSpPr>
          <p:cNvPr id="7" name="CuadroTexto 6">
            <a:extLst>
              <a:ext uri="{FF2B5EF4-FFF2-40B4-BE49-F238E27FC236}">
                <a16:creationId xmlns:a16="http://schemas.microsoft.com/office/drawing/2014/main" id="{C83D63EC-519A-469F-8A5E-465A5ECAD358}"/>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ECUACIONES DIFERENCIALES DE </a:t>
            </a:r>
            <a:r>
              <a:rPr lang="es-MX" b="1" dirty="0">
                <a:solidFill>
                  <a:schemeClr val="accent5">
                    <a:lumMod val="75000"/>
                  </a:schemeClr>
                </a:solidFill>
                <a:latin typeface="Arial" panose="020B0604020202020204" pitchFamily="34" charset="0"/>
                <a:cs typeface="Arial" panose="020B0604020202020204" pitchFamily="34" charset="0"/>
              </a:rPr>
              <a:t>SEGUNDO</a:t>
            </a:r>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2" name="Rectángulo 1"/>
          <p:cNvSpPr/>
          <p:nvPr/>
        </p:nvSpPr>
        <p:spPr>
          <a:xfrm>
            <a:off x="313967" y="857248"/>
            <a:ext cx="7043916" cy="369332"/>
          </a:xfrm>
          <a:prstGeom prst="rect">
            <a:avLst/>
          </a:prstGeom>
        </p:spPr>
        <p:txBody>
          <a:bodyPr wrap="none">
            <a:spAutoFit/>
          </a:bodyPr>
          <a:lstStyle/>
          <a:p>
            <a:r>
              <a:rPr lang="es-AR" b="1" dirty="0">
                <a:solidFill>
                  <a:srgbClr val="808080"/>
                </a:solidFill>
                <a:latin typeface="OfficinaSans-Bold"/>
              </a:rPr>
              <a:t>EJEMPLO </a:t>
            </a:r>
            <a:r>
              <a:rPr lang="es-MX" dirty="0">
                <a:latin typeface="TimesNewRomanPS"/>
              </a:rPr>
              <a:t>Obtenga la solución general </a:t>
            </a:r>
            <a:r>
              <a:rPr lang="es-MX" i="1" dirty="0">
                <a:latin typeface="Times New Roman" panose="02020603050405020304" pitchFamily="18" charset="0"/>
                <a:cs typeface="Times New Roman" panose="02020603050405020304" pitchFamily="18" charset="0"/>
              </a:rPr>
              <a:t>y´´+4 y= </a:t>
            </a:r>
            <a:r>
              <a:rPr lang="es-MX" i="1" dirty="0">
                <a:solidFill>
                  <a:srgbClr val="000000"/>
                </a:solidFill>
                <a:latin typeface="Times New Roman" panose="02020603050405020304" pitchFamily="18" charset="0"/>
                <a:cs typeface="Times New Roman" panose="02020603050405020304" pitchFamily="18" charset="0"/>
              </a:rPr>
              <a:t>x</a:t>
            </a:r>
            <a:r>
              <a:rPr lang="es-MX" i="1" baseline="30000" dirty="0">
                <a:solidFill>
                  <a:srgbClr val="000000"/>
                </a:solidFill>
                <a:latin typeface="Times New Roman" panose="02020603050405020304" pitchFamily="18" charset="0"/>
                <a:cs typeface="Times New Roman" panose="02020603050405020304" pitchFamily="18" charset="0"/>
              </a:rPr>
              <a:t>2</a:t>
            </a:r>
            <a:r>
              <a:rPr lang="es-MX" i="1" dirty="0">
                <a:solidFill>
                  <a:srgbClr val="000000"/>
                </a:solidFill>
                <a:latin typeface="Times New Roman" panose="02020603050405020304" pitchFamily="18" charset="0"/>
                <a:cs typeface="Times New Roman" panose="02020603050405020304" pitchFamily="18" charset="0"/>
              </a:rPr>
              <a:t>sen(2x)+</a:t>
            </a:r>
            <a:r>
              <a:rPr lang="es-MX" i="1" dirty="0" err="1">
                <a:solidFill>
                  <a:srgbClr val="000000"/>
                </a:solidFill>
                <a:latin typeface="Times New Roman" panose="02020603050405020304" pitchFamily="18" charset="0"/>
                <a:cs typeface="Times New Roman" panose="02020603050405020304" pitchFamily="18" charset="0"/>
              </a:rPr>
              <a:t>xcos</a:t>
            </a:r>
            <a:r>
              <a:rPr lang="es-MX" i="1" dirty="0">
                <a:solidFill>
                  <a:srgbClr val="000000"/>
                </a:solidFill>
                <a:latin typeface="Times New Roman" panose="02020603050405020304" pitchFamily="18" charset="0"/>
                <a:cs typeface="Times New Roman" panose="02020603050405020304" pitchFamily="18" charset="0"/>
              </a:rPr>
              <a:t>(2x)</a:t>
            </a:r>
            <a:r>
              <a:rPr lang="es-MX" dirty="0">
                <a:latin typeface="TimesNewRomanPS"/>
              </a:rPr>
              <a:t> </a:t>
            </a:r>
            <a:endParaRPr lang="es-AR" dirty="0"/>
          </a:p>
        </p:txBody>
      </p:sp>
      <p:sp>
        <p:nvSpPr>
          <p:cNvPr id="11" name="CuadroTexto 10">
            <a:extLst>
              <a:ext uri="{FF2B5EF4-FFF2-40B4-BE49-F238E27FC236}">
                <a16:creationId xmlns:a16="http://schemas.microsoft.com/office/drawing/2014/main" id="{F6A427E2-073F-476B-A1E3-8566B36EF617}"/>
              </a:ext>
            </a:extLst>
          </p:cNvPr>
          <p:cNvSpPr txBox="1"/>
          <p:nvPr/>
        </p:nvSpPr>
        <p:spPr>
          <a:xfrm>
            <a:off x="440383" y="1988840"/>
            <a:ext cx="8218927" cy="4431983"/>
          </a:xfrm>
          <a:prstGeom prst="rect">
            <a:avLst/>
          </a:prstGeom>
          <a:noFill/>
        </p:spPr>
        <p:txBody>
          <a:bodyPr wrap="square" rtlCol="0">
            <a:spAutoFit/>
          </a:bodyPr>
          <a:lstStyle/>
          <a:p>
            <a:r>
              <a:rPr lang="es-AR" dirty="0">
                <a:latin typeface="Times New Roman" panose="02020603050405020304" pitchFamily="18" charset="0"/>
                <a:cs typeface="Times New Roman" panose="02020603050405020304" pitchFamily="18" charset="0"/>
              </a:rPr>
              <a:t>1) Calculo </a:t>
            </a:r>
            <a:r>
              <a:rPr lang="es-AR" i="1" dirty="0" err="1">
                <a:latin typeface="Times New Roman" panose="02020603050405020304" pitchFamily="18" charset="0"/>
                <a:cs typeface="Times New Roman" panose="02020603050405020304" pitchFamily="18" charset="0"/>
              </a:rPr>
              <a:t>y</a:t>
            </a:r>
            <a:r>
              <a:rPr lang="es-AR" i="1" baseline="-25000" dirty="0" err="1">
                <a:latin typeface="Times New Roman" panose="02020603050405020304" pitchFamily="18" charset="0"/>
                <a:cs typeface="Times New Roman" panose="02020603050405020304" pitchFamily="18" charset="0"/>
              </a:rPr>
              <a:t>c</a:t>
            </a:r>
            <a:r>
              <a:rPr lang="es-AR" i="1" dirty="0">
                <a:latin typeface="Times New Roman" panose="02020603050405020304" pitchFamily="18" charset="0"/>
                <a:cs typeface="Times New Roman" panose="02020603050405020304" pitchFamily="18" charset="0"/>
              </a:rPr>
              <a:t>:  r</a:t>
            </a:r>
            <a:r>
              <a:rPr lang="es-AR" i="1" baseline="30000" dirty="0">
                <a:latin typeface="Times New Roman" panose="02020603050405020304" pitchFamily="18" charset="0"/>
                <a:cs typeface="Times New Roman" panose="02020603050405020304" pitchFamily="18" charset="0"/>
              </a:rPr>
              <a:t>2</a:t>
            </a:r>
            <a:r>
              <a:rPr lang="es-AR" i="1" dirty="0">
                <a:latin typeface="Times New Roman" panose="02020603050405020304" pitchFamily="18" charset="0"/>
                <a:cs typeface="Times New Roman" panose="02020603050405020304" pitchFamily="18" charset="0"/>
              </a:rPr>
              <a:t>+4=0      las raíces son r=2i y r=-2i; es el caso 3 de </a:t>
            </a:r>
            <a:r>
              <a:rPr lang="es-AR" i="1" dirty="0" err="1">
                <a:latin typeface="Times New Roman" panose="02020603050405020304" pitchFamily="18" charset="0"/>
                <a:cs typeface="Times New Roman" panose="02020603050405020304" pitchFamily="18" charset="0"/>
              </a:rPr>
              <a:t>y</a:t>
            </a:r>
            <a:r>
              <a:rPr lang="es-AR" i="1" baseline="-25000" dirty="0" err="1">
                <a:latin typeface="Times New Roman" panose="02020603050405020304" pitchFamily="18" charset="0"/>
                <a:cs typeface="Times New Roman" panose="02020603050405020304" pitchFamily="18" charset="0"/>
              </a:rPr>
              <a:t>c</a:t>
            </a:r>
            <a:r>
              <a:rPr lang="es-AR" i="1" dirty="0">
                <a:latin typeface="Times New Roman" panose="02020603050405020304" pitchFamily="18" charset="0"/>
                <a:cs typeface="Times New Roman" panose="02020603050405020304" pitchFamily="18" charset="0"/>
              </a:rPr>
              <a:t> </a:t>
            </a:r>
          </a:p>
          <a:p>
            <a:r>
              <a:rPr lang="es-MX" i="1" dirty="0">
                <a:latin typeface="Times New Roman" panose="02020603050405020304" pitchFamily="18" charset="0"/>
                <a:cs typeface="Times New Roman" panose="02020603050405020304" pitchFamily="18" charset="0"/>
              </a:rPr>
              <a:t> Analizando: </a:t>
            </a:r>
            <a:r>
              <a:rPr lang="es-MX" b="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a:t>
            </a:r>
            <a:r>
              <a:rPr lang="es-MX" b="1" i="1" dirty="0">
                <a:solidFill>
                  <a:srgbClr val="00B050"/>
                </a:solidFill>
                <a:latin typeface="Times New Roman" panose="02020603050405020304" pitchFamily="18" charset="0"/>
                <a:cs typeface="Times New Roman" panose="02020603050405020304" pitchFamily="18" charset="0"/>
                <a:sym typeface="Symbol" panose="05050102010706020507" pitchFamily="18" charset="2"/>
              </a:rPr>
              <a:t>  i</a:t>
            </a:r>
            <a:r>
              <a:rPr lang="es-MX" dirty="0">
                <a:solidFill>
                  <a:srgbClr val="000000"/>
                </a:solidFill>
                <a:latin typeface="Times New Roman" panose="02020603050405020304" pitchFamily="18" charset="0"/>
                <a:cs typeface="Times New Roman" panose="02020603050405020304" pitchFamily="18" charset="0"/>
              </a:rPr>
              <a:t> =</a:t>
            </a:r>
            <a:r>
              <a:rPr lang="es-MX" i="1" dirty="0">
                <a:latin typeface="Times New Roman" panose="02020603050405020304" pitchFamily="18" charset="0"/>
                <a:cs typeface="Times New Roman" panose="02020603050405020304" pitchFamily="18" charset="0"/>
              </a:rPr>
              <a:t>0</a:t>
            </a:r>
            <a:r>
              <a:rPr lang="es-MX" b="1" i="1" dirty="0">
                <a:latin typeface="Times New Roman" panose="02020603050405020304" pitchFamily="18" charset="0"/>
                <a:cs typeface="Times New Roman" panose="02020603050405020304" pitchFamily="18" charset="0"/>
                <a:sym typeface="Symbol" panose="05050102010706020507" pitchFamily="18" charset="2"/>
              </a:rPr>
              <a:t>  2i</a:t>
            </a:r>
            <a:r>
              <a:rPr lang="es-MX" i="1" dirty="0">
                <a:latin typeface="Times New Roman" panose="02020603050405020304" pitchFamily="18" charset="0"/>
                <a:cs typeface="Times New Roman" panose="02020603050405020304" pitchFamily="18" charset="0"/>
              </a:rPr>
              <a:t> =</a:t>
            </a:r>
            <a:r>
              <a:rPr lang="es-MX" b="1" i="1" dirty="0">
                <a:latin typeface="Times New Roman" panose="02020603050405020304" pitchFamily="18" charset="0"/>
                <a:cs typeface="Times New Roman" panose="02020603050405020304" pitchFamily="18" charset="0"/>
                <a:sym typeface="Symbol" panose="05050102010706020507" pitchFamily="18" charset="2"/>
              </a:rPr>
              <a:t>  2i</a:t>
            </a:r>
            <a:r>
              <a:rPr lang="es-MX" i="1" dirty="0">
                <a:latin typeface="Times New Roman" panose="02020603050405020304" pitchFamily="18" charset="0"/>
                <a:cs typeface="Times New Roman" panose="02020603050405020304" pitchFamily="18" charset="0"/>
              </a:rPr>
              <a:t> </a:t>
            </a:r>
          </a:p>
          <a:p>
            <a:endParaRPr lang="es-MX" i="1" dirty="0">
              <a:latin typeface="Times New Roman" panose="02020603050405020304" pitchFamily="18" charset="0"/>
              <a:cs typeface="Times New Roman" panose="02020603050405020304" pitchFamily="18" charset="0"/>
            </a:endParaRPr>
          </a:p>
          <a:p>
            <a:r>
              <a:rPr lang="es-AR" i="1" dirty="0">
                <a:latin typeface="Times New Roman" panose="02020603050405020304" pitchFamily="18" charset="0"/>
                <a:cs typeface="Times New Roman" panose="02020603050405020304" pitchFamily="18" charset="0"/>
              </a:rPr>
              <a:t>luego </a:t>
            </a:r>
            <a:r>
              <a:rPr lang="es-AR" i="1" dirty="0" err="1">
                <a:latin typeface="Times New Roman" panose="02020603050405020304" pitchFamily="18" charset="0"/>
                <a:cs typeface="Times New Roman" panose="02020603050405020304" pitchFamily="18" charset="0"/>
              </a:rPr>
              <a:t>y</a:t>
            </a:r>
            <a:r>
              <a:rPr lang="es-AR" i="1" baseline="-25000" dirty="0" err="1">
                <a:latin typeface="Times New Roman" panose="02020603050405020304" pitchFamily="18" charset="0"/>
                <a:cs typeface="Times New Roman" panose="02020603050405020304" pitchFamily="18" charset="0"/>
              </a:rPr>
              <a:t>c</a:t>
            </a:r>
            <a:r>
              <a:rPr lang="es-AR" i="1" dirty="0">
                <a:latin typeface="Times New Roman" panose="02020603050405020304" pitchFamily="18" charset="0"/>
                <a:cs typeface="Times New Roman" panose="02020603050405020304" pitchFamily="18" charset="0"/>
              </a:rPr>
              <a:t>=e</a:t>
            </a:r>
            <a:r>
              <a:rPr lang="es-AR" i="1" baseline="30000" dirty="0">
                <a:latin typeface="Times New Roman" panose="02020603050405020304" pitchFamily="18" charset="0"/>
                <a:cs typeface="Times New Roman" panose="02020603050405020304" pitchFamily="18" charset="0"/>
              </a:rPr>
              <a:t>0</a:t>
            </a:r>
            <a:r>
              <a:rPr lang="es-AR" i="1" dirty="0">
                <a:latin typeface="Times New Roman" panose="02020603050405020304" pitchFamily="18" charset="0"/>
                <a:cs typeface="Times New Roman" panose="02020603050405020304" pitchFamily="18" charset="0"/>
              </a:rPr>
              <a:t>(c</a:t>
            </a:r>
            <a:r>
              <a:rPr lang="es-AR" i="1" baseline="-25000" dirty="0">
                <a:latin typeface="Times New Roman" panose="02020603050405020304" pitchFamily="18" charset="0"/>
                <a:cs typeface="Times New Roman" panose="02020603050405020304" pitchFamily="18" charset="0"/>
              </a:rPr>
              <a:t>1</a:t>
            </a:r>
            <a:r>
              <a:rPr lang="es-AR" i="1" dirty="0">
                <a:latin typeface="Times New Roman" panose="02020603050405020304" pitchFamily="18" charset="0"/>
                <a:cs typeface="Times New Roman" panose="02020603050405020304" pitchFamily="18" charset="0"/>
              </a:rPr>
              <a:t> </a:t>
            </a:r>
            <a:r>
              <a:rPr lang="es-AR" i="1" dirty="0" err="1">
                <a:latin typeface="Times New Roman" panose="02020603050405020304" pitchFamily="18" charset="0"/>
                <a:cs typeface="Times New Roman" panose="02020603050405020304" pitchFamily="18" charset="0"/>
              </a:rPr>
              <a:t>cos</a:t>
            </a:r>
            <a:r>
              <a:rPr lang="es-AR" i="1" dirty="0">
                <a:latin typeface="Times New Roman" panose="02020603050405020304" pitchFamily="18" charset="0"/>
                <a:cs typeface="Times New Roman" panose="02020603050405020304" pitchFamily="18" charset="0"/>
              </a:rPr>
              <a:t>(2x)+c</a:t>
            </a:r>
            <a:r>
              <a:rPr lang="es-AR" i="1" baseline="-25000" dirty="0">
                <a:latin typeface="Times New Roman" panose="02020603050405020304" pitchFamily="18" charset="0"/>
                <a:cs typeface="Times New Roman" panose="02020603050405020304" pitchFamily="18" charset="0"/>
              </a:rPr>
              <a:t>2</a:t>
            </a:r>
            <a:r>
              <a:rPr lang="es-AR" i="1" dirty="0">
                <a:latin typeface="Times New Roman" panose="02020603050405020304" pitchFamily="18" charset="0"/>
                <a:cs typeface="Times New Roman" panose="02020603050405020304" pitchFamily="18" charset="0"/>
              </a:rPr>
              <a:t> </a:t>
            </a:r>
            <a:r>
              <a:rPr lang="es-AR" i="1" dirty="0" err="1">
                <a:latin typeface="Times New Roman" panose="02020603050405020304" pitchFamily="18" charset="0"/>
                <a:cs typeface="Times New Roman" panose="02020603050405020304" pitchFamily="18" charset="0"/>
              </a:rPr>
              <a:t>sen</a:t>
            </a:r>
            <a:r>
              <a:rPr lang="es-AR" i="1" dirty="0">
                <a:latin typeface="Times New Roman" panose="02020603050405020304" pitchFamily="18" charset="0"/>
                <a:cs typeface="Times New Roman" panose="02020603050405020304" pitchFamily="18" charset="0"/>
              </a:rPr>
              <a:t>(2x))= c</a:t>
            </a:r>
            <a:r>
              <a:rPr lang="es-AR" i="1" baseline="-25000" dirty="0">
                <a:latin typeface="Times New Roman" panose="02020603050405020304" pitchFamily="18" charset="0"/>
                <a:cs typeface="Times New Roman" panose="02020603050405020304" pitchFamily="18" charset="0"/>
              </a:rPr>
              <a:t>1</a:t>
            </a:r>
            <a:r>
              <a:rPr lang="es-AR" i="1" dirty="0">
                <a:latin typeface="Times New Roman" panose="02020603050405020304" pitchFamily="18" charset="0"/>
                <a:cs typeface="Times New Roman" panose="02020603050405020304" pitchFamily="18" charset="0"/>
              </a:rPr>
              <a:t> </a:t>
            </a:r>
            <a:r>
              <a:rPr lang="es-AR" i="1" dirty="0" err="1">
                <a:latin typeface="Times New Roman" panose="02020603050405020304" pitchFamily="18" charset="0"/>
                <a:cs typeface="Times New Roman" panose="02020603050405020304" pitchFamily="18" charset="0"/>
              </a:rPr>
              <a:t>cos</a:t>
            </a:r>
            <a:r>
              <a:rPr lang="es-AR" i="1" dirty="0">
                <a:latin typeface="Times New Roman" panose="02020603050405020304" pitchFamily="18" charset="0"/>
                <a:cs typeface="Times New Roman" panose="02020603050405020304" pitchFamily="18" charset="0"/>
              </a:rPr>
              <a:t>(2x)+c</a:t>
            </a:r>
            <a:r>
              <a:rPr lang="es-AR" i="1" baseline="-25000" dirty="0">
                <a:latin typeface="Times New Roman" panose="02020603050405020304" pitchFamily="18" charset="0"/>
                <a:cs typeface="Times New Roman" panose="02020603050405020304" pitchFamily="18" charset="0"/>
              </a:rPr>
              <a:t>2</a:t>
            </a:r>
            <a:r>
              <a:rPr lang="es-AR" i="1" dirty="0">
                <a:latin typeface="Times New Roman" panose="02020603050405020304" pitchFamily="18" charset="0"/>
                <a:cs typeface="Times New Roman" panose="02020603050405020304" pitchFamily="18" charset="0"/>
              </a:rPr>
              <a:t> </a:t>
            </a:r>
            <a:r>
              <a:rPr lang="es-AR" i="1" dirty="0" err="1">
                <a:latin typeface="Times New Roman" panose="02020603050405020304" pitchFamily="18" charset="0"/>
                <a:cs typeface="Times New Roman" panose="02020603050405020304" pitchFamily="18" charset="0"/>
              </a:rPr>
              <a:t>sen</a:t>
            </a:r>
            <a:r>
              <a:rPr lang="es-AR" i="1" dirty="0">
                <a:latin typeface="Times New Roman" panose="02020603050405020304" pitchFamily="18" charset="0"/>
                <a:cs typeface="Times New Roman" panose="02020603050405020304" pitchFamily="18" charset="0"/>
              </a:rPr>
              <a:t>(2x)</a:t>
            </a:r>
          </a:p>
          <a:p>
            <a:endParaRPr lang="es-AR" i="1" dirty="0">
              <a:latin typeface="Times New Roman" panose="02020603050405020304" pitchFamily="18" charset="0"/>
              <a:cs typeface="Times New Roman" panose="02020603050405020304" pitchFamily="18" charset="0"/>
            </a:endParaRPr>
          </a:p>
          <a:p>
            <a:r>
              <a:rPr lang="es-AR" i="1" dirty="0">
                <a:latin typeface="Times New Roman" panose="02020603050405020304" pitchFamily="18" charset="0"/>
                <a:cs typeface="Times New Roman" panose="02020603050405020304" pitchFamily="18" charset="0"/>
              </a:rPr>
              <a:t>2</a:t>
            </a:r>
            <a:r>
              <a:rPr lang="es-AR" dirty="0">
                <a:latin typeface="Times New Roman" panose="02020603050405020304" pitchFamily="18" charset="0"/>
                <a:cs typeface="Times New Roman" panose="02020603050405020304" pitchFamily="18" charset="0"/>
              </a:rPr>
              <a:t>) Calculo </a:t>
            </a:r>
            <a:r>
              <a:rPr lang="es-AR" i="1" dirty="0" err="1">
                <a:latin typeface="Times New Roman" panose="02020603050405020304" pitchFamily="18" charset="0"/>
                <a:cs typeface="Times New Roman" panose="02020603050405020304" pitchFamily="18" charset="0"/>
              </a:rPr>
              <a:t>y</a:t>
            </a:r>
            <a:r>
              <a:rPr lang="es-AR" i="1" baseline="-25000" dirty="0" err="1">
                <a:latin typeface="Times New Roman" panose="02020603050405020304" pitchFamily="18" charset="0"/>
                <a:cs typeface="Times New Roman" panose="02020603050405020304" pitchFamily="18" charset="0"/>
              </a:rPr>
              <a:t>p</a:t>
            </a:r>
            <a:r>
              <a:rPr lang="es-AR" i="1" dirty="0">
                <a:latin typeface="Times New Roman" panose="02020603050405020304" pitchFamily="18" charset="0"/>
                <a:cs typeface="Times New Roman" panose="02020603050405020304" pitchFamily="18" charset="0"/>
              </a:rPr>
              <a:t>:     </a:t>
            </a:r>
          </a:p>
          <a:p>
            <a:endParaRPr lang="es-MX" i="1" baseline="30000" dirty="0">
              <a:latin typeface="Times New Roman" panose="02020603050405020304" pitchFamily="18" charset="0"/>
              <a:cs typeface="Times New Roman" panose="02020603050405020304" pitchFamily="18" charset="0"/>
            </a:endParaRPr>
          </a:p>
          <a:p>
            <a:r>
              <a:rPr lang="es-MX" i="1" dirty="0">
                <a:latin typeface="Times New Roman" panose="02020603050405020304" pitchFamily="18" charset="0"/>
                <a:cs typeface="Times New Roman" panose="02020603050405020304" pitchFamily="18" charset="0"/>
              </a:rPr>
              <a:t>r=</a:t>
            </a:r>
            <a:r>
              <a:rPr lang="es-MX" b="1" i="1" dirty="0">
                <a:latin typeface="Times New Roman" panose="02020603050405020304" pitchFamily="18" charset="0"/>
                <a:cs typeface="Times New Roman" panose="02020603050405020304" pitchFamily="18" charset="0"/>
                <a:sym typeface="Symbol" panose="05050102010706020507" pitchFamily="18" charset="2"/>
              </a:rPr>
              <a:t>  2i</a:t>
            </a:r>
            <a:r>
              <a:rPr lang="es-MX" i="1" dirty="0">
                <a:latin typeface="Times New Roman" panose="02020603050405020304" pitchFamily="18" charset="0"/>
                <a:cs typeface="Times New Roman" panose="02020603050405020304" pitchFamily="18" charset="0"/>
              </a:rPr>
              <a:t> son raíces de multiplicidad 1</a:t>
            </a:r>
          </a:p>
          <a:p>
            <a:endParaRPr lang="es-MX" i="1" baseline="30000" dirty="0">
              <a:latin typeface="Times New Roman" panose="02020603050405020304" pitchFamily="18" charset="0"/>
              <a:cs typeface="Times New Roman" panose="02020603050405020304" pitchFamily="18" charset="0"/>
            </a:endParaRPr>
          </a:p>
          <a:p>
            <a:r>
              <a:rPr lang="es-MX" i="1" dirty="0" err="1">
                <a:latin typeface="Times New Roman" panose="02020603050405020304" pitchFamily="18" charset="0"/>
                <a:cs typeface="Times New Roman" panose="02020603050405020304" pitchFamily="18" charset="0"/>
              </a:rPr>
              <a:t>y</a:t>
            </a:r>
            <a:r>
              <a:rPr lang="es-MX" i="1" baseline="-25000" dirty="0" err="1">
                <a:latin typeface="Times New Roman" panose="02020603050405020304" pitchFamily="18" charset="0"/>
                <a:cs typeface="Times New Roman" panose="02020603050405020304" pitchFamily="18" charset="0"/>
              </a:rPr>
              <a:t>p</a:t>
            </a:r>
            <a:r>
              <a:rPr lang="es-MX" i="1" dirty="0">
                <a:latin typeface="Times New Roman" panose="02020603050405020304" pitchFamily="18" charset="0"/>
                <a:cs typeface="Times New Roman" panose="02020603050405020304" pitchFamily="18" charset="0"/>
              </a:rPr>
              <a:t>= x</a:t>
            </a:r>
            <a:r>
              <a:rPr lang="es-MX" i="1" baseline="30000" dirty="0">
                <a:latin typeface="Times New Roman" panose="02020603050405020304" pitchFamily="18" charset="0"/>
                <a:cs typeface="Times New Roman" panose="02020603050405020304" pitchFamily="18" charset="0"/>
              </a:rPr>
              <a:t>1</a:t>
            </a:r>
            <a:r>
              <a:rPr lang="es-MX" i="1" dirty="0">
                <a:latin typeface="Times New Roman" panose="02020603050405020304" pitchFamily="18" charset="0"/>
                <a:cs typeface="Times New Roman" panose="02020603050405020304" pitchFamily="18" charset="0"/>
              </a:rPr>
              <a:t> e</a:t>
            </a:r>
            <a:r>
              <a:rPr lang="es-MX" i="1" baseline="30000" dirty="0">
                <a:latin typeface="Times New Roman" panose="02020603050405020304" pitchFamily="18" charset="0"/>
                <a:cs typeface="Times New Roman" panose="02020603050405020304" pitchFamily="18" charset="0"/>
                <a:sym typeface="Symbol" panose="05050102010706020507" pitchFamily="18" charset="2"/>
              </a:rPr>
              <a:t>0</a:t>
            </a:r>
            <a:r>
              <a:rPr lang="es-MX" i="1" baseline="30000" dirty="0">
                <a:latin typeface="Times New Roman" panose="02020603050405020304" pitchFamily="18" charset="0"/>
                <a:cs typeface="Times New Roman" panose="02020603050405020304" pitchFamily="18" charset="0"/>
              </a:rPr>
              <a:t> </a:t>
            </a:r>
            <a:r>
              <a:rPr lang="es-MX" i="1" dirty="0">
                <a:latin typeface="Times New Roman" panose="02020603050405020304" pitchFamily="18" charset="0"/>
                <a:cs typeface="Times New Roman" panose="02020603050405020304" pitchFamily="18" charset="0"/>
              </a:rPr>
              <a:t>[(Ax</a:t>
            </a:r>
            <a:r>
              <a:rPr lang="es-MX" i="1" baseline="30000" dirty="0">
                <a:latin typeface="Times New Roman" panose="02020603050405020304" pitchFamily="18" charset="0"/>
                <a:cs typeface="Times New Roman" panose="02020603050405020304" pitchFamily="18" charset="0"/>
              </a:rPr>
              <a:t>2</a:t>
            </a:r>
            <a:r>
              <a:rPr lang="es-MX" i="1" dirty="0">
                <a:latin typeface="Times New Roman" panose="02020603050405020304" pitchFamily="18" charset="0"/>
                <a:cs typeface="Times New Roman" panose="02020603050405020304" pitchFamily="18" charset="0"/>
              </a:rPr>
              <a:t>+Bx+C)</a:t>
            </a:r>
            <a:r>
              <a:rPr lang="es-MX" i="1" dirty="0" err="1">
                <a:latin typeface="Times New Roman" panose="02020603050405020304" pitchFamily="18" charset="0"/>
                <a:cs typeface="Times New Roman" panose="02020603050405020304" pitchFamily="18" charset="0"/>
              </a:rPr>
              <a:t>cos</a:t>
            </a:r>
            <a:r>
              <a:rPr lang="es-MX" i="1" dirty="0">
                <a:latin typeface="Times New Roman" panose="02020603050405020304" pitchFamily="18" charset="0"/>
                <a:cs typeface="Times New Roman" panose="02020603050405020304" pitchFamily="18" charset="0"/>
              </a:rPr>
              <a:t>(</a:t>
            </a:r>
            <a:r>
              <a:rPr lang="es-MX" i="1" dirty="0">
                <a:latin typeface="Times New Roman" panose="02020603050405020304" pitchFamily="18" charset="0"/>
                <a:cs typeface="Times New Roman" panose="02020603050405020304" pitchFamily="18" charset="0"/>
                <a:sym typeface="Symbol" panose="05050102010706020507" pitchFamily="18" charset="2"/>
              </a:rPr>
              <a:t>2 x)+</a:t>
            </a:r>
            <a:r>
              <a:rPr lang="es-MX" i="1" dirty="0">
                <a:latin typeface="Times New Roman" panose="02020603050405020304" pitchFamily="18" charset="0"/>
                <a:cs typeface="Times New Roman" panose="02020603050405020304" pitchFamily="18" charset="0"/>
              </a:rPr>
              <a:t> (Dx</a:t>
            </a:r>
            <a:r>
              <a:rPr lang="es-MX" i="1" baseline="30000" dirty="0">
                <a:latin typeface="Times New Roman" panose="02020603050405020304" pitchFamily="18" charset="0"/>
                <a:cs typeface="Times New Roman" panose="02020603050405020304" pitchFamily="18" charset="0"/>
              </a:rPr>
              <a:t>2</a:t>
            </a:r>
            <a:r>
              <a:rPr lang="es-MX" i="1" dirty="0">
                <a:latin typeface="Times New Roman" panose="02020603050405020304" pitchFamily="18" charset="0"/>
                <a:cs typeface="Times New Roman" panose="02020603050405020304" pitchFamily="18" charset="0"/>
              </a:rPr>
              <a:t>+Ex+F) </a:t>
            </a:r>
            <a:r>
              <a:rPr lang="es-MX" i="1" dirty="0" err="1">
                <a:latin typeface="Times New Roman" panose="02020603050405020304" pitchFamily="18" charset="0"/>
                <a:cs typeface="Times New Roman" panose="02020603050405020304" pitchFamily="18" charset="0"/>
              </a:rPr>
              <a:t>sen</a:t>
            </a:r>
            <a:r>
              <a:rPr lang="es-MX" i="1" dirty="0">
                <a:latin typeface="Times New Roman" panose="02020603050405020304" pitchFamily="18" charset="0"/>
                <a:cs typeface="Times New Roman" panose="02020603050405020304" pitchFamily="18" charset="0"/>
              </a:rPr>
              <a:t>(</a:t>
            </a:r>
            <a:r>
              <a:rPr lang="es-MX" i="1" dirty="0">
                <a:latin typeface="Times New Roman" panose="02020603050405020304" pitchFamily="18" charset="0"/>
                <a:cs typeface="Times New Roman" panose="02020603050405020304" pitchFamily="18" charset="0"/>
                <a:sym typeface="Symbol" panose="05050102010706020507" pitchFamily="18" charset="2"/>
              </a:rPr>
              <a:t>2x)].</a:t>
            </a:r>
          </a:p>
          <a:p>
            <a:endParaRPr lang="es-MX" i="1" baseline="30000" dirty="0">
              <a:latin typeface="Times New Roman" panose="02020603050405020304" pitchFamily="18" charset="0"/>
              <a:cs typeface="Times New Roman" panose="02020603050405020304" pitchFamily="18" charset="0"/>
              <a:sym typeface="Symbol" panose="05050102010706020507" pitchFamily="18" charset="2"/>
            </a:endParaRPr>
          </a:p>
          <a:p>
            <a:r>
              <a:rPr lang="es-MX" i="1" dirty="0" err="1">
                <a:latin typeface="Times New Roman" panose="02020603050405020304" pitchFamily="18" charset="0"/>
                <a:cs typeface="Times New Roman" panose="02020603050405020304" pitchFamily="18" charset="0"/>
              </a:rPr>
              <a:t>y</a:t>
            </a:r>
            <a:r>
              <a:rPr lang="es-MX" i="1" baseline="-25000" dirty="0" err="1">
                <a:latin typeface="Times New Roman" panose="02020603050405020304" pitchFamily="18" charset="0"/>
                <a:cs typeface="Times New Roman" panose="02020603050405020304" pitchFamily="18" charset="0"/>
              </a:rPr>
              <a:t>p</a:t>
            </a:r>
            <a:r>
              <a:rPr lang="es-MX" i="1" dirty="0">
                <a:latin typeface="Times New Roman" panose="02020603050405020304" pitchFamily="18" charset="0"/>
                <a:cs typeface="Times New Roman" panose="02020603050405020304" pitchFamily="18" charset="0"/>
              </a:rPr>
              <a:t>= [(Ax</a:t>
            </a:r>
            <a:r>
              <a:rPr lang="es-MX" i="1" baseline="30000" dirty="0">
                <a:latin typeface="Times New Roman" panose="02020603050405020304" pitchFamily="18" charset="0"/>
                <a:cs typeface="Times New Roman" panose="02020603050405020304" pitchFamily="18" charset="0"/>
              </a:rPr>
              <a:t>3</a:t>
            </a:r>
            <a:r>
              <a:rPr lang="es-MX" i="1" dirty="0">
                <a:latin typeface="Times New Roman" panose="02020603050405020304" pitchFamily="18" charset="0"/>
                <a:cs typeface="Times New Roman" panose="02020603050405020304" pitchFamily="18" charset="0"/>
              </a:rPr>
              <a:t>+Bx</a:t>
            </a:r>
            <a:r>
              <a:rPr lang="es-MX" i="1" baseline="30000" dirty="0">
                <a:latin typeface="Times New Roman" panose="02020603050405020304" pitchFamily="18" charset="0"/>
                <a:cs typeface="Times New Roman" panose="02020603050405020304" pitchFamily="18" charset="0"/>
              </a:rPr>
              <a:t>2</a:t>
            </a:r>
            <a:r>
              <a:rPr lang="es-MX" i="1" dirty="0">
                <a:latin typeface="Times New Roman" panose="02020603050405020304" pitchFamily="18" charset="0"/>
                <a:cs typeface="Times New Roman" panose="02020603050405020304" pitchFamily="18" charset="0"/>
              </a:rPr>
              <a:t>+Cx)</a:t>
            </a:r>
            <a:r>
              <a:rPr lang="es-MX" i="1" dirty="0" err="1">
                <a:latin typeface="Times New Roman" panose="02020603050405020304" pitchFamily="18" charset="0"/>
                <a:cs typeface="Times New Roman" panose="02020603050405020304" pitchFamily="18" charset="0"/>
              </a:rPr>
              <a:t>cos</a:t>
            </a:r>
            <a:r>
              <a:rPr lang="es-MX" i="1" dirty="0">
                <a:latin typeface="Times New Roman" panose="02020603050405020304" pitchFamily="18" charset="0"/>
                <a:cs typeface="Times New Roman" panose="02020603050405020304" pitchFamily="18" charset="0"/>
              </a:rPr>
              <a:t>(</a:t>
            </a:r>
            <a:r>
              <a:rPr lang="es-MX" i="1" dirty="0">
                <a:latin typeface="Times New Roman" panose="02020603050405020304" pitchFamily="18" charset="0"/>
                <a:cs typeface="Times New Roman" panose="02020603050405020304" pitchFamily="18" charset="0"/>
                <a:sym typeface="Symbol" panose="05050102010706020507" pitchFamily="18" charset="2"/>
              </a:rPr>
              <a:t>2 x)+</a:t>
            </a:r>
            <a:r>
              <a:rPr lang="es-MX" i="1" dirty="0">
                <a:latin typeface="Times New Roman" panose="02020603050405020304" pitchFamily="18" charset="0"/>
                <a:cs typeface="Times New Roman" panose="02020603050405020304" pitchFamily="18" charset="0"/>
              </a:rPr>
              <a:t> (Dx</a:t>
            </a:r>
            <a:r>
              <a:rPr lang="es-MX" i="1" baseline="30000" dirty="0">
                <a:latin typeface="Times New Roman" panose="02020603050405020304" pitchFamily="18" charset="0"/>
                <a:cs typeface="Times New Roman" panose="02020603050405020304" pitchFamily="18" charset="0"/>
              </a:rPr>
              <a:t>3</a:t>
            </a:r>
            <a:r>
              <a:rPr lang="es-MX" i="1" dirty="0">
                <a:latin typeface="Times New Roman" panose="02020603050405020304" pitchFamily="18" charset="0"/>
                <a:cs typeface="Times New Roman" panose="02020603050405020304" pitchFamily="18" charset="0"/>
              </a:rPr>
              <a:t>+Ex</a:t>
            </a:r>
            <a:r>
              <a:rPr lang="es-MX" i="1" baseline="30000" dirty="0">
                <a:latin typeface="Times New Roman" panose="02020603050405020304" pitchFamily="18" charset="0"/>
                <a:cs typeface="Times New Roman" panose="02020603050405020304" pitchFamily="18" charset="0"/>
              </a:rPr>
              <a:t>2</a:t>
            </a:r>
            <a:r>
              <a:rPr lang="es-MX" i="1" dirty="0">
                <a:latin typeface="Times New Roman" panose="02020603050405020304" pitchFamily="18" charset="0"/>
                <a:cs typeface="Times New Roman" panose="02020603050405020304" pitchFamily="18" charset="0"/>
              </a:rPr>
              <a:t>+Fx)</a:t>
            </a:r>
            <a:r>
              <a:rPr lang="es-MX" i="1" dirty="0" err="1">
                <a:latin typeface="Times New Roman" panose="02020603050405020304" pitchFamily="18" charset="0"/>
                <a:cs typeface="Times New Roman" panose="02020603050405020304" pitchFamily="18" charset="0"/>
              </a:rPr>
              <a:t>sen</a:t>
            </a:r>
            <a:r>
              <a:rPr lang="es-MX" i="1" dirty="0">
                <a:latin typeface="Times New Roman" panose="02020603050405020304" pitchFamily="18" charset="0"/>
                <a:cs typeface="Times New Roman" panose="02020603050405020304" pitchFamily="18" charset="0"/>
              </a:rPr>
              <a:t>(</a:t>
            </a:r>
            <a:r>
              <a:rPr lang="es-MX" i="1" dirty="0">
                <a:latin typeface="Times New Roman" panose="02020603050405020304" pitchFamily="18" charset="0"/>
                <a:cs typeface="Times New Roman" panose="02020603050405020304" pitchFamily="18" charset="0"/>
                <a:sym typeface="Symbol" panose="05050102010706020507" pitchFamily="18" charset="2"/>
              </a:rPr>
              <a:t>2x)].</a:t>
            </a:r>
          </a:p>
          <a:p>
            <a:endParaRPr lang="es-MX" i="1" dirty="0">
              <a:latin typeface="Times New Roman" panose="02020603050405020304" pitchFamily="18" charset="0"/>
              <a:cs typeface="Times New Roman" panose="02020603050405020304" pitchFamily="18" charset="0"/>
              <a:sym typeface="Symbol" panose="05050102010706020507" pitchFamily="18" charset="2"/>
            </a:endParaRPr>
          </a:p>
          <a:p>
            <a:r>
              <a:rPr lang="es-MX" i="1" dirty="0" err="1">
                <a:latin typeface="Times New Roman" panose="02020603050405020304" pitchFamily="18" charset="0"/>
                <a:cs typeface="Times New Roman" panose="02020603050405020304" pitchFamily="18" charset="0"/>
              </a:rPr>
              <a:t>y'</a:t>
            </a:r>
            <a:r>
              <a:rPr lang="es-MX" i="1" baseline="-25000" dirty="0" err="1">
                <a:latin typeface="Times New Roman" panose="02020603050405020304" pitchFamily="18" charset="0"/>
                <a:cs typeface="Times New Roman" panose="02020603050405020304" pitchFamily="18" charset="0"/>
              </a:rPr>
              <a:t>p</a:t>
            </a:r>
            <a:r>
              <a:rPr lang="es-MX" i="1" dirty="0">
                <a:latin typeface="Times New Roman" panose="02020603050405020304" pitchFamily="18" charset="0"/>
                <a:cs typeface="Times New Roman" panose="02020603050405020304" pitchFamily="18" charset="0"/>
              </a:rPr>
              <a:t>= [(3Ax</a:t>
            </a:r>
            <a:r>
              <a:rPr lang="es-MX" i="1" baseline="30000" dirty="0">
                <a:latin typeface="Times New Roman" panose="02020603050405020304" pitchFamily="18" charset="0"/>
                <a:cs typeface="Times New Roman" panose="02020603050405020304" pitchFamily="18" charset="0"/>
              </a:rPr>
              <a:t>2</a:t>
            </a:r>
            <a:r>
              <a:rPr lang="es-MX" i="1" dirty="0">
                <a:latin typeface="Times New Roman" panose="02020603050405020304" pitchFamily="18" charset="0"/>
                <a:cs typeface="Times New Roman" panose="02020603050405020304" pitchFamily="18" charset="0"/>
              </a:rPr>
              <a:t>+Bx+C)</a:t>
            </a:r>
            <a:r>
              <a:rPr lang="es-MX" i="1" dirty="0" err="1">
                <a:latin typeface="Times New Roman" panose="02020603050405020304" pitchFamily="18" charset="0"/>
                <a:cs typeface="Times New Roman" panose="02020603050405020304" pitchFamily="18" charset="0"/>
              </a:rPr>
              <a:t>cos</a:t>
            </a:r>
            <a:r>
              <a:rPr lang="es-MX" i="1" dirty="0">
                <a:latin typeface="Times New Roman" panose="02020603050405020304" pitchFamily="18" charset="0"/>
                <a:cs typeface="Times New Roman" panose="02020603050405020304" pitchFamily="18" charset="0"/>
              </a:rPr>
              <a:t>(</a:t>
            </a:r>
            <a:r>
              <a:rPr lang="es-MX" i="1" dirty="0">
                <a:latin typeface="Times New Roman" panose="02020603050405020304" pitchFamily="18" charset="0"/>
                <a:cs typeface="Times New Roman" panose="02020603050405020304" pitchFamily="18" charset="0"/>
                <a:sym typeface="Symbol" panose="05050102010706020507" pitchFamily="18" charset="2"/>
              </a:rPr>
              <a:t>2 x)-</a:t>
            </a:r>
            <a:r>
              <a:rPr lang="es-MX" i="1" dirty="0">
                <a:latin typeface="Times New Roman" panose="02020603050405020304" pitchFamily="18" charset="0"/>
                <a:cs typeface="Times New Roman" panose="02020603050405020304" pitchFamily="18" charset="0"/>
              </a:rPr>
              <a:t> 2(Ax</a:t>
            </a:r>
            <a:r>
              <a:rPr lang="es-MX" i="1" baseline="30000" dirty="0">
                <a:latin typeface="Times New Roman" panose="02020603050405020304" pitchFamily="18" charset="0"/>
                <a:cs typeface="Times New Roman" panose="02020603050405020304" pitchFamily="18" charset="0"/>
              </a:rPr>
              <a:t>3</a:t>
            </a:r>
            <a:r>
              <a:rPr lang="es-MX" i="1" dirty="0">
                <a:latin typeface="Times New Roman" panose="02020603050405020304" pitchFamily="18" charset="0"/>
                <a:cs typeface="Times New Roman" panose="02020603050405020304" pitchFamily="18" charset="0"/>
              </a:rPr>
              <a:t>+Bx</a:t>
            </a:r>
            <a:r>
              <a:rPr lang="es-MX" i="1" baseline="30000" dirty="0">
                <a:latin typeface="Times New Roman" panose="02020603050405020304" pitchFamily="18" charset="0"/>
                <a:cs typeface="Times New Roman" panose="02020603050405020304" pitchFamily="18" charset="0"/>
              </a:rPr>
              <a:t>2</a:t>
            </a:r>
            <a:r>
              <a:rPr lang="es-MX" i="1" dirty="0">
                <a:latin typeface="Times New Roman" panose="02020603050405020304" pitchFamily="18" charset="0"/>
                <a:cs typeface="Times New Roman" panose="02020603050405020304" pitchFamily="18" charset="0"/>
              </a:rPr>
              <a:t>+Cx)</a:t>
            </a:r>
            <a:r>
              <a:rPr lang="es-MX" i="1" dirty="0" err="1">
                <a:latin typeface="Times New Roman" panose="02020603050405020304" pitchFamily="18" charset="0"/>
                <a:cs typeface="Times New Roman" panose="02020603050405020304" pitchFamily="18" charset="0"/>
              </a:rPr>
              <a:t>sen</a:t>
            </a:r>
            <a:r>
              <a:rPr lang="es-MX" i="1" dirty="0">
                <a:latin typeface="Times New Roman" panose="02020603050405020304" pitchFamily="18" charset="0"/>
                <a:cs typeface="Times New Roman" panose="02020603050405020304" pitchFamily="18" charset="0"/>
              </a:rPr>
              <a:t>(</a:t>
            </a:r>
            <a:r>
              <a:rPr lang="es-MX" i="1" dirty="0">
                <a:latin typeface="Times New Roman" panose="02020603050405020304" pitchFamily="18" charset="0"/>
                <a:cs typeface="Times New Roman" panose="02020603050405020304" pitchFamily="18" charset="0"/>
                <a:sym typeface="Symbol" panose="05050102010706020507" pitchFamily="18" charset="2"/>
              </a:rPr>
              <a:t>2 x)+</a:t>
            </a:r>
            <a:r>
              <a:rPr lang="es-MX" i="1" dirty="0">
                <a:latin typeface="Times New Roman" panose="02020603050405020304" pitchFamily="18" charset="0"/>
                <a:cs typeface="Times New Roman" panose="02020603050405020304" pitchFamily="18" charset="0"/>
              </a:rPr>
              <a:t> (3Dx</a:t>
            </a:r>
            <a:r>
              <a:rPr lang="es-MX" i="1" baseline="30000" dirty="0">
                <a:latin typeface="Times New Roman" panose="02020603050405020304" pitchFamily="18" charset="0"/>
                <a:cs typeface="Times New Roman" panose="02020603050405020304" pitchFamily="18" charset="0"/>
              </a:rPr>
              <a:t>2</a:t>
            </a:r>
            <a:r>
              <a:rPr lang="es-MX" i="1" dirty="0">
                <a:latin typeface="Times New Roman" panose="02020603050405020304" pitchFamily="18" charset="0"/>
                <a:cs typeface="Times New Roman" panose="02020603050405020304" pitchFamily="18" charset="0"/>
              </a:rPr>
              <a:t>+2Ex+F)</a:t>
            </a:r>
            <a:r>
              <a:rPr lang="es-MX" i="1" dirty="0" err="1">
                <a:latin typeface="Times New Roman" panose="02020603050405020304" pitchFamily="18" charset="0"/>
                <a:cs typeface="Times New Roman" panose="02020603050405020304" pitchFamily="18" charset="0"/>
              </a:rPr>
              <a:t>sen</a:t>
            </a:r>
            <a:r>
              <a:rPr lang="es-MX" i="1" dirty="0">
                <a:latin typeface="Times New Roman" panose="02020603050405020304" pitchFamily="18" charset="0"/>
                <a:cs typeface="Times New Roman" panose="02020603050405020304" pitchFamily="18" charset="0"/>
              </a:rPr>
              <a:t>(</a:t>
            </a:r>
            <a:r>
              <a:rPr lang="es-MX" i="1" dirty="0">
                <a:latin typeface="Times New Roman" panose="02020603050405020304" pitchFamily="18" charset="0"/>
                <a:cs typeface="Times New Roman" panose="02020603050405020304" pitchFamily="18" charset="0"/>
                <a:sym typeface="Symbol" panose="05050102010706020507" pitchFamily="18" charset="2"/>
              </a:rPr>
              <a:t>2x)+ 2(</a:t>
            </a:r>
            <a:r>
              <a:rPr lang="es-MX" i="1" dirty="0">
                <a:latin typeface="Times New Roman" panose="02020603050405020304" pitchFamily="18" charset="0"/>
                <a:cs typeface="Times New Roman" panose="02020603050405020304" pitchFamily="18" charset="0"/>
              </a:rPr>
              <a:t>Dx</a:t>
            </a:r>
            <a:r>
              <a:rPr lang="es-MX" i="1" baseline="30000" dirty="0">
                <a:latin typeface="Times New Roman" panose="02020603050405020304" pitchFamily="18" charset="0"/>
                <a:cs typeface="Times New Roman" panose="02020603050405020304" pitchFamily="18" charset="0"/>
              </a:rPr>
              <a:t>3</a:t>
            </a:r>
            <a:r>
              <a:rPr lang="es-MX" i="1" dirty="0">
                <a:latin typeface="Times New Roman" panose="02020603050405020304" pitchFamily="18" charset="0"/>
                <a:cs typeface="Times New Roman" panose="02020603050405020304" pitchFamily="18" charset="0"/>
              </a:rPr>
              <a:t>+Ex</a:t>
            </a:r>
            <a:r>
              <a:rPr lang="es-MX" i="1" baseline="30000" dirty="0">
                <a:latin typeface="Times New Roman" panose="02020603050405020304" pitchFamily="18" charset="0"/>
                <a:cs typeface="Times New Roman" panose="02020603050405020304" pitchFamily="18" charset="0"/>
              </a:rPr>
              <a:t>2</a:t>
            </a:r>
            <a:r>
              <a:rPr lang="es-MX" i="1" dirty="0">
                <a:latin typeface="Times New Roman" panose="02020603050405020304" pitchFamily="18" charset="0"/>
                <a:cs typeface="Times New Roman" panose="02020603050405020304" pitchFamily="18" charset="0"/>
              </a:rPr>
              <a:t>+Fx)</a:t>
            </a:r>
            <a:r>
              <a:rPr lang="es-MX" i="1" dirty="0" err="1">
                <a:latin typeface="Times New Roman" panose="02020603050405020304" pitchFamily="18" charset="0"/>
                <a:cs typeface="Times New Roman" panose="02020603050405020304" pitchFamily="18" charset="0"/>
              </a:rPr>
              <a:t>cos</a:t>
            </a:r>
            <a:r>
              <a:rPr lang="es-MX" i="1" dirty="0">
                <a:latin typeface="Times New Roman" panose="02020603050405020304" pitchFamily="18" charset="0"/>
                <a:cs typeface="Times New Roman" panose="02020603050405020304" pitchFamily="18" charset="0"/>
              </a:rPr>
              <a:t>(</a:t>
            </a:r>
            <a:r>
              <a:rPr lang="es-MX" i="1" dirty="0">
                <a:latin typeface="Times New Roman" panose="02020603050405020304" pitchFamily="18" charset="0"/>
                <a:cs typeface="Times New Roman" panose="02020603050405020304" pitchFamily="18" charset="0"/>
                <a:sym typeface="Symbol" panose="05050102010706020507" pitchFamily="18" charset="2"/>
              </a:rPr>
              <a:t>2x)].].</a:t>
            </a:r>
          </a:p>
          <a:p>
            <a:endParaRPr lang="es-AR" i="1" baseline="30000" dirty="0">
              <a:latin typeface="Times New Roman" panose="02020603050405020304" pitchFamily="18" charset="0"/>
              <a:cs typeface="Times New Roman" panose="02020603050405020304" pitchFamily="18" charset="0"/>
            </a:endParaRPr>
          </a:p>
          <a:p>
            <a:r>
              <a:rPr lang="es-MX" i="1" dirty="0" err="1">
                <a:latin typeface="Times New Roman" panose="02020603050405020304" pitchFamily="18" charset="0"/>
                <a:cs typeface="Times New Roman" panose="02020603050405020304" pitchFamily="18" charset="0"/>
              </a:rPr>
              <a:t>y´’</a:t>
            </a:r>
            <a:r>
              <a:rPr lang="es-MX" i="1" baseline="-25000" dirty="0" err="1">
                <a:latin typeface="Times New Roman" panose="02020603050405020304" pitchFamily="18" charset="0"/>
                <a:cs typeface="Times New Roman" panose="02020603050405020304" pitchFamily="18" charset="0"/>
              </a:rPr>
              <a:t>p</a:t>
            </a:r>
            <a:r>
              <a:rPr lang="es-MX" i="1" baseline="-25000" dirty="0">
                <a:latin typeface="Times New Roman" panose="02020603050405020304" pitchFamily="18" charset="0"/>
                <a:cs typeface="Times New Roman" panose="02020603050405020304" pitchFamily="18" charset="0"/>
              </a:rPr>
              <a:t>=…</a:t>
            </a:r>
            <a:r>
              <a:rPr lang="es-MX" i="1" dirty="0">
                <a:latin typeface="Times New Roman" panose="02020603050405020304" pitchFamily="18" charset="0"/>
                <a:cs typeface="Times New Roman" panose="02020603050405020304" pitchFamily="18" charset="0"/>
              </a:rPr>
              <a:t>continuar..</a:t>
            </a:r>
            <a:endParaRPr lang="es-AR" i="1" dirty="0">
              <a:latin typeface="Times New Roman" panose="02020603050405020304" pitchFamily="18" charset="0"/>
              <a:cs typeface="Times New Roman" panose="02020603050405020304" pitchFamily="18" charset="0"/>
            </a:endParaRPr>
          </a:p>
        </p:txBody>
      </p:sp>
      <p:sp>
        <p:nvSpPr>
          <p:cNvPr id="3" name="CuadroTexto 2"/>
          <p:cNvSpPr txBox="1"/>
          <p:nvPr/>
        </p:nvSpPr>
        <p:spPr>
          <a:xfrm>
            <a:off x="440383" y="1371755"/>
            <a:ext cx="5571777" cy="369332"/>
          </a:xfrm>
          <a:prstGeom prst="rect">
            <a:avLst/>
          </a:prstGeom>
          <a:noFill/>
        </p:spPr>
        <p:txBody>
          <a:bodyPr wrap="square" rtlCol="0">
            <a:spAutoFit/>
          </a:bodyPr>
          <a:lstStyle/>
          <a:p>
            <a:r>
              <a:rPr lang="es-MX" dirty="0">
                <a:latin typeface="Times New Roman" panose="02020603050405020304" pitchFamily="18" charset="0"/>
                <a:cs typeface="Times New Roman" panose="02020603050405020304" pitchFamily="18" charset="0"/>
              </a:rPr>
              <a:t>Analizando: gr</a:t>
            </a:r>
            <a:r>
              <a:rPr lang="es-MX" i="1" dirty="0">
                <a:solidFill>
                  <a:srgbClr val="000000"/>
                </a:solidFill>
                <a:latin typeface="Times New Roman" panose="02020603050405020304" pitchFamily="18" charset="0"/>
                <a:cs typeface="Times New Roman" panose="02020603050405020304" pitchFamily="18" charset="0"/>
              </a:rPr>
              <a:t> p(x)=1;</a:t>
            </a:r>
            <a:r>
              <a:rPr lang="es-MX" dirty="0">
                <a:latin typeface="Times New Roman" panose="02020603050405020304" pitchFamily="18" charset="0"/>
                <a:cs typeface="Times New Roman" panose="02020603050405020304" pitchFamily="18" charset="0"/>
              </a:rPr>
              <a:t> gr</a:t>
            </a:r>
            <a:r>
              <a:rPr lang="es-MX" i="1" dirty="0">
                <a:solidFill>
                  <a:srgbClr val="000000"/>
                </a:solidFill>
                <a:latin typeface="Times New Roman" panose="02020603050405020304" pitchFamily="18" charset="0"/>
                <a:cs typeface="Times New Roman" panose="02020603050405020304" pitchFamily="18" charset="0"/>
              </a:rPr>
              <a:t> q(x)=2 elijo grado 2 </a:t>
            </a:r>
            <a:endParaRPr lang="es-A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7344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22</a:t>
            </a:fld>
            <a:endParaRPr lang="en-US" dirty="0"/>
          </a:p>
        </p:txBody>
      </p:sp>
      <p:sp>
        <p:nvSpPr>
          <p:cNvPr id="7" name="CuadroTexto 6">
            <a:extLst>
              <a:ext uri="{FF2B5EF4-FFF2-40B4-BE49-F238E27FC236}">
                <a16:creationId xmlns:a16="http://schemas.microsoft.com/office/drawing/2014/main" id="{C83D63EC-519A-469F-8A5E-465A5ECAD358}"/>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ECUACIONES DIFERENCIALES DE </a:t>
            </a:r>
            <a:r>
              <a:rPr lang="es-MX" b="1" dirty="0">
                <a:solidFill>
                  <a:schemeClr val="accent5">
                    <a:lumMod val="75000"/>
                  </a:schemeClr>
                </a:solidFill>
                <a:latin typeface="Arial" panose="020B0604020202020204" pitchFamily="34" charset="0"/>
                <a:cs typeface="Arial" panose="020B0604020202020204" pitchFamily="34" charset="0"/>
              </a:rPr>
              <a:t>SEGUNDO</a:t>
            </a:r>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DE21B197-6601-4D07-9FF7-C0012ABC2486}"/>
                  </a:ext>
                </a:extLst>
              </p:cNvPr>
              <p:cNvSpPr txBox="1"/>
              <p:nvPr/>
            </p:nvSpPr>
            <p:spPr>
              <a:xfrm>
                <a:off x="300633" y="633883"/>
                <a:ext cx="8358677" cy="5850448"/>
              </a:xfrm>
              <a:prstGeom prst="rect">
                <a:avLst/>
              </a:prstGeom>
              <a:noFill/>
            </p:spPr>
            <p:txBody>
              <a:bodyPr wrap="square">
                <a:spAutoFit/>
              </a:bodyPr>
              <a:lstStyle/>
              <a:p>
                <a:pPr algn="l"/>
                <a:r>
                  <a:rPr lang="es-MX" sz="2800" b="1" i="0" u="none" strike="noStrike" baseline="0" dirty="0">
                    <a:solidFill>
                      <a:srgbClr val="00FFFF"/>
                    </a:solidFill>
                    <a:latin typeface="OfficinaSans-Bold"/>
                  </a:rPr>
                  <a:t>Método de variación de parámetros</a:t>
                </a:r>
              </a:p>
              <a:p>
                <a:pPr algn="l"/>
                <a:r>
                  <a:rPr lang="es-MX" sz="1800" b="0" i="0" u="none" strike="noStrike" baseline="0" dirty="0">
                    <a:solidFill>
                      <a:srgbClr val="000000"/>
                    </a:solidFill>
                    <a:latin typeface="TimesNewRomanPS"/>
                  </a:rPr>
                  <a:t>Éste es un método general para la obtención de una solución particular de la ecuación diferencial NO HOMOGÉNEA completas lineales de orden “n” con coeficientes constantes:</a:t>
                </a:r>
              </a:p>
              <a:p>
                <a:pPr algn="ctr"/>
                <a:r>
                  <a:rPr lang="es-MX" i="1" dirty="0" err="1">
                    <a:solidFill>
                      <a:srgbClr val="000000"/>
                    </a:solidFill>
                    <a:latin typeface="TimesNewRomanPS"/>
                  </a:rPr>
                  <a:t>a</a:t>
                </a:r>
                <a:r>
                  <a:rPr lang="es-MX" i="1" baseline="-25000" dirty="0" err="1">
                    <a:solidFill>
                      <a:srgbClr val="000000"/>
                    </a:solidFill>
                    <a:latin typeface="TimesNewRomanPS"/>
                  </a:rPr>
                  <a:t>n</a:t>
                </a:r>
                <a:r>
                  <a:rPr lang="es-MX" i="1" dirty="0" err="1">
                    <a:solidFill>
                      <a:srgbClr val="000000"/>
                    </a:solidFill>
                    <a:latin typeface="TimesNewRomanPS"/>
                  </a:rPr>
                  <a:t>y</a:t>
                </a:r>
                <a:r>
                  <a:rPr lang="es-MX" i="1" baseline="30000" dirty="0" err="1">
                    <a:solidFill>
                      <a:srgbClr val="000000"/>
                    </a:solidFill>
                    <a:latin typeface="TimesNewRomanPS"/>
                  </a:rPr>
                  <a:t>n</a:t>
                </a:r>
                <a:r>
                  <a:rPr lang="es-MX" i="1" dirty="0">
                    <a:solidFill>
                      <a:srgbClr val="000000"/>
                    </a:solidFill>
                    <a:latin typeface="TimesNewRomanPS"/>
                  </a:rPr>
                  <a:t>+ a</a:t>
                </a:r>
                <a:r>
                  <a:rPr lang="es-MX" i="1" baseline="-25000" dirty="0">
                    <a:solidFill>
                      <a:srgbClr val="000000"/>
                    </a:solidFill>
                    <a:latin typeface="TimesNewRomanPS"/>
                  </a:rPr>
                  <a:t>n-1</a:t>
                </a:r>
                <a:r>
                  <a:rPr lang="es-MX" i="1" dirty="0">
                    <a:solidFill>
                      <a:srgbClr val="000000"/>
                    </a:solidFill>
                    <a:latin typeface="TimesNewRomanPS"/>
                  </a:rPr>
                  <a:t> y</a:t>
                </a:r>
                <a:r>
                  <a:rPr lang="es-MX" i="1" baseline="30000" dirty="0">
                    <a:solidFill>
                      <a:srgbClr val="000000"/>
                    </a:solidFill>
                    <a:latin typeface="TimesNewRomanPS"/>
                  </a:rPr>
                  <a:t>n-1</a:t>
                </a:r>
                <a:r>
                  <a:rPr lang="es-MX" i="1" dirty="0">
                    <a:solidFill>
                      <a:srgbClr val="000000"/>
                    </a:solidFill>
                    <a:latin typeface="TimesNewRomanPS"/>
                  </a:rPr>
                  <a:t>+,,,+a</a:t>
                </a:r>
                <a:r>
                  <a:rPr lang="es-MX" i="1" baseline="-25000" dirty="0">
                    <a:solidFill>
                      <a:srgbClr val="000000"/>
                    </a:solidFill>
                    <a:latin typeface="TimesNewRomanPS"/>
                  </a:rPr>
                  <a:t>2</a:t>
                </a:r>
                <a:r>
                  <a:rPr lang="es-MX" i="1" dirty="0">
                    <a:solidFill>
                      <a:srgbClr val="000000"/>
                    </a:solidFill>
                    <a:latin typeface="TimesNewRomanPS"/>
                  </a:rPr>
                  <a:t>y´´+a</a:t>
                </a:r>
                <a:r>
                  <a:rPr lang="es-MX" i="1" baseline="-25000" dirty="0">
                    <a:solidFill>
                      <a:srgbClr val="000000"/>
                    </a:solidFill>
                    <a:latin typeface="TimesNewRomanPS"/>
                  </a:rPr>
                  <a:t>1</a:t>
                </a:r>
                <a:r>
                  <a:rPr lang="es-MX" i="1" dirty="0">
                    <a:solidFill>
                      <a:srgbClr val="000000"/>
                    </a:solidFill>
                    <a:latin typeface="TimesNewRomanPS"/>
                  </a:rPr>
                  <a:t>y´+a</a:t>
                </a:r>
                <a:r>
                  <a:rPr lang="es-MX" i="1" baseline="-25000" dirty="0">
                    <a:solidFill>
                      <a:srgbClr val="000000"/>
                    </a:solidFill>
                    <a:latin typeface="TimesNewRomanPS"/>
                  </a:rPr>
                  <a:t>0</a:t>
                </a:r>
                <a:r>
                  <a:rPr lang="es-MX" i="1" dirty="0">
                    <a:solidFill>
                      <a:srgbClr val="000000"/>
                    </a:solidFill>
                    <a:latin typeface="TimesNewRomanPS"/>
                  </a:rPr>
                  <a:t>y=f(x)</a:t>
                </a:r>
              </a:p>
              <a:p>
                <a:pPr algn="ctr"/>
                <a:endParaRPr lang="es-MX" sz="1800" b="0" i="1" u="none" strike="noStrike" baseline="0" dirty="0">
                  <a:solidFill>
                    <a:srgbClr val="000000"/>
                  </a:solidFill>
                  <a:latin typeface="TimesNewRomanPS"/>
                </a:endParaRPr>
              </a:p>
              <a:p>
                <a:pPr algn="ctr"/>
                <a:r>
                  <a:rPr lang="es-MX" i="1" dirty="0">
                    <a:solidFill>
                      <a:srgbClr val="000000"/>
                    </a:solidFill>
                    <a:latin typeface="TimesNewRomanPS"/>
                  </a:rPr>
                  <a:t>Donde la </a:t>
                </a:r>
                <a:r>
                  <a:rPr lang="es-MX" i="1" dirty="0" err="1">
                    <a:solidFill>
                      <a:srgbClr val="000000"/>
                    </a:solidFill>
                    <a:latin typeface="TimesNewRomanPS"/>
                  </a:rPr>
                  <a:t>a</a:t>
                </a:r>
                <a:r>
                  <a:rPr lang="es-MX" i="1" baseline="-25000" dirty="0" err="1">
                    <a:solidFill>
                      <a:srgbClr val="000000"/>
                    </a:solidFill>
                    <a:latin typeface="TimesNewRomanPS"/>
                  </a:rPr>
                  <a:t>n</a:t>
                </a:r>
                <a:r>
                  <a:rPr lang="es-MX" i="1" dirty="0">
                    <a:solidFill>
                      <a:srgbClr val="000000"/>
                    </a:solidFill>
                    <a:latin typeface="TimesNewRomanPS"/>
                  </a:rPr>
                  <a:t> son funciones cualesquiera de x</a:t>
                </a:r>
              </a:p>
              <a:p>
                <a:r>
                  <a:rPr lang="es-MX" sz="1800" b="0" u="none" strike="noStrike" baseline="0" dirty="0">
                    <a:solidFill>
                      <a:srgbClr val="000000"/>
                    </a:solidFill>
                    <a:latin typeface="TimesNewRomanPS"/>
                  </a:rPr>
                  <a:t>Hacemos la deducción para segundo orden:</a:t>
                </a:r>
              </a:p>
              <a:p>
                <a:pPr algn="ctr"/>
                <a:r>
                  <a:rPr lang="es-MX" i="1" dirty="0">
                    <a:solidFill>
                      <a:srgbClr val="000000"/>
                    </a:solidFill>
                    <a:latin typeface="TimesNewRomanPS"/>
                  </a:rPr>
                  <a:t>a</a:t>
                </a:r>
                <a:r>
                  <a:rPr lang="es-MX" i="1" baseline="-25000" dirty="0">
                    <a:solidFill>
                      <a:srgbClr val="000000"/>
                    </a:solidFill>
                    <a:latin typeface="TimesNewRomanPS"/>
                  </a:rPr>
                  <a:t> </a:t>
                </a:r>
                <a:r>
                  <a:rPr lang="es-MX" i="1" dirty="0" err="1">
                    <a:solidFill>
                      <a:srgbClr val="000000"/>
                    </a:solidFill>
                    <a:latin typeface="TimesNewRomanPS"/>
                  </a:rPr>
                  <a:t>y´´+b</a:t>
                </a:r>
                <a:r>
                  <a:rPr lang="es-MX" i="1" dirty="0">
                    <a:solidFill>
                      <a:srgbClr val="000000"/>
                    </a:solidFill>
                    <a:latin typeface="TimesNewRomanPS"/>
                  </a:rPr>
                  <a:t> </a:t>
                </a:r>
                <a:r>
                  <a:rPr lang="es-MX" i="1" dirty="0" err="1">
                    <a:solidFill>
                      <a:srgbClr val="000000"/>
                    </a:solidFill>
                    <a:latin typeface="TimesNewRomanPS"/>
                  </a:rPr>
                  <a:t>y´+c</a:t>
                </a:r>
                <a:r>
                  <a:rPr lang="es-MX" i="1" dirty="0">
                    <a:solidFill>
                      <a:srgbClr val="000000"/>
                    </a:solidFill>
                    <a:latin typeface="TimesNewRomanPS"/>
                  </a:rPr>
                  <a:t> y=G(x)</a:t>
                </a:r>
              </a:p>
              <a:p>
                <a:pPr algn="ctr"/>
                <a:endParaRPr lang="es-MX" i="1" dirty="0">
                  <a:solidFill>
                    <a:srgbClr val="000000"/>
                  </a:solidFill>
                  <a:latin typeface="TimesNewRomanPS"/>
                </a:endParaRPr>
              </a:p>
              <a:p>
                <a:pPr algn="just"/>
                <a:r>
                  <a:rPr lang="es-MX" dirty="0">
                    <a:solidFill>
                      <a:srgbClr val="000000"/>
                    </a:solidFill>
                    <a:latin typeface="TimesNewRomanPS"/>
                  </a:rPr>
                  <a:t>Sabemos que la solución general es </a:t>
                </a:r>
                <a14:m>
                  <m:oMath xmlns:m="http://schemas.openxmlformats.org/officeDocument/2006/math">
                    <m:r>
                      <a:rPr lang="es-MX"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𝑦</m:t>
                    </m:r>
                    <m:r>
                      <a:rPr lang="es-MX"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m:t>
                    </m:r>
                    <m:sSub>
                      <m:sSubPr>
                        <m:ctrlP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ctrlPr>
                      </m:sSubPr>
                      <m:e>
                        <m: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t>𝑦</m:t>
                        </m:r>
                      </m:e>
                      <m:sub>
                        <m:r>
                          <a:rPr lang="es-MX"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𝑐</m:t>
                        </m:r>
                      </m:sub>
                    </m:sSub>
                    <m:r>
                      <a:rPr lang="es-MX" b="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m:t>
                    </m:r>
                    <m:sSub>
                      <m:sSubPr>
                        <m:ctrlP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ctrlPr>
                      </m:sSubPr>
                      <m:e>
                        <m: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t>𝑦</m:t>
                        </m:r>
                      </m:e>
                      <m:sub>
                        <m: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t>𝑝</m:t>
                        </m:r>
                      </m:sub>
                    </m:sSub>
                  </m:oMath>
                </a14:m>
                <a:r>
                  <a:rPr lang="es-MX" i="1" dirty="0">
                    <a:solidFill>
                      <a:srgbClr val="000000"/>
                    </a:solidFill>
                    <a:latin typeface="TimesNewRomanPS"/>
                  </a:rPr>
                  <a:t>, </a:t>
                </a:r>
                <a:r>
                  <a:rPr lang="es-MX" dirty="0">
                    <a:solidFill>
                      <a:srgbClr val="000000"/>
                    </a:solidFill>
                    <a:latin typeface="TimesNewRomanPS"/>
                  </a:rPr>
                  <a:t>siendo</a:t>
                </a:r>
                <a14:m>
                  <m:oMath xmlns:m="http://schemas.openxmlformats.org/officeDocument/2006/math">
                    <m:r>
                      <a:rPr lang="es-AR" b="0" i="0"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 </m:t>
                    </m:r>
                    <m:sSub>
                      <m:sSubPr>
                        <m:ctrlP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ctrlPr>
                      </m:sSubPr>
                      <m:e>
                        <m: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t>𝑦</m:t>
                        </m:r>
                      </m:e>
                      <m:sub>
                        <m: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t>𝑐</m:t>
                        </m:r>
                      </m:sub>
                    </m:sSub>
                  </m:oMath>
                </a14:m>
                <a:r>
                  <a:rPr lang="es-MX" dirty="0">
                    <a:solidFill>
                      <a:srgbClr val="000000"/>
                    </a:solidFill>
                    <a:latin typeface="TimesNewRomanPS"/>
                  </a:rPr>
                  <a:t>la </a:t>
                </a:r>
                <a:r>
                  <a:rPr lang="es-MX" dirty="0" err="1">
                    <a:solidFill>
                      <a:srgbClr val="000000"/>
                    </a:solidFill>
                    <a:latin typeface="TimesNewRomanPS"/>
                  </a:rPr>
                  <a:t>sc</a:t>
                </a:r>
                <a:r>
                  <a:rPr lang="es-MX" dirty="0">
                    <a:solidFill>
                      <a:srgbClr val="000000"/>
                    </a:solidFill>
                    <a:latin typeface="TimesNewRomanPS"/>
                  </a:rPr>
                  <a:t> </a:t>
                </a:r>
                <a:r>
                  <a:rPr lang="es-MX" dirty="0" err="1">
                    <a:solidFill>
                      <a:srgbClr val="000000"/>
                    </a:solidFill>
                    <a:latin typeface="TimesNewRomanPS"/>
                  </a:rPr>
                  <a:t>gral</a:t>
                </a:r>
                <a:r>
                  <a:rPr lang="es-MX" dirty="0">
                    <a:solidFill>
                      <a:srgbClr val="000000"/>
                    </a:solidFill>
                    <a:latin typeface="TimesNewRomanPS"/>
                  </a:rPr>
                  <a:t> de la ecuación asociada homogénea e </a:t>
                </a:r>
                <a14:m>
                  <m:oMath xmlns:m="http://schemas.openxmlformats.org/officeDocument/2006/math">
                    <m:sSub>
                      <m:sSubPr>
                        <m:ctrlP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ctrlPr>
                      </m:sSubPr>
                      <m:e>
                        <m: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t>𝑦</m:t>
                        </m:r>
                      </m:e>
                      <m:sub>
                        <m: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t>𝑝</m:t>
                        </m:r>
                      </m:sub>
                    </m:sSub>
                  </m:oMath>
                </a14:m>
                <a:r>
                  <a:rPr lang="es-MX" dirty="0">
                    <a:solidFill>
                      <a:srgbClr val="000000"/>
                    </a:solidFill>
                    <a:latin typeface="TimesNewRomanPS"/>
                  </a:rPr>
                  <a:t> una solución particular de la misma ecuación diferencial.</a:t>
                </a:r>
              </a:p>
              <a:p>
                <a:pPr algn="just"/>
                <a:r>
                  <a:rPr lang="es-MX" dirty="0">
                    <a:solidFill>
                      <a:srgbClr val="000000"/>
                    </a:solidFill>
                    <a:latin typeface="TimesNewRomanPS"/>
                  </a:rPr>
                  <a:t>Sean </a:t>
                </a:r>
                <a:r>
                  <a:rPr lang="es-MX" i="1" dirty="0">
                    <a:solidFill>
                      <a:srgbClr val="000000"/>
                    </a:solidFill>
                    <a:latin typeface="TimesNewRomanPS"/>
                  </a:rPr>
                  <a:t>y</a:t>
                </a:r>
                <a:r>
                  <a:rPr lang="es-MX" i="1" baseline="-25000" dirty="0">
                    <a:solidFill>
                      <a:srgbClr val="000000"/>
                    </a:solidFill>
                    <a:latin typeface="TimesNewRomanPS"/>
                  </a:rPr>
                  <a:t>1</a:t>
                </a:r>
                <a:r>
                  <a:rPr lang="es-MX" i="1" dirty="0">
                    <a:solidFill>
                      <a:srgbClr val="000000"/>
                    </a:solidFill>
                    <a:latin typeface="TimesNewRomanPS"/>
                  </a:rPr>
                  <a:t>(x) e y</a:t>
                </a:r>
                <a:r>
                  <a:rPr lang="es-MX" i="1" baseline="-25000" dirty="0">
                    <a:solidFill>
                      <a:srgbClr val="000000"/>
                    </a:solidFill>
                    <a:latin typeface="TimesNewRomanPS"/>
                  </a:rPr>
                  <a:t>2</a:t>
                </a:r>
                <a:r>
                  <a:rPr lang="es-MX" i="1" dirty="0">
                    <a:solidFill>
                      <a:srgbClr val="000000"/>
                    </a:solidFill>
                    <a:latin typeface="TimesNewRomanPS"/>
                  </a:rPr>
                  <a:t>(x) </a:t>
                </a:r>
                <a:r>
                  <a:rPr lang="es-MX" dirty="0">
                    <a:solidFill>
                      <a:srgbClr val="000000"/>
                    </a:solidFill>
                    <a:latin typeface="TimesNewRomanPS"/>
                  </a:rPr>
                  <a:t>dos soluciones linealmente independientes de la ecuación homogénea asociada:</a:t>
                </a:r>
              </a:p>
              <a:p>
                <a:pPr algn="ctr"/>
                <a:r>
                  <a:rPr lang="es-AR" i="1" dirty="0" err="1">
                    <a:latin typeface="Times New Roman" panose="02020603050405020304" pitchFamily="18" charset="0"/>
                    <a:cs typeface="Times New Roman" panose="02020603050405020304" pitchFamily="18" charset="0"/>
                  </a:rPr>
                  <a:t>y</a:t>
                </a:r>
                <a:r>
                  <a:rPr lang="es-AR" i="1" baseline="-25000" dirty="0" err="1">
                    <a:latin typeface="Times New Roman" panose="02020603050405020304" pitchFamily="18" charset="0"/>
                    <a:cs typeface="Times New Roman" panose="02020603050405020304" pitchFamily="18" charset="0"/>
                  </a:rPr>
                  <a:t>c</a:t>
                </a:r>
                <a:r>
                  <a:rPr lang="es-AR" i="1" dirty="0">
                    <a:latin typeface="Times New Roman" panose="02020603050405020304" pitchFamily="18" charset="0"/>
                    <a:cs typeface="Times New Roman" panose="02020603050405020304" pitchFamily="18" charset="0"/>
                  </a:rPr>
                  <a:t>=c</a:t>
                </a:r>
                <a:r>
                  <a:rPr lang="es-AR" i="1" baseline="-25000" dirty="0">
                    <a:latin typeface="Times New Roman" panose="02020603050405020304" pitchFamily="18" charset="0"/>
                    <a:cs typeface="Times New Roman" panose="02020603050405020304" pitchFamily="18" charset="0"/>
                  </a:rPr>
                  <a:t>1</a:t>
                </a:r>
                <a:r>
                  <a:rPr lang="es-AR" i="1" dirty="0">
                    <a:latin typeface="Times New Roman" panose="02020603050405020304" pitchFamily="18" charset="0"/>
                    <a:cs typeface="Times New Roman" panose="02020603050405020304" pitchFamily="18" charset="0"/>
                  </a:rPr>
                  <a:t> </a:t>
                </a:r>
                <a:r>
                  <a:rPr lang="es-MX" i="1" dirty="0">
                    <a:solidFill>
                      <a:srgbClr val="000000"/>
                    </a:solidFill>
                    <a:latin typeface="TimesNewRomanPS"/>
                  </a:rPr>
                  <a:t>y</a:t>
                </a:r>
                <a:r>
                  <a:rPr lang="es-MX" i="1" baseline="-25000" dirty="0">
                    <a:solidFill>
                      <a:srgbClr val="000000"/>
                    </a:solidFill>
                    <a:latin typeface="TimesNewRomanPS"/>
                  </a:rPr>
                  <a:t>1</a:t>
                </a:r>
                <a:r>
                  <a:rPr lang="es-MX" i="1" dirty="0">
                    <a:solidFill>
                      <a:srgbClr val="000000"/>
                    </a:solidFill>
                    <a:latin typeface="TimesNewRomanPS"/>
                  </a:rPr>
                  <a:t>(x) </a:t>
                </a:r>
                <a:r>
                  <a:rPr lang="es-AR" i="1" dirty="0">
                    <a:latin typeface="Times New Roman" panose="02020603050405020304" pitchFamily="18" charset="0"/>
                    <a:cs typeface="Times New Roman" panose="02020603050405020304" pitchFamily="18" charset="0"/>
                  </a:rPr>
                  <a:t>+c</a:t>
                </a:r>
                <a:r>
                  <a:rPr lang="es-AR" i="1" baseline="-25000" dirty="0">
                    <a:latin typeface="Times New Roman" panose="02020603050405020304" pitchFamily="18" charset="0"/>
                    <a:cs typeface="Times New Roman" panose="02020603050405020304" pitchFamily="18" charset="0"/>
                  </a:rPr>
                  <a:t>2</a:t>
                </a:r>
                <a:r>
                  <a:rPr lang="es-AR" i="1" dirty="0">
                    <a:latin typeface="Times New Roman" panose="02020603050405020304" pitchFamily="18" charset="0"/>
                    <a:cs typeface="Times New Roman" panose="02020603050405020304" pitchFamily="18" charset="0"/>
                  </a:rPr>
                  <a:t> </a:t>
                </a:r>
                <a:r>
                  <a:rPr lang="es-MX" i="1" dirty="0">
                    <a:solidFill>
                      <a:srgbClr val="000000"/>
                    </a:solidFill>
                    <a:latin typeface="TimesNewRomanPS"/>
                  </a:rPr>
                  <a:t>y</a:t>
                </a:r>
                <a:r>
                  <a:rPr lang="es-MX" i="1" baseline="-25000" dirty="0">
                    <a:solidFill>
                      <a:srgbClr val="000000"/>
                    </a:solidFill>
                    <a:latin typeface="TimesNewRomanPS"/>
                  </a:rPr>
                  <a:t>2</a:t>
                </a:r>
                <a:r>
                  <a:rPr lang="es-MX" i="1" dirty="0">
                    <a:solidFill>
                      <a:srgbClr val="000000"/>
                    </a:solidFill>
                    <a:latin typeface="TimesNewRomanPS"/>
                  </a:rPr>
                  <a:t>(x) </a:t>
                </a:r>
              </a:p>
              <a:p>
                <a:r>
                  <a:rPr lang="es-MX" dirty="0">
                    <a:solidFill>
                      <a:srgbClr val="000000"/>
                    </a:solidFill>
                    <a:latin typeface="TimesNewRomanPS"/>
                  </a:rPr>
                  <a:t>Para armar </a:t>
                </a:r>
                <a14:m>
                  <m:oMath xmlns:m="http://schemas.openxmlformats.org/officeDocument/2006/math">
                    <m:sSub>
                      <m:sSubPr>
                        <m:ctrlPr>
                          <a:rPr lang="es-MX"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ctrlPr>
                      </m:sSubPr>
                      <m:e>
                        <m: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t>𝑦</m:t>
                        </m:r>
                      </m:e>
                      <m:sub>
                        <m:r>
                          <a:rPr lang="es-MX" i="1">
                            <a:solidFill>
                              <a:srgbClr val="000000"/>
                            </a:solidFill>
                            <a:latin typeface="Cambria Math" panose="02040503050406030204" pitchFamily="18" charset="0"/>
                            <a:cs typeface="Times New Roman" panose="02020603050405020304" pitchFamily="18" charset="0"/>
                            <a:sym typeface="Symbol" panose="05050102010706020507" pitchFamily="18" charset="2"/>
                          </a:rPr>
                          <m:t>𝑝</m:t>
                        </m:r>
                      </m:sub>
                    </m:sSub>
                    <m:r>
                      <a:rPr lang="es-AR" b="0" i="0"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  </m:t>
                    </m:r>
                    <m:r>
                      <m:rPr>
                        <m:sty m:val="p"/>
                      </m:rPr>
                      <a:rPr lang="es-AR" b="0" i="0"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consideramos</m:t>
                    </m:r>
                    <m:r>
                      <a:rPr lang="es-AR" b="0" i="0"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 </m:t>
                    </m:r>
                  </m:oMath>
                </a14:m>
                <a:r>
                  <a:rPr lang="es-MX" dirty="0">
                    <a:solidFill>
                      <a:srgbClr val="000000"/>
                    </a:solidFill>
                    <a:latin typeface="TimesNewRomanPS"/>
                  </a:rPr>
                  <a:t>una combinación lineal de </a:t>
                </a:r>
                <a:r>
                  <a:rPr lang="es-MX" i="1" dirty="0">
                    <a:solidFill>
                      <a:srgbClr val="000000"/>
                    </a:solidFill>
                    <a:latin typeface="TimesNewRomanPS"/>
                  </a:rPr>
                  <a:t>y</a:t>
                </a:r>
                <a:r>
                  <a:rPr lang="es-MX" i="1" baseline="-25000" dirty="0">
                    <a:solidFill>
                      <a:srgbClr val="000000"/>
                    </a:solidFill>
                    <a:latin typeface="TimesNewRomanPS"/>
                  </a:rPr>
                  <a:t>1</a:t>
                </a:r>
                <a:r>
                  <a:rPr lang="es-MX" i="1" dirty="0">
                    <a:solidFill>
                      <a:srgbClr val="000000"/>
                    </a:solidFill>
                    <a:latin typeface="TimesNewRomanPS"/>
                  </a:rPr>
                  <a:t>(x) e y</a:t>
                </a:r>
                <a:r>
                  <a:rPr lang="es-MX" i="1" baseline="-25000" dirty="0">
                    <a:solidFill>
                      <a:srgbClr val="000000"/>
                    </a:solidFill>
                    <a:latin typeface="TimesNewRomanPS"/>
                  </a:rPr>
                  <a:t>2</a:t>
                </a:r>
                <a:r>
                  <a:rPr lang="es-MX" i="1" dirty="0">
                    <a:solidFill>
                      <a:srgbClr val="000000"/>
                    </a:solidFill>
                    <a:latin typeface="TimesNewRomanPS"/>
                  </a:rPr>
                  <a:t>(x), pero con coeficientes variables:</a:t>
                </a:r>
              </a:p>
              <a:p>
                <a:pPr algn="ctr"/>
                <a:r>
                  <a:rPr lang="es-AR" i="1" dirty="0" err="1">
                    <a:latin typeface="Times New Roman" panose="02020603050405020304" pitchFamily="18" charset="0"/>
                    <a:cs typeface="Times New Roman" panose="02020603050405020304" pitchFamily="18" charset="0"/>
                  </a:rPr>
                  <a:t>y</a:t>
                </a:r>
                <a:r>
                  <a:rPr lang="es-AR" i="1" baseline="-25000" dirty="0" err="1">
                    <a:latin typeface="Times New Roman" panose="02020603050405020304" pitchFamily="18" charset="0"/>
                    <a:cs typeface="Times New Roman" panose="02020603050405020304" pitchFamily="18" charset="0"/>
                  </a:rPr>
                  <a:t>p</a:t>
                </a:r>
                <a:r>
                  <a:rPr lang="es-AR" i="1" dirty="0">
                    <a:latin typeface="Times New Roman" panose="02020603050405020304" pitchFamily="18" charset="0"/>
                    <a:cs typeface="Times New Roman" panose="02020603050405020304" pitchFamily="18" charset="0"/>
                  </a:rPr>
                  <a:t>=v</a:t>
                </a:r>
                <a:r>
                  <a:rPr lang="es-AR" i="1" baseline="-25000" dirty="0">
                    <a:latin typeface="Times New Roman" panose="02020603050405020304" pitchFamily="18" charset="0"/>
                    <a:cs typeface="Times New Roman" panose="02020603050405020304" pitchFamily="18" charset="0"/>
                  </a:rPr>
                  <a:t>1</a:t>
                </a:r>
                <a:r>
                  <a:rPr lang="es-AR" i="1" dirty="0">
                    <a:latin typeface="Times New Roman" panose="02020603050405020304" pitchFamily="18" charset="0"/>
                    <a:cs typeface="Times New Roman" panose="02020603050405020304" pitchFamily="18" charset="0"/>
                  </a:rPr>
                  <a:t>(x)</a:t>
                </a:r>
                <a:r>
                  <a:rPr lang="es-AR" i="1" baseline="-25000" dirty="0">
                    <a:latin typeface="Times New Roman" panose="02020603050405020304" pitchFamily="18" charset="0"/>
                    <a:cs typeface="Times New Roman" panose="02020603050405020304" pitchFamily="18" charset="0"/>
                  </a:rPr>
                  <a:t>.</a:t>
                </a:r>
                <a:r>
                  <a:rPr lang="es-AR" i="1" dirty="0">
                    <a:latin typeface="Times New Roman" panose="02020603050405020304" pitchFamily="18" charset="0"/>
                    <a:cs typeface="Times New Roman" panose="02020603050405020304" pitchFamily="18" charset="0"/>
                  </a:rPr>
                  <a:t> </a:t>
                </a:r>
                <a:r>
                  <a:rPr lang="es-MX" i="1" dirty="0">
                    <a:solidFill>
                      <a:srgbClr val="000000"/>
                    </a:solidFill>
                    <a:latin typeface="TimesNewRomanPS"/>
                  </a:rPr>
                  <a:t>y</a:t>
                </a:r>
                <a:r>
                  <a:rPr lang="es-MX" i="1" baseline="-25000" dirty="0">
                    <a:solidFill>
                      <a:srgbClr val="000000"/>
                    </a:solidFill>
                    <a:latin typeface="TimesNewRomanPS"/>
                  </a:rPr>
                  <a:t>1</a:t>
                </a:r>
                <a:r>
                  <a:rPr lang="es-MX" i="1" dirty="0">
                    <a:solidFill>
                      <a:srgbClr val="000000"/>
                    </a:solidFill>
                    <a:latin typeface="TimesNewRomanPS"/>
                  </a:rPr>
                  <a:t>(x) </a:t>
                </a:r>
                <a:r>
                  <a:rPr lang="es-AR" i="1" dirty="0">
                    <a:latin typeface="Times New Roman" panose="02020603050405020304" pitchFamily="18" charset="0"/>
                    <a:cs typeface="Times New Roman" panose="02020603050405020304" pitchFamily="18" charset="0"/>
                  </a:rPr>
                  <a:t>+ v</a:t>
                </a:r>
                <a:r>
                  <a:rPr lang="es-AR" i="1" baseline="-25000" dirty="0">
                    <a:latin typeface="Times New Roman" panose="02020603050405020304" pitchFamily="18" charset="0"/>
                    <a:cs typeface="Times New Roman" panose="02020603050405020304" pitchFamily="18" charset="0"/>
                  </a:rPr>
                  <a:t>2</a:t>
                </a:r>
                <a:r>
                  <a:rPr lang="es-AR" i="1" dirty="0">
                    <a:latin typeface="Times New Roman" panose="02020603050405020304" pitchFamily="18" charset="0"/>
                    <a:cs typeface="Times New Roman" panose="02020603050405020304" pitchFamily="18" charset="0"/>
                  </a:rPr>
                  <a:t>(x)</a:t>
                </a:r>
                <a:r>
                  <a:rPr lang="es-AR" i="1" baseline="-25000" dirty="0">
                    <a:latin typeface="Times New Roman" panose="02020603050405020304" pitchFamily="18" charset="0"/>
                    <a:cs typeface="Times New Roman" panose="02020603050405020304" pitchFamily="18" charset="0"/>
                  </a:rPr>
                  <a:t>.</a:t>
                </a:r>
                <a:r>
                  <a:rPr lang="es-AR" i="1" dirty="0">
                    <a:latin typeface="Times New Roman" panose="02020603050405020304" pitchFamily="18" charset="0"/>
                    <a:cs typeface="Times New Roman" panose="02020603050405020304" pitchFamily="18" charset="0"/>
                  </a:rPr>
                  <a:t> </a:t>
                </a:r>
                <a:r>
                  <a:rPr lang="es-MX" i="1" dirty="0">
                    <a:solidFill>
                      <a:srgbClr val="000000"/>
                    </a:solidFill>
                    <a:latin typeface="TimesNewRomanPS"/>
                  </a:rPr>
                  <a:t>y</a:t>
                </a:r>
                <a:r>
                  <a:rPr lang="es-MX" i="1" baseline="-25000" dirty="0">
                    <a:solidFill>
                      <a:srgbClr val="000000"/>
                    </a:solidFill>
                    <a:latin typeface="TimesNewRomanPS"/>
                  </a:rPr>
                  <a:t>2</a:t>
                </a:r>
                <a:r>
                  <a:rPr lang="es-MX" i="1" dirty="0">
                    <a:solidFill>
                      <a:srgbClr val="000000"/>
                    </a:solidFill>
                    <a:latin typeface="TimesNewRomanPS"/>
                  </a:rPr>
                  <a:t>(x) </a:t>
                </a:r>
              </a:p>
              <a:p>
                <a:r>
                  <a:rPr lang="es-MX" i="1" dirty="0">
                    <a:solidFill>
                      <a:srgbClr val="000000"/>
                    </a:solidFill>
                    <a:latin typeface="TimesNewRomanPS"/>
                  </a:rPr>
                  <a:t>y</a:t>
                </a:r>
                <a:r>
                  <a:rPr lang="es-MX" i="1" baseline="-25000" dirty="0">
                    <a:solidFill>
                      <a:srgbClr val="000000"/>
                    </a:solidFill>
                    <a:latin typeface="TimesNewRomanPS"/>
                  </a:rPr>
                  <a:t>1</a:t>
                </a:r>
                <a:r>
                  <a:rPr lang="es-MX" i="1" dirty="0">
                    <a:solidFill>
                      <a:srgbClr val="000000"/>
                    </a:solidFill>
                    <a:latin typeface="TimesNewRomanPS"/>
                  </a:rPr>
                  <a:t>(x) e y</a:t>
                </a:r>
                <a:r>
                  <a:rPr lang="es-MX" i="1" baseline="-25000" dirty="0">
                    <a:solidFill>
                      <a:srgbClr val="000000"/>
                    </a:solidFill>
                    <a:latin typeface="TimesNewRomanPS"/>
                  </a:rPr>
                  <a:t>2</a:t>
                </a:r>
                <a:r>
                  <a:rPr lang="es-MX" i="1" dirty="0">
                    <a:solidFill>
                      <a:srgbClr val="000000"/>
                    </a:solidFill>
                    <a:latin typeface="TimesNewRomanPS"/>
                  </a:rPr>
                  <a:t>(x) </a:t>
                </a:r>
                <a:r>
                  <a:rPr lang="es-MX" dirty="0">
                    <a:solidFill>
                      <a:srgbClr val="000000"/>
                    </a:solidFill>
                    <a:latin typeface="TimesNewRomanPS"/>
                  </a:rPr>
                  <a:t>son funciones conocidas obtenidas en la </a:t>
                </a:r>
                <a:r>
                  <a:rPr lang="es-MX" dirty="0" err="1">
                    <a:solidFill>
                      <a:srgbClr val="000000"/>
                    </a:solidFill>
                    <a:latin typeface="TimesNewRomanPS"/>
                  </a:rPr>
                  <a:t>sc</a:t>
                </a:r>
                <a:r>
                  <a:rPr lang="es-MX" dirty="0">
                    <a:solidFill>
                      <a:srgbClr val="000000"/>
                    </a:solidFill>
                    <a:latin typeface="TimesNewRomanPS"/>
                  </a:rPr>
                  <a:t> homogénea, </a:t>
                </a:r>
                <a:r>
                  <a:rPr lang="es-AR" i="1" dirty="0">
                    <a:solidFill>
                      <a:srgbClr val="000000"/>
                    </a:solidFill>
                    <a:latin typeface="Times New Roman" panose="02020603050405020304" pitchFamily="18" charset="0"/>
                    <a:cs typeface="Times New Roman" panose="02020603050405020304" pitchFamily="18" charset="0"/>
                  </a:rPr>
                  <a:t>v</a:t>
                </a:r>
                <a:r>
                  <a:rPr lang="es-AR" i="1" baseline="-25000" dirty="0">
                    <a:latin typeface="Times New Roman" panose="02020603050405020304" pitchFamily="18" charset="0"/>
                    <a:cs typeface="Times New Roman" panose="02020603050405020304" pitchFamily="18" charset="0"/>
                  </a:rPr>
                  <a:t>1</a:t>
                </a:r>
                <a:r>
                  <a:rPr lang="es-AR" i="1" dirty="0">
                    <a:latin typeface="Times New Roman" panose="02020603050405020304" pitchFamily="18" charset="0"/>
                    <a:cs typeface="Times New Roman" panose="02020603050405020304" pitchFamily="18" charset="0"/>
                  </a:rPr>
                  <a:t>(x) y v</a:t>
                </a:r>
                <a:r>
                  <a:rPr lang="es-AR" i="1" baseline="-25000" dirty="0">
                    <a:latin typeface="Times New Roman" panose="02020603050405020304" pitchFamily="18" charset="0"/>
                    <a:cs typeface="Times New Roman" panose="02020603050405020304" pitchFamily="18" charset="0"/>
                  </a:rPr>
                  <a:t>2</a:t>
                </a:r>
                <a:r>
                  <a:rPr lang="es-AR" i="1" dirty="0">
                    <a:latin typeface="Times New Roman" panose="02020603050405020304" pitchFamily="18" charset="0"/>
                    <a:cs typeface="Times New Roman" panose="02020603050405020304" pitchFamily="18" charset="0"/>
                  </a:rPr>
                  <a:t>(x</a:t>
                </a:r>
                <a:r>
                  <a:rPr lang="es-AR" dirty="0">
                    <a:latin typeface="Times New Roman" panose="02020603050405020304" pitchFamily="18" charset="0"/>
                    <a:cs typeface="Times New Roman" panose="02020603050405020304" pitchFamily="18" charset="0"/>
                  </a:rPr>
                  <a:t>)</a:t>
                </a:r>
                <a:r>
                  <a:rPr lang="es-MX" dirty="0">
                    <a:solidFill>
                      <a:srgbClr val="000000"/>
                    </a:solidFill>
                    <a:latin typeface="TimesNewRomanPS"/>
                  </a:rPr>
                  <a:t> son funciones a determinar de tal manera que </a:t>
                </a:r>
                <a:r>
                  <a:rPr lang="es-AR" i="1" dirty="0" err="1">
                    <a:latin typeface="Times New Roman" panose="02020603050405020304" pitchFamily="18" charset="0"/>
                    <a:cs typeface="Times New Roman" panose="02020603050405020304" pitchFamily="18" charset="0"/>
                  </a:rPr>
                  <a:t>y</a:t>
                </a:r>
                <a:r>
                  <a:rPr lang="es-AR" i="1" baseline="-25000" dirty="0" err="1">
                    <a:latin typeface="Times New Roman" panose="02020603050405020304" pitchFamily="18" charset="0"/>
                    <a:cs typeface="Times New Roman" panose="02020603050405020304" pitchFamily="18" charset="0"/>
                  </a:rPr>
                  <a:t>p</a:t>
                </a:r>
                <a:r>
                  <a:rPr lang="es-AR" dirty="0">
                    <a:latin typeface="Times New Roman" panose="02020603050405020304" pitchFamily="18" charset="0"/>
                    <a:cs typeface="Times New Roman" panose="02020603050405020304" pitchFamily="18" charset="0"/>
                  </a:rPr>
                  <a:t> sea </a:t>
                </a:r>
                <a:r>
                  <a:rPr lang="es-MX" dirty="0">
                    <a:solidFill>
                      <a:srgbClr val="000000"/>
                    </a:solidFill>
                    <a:latin typeface="TimesNewRomanPS"/>
                  </a:rPr>
                  <a:t>una solución particular de la </a:t>
                </a:r>
                <a:r>
                  <a:rPr lang="es-MX" dirty="0" err="1">
                    <a:solidFill>
                      <a:srgbClr val="000000"/>
                    </a:solidFill>
                    <a:latin typeface="TimesNewRomanPS"/>
                  </a:rPr>
                  <a:t>ec</a:t>
                </a:r>
                <a:r>
                  <a:rPr lang="es-MX" dirty="0">
                    <a:solidFill>
                      <a:srgbClr val="000000"/>
                    </a:solidFill>
                    <a:latin typeface="TimesNewRomanPS"/>
                  </a:rPr>
                  <a:t>. </a:t>
                </a:r>
                <a:r>
                  <a:rPr lang="es-MX" dirty="0" err="1">
                    <a:solidFill>
                      <a:srgbClr val="000000"/>
                    </a:solidFill>
                    <a:latin typeface="TimesNewRomanPS"/>
                  </a:rPr>
                  <a:t>dif</a:t>
                </a:r>
                <a:r>
                  <a:rPr lang="es-MX" dirty="0">
                    <a:solidFill>
                      <a:srgbClr val="000000"/>
                    </a:solidFill>
                    <a:latin typeface="TimesNewRomanPS"/>
                  </a:rPr>
                  <a:t>.</a:t>
                </a:r>
                <a:endParaRPr lang="es-MX" sz="1800" b="0" u="none" strike="noStrike" baseline="0" dirty="0">
                  <a:solidFill>
                    <a:srgbClr val="000000"/>
                  </a:solidFill>
                  <a:latin typeface="TimesNewRomanPS"/>
                </a:endParaRPr>
              </a:p>
            </p:txBody>
          </p:sp>
        </mc:Choice>
        <mc:Fallback xmlns="">
          <p:sp>
            <p:nvSpPr>
              <p:cNvPr id="6" name="CuadroTexto 5">
                <a:extLst>
                  <a:ext uri="{FF2B5EF4-FFF2-40B4-BE49-F238E27FC236}">
                    <a16:creationId xmlns:a16="http://schemas.microsoft.com/office/drawing/2014/main" id="{DE21B197-6601-4D07-9FF7-C0012ABC2486}"/>
                  </a:ext>
                </a:extLst>
              </p:cNvPr>
              <p:cNvSpPr txBox="1">
                <a:spLocks noRot="1" noChangeAspect="1" noMove="1" noResize="1" noEditPoints="1" noAdjustHandles="1" noChangeArrowheads="1" noChangeShapeType="1" noTextEdit="1"/>
              </p:cNvSpPr>
              <p:nvPr/>
            </p:nvSpPr>
            <p:spPr>
              <a:xfrm>
                <a:off x="300633" y="633883"/>
                <a:ext cx="8358677" cy="5850448"/>
              </a:xfrm>
              <a:prstGeom prst="rect">
                <a:avLst/>
              </a:prstGeom>
              <a:blipFill>
                <a:blip r:embed="rId4"/>
                <a:stretch>
                  <a:fillRect l="-1459" t="-1042" r="-656" b="-729"/>
                </a:stretch>
              </a:blipFill>
            </p:spPr>
            <p:txBody>
              <a:bodyPr/>
              <a:lstStyle/>
              <a:p>
                <a:r>
                  <a:rPr lang="es-AR">
                    <a:noFill/>
                  </a:rPr>
                  <a:t> </a:t>
                </a:r>
              </a:p>
            </p:txBody>
          </p:sp>
        </mc:Fallback>
      </mc:AlternateContent>
    </p:spTree>
    <p:extLst>
      <p:ext uri="{BB962C8B-B14F-4D97-AF65-F5344CB8AC3E}">
        <p14:creationId xmlns:p14="http://schemas.microsoft.com/office/powerpoint/2010/main" val="669573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23</a:t>
            </a:fld>
            <a:endParaRPr lang="en-US" dirty="0"/>
          </a:p>
        </p:txBody>
      </p:sp>
      <p:sp>
        <p:nvSpPr>
          <p:cNvPr id="7" name="CuadroTexto 6">
            <a:extLst>
              <a:ext uri="{FF2B5EF4-FFF2-40B4-BE49-F238E27FC236}">
                <a16:creationId xmlns:a16="http://schemas.microsoft.com/office/drawing/2014/main" id="{C83D63EC-519A-469F-8A5E-465A5ECAD358}"/>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ECUACIONES DIFERENCIALES DE </a:t>
            </a:r>
            <a:r>
              <a:rPr lang="es-MX" b="1" dirty="0">
                <a:solidFill>
                  <a:schemeClr val="accent5">
                    <a:lumMod val="75000"/>
                  </a:schemeClr>
                </a:solidFill>
                <a:latin typeface="Arial" panose="020B0604020202020204" pitchFamily="34" charset="0"/>
                <a:cs typeface="Arial" panose="020B0604020202020204" pitchFamily="34" charset="0"/>
              </a:rPr>
              <a:t>SEGUNDO</a:t>
            </a:r>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DE21B197-6601-4D07-9FF7-C0012ABC2486}"/>
                  </a:ext>
                </a:extLst>
              </p:cNvPr>
              <p:cNvSpPr txBox="1"/>
              <p:nvPr/>
            </p:nvSpPr>
            <p:spPr>
              <a:xfrm>
                <a:off x="300633" y="633883"/>
                <a:ext cx="8358677" cy="6137770"/>
              </a:xfrm>
              <a:prstGeom prst="rect">
                <a:avLst/>
              </a:prstGeom>
              <a:noFill/>
            </p:spPr>
            <p:txBody>
              <a:bodyPr wrap="square">
                <a:spAutoFit/>
              </a:bodyPr>
              <a:lstStyle/>
              <a:p>
                <a:pPr algn="ctr"/>
                <a:r>
                  <a:rPr lang="es-AR" i="1" dirty="0" err="1">
                    <a:latin typeface="Times New Roman" panose="02020603050405020304" pitchFamily="18" charset="0"/>
                    <a:cs typeface="Times New Roman" panose="02020603050405020304" pitchFamily="18" charset="0"/>
                  </a:rPr>
                  <a:t>y</a:t>
                </a:r>
                <a:r>
                  <a:rPr lang="es-AR" i="1" baseline="-25000" dirty="0" err="1">
                    <a:latin typeface="Times New Roman" panose="02020603050405020304" pitchFamily="18" charset="0"/>
                    <a:cs typeface="Times New Roman" panose="02020603050405020304" pitchFamily="18" charset="0"/>
                  </a:rPr>
                  <a:t>p</a:t>
                </a:r>
                <a:r>
                  <a:rPr lang="es-AR" i="1" dirty="0">
                    <a:latin typeface="Times New Roman" panose="02020603050405020304" pitchFamily="18" charset="0"/>
                    <a:cs typeface="Times New Roman" panose="02020603050405020304" pitchFamily="18" charset="0"/>
                  </a:rPr>
                  <a:t>=</a:t>
                </a:r>
                <a:r>
                  <a:rPr lang="es-AR" sz="1800" b="0" dirty="0"/>
                  <a:t> </a:t>
                </a:r>
                <a14:m>
                  <m:oMath xmlns:m="http://schemas.openxmlformats.org/officeDocument/2006/math">
                    <m:r>
                      <a:rPr lang="es-AR" sz="1800" b="0" i="1" smtClean="0">
                        <a:latin typeface="Cambria Math" panose="02040503050406030204" pitchFamily="18" charset="0"/>
                      </a:rPr>
                      <m:t>𝑣</m:t>
                    </m:r>
                    <m:r>
                      <a:rPr lang="es-AR" sz="1800" b="0" i="1" smtClean="0">
                        <a:latin typeface="Cambria Math" panose="02040503050406030204" pitchFamily="18" charset="0"/>
                      </a:rPr>
                      <m:t> </m:t>
                    </m:r>
                  </m:oMath>
                </a14:m>
                <a:r>
                  <a:rPr lang="es-AR" i="1" baseline="-25000" dirty="0">
                    <a:latin typeface="Times New Roman" panose="02020603050405020304" pitchFamily="18" charset="0"/>
                    <a:cs typeface="Times New Roman" panose="02020603050405020304" pitchFamily="18" charset="0"/>
                  </a:rPr>
                  <a:t>1</a:t>
                </a:r>
                <a:r>
                  <a:rPr lang="es-AR" i="1" dirty="0">
                    <a:latin typeface="Times New Roman" panose="02020603050405020304" pitchFamily="18" charset="0"/>
                    <a:cs typeface="Times New Roman" panose="02020603050405020304" pitchFamily="18" charset="0"/>
                  </a:rPr>
                  <a:t>(x)</a:t>
                </a:r>
                <a:r>
                  <a:rPr lang="es-AR" i="1" baseline="-25000" dirty="0">
                    <a:latin typeface="Times New Roman" panose="02020603050405020304" pitchFamily="18" charset="0"/>
                    <a:cs typeface="Times New Roman" panose="02020603050405020304" pitchFamily="18" charset="0"/>
                  </a:rPr>
                  <a:t>.</a:t>
                </a:r>
                <a:r>
                  <a:rPr lang="es-AR" i="1" dirty="0">
                    <a:latin typeface="Times New Roman" panose="02020603050405020304" pitchFamily="18" charset="0"/>
                    <a:cs typeface="Times New Roman" panose="02020603050405020304" pitchFamily="18" charset="0"/>
                  </a:rPr>
                  <a:t> </a:t>
                </a:r>
                <a:r>
                  <a:rPr lang="es-MX" i="1" dirty="0">
                    <a:solidFill>
                      <a:srgbClr val="000000"/>
                    </a:solidFill>
                    <a:latin typeface="TimesNewRomanPS"/>
                  </a:rPr>
                  <a:t>y</a:t>
                </a:r>
                <a:r>
                  <a:rPr lang="es-MX" i="1" baseline="-25000" dirty="0">
                    <a:solidFill>
                      <a:srgbClr val="000000"/>
                    </a:solidFill>
                    <a:latin typeface="TimesNewRomanPS"/>
                  </a:rPr>
                  <a:t>1</a:t>
                </a:r>
                <a:r>
                  <a:rPr lang="es-MX" i="1" dirty="0">
                    <a:solidFill>
                      <a:srgbClr val="000000"/>
                    </a:solidFill>
                    <a:latin typeface="TimesNewRomanPS"/>
                  </a:rPr>
                  <a:t>(x) </a:t>
                </a:r>
                <a:r>
                  <a:rPr lang="es-AR" i="1" dirty="0">
                    <a:latin typeface="Times New Roman" panose="02020603050405020304" pitchFamily="18" charset="0"/>
                    <a:cs typeface="Times New Roman" panose="02020603050405020304" pitchFamily="18" charset="0"/>
                  </a:rPr>
                  <a:t>+ </a:t>
                </a:r>
                <a14:m>
                  <m:oMath xmlns:m="http://schemas.openxmlformats.org/officeDocument/2006/math">
                    <m:r>
                      <a:rPr lang="es-AR" i="1">
                        <a:latin typeface="Cambria Math" panose="02040503050406030204" pitchFamily="18" charset="0"/>
                      </a:rPr>
                      <m:t>𝑣</m:t>
                    </m:r>
                    <m:r>
                      <a:rPr lang="es-AR" i="1">
                        <a:latin typeface="Cambria Math" panose="02040503050406030204" pitchFamily="18" charset="0"/>
                      </a:rPr>
                      <m:t> </m:t>
                    </m:r>
                  </m:oMath>
                </a14:m>
                <a:r>
                  <a:rPr lang="es-AR" i="1" baseline="-25000" dirty="0">
                    <a:latin typeface="Times New Roman" panose="02020603050405020304" pitchFamily="18" charset="0"/>
                    <a:cs typeface="Times New Roman" panose="02020603050405020304" pitchFamily="18" charset="0"/>
                  </a:rPr>
                  <a:t>2</a:t>
                </a:r>
                <a:r>
                  <a:rPr lang="es-AR" i="1" dirty="0">
                    <a:latin typeface="Times New Roman" panose="02020603050405020304" pitchFamily="18" charset="0"/>
                    <a:cs typeface="Times New Roman" panose="02020603050405020304" pitchFamily="18" charset="0"/>
                  </a:rPr>
                  <a:t>(x)</a:t>
                </a:r>
                <a:r>
                  <a:rPr lang="es-AR" i="1" baseline="-25000" dirty="0">
                    <a:latin typeface="Times New Roman" panose="02020603050405020304" pitchFamily="18" charset="0"/>
                    <a:cs typeface="Times New Roman" panose="02020603050405020304" pitchFamily="18" charset="0"/>
                  </a:rPr>
                  <a:t>.</a:t>
                </a:r>
                <a:r>
                  <a:rPr lang="es-AR" i="1" dirty="0">
                    <a:latin typeface="Times New Roman" panose="02020603050405020304" pitchFamily="18" charset="0"/>
                    <a:cs typeface="Times New Roman" panose="02020603050405020304" pitchFamily="18" charset="0"/>
                  </a:rPr>
                  <a:t> </a:t>
                </a:r>
                <a:r>
                  <a:rPr lang="es-MX" i="1" dirty="0">
                    <a:solidFill>
                      <a:srgbClr val="000000"/>
                    </a:solidFill>
                    <a:latin typeface="TimesNewRomanPS"/>
                  </a:rPr>
                  <a:t>y</a:t>
                </a:r>
                <a:r>
                  <a:rPr lang="es-MX" i="1" baseline="-25000" dirty="0">
                    <a:solidFill>
                      <a:srgbClr val="000000"/>
                    </a:solidFill>
                    <a:latin typeface="TimesNewRomanPS"/>
                  </a:rPr>
                  <a:t>2</a:t>
                </a:r>
                <a:r>
                  <a:rPr lang="es-MX" i="1" dirty="0">
                    <a:solidFill>
                      <a:srgbClr val="000000"/>
                    </a:solidFill>
                    <a:latin typeface="TimesNewRomanPS"/>
                  </a:rPr>
                  <a:t>(x) </a:t>
                </a:r>
              </a:p>
              <a:p>
                <a:pPr algn="ctr"/>
                <a:r>
                  <a:rPr lang="es-AR" i="1" dirty="0" err="1">
                    <a:latin typeface="Times New Roman" panose="02020603050405020304" pitchFamily="18" charset="0"/>
                    <a:cs typeface="Times New Roman" panose="02020603050405020304" pitchFamily="18" charset="0"/>
                  </a:rPr>
                  <a:t>y´</a:t>
                </a:r>
                <a:r>
                  <a:rPr lang="es-AR" i="1" baseline="-25000" dirty="0" err="1">
                    <a:latin typeface="Times New Roman" panose="02020603050405020304" pitchFamily="18" charset="0"/>
                    <a:cs typeface="Times New Roman" panose="02020603050405020304" pitchFamily="18" charset="0"/>
                  </a:rPr>
                  <a:t>p</a:t>
                </a:r>
                <a:r>
                  <a:rPr lang="es-AR" i="1" dirty="0">
                    <a:latin typeface="Times New Roman" panose="02020603050405020304" pitchFamily="18" charset="0"/>
                    <a:cs typeface="Times New Roman" panose="02020603050405020304" pitchFamily="18" charset="0"/>
                  </a:rPr>
                  <a:t>=</a:t>
                </a:r>
                <a:r>
                  <a:rPr lang="es-AR" sz="1800" b="0" dirty="0"/>
                  <a:t> </a:t>
                </a:r>
                <a14:m>
                  <m:oMath xmlns:m="http://schemas.openxmlformats.org/officeDocument/2006/math">
                    <m:r>
                      <a:rPr lang="es-AR" sz="1800" b="0" i="1" smtClean="0">
                        <a:latin typeface="Cambria Math" panose="02040503050406030204" pitchFamily="18" charset="0"/>
                      </a:rPr>
                      <m:t>𝑣</m:t>
                    </m:r>
                    <m:r>
                      <a:rPr lang="es-AR" sz="1800" b="0" i="1" smtClean="0">
                        <a:latin typeface="Cambria Math" panose="02040503050406030204" pitchFamily="18" charset="0"/>
                      </a:rPr>
                      <m:t> </m:t>
                    </m:r>
                  </m:oMath>
                </a14:m>
                <a:r>
                  <a:rPr lang="es-AR" i="1" dirty="0">
                    <a:latin typeface="Times New Roman" panose="02020603050405020304" pitchFamily="18" charset="0"/>
                    <a:cs typeface="Times New Roman" panose="02020603050405020304" pitchFamily="18" charset="0"/>
                  </a:rPr>
                  <a:t>´</a:t>
                </a:r>
                <a:r>
                  <a:rPr lang="es-AR" i="1" baseline="-25000" dirty="0">
                    <a:latin typeface="Times New Roman" panose="02020603050405020304" pitchFamily="18" charset="0"/>
                    <a:cs typeface="Times New Roman" panose="02020603050405020304" pitchFamily="18" charset="0"/>
                  </a:rPr>
                  <a:t>1</a:t>
                </a:r>
                <a:r>
                  <a:rPr lang="es-AR" i="1" dirty="0">
                    <a:latin typeface="Times New Roman" panose="02020603050405020304" pitchFamily="18" charset="0"/>
                    <a:cs typeface="Times New Roman" panose="02020603050405020304" pitchFamily="18" charset="0"/>
                  </a:rPr>
                  <a:t>(x)</a:t>
                </a:r>
                <a:r>
                  <a:rPr lang="es-AR" i="1" baseline="-25000" dirty="0">
                    <a:latin typeface="Times New Roman" panose="02020603050405020304" pitchFamily="18" charset="0"/>
                    <a:cs typeface="Times New Roman" panose="02020603050405020304" pitchFamily="18" charset="0"/>
                  </a:rPr>
                  <a:t>.</a:t>
                </a:r>
                <a:r>
                  <a:rPr lang="es-AR" i="1" dirty="0">
                    <a:latin typeface="Times New Roman" panose="02020603050405020304" pitchFamily="18" charset="0"/>
                    <a:cs typeface="Times New Roman" panose="02020603050405020304" pitchFamily="18" charset="0"/>
                  </a:rPr>
                  <a:t> </a:t>
                </a:r>
                <a:r>
                  <a:rPr lang="es-MX" i="1" dirty="0">
                    <a:solidFill>
                      <a:srgbClr val="000000"/>
                    </a:solidFill>
                    <a:latin typeface="TimesNewRomanPS"/>
                  </a:rPr>
                  <a:t>y</a:t>
                </a:r>
                <a:r>
                  <a:rPr lang="es-MX" i="1" baseline="-25000" dirty="0">
                    <a:solidFill>
                      <a:srgbClr val="000000"/>
                    </a:solidFill>
                    <a:latin typeface="TimesNewRomanPS"/>
                  </a:rPr>
                  <a:t>1</a:t>
                </a:r>
                <a:r>
                  <a:rPr lang="es-MX" i="1" dirty="0">
                    <a:solidFill>
                      <a:srgbClr val="000000"/>
                    </a:solidFill>
                    <a:latin typeface="TimesNewRomanPS"/>
                  </a:rPr>
                  <a:t>(x) </a:t>
                </a:r>
                <a:r>
                  <a:rPr lang="es-AR" i="1" dirty="0">
                    <a:latin typeface="Times New Roman" panose="02020603050405020304" pitchFamily="18" charset="0"/>
                    <a:cs typeface="Times New Roman" panose="02020603050405020304" pitchFamily="18" charset="0"/>
                  </a:rPr>
                  <a:t>+</a:t>
                </a:r>
                <a:r>
                  <a:rPr lang="es-AR" dirty="0"/>
                  <a:t> </a:t>
                </a:r>
                <a14:m>
                  <m:oMath xmlns:m="http://schemas.openxmlformats.org/officeDocument/2006/math">
                    <m:r>
                      <a:rPr lang="es-AR" i="1">
                        <a:latin typeface="Cambria Math" panose="02040503050406030204" pitchFamily="18" charset="0"/>
                      </a:rPr>
                      <m:t>𝑣</m:t>
                    </m:r>
                    <m:r>
                      <a:rPr lang="es-AR" i="1">
                        <a:latin typeface="Cambria Math" panose="02040503050406030204" pitchFamily="18" charset="0"/>
                      </a:rPr>
                      <m:t> </m:t>
                    </m:r>
                  </m:oMath>
                </a14:m>
                <a:r>
                  <a:rPr lang="es-AR" i="1" baseline="-25000" dirty="0">
                    <a:latin typeface="Times New Roman" panose="02020603050405020304" pitchFamily="18" charset="0"/>
                    <a:cs typeface="Times New Roman" panose="02020603050405020304" pitchFamily="18" charset="0"/>
                  </a:rPr>
                  <a:t>1</a:t>
                </a:r>
                <a:r>
                  <a:rPr lang="es-AR" i="1" dirty="0">
                    <a:latin typeface="Times New Roman" panose="02020603050405020304" pitchFamily="18" charset="0"/>
                    <a:cs typeface="Times New Roman" panose="02020603050405020304" pitchFamily="18" charset="0"/>
                  </a:rPr>
                  <a:t>(x)</a:t>
                </a:r>
                <a:r>
                  <a:rPr lang="es-AR" i="1" baseline="-25000" dirty="0">
                    <a:latin typeface="Times New Roman" panose="02020603050405020304" pitchFamily="18" charset="0"/>
                    <a:cs typeface="Times New Roman" panose="02020603050405020304" pitchFamily="18" charset="0"/>
                  </a:rPr>
                  <a:t>.</a:t>
                </a:r>
                <a:r>
                  <a:rPr lang="es-AR" i="1" dirty="0">
                    <a:latin typeface="Times New Roman" panose="02020603050405020304" pitchFamily="18" charset="0"/>
                    <a:cs typeface="Times New Roman" panose="02020603050405020304" pitchFamily="18" charset="0"/>
                  </a:rPr>
                  <a:t> </a:t>
                </a:r>
                <a:r>
                  <a:rPr lang="es-MX" i="1" dirty="0">
                    <a:solidFill>
                      <a:srgbClr val="000000"/>
                    </a:solidFill>
                    <a:latin typeface="TimesNewRomanPS"/>
                  </a:rPr>
                  <a:t>y´</a:t>
                </a:r>
                <a:r>
                  <a:rPr lang="es-MX" i="1" baseline="-25000" dirty="0">
                    <a:solidFill>
                      <a:srgbClr val="000000"/>
                    </a:solidFill>
                    <a:latin typeface="TimesNewRomanPS"/>
                  </a:rPr>
                  <a:t>1</a:t>
                </a:r>
                <a:r>
                  <a:rPr lang="es-MX" i="1" dirty="0">
                    <a:solidFill>
                      <a:srgbClr val="000000"/>
                    </a:solidFill>
                    <a:latin typeface="TimesNewRomanPS"/>
                  </a:rPr>
                  <a:t>(x) </a:t>
                </a:r>
                <a:r>
                  <a:rPr lang="es-AR" i="1" dirty="0">
                    <a:latin typeface="Times New Roman" panose="02020603050405020304" pitchFamily="18" charset="0"/>
                    <a:cs typeface="Times New Roman" panose="02020603050405020304" pitchFamily="18" charset="0"/>
                  </a:rPr>
                  <a:t>+ </a:t>
                </a:r>
                <a14:m>
                  <m:oMath xmlns:m="http://schemas.openxmlformats.org/officeDocument/2006/math">
                    <m:r>
                      <a:rPr lang="es-AR" i="1">
                        <a:latin typeface="Cambria Math" panose="02040503050406030204" pitchFamily="18" charset="0"/>
                      </a:rPr>
                      <m:t>𝑣</m:t>
                    </m:r>
                    <m:r>
                      <a:rPr lang="es-AR" i="1">
                        <a:latin typeface="Cambria Math" panose="02040503050406030204" pitchFamily="18" charset="0"/>
                      </a:rPr>
                      <m:t> </m:t>
                    </m:r>
                  </m:oMath>
                </a14:m>
                <a:r>
                  <a:rPr lang="es-AR" i="1" dirty="0">
                    <a:latin typeface="Times New Roman" panose="02020603050405020304" pitchFamily="18" charset="0"/>
                    <a:cs typeface="Times New Roman" panose="02020603050405020304" pitchFamily="18" charset="0"/>
                  </a:rPr>
                  <a:t>´</a:t>
                </a:r>
                <a:r>
                  <a:rPr lang="es-AR" i="1" baseline="-25000" dirty="0">
                    <a:latin typeface="Times New Roman" panose="02020603050405020304" pitchFamily="18" charset="0"/>
                    <a:cs typeface="Times New Roman" panose="02020603050405020304" pitchFamily="18" charset="0"/>
                  </a:rPr>
                  <a:t>2</a:t>
                </a:r>
                <a:r>
                  <a:rPr lang="es-AR" i="1" dirty="0">
                    <a:latin typeface="Times New Roman" panose="02020603050405020304" pitchFamily="18" charset="0"/>
                    <a:cs typeface="Times New Roman" panose="02020603050405020304" pitchFamily="18" charset="0"/>
                  </a:rPr>
                  <a:t>(x)</a:t>
                </a:r>
                <a:r>
                  <a:rPr lang="es-AR" i="1" baseline="-25000" dirty="0">
                    <a:latin typeface="Times New Roman" panose="02020603050405020304" pitchFamily="18" charset="0"/>
                    <a:cs typeface="Times New Roman" panose="02020603050405020304" pitchFamily="18" charset="0"/>
                  </a:rPr>
                  <a:t>.</a:t>
                </a:r>
                <a:r>
                  <a:rPr lang="es-AR" i="1" dirty="0">
                    <a:latin typeface="Times New Roman" panose="02020603050405020304" pitchFamily="18" charset="0"/>
                    <a:cs typeface="Times New Roman" panose="02020603050405020304" pitchFamily="18" charset="0"/>
                  </a:rPr>
                  <a:t> </a:t>
                </a:r>
                <a:r>
                  <a:rPr lang="es-MX" i="1" dirty="0">
                    <a:solidFill>
                      <a:srgbClr val="000000"/>
                    </a:solidFill>
                    <a:latin typeface="TimesNewRomanPS"/>
                  </a:rPr>
                  <a:t>y</a:t>
                </a:r>
                <a:r>
                  <a:rPr lang="es-MX" i="1" baseline="-25000" dirty="0">
                    <a:solidFill>
                      <a:srgbClr val="000000"/>
                    </a:solidFill>
                    <a:latin typeface="TimesNewRomanPS"/>
                  </a:rPr>
                  <a:t>2</a:t>
                </a:r>
                <a:r>
                  <a:rPr lang="es-MX" i="1" dirty="0">
                    <a:solidFill>
                      <a:srgbClr val="000000"/>
                    </a:solidFill>
                    <a:latin typeface="TimesNewRomanPS"/>
                  </a:rPr>
                  <a:t>(x) +</a:t>
                </a:r>
                <a:r>
                  <a:rPr lang="es-AR" i="1" dirty="0">
                    <a:latin typeface="Times New Roman" panose="02020603050405020304" pitchFamily="18" charset="0"/>
                    <a:cs typeface="Times New Roman" panose="02020603050405020304" pitchFamily="18" charset="0"/>
                  </a:rPr>
                  <a:t> </a:t>
                </a:r>
                <a14:m>
                  <m:oMath xmlns:m="http://schemas.openxmlformats.org/officeDocument/2006/math">
                    <m:r>
                      <a:rPr lang="es-AR" i="1">
                        <a:latin typeface="Cambria Math" panose="02040503050406030204" pitchFamily="18" charset="0"/>
                      </a:rPr>
                      <m:t>𝑣</m:t>
                    </m:r>
                    <m:r>
                      <a:rPr lang="es-AR" i="1">
                        <a:latin typeface="Cambria Math" panose="02040503050406030204" pitchFamily="18" charset="0"/>
                      </a:rPr>
                      <m:t> </m:t>
                    </m:r>
                  </m:oMath>
                </a14:m>
                <a:r>
                  <a:rPr lang="es-AR" i="1" baseline="-25000" dirty="0">
                    <a:latin typeface="Times New Roman" panose="02020603050405020304" pitchFamily="18" charset="0"/>
                    <a:cs typeface="Times New Roman" panose="02020603050405020304" pitchFamily="18" charset="0"/>
                  </a:rPr>
                  <a:t>2</a:t>
                </a:r>
                <a:r>
                  <a:rPr lang="es-AR" i="1" dirty="0">
                    <a:latin typeface="Times New Roman" panose="02020603050405020304" pitchFamily="18" charset="0"/>
                    <a:cs typeface="Times New Roman" panose="02020603050405020304" pitchFamily="18" charset="0"/>
                  </a:rPr>
                  <a:t>(x)</a:t>
                </a:r>
                <a:r>
                  <a:rPr lang="es-AR" i="1" baseline="-25000" dirty="0">
                    <a:latin typeface="Times New Roman" panose="02020603050405020304" pitchFamily="18" charset="0"/>
                    <a:cs typeface="Times New Roman" panose="02020603050405020304" pitchFamily="18" charset="0"/>
                  </a:rPr>
                  <a:t>.</a:t>
                </a:r>
                <a:r>
                  <a:rPr lang="es-AR" i="1" dirty="0">
                    <a:latin typeface="Times New Roman" panose="02020603050405020304" pitchFamily="18" charset="0"/>
                    <a:cs typeface="Times New Roman" panose="02020603050405020304" pitchFamily="18" charset="0"/>
                  </a:rPr>
                  <a:t> </a:t>
                </a:r>
                <a:r>
                  <a:rPr lang="es-MX" i="1" dirty="0">
                    <a:solidFill>
                      <a:srgbClr val="000000"/>
                    </a:solidFill>
                    <a:latin typeface="TimesNewRomanPS"/>
                  </a:rPr>
                  <a:t>y´</a:t>
                </a:r>
                <a:r>
                  <a:rPr lang="es-MX" i="1" baseline="-25000" dirty="0">
                    <a:solidFill>
                      <a:srgbClr val="000000"/>
                    </a:solidFill>
                    <a:latin typeface="TimesNewRomanPS"/>
                  </a:rPr>
                  <a:t>2</a:t>
                </a:r>
                <a:r>
                  <a:rPr lang="es-MX" i="1" dirty="0">
                    <a:solidFill>
                      <a:srgbClr val="000000"/>
                    </a:solidFill>
                    <a:latin typeface="TimesNewRomanPS"/>
                  </a:rPr>
                  <a:t>(x) </a:t>
                </a:r>
              </a:p>
              <a:p>
                <a:endParaRPr lang="es-MX" i="1" dirty="0">
                  <a:solidFill>
                    <a:srgbClr val="000000"/>
                  </a:solidFill>
                  <a:latin typeface="TimesNewRomanPS"/>
                </a:endParaRPr>
              </a:p>
              <a:p>
                <a:r>
                  <a:rPr lang="es-MX" i="1" dirty="0">
                    <a:solidFill>
                      <a:srgbClr val="000000"/>
                    </a:solidFill>
                    <a:latin typeface="TimesNewRomanPS"/>
                  </a:rPr>
                  <a:t>Imponemos la </a:t>
                </a:r>
                <a:r>
                  <a:rPr lang="es-MX" i="1" dirty="0" err="1">
                    <a:solidFill>
                      <a:srgbClr val="000000"/>
                    </a:solidFill>
                    <a:latin typeface="TimesNewRomanPS"/>
                  </a:rPr>
                  <a:t>cond</a:t>
                </a:r>
                <a:r>
                  <a:rPr lang="es-MX" i="1" dirty="0">
                    <a:solidFill>
                      <a:srgbClr val="000000"/>
                    </a:solidFill>
                    <a:latin typeface="TimesNewRomanPS"/>
                  </a:rPr>
                  <a:t>. Arbitraria: </a:t>
                </a:r>
                <a14:m>
                  <m:oMath xmlns:m="http://schemas.openxmlformats.org/officeDocument/2006/math">
                    <m:r>
                      <a:rPr lang="es-AR" sz="1800" b="0" i="1" smtClean="0">
                        <a:latin typeface="Cambria Math" panose="02040503050406030204" pitchFamily="18" charset="0"/>
                      </a:rPr>
                      <m:t>𝑣</m:t>
                    </m:r>
                    <m:r>
                      <a:rPr lang="es-AR" sz="1800" b="0" i="1" smtClean="0">
                        <a:latin typeface="Cambria Math" panose="02040503050406030204" pitchFamily="18" charset="0"/>
                      </a:rPr>
                      <m:t> </m:t>
                    </m:r>
                  </m:oMath>
                </a14:m>
                <a:r>
                  <a:rPr lang="es-AR" i="1" dirty="0">
                    <a:latin typeface="Times New Roman" panose="02020603050405020304" pitchFamily="18" charset="0"/>
                    <a:cs typeface="Times New Roman" panose="02020603050405020304" pitchFamily="18" charset="0"/>
                  </a:rPr>
                  <a:t>´</a:t>
                </a:r>
                <a:r>
                  <a:rPr lang="es-AR" i="1" baseline="-25000" dirty="0">
                    <a:latin typeface="Times New Roman" panose="02020603050405020304" pitchFamily="18" charset="0"/>
                    <a:cs typeface="Times New Roman" panose="02020603050405020304" pitchFamily="18" charset="0"/>
                  </a:rPr>
                  <a:t>1</a:t>
                </a:r>
                <a:r>
                  <a:rPr lang="es-AR" i="1" dirty="0">
                    <a:latin typeface="Times New Roman" panose="02020603050405020304" pitchFamily="18" charset="0"/>
                    <a:cs typeface="Times New Roman" panose="02020603050405020304" pitchFamily="18" charset="0"/>
                  </a:rPr>
                  <a:t>(x)</a:t>
                </a:r>
                <a:r>
                  <a:rPr lang="es-AR" i="1" baseline="-25000" dirty="0">
                    <a:latin typeface="Times New Roman" panose="02020603050405020304" pitchFamily="18" charset="0"/>
                    <a:cs typeface="Times New Roman" panose="02020603050405020304" pitchFamily="18" charset="0"/>
                  </a:rPr>
                  <a:t>.</a:t>
                </a:r>
                <a:r>
                  <a:rPr lang="es-AR" i="1" dirty="0">
                    <a:latin typeface="Times New Roman" panose="02020603050405020304" pitchFamily="18" charset="0"/>
                    <a:cs typeface="Times New Roman" panose="02020603050405020304" pitchFamily="18" charset="0"/>
                  </a:rPr>
                  <a:t> </a:t>
                </a:r>
                <a:r>
                  <a:rPr lang="es-MX" i="1" dirty="0">
                    <a:solidFill>
                      <a:srgbClr val="000000"/>
                    </a:solidFill>
                    <a:latin typeface="TimesNewRomanPS"/>
                  </a:rPr>
                  <a:t>y</a:t>
                </a:r>
                <a:r>
                  <a:rPr lang="es-MX" i="1" baseline="-25000" dirty="0">
                    <a:solidFill>
                      <a:srgbClr val="000000"/>
                    </a:solidFill>
                    <a:latin typeface="TimesNewRomanPS"/>
                  </a:rPr>
                  <a:t>1</a:t>
                </a:r>
                <a:r>
                  <a:rPr lang="es-MX" i="1" dirty="0">
                    <a:solidFill>
                      <a:srgbClr val="000000"/>
                    </a:solidFill>
                    <a:latin typeface="TimesNewRomanPS"/>
                  </a:rPr>
                  <a:t>(x) </a:t>
                </a:r>
                <a:r>
                  <a:rPr lang="es-AR" i="1" dirty="0">
                    <a:latin typeface="Times New Roman" panose="02020603050405020304" pitchFamily="18" charset="0"/>
                    <a:cs typeface="Times New Roman" panose="02020603050405020304" pitchFamily="18" charset="0"/>
                  </a:rPr>
                  <a:t>+ </a:t>
                </a:r>
                <a14:m>
                  <m:oMath xmlns:m="http://schemas.openxmlformats.org/officeDocument/2006/math">
                    <m:r>
                      <a:rPr lang="es-AR" i="1">
                        <a:latin typeface="Cambria Math" panose="02040503050406030204" pitchFamily="18" charset="0"/>
                      </a:rPr>
                      <m:t>𝑣</m:t>
                    </m:r>
                    <m:r>
                      <a:rPr lang="es-AR" i="1">
                        <a:latin typeface="Cambria Math" panose="02040503050406030204" pitchFamily="18" charset="0"/>
                      </a:rPr>
                      <m:t> </m:t>
                    </m:r>
                  </m:oMath>
                </a14:m>
                <a:r>
                  <a:rPr lang="es-AR" i="1" dirty="0">
                    <a:latin typeface="Times New Roman" panose="02020603050405020304" pitchFamily="18" charset="0"/>
                    <a:cs typeface="Times New Roman" panose="02020603050405020304" pitchFamily="18" charset="0"/>
                  </a:rPr>
                  <a:t>´</a:t>
                </a:r>
                <a:r>
                  <a:rPr lang="es-AR" i="1" baseline="-25000" dirty="0">
                    <a:latin typeface="Times New Roman" panose="02020603050405020304" pitchFamily="18" charset="0"/>
                    <a:cs typeface="Times New Roman" panose="02020603050405020304" pitchFamily="18" charset="0"/>
                  </a:rPr>
                  <a:t>2</a:t>
                </a:r>
                <a:r>
                  <a:rPr lang="es-AR" i="1" dirty="0">
                    <a:latin typeface="Times New Roman" panose="02020603050405020304" pitchFamily="18" charset="0"/>
                    <a:cs typeface="Times New Roman" panose="02020603050405020304" pitchFamily="18" charset="0"/>
                  </a:rPr>
                  <a:t>(x)</a:t>
                </a:r>
                <a:r>
                  <a:rPr lang="es-AR" i="1" baseline="-25000" dirty="0">
                    <a:latin typeface="Times New Roman" panose="02020603050405020304" pitchFamily="18" charset="0"/>
                    <a:cs typeface="Times New Roman" panose="02020603050405020304" pitchFamily="18" charset="0"/>
                  </a:rPr>
                  <a:t>.</a:t>
                </a:r>
                <a:r>
                  <a:rPr lang="es-AR" i="1" dirty="0">
                    <a:latin typeface="Times New Roman" panose="02020603050405020304" pitchFamily="18" charset="0"/>
                    <a:cs typeface="Times New Roman" panose="02020603050405020304" pitchFamily="18" charset="0"/>
                  </a:rPr>
                  <a:t> </a:t>
                </a:r>
                <a:r>
                  <a:rPr lang="es-MX" i="1" dirty="0">
                    <a:solidFill>
                      <a:srgbClr val="000000"/>
                    </a:solidFill>
                    <a:latin typeface="TimesNewRomanPS"/>
                  </a:rPr>
                  <a:t>y</a:t>
                </a:r>
                <a:r>
                  <a:rPr lang="es-MX" i="1" baseline="-25000" dirty="0">
                    <a:solidFill>
                      <a:srgbClr val="000000"/>
                    </a:solidFill>
                    <a:latin typeface="TimesNewRomanPS"/>
                  </a:rPr>
                  <a:t>2</a:t>
                </a:r>
                <a:r>
                  <a:rPr lang="es-MX" i="1" dirty="0">
                    <a:solidFill>
                      <a:srgbClr val="000000"/>
                    </a:solidFill>
                    <a:latin typeface="TimesNewRomanPS"/>
                  </a:rPr>
                  <a:t>(x) =0, luego: </a:t>
                </a:r>
              </a:p>
              <a:p>
                <a:endParaRPr lang="es-MX" i="1" dirty="0">
                  <a:solidFill>
                    <a:srgbClr val="000000"/>
                  </a:solidFill>
                  <a:latin typeface="TimesNewRomanPS"/>
                </a:endParaRPr>
              </a:p>
              <a:p>
                <a:pPr algn="ctr"/>
                <a:r>
                  <a:rPr lang="es-AR" i="1" dirty="0" err="1">
                    <a:latin typeface="Times New Roman" panose="02020603050405020304" pitchFamily="18" charset="0"/>
                    <a:cs typeface="Times New Roman" panose="02020603050405020304" pitchFamily="18" charset="0"/>
                  </a:rPr>
                  <a:t>y´</a:t>
                </a:r>
                <a:r>
                  <a:rPr lang="es-AR" i="1" baseline="-25000" dirty="0" err="1">
                    <a:latin typeface="Times New Roman" panose="02020603050405020304" pitchFamily="18" charset="0"/>
                    <a:cs typeface="Times New Roman" panose="02020603050405020304" pitchFamily="18" charset="0"/>
                  </a:rPr>
                  <a:t>p</a:t>
                </a:r>
                <a:r>
                  <a:rPr lang="es-AR" i="1" dirty="0">
                    <a:latin typeface="Times New Roman" panose="02020603050405020304" pitchFamily="18" charset="0"/>
                    <a:cs typeface="Times New Roman" panose="02020603050405020304" pitchFamily="18" charset="0"/>
                  </a:rPr>
                  <a:t>=</a:t>
                </a:r>
                <a:r>
                  <a:rPr lang="es-AR" sz="1800" b="0" dirty="0"/>
                  <a:t> </a:t>
                </a:r>
                <a14:m>
                  <m:oMath xmlns:m="http://schemas.openxmlformats.org/officeDocument/2006/math">
                    <m:r>
                      <a:rPr lang="es-AR" sz="1800" b="0" i="1" smtClean="0">
                        <a:latin typeface="Cambria Math" panose="02040503050406030204" pitchFamily="18" charset="0"/>
                      </a:rPr>
                      <m:t>𝑣</m:t>
                    </m:r>
                    <m:r>
                      <a:rPr lang="es-AR" sz="1800" b="0" i="1" smtClean="0">
                        <a:latin typeface="Cambria Math" panose="02040503050406030204" pitchFamily="18" charset="0"/>
                      </a:rPr>
                      <m:t> </m:t>
                    </m:r>
                  </m:oMath>
                </a14:m>
                <a:r>
                  <a:rPr lang="es-AR" i="1" baseline="-25000" dirty="0">
                    <a:latin typeface="Times New Roman" panose="02020603050405020304" pitchFamily="18" charset="0"/>
                    <a:cs typeface="Times New Roman" panose="02020603050405020304" pitchFamily="18" charset="0"/>
                  </a:rPr>
                  <a:t>1.</a:t>
                </a:r>
                <a:r>
                  <a:rPr lang="es-AR" i="1" dirty="0">
                    <a:latin typeface="Times New Roman" panose="02020603050405020304" pitchFamily="18" charset="0"/>
                    <a:cs typeface="Times New Roman" panose="02020603050405020304" pitchFamily="18" charset="0"/>
                  </a:rPr>
                  <a:t> </a:t>
                </a:r>
                <a:r>
                  <a:rPr lang="es-MX" i="1" dirty="0">
                    <a:solidFill>
                      <a:srgbClr val="000000"/>
                    </a:solidFill>
                    <a:latin typeface="TimesNewRomanPS"/>
                  </a:rPr>
                  <a:t>y´</a:t>
                </a:r>
                <a:r>
                  <a:rPr lang="es-MX" i="1" baseline="-25000" dirty="0">
                    <a:solidFill>
                      <a:srgbClr val="000000"/>
                    </a:solidFill>
                    <a:latin typeface="TimesNewRomanPS"/>
                  </a:rPr>
                  <a:t>1</a:t>
                </a:r>
                <a:r>
                  <a:rPr lang="es-MX" i="1" dirty="0">
                    <a:solidFill>
                      <a:srgbClr val="000000"/>
                    </a:solidFill>
                    <a:latin typeface="TimesNewRomanPS"/>
                  </a:rPr>
                  <a:t> </a:t>
                </a:r>
                <a:r>
                  <a:rPr lang="es-AR" i="1" dirty="0">
                    <a:latin typeface="Times New Roman" panose="02020603050405020304" pitchFamily="18" charset="0"/>
                    <a:cs typeface="Times New Roman" panose="02020603050405020304" pitchFamily="18" charset="0"/>
                  </a:rPr>
                  <a:t>+ </a:t>
                </a:r>
                <a14:m>
                  <m:oMath xmlns:m="http://schemas.openxmlformats.org/officeDocument/2006/math">
                    <m:r>
                      <a:rPr lang="es-AR" i="1">
                        <a:latin typeface="Cambria Math" panose="02040503050406030204" pitchFamily="18" charset="0"/>
                      </a:rPr>
                      <m:t>𝑣</m:t>
                    </m:r>
                    <m:r>
                      <a:rPr lang="es-AR" i="1">
                        <a:latin typeface="Cambria Math" panose="02040503050406030204" pitchFamily="18" charset="0"/>
                      </a:rPr>
                      <m:t> </m:t>
                    </m:r>
                  </m:oMath>
                </a14:m>
                <a:r>
                  <a:rPr lang="es-AR" i="1" baseline="-25000" dirty="0">
                    <a:latin typeface="Times New Roman" panose="02020603050405020304" pitchFamily="18" charset="0"/>
                    <a:cs typeface="Times New Roman" panose="02020603050405020304" pitchFamily="18" charset="0"/>
                  </a:rPr>
                  <a:t>2.</a:t>
                </a:r>
                <a:r>
                  <a:rPr lang="es-AR" i="1" dirty="0">
                    <a:latin typeface="Times New Roman" panose="02020603050405020304" pitchFamily="18" charset="0"/>
                    <a:cs typeface="Times New Roman" panose="02020603050405020304" pitchFamily="18" charset="0"/>
                  </a:rPr>
                  <a:t> </a:t>
                </a:r>
                <a:r>
                  <a:rPr lang="es-MX" i="1" dirty="0">
                    <a:solidFill>
                      <a:srgbClr val="000000"/>
                    </a:solidFill>
                    <a:latin typeface="TimesNewRomanPS"/>
                  </a:rPr>
                  <a:t>y´</a:t>
                </a:r>
                <a:r>
                  <a:rPr lang="es-MX" i="1" baseline="-25000" dirty="0">
                    <a:solidFill>
                      <a:srgbClr val="000000"/>
                    </a:solidFill>
                    <a:latin typeface="TimesNewRomanPS"/>
                  </a:rPr>
                  <a:t>2</a:t>
                </a:r>
                <a:r>
                  <a:rPr lang="es-MX" i="1" dirty="0">
                    <a:solidFill>
                      <a:srgbClr val="000000"/>
                    </a:solidFill>
                    <a:latin typeface="TimesNewRomanPS"/>
                  </a:rPr>
                  <a:t> </a:t>
                </a:r>
              </a:p>
              <a:p>
                <a:endParaRPr lang="es-MX" i="1" dirty="0">
                  <a:solidFill>
                    <a:srgbClr val="000000"/>
                  </a:solidFill>
                  <a:latin typeface="TimesNewRomanPS"/>
                </a:endParaRPr>
              </a:p>
              <a:p>
                <a:pPr algn="ctr"/>
                <a:r>
                  <a:rPr lang="es-AR" i="1" dirty="0" err="1">
                    <a:latin typeface="Times New Roman" panose="02020603050405020304" pitchFamily="18" charset="0"/>
                    <a:cs typeface="Times New Roman" panose="02020603050405020304" pitchFamily="18" charset="0"/>
                  </a:rPr>
                  <a:t>y´´</a:t>
                </a:r>
                <a:r>
                  <a:rPr lang="es-AR" i="1" baseline="-25000" dirty="0" err="1">
                    <a:latin typeface="Times New Roman" panose="02020603050405020304" pitchFamily="18" charset="0"/>
                    <a:cs typeface="Times New Roman" panose="02020603050405020304" pitchFamily="18" charset="0"/>
                  </a:rPr>
                  <a:t>p</a:t>
                </a:r>
                <a:r>
                  <a:rPr lang="es-AR" i="1" dirty="0">
                    <a:latin typeface="Times New Roman" panose="02020603050405020304" pitchFamily="18" charset="0"/>
                    <a:cs typeface="Times New Roman" panose="02020603050405020304" pitchFamily="18" charset="0"/>
                  </a:rPr>
                  <a:t>=</a:t>
                </a:r>
                <a:r>
                  <a:rPr lang="es-AR" sz="1800" b="0" dirty="0"/>
                  <a:t> </a:t>
                </a:r>
                <a14:m>
                  <m:oMath xmlns:m="http://schemas.openxmlformats.org/officeDocument/2006/math">
                    <m:r>
                      <a:rPr lang="es-AR" sz="1800" b="0" i="1" smtClean="0">
                        <a:latin typeface="Cambria Math" panose="02040503050406030204" pitchFamily="18" charset="0"/>
                      </a:rPr>
                      <m:t>𝑣</m:t>
                    </m:r>
                    <m:r>
                      <a:rPr lang="es-AR" sz="1800" b="0" i="1" smtClean="0">
                        <a:latin typeface="Cambria Math" panose="02040503050406030204" pitchFamily="18" charset="0"/>
                      </a:rPr>
                      <m:t> </m:t>
                    </m:r>
                  </m:oMath>
                </a14:m>
                <a:r>
                  <a:rPr lang="es-AR" i="1" dirty="0">
                    <a:latin typeface="Times New Roman" panose="02020603050405020304" pitchFamily="18" charset="0"/>
                    <a:cs typeface="Times New Roman" panose="02020603050405020304" pitchFamily="18" charset="0"/>
                  </a:rPr>
                  <a:t>´</a:t>
                </a:r>
                <a:r>
                  <a:rPr lang="es-AR" i="1" baseline="-25000" dirty="0">
                    <a:latin typeface="Times New Roman" panose="02020603050405020304" pitchFamily="18" charset="0"/>
                    <a:cs typeface="Times New Roman" panose="02020603050405020304" pitchFamily="18" charset="0"/>
                  </a:rPr>
                  <a:t>1.</a:t>
                </a:r>
                <a:r>
                  <a:rPr lang="es-AR" i="1" dirty="0">
                    <a:latin typeface="Times New Roman" panose="02020603050405020304" pitchFamily="18" charset="0"/>
                    <a:cs typeface="Times New Roman" panose="02020603050405020304" pitchFamily="18" charset="0"/>
                  </a:rPr>
                  <a:t> </a:t>
                </a:r>
                <a:r>
                  <a:rPr lang="es-MX" i="1" dirty="0">
                    <a:solidFill>
                      <a:srgbClr val="000000"/>
                    </a:solidFill>
                    <a:latin typeface="TimesNewRomanPS"/>
                  </a:rPr>
                  <a:t>y´</a:t>
                </a:r>
                <a:r>
                  <a:rPr lang="es-MX" i="1" baseline="-25000" dirty="0">
                    <a:solidFill>
                      <a:srgbClr val="000000"/>
                    </a:solidFill>
                    <a:latin typeface="TimesNewRomanPS"/>
                  </a:rPr>
                  <a:t>1</a:t>
                </a:r>
                <a:r>
                  <a:rPr lang="es-MX" i="1" dirty="0">
                    <a:solidFill>
                      <a:srgbClr val="000000"/>
                    </a:solidFill>
                    <a:latin typeface="TimesNewRomanPS"/>
                  </a:rPr>
                  <a:t> </a:t>
                </a:r>
                <a:r>
                  <a:rPr lang="es-AR" i="1" dirty="0">
                    <a:latin typeface="Times New Roman" panose="02020603050405020304" pitchFamily="18" charset="0"/>
                    <a:cs typeface="Times New Roman" panose="02020603050405020304" pitchFamily="18" charset="0"/>
                  </a:rPr>
                  <a:t>+ </a:t>
                </a:r>
                <a14:m>
                  <m:oMath xmlns:m="http://schemas.openxmlformats.org/officeDocument/2006/math">
                    <m:r>
                      <a:rPr lang="es-AR" i="1">
                        <a:latin typeface="Cambria Math" panose="02040503050406030204" pitchFamily="18" charset="0"/>
                      </a:rPr>
                      <m:t>𝑣</m:t>
                    </m:r>
                    <m:r>
                      <a:rPr lang="es-AR" i="1">
                        <a:latin typeface="Cambria Math" panose="02040503050406030204" pitchFamily="18" charset="0"/>
                      </a:rPr>
                      <m:t> </m:t>
                    </m:r>
                  </m:oMath>
                </a14:m>
                <a:r>
                  <a:rPr lang="es-AR" i="1" baseline="-25000" dirty="0">
                    <a:latin typeface="Times New Roman" panose="02020603050405020304" pitchFamily="18" charset="0"/>
                    <a:cs typeface="Times New Roman" panose="02020603050405020304" pitchFamily="18" charset="0"/>
                  </a:rPr>
                  <a:t>1.</a:t>
                </a:r>
                <a:r>
                  <a:rPr lang="es-AR" i="1" dirty="0">
                    <a:latin typeface="Times New Roman" panose="02020603050405020304" pitchFamily="18" charset="0"/>
                    <a:cs typeface="Times New Roman" panose="02020603050405020304" pitchFamily="18" charset="0"/>
                  </a:rPr>
                  <a:t> </a:t>
                </a:r>
                <a:r>
                  <a:rPr lang="es-MX" i="1" dirty="0">
                    <a:solidFill>
                      <a:srgbClr val="000000"/>
                    </a:solidFill>
                    <a:latin typeface="TimesNewRomanPS"/>
                  </a:rPr>
                  <a:t>y´´</a:t>
                </a:r>
                <a:r>
                  <a:rPr lang="es-MX" i="1" baseline="-25000" dirty="0">
                    <a:solidFill>
                      <a:srgbClr val="000000"/>
                    </a:solidFill>
                    <a:latin typeface="TimesNewRomanPS"/>
                  </a:rPr>
                  <a:t>1</a:t>
                </a:r>
                <a:r>
                  <a:rPr lang="es-MX" i="1" dirty="0">
                    <a:solidFill>
                      <a:srgbClr val="000000"/>
                    </a:solidFill>
                    <a:latin typeface="TimesNewRomanPS"/>
                  </a:rPr>
                  <a:t> </a:t>
                </a:r>
                <a:r>
                  <a:rPr lang="es-AR" i="1" dirty="0">
                    <a:latin typeface="Times New Roman" panose="02020603050405020304" pitchFamily="18" charset="0"/>
                    <a:cs typeface="Times New Roman" panose="02020603050405020304" pitchFamily="18" charset="0"/>
                  </a:rPr>
                  <a:t>+ </a:t>
                </a:r>
                <a14:m>
                  <m:oMath xmlns:m="http://schemas.openxmlformats.org/officeDocument/2006/math">
                    <m:r>
                      <a:rPr lang="es-AR" i="1">
                        <a:latin typeface="Cambria Math" panose="02040503050406030204" pitchFamily="18" charset="0"/>
                      </a:rPr>
                      <m:t>𝑣</m:t>
                    </m:r>
                    <m:r>
                      <a:rPr lang="es-AR" i="1">
                        <a:latin typeface="Cambria Math" panose="02040503050406030204" pitchFamily="18" charset="0"/>
                      </a:rPr>
                      <m:t> </m:t>
                    </m:r>
                  </m:oMath>
                </a14:m>
                <a:r>
                  <a:rPr lang="es-AR" i="1" dirty="0">
                    <a:latin typeface="Times New Roman" panose="02020603050405020304" pitchFamily="18" charset="0"/>
                    <a:cs typeface="Times New Roman" panose="02020603050405020304" pitchFamily="18" charset="0"/>
                  </a:rPr>
                  <a:t>´</a:t>
                </a:r>
                <a:r>
                  <a:rPr lang="es-AR" i="1" baseline="-25000" dirty="0">
                    <a:latin typeface="Times New Roman" panose="02020603050405020304" pitchFamily="18" charset="0"/>
                    <a:cs typeface="Times New Roman" panose="02020603050405020304" pitchFamily="18" charset="0"/>
                  </a:rPr>
                  <a:t>2.</a:t>
                </a:r>
                <a:r>
                  <a:rPr lang="es-AR" i="1" dirty="0">
                    <a:latin typeface="Times New Roman" panose="02020603050405020304" pitchFamily="18" charset="0"/>
                    <a:cs typeface="Times New Roman" panose="02020603050405020304" pitchFamily="18" charset="0"/>
                  </a:rPr>
                  <a:t> </a:t>
                </a:r>
                <a:r>
                  <a:rPr lang="es-MX" i="1" dirty="0">
                    <a:solidFill>
                      <a:srgbClr val="000000"/>
                    </a:solidFill>
                    <a:latin typeface="TimesNewRomanPS"/>
                  </a:rPr>
                  <a:t>y´</a:t>
                </a:r>
                <a:r>
                  <a:rPr lang="es-MX" i="1" baseline="-25000" dirty="0">
                    <a:solidFill>
                      <a:srgbClr val="000000"/>
                    </a:solidFill>
                    <a:latin typeface="TimesNewRomanPS"/>
                  </a:rPr>
                  <a:t>2</a:t>
                </a:r>
                <a:r>
                  <a:rPr lang="es-MX" i="1" dirty="0">
                    <a:solidFill>
                      <a:srgbClr val="000000"/>
                    </a:solidFill>
                    <a:latin typeface="TimesNewRomanPS"/>
                  </a:rPr>
                  <a:t>  </a:t>
                </a:r>
                <a:r>
                  <a:rPr lang="es-AR" i="1" dirty="0">
                    <a:latin typeface="Times New Roman" panose="02020603050405020304" pitchFamily="18" charset="0"/>
                    <a:cs typeface="Times New Roman" panose="02020603050405020304" pitchFamily="18" charset="0"/>
                  </a:rPr>
                  <a:t>+ </a:t>
                </a:r>
                <a14:m>
                  <m:oMath xmlns:m="http://schemas.openxmlformats.org/officeDocument/2006/math">
                    <m:r>
                      <a:rPr lang="es-AR" i="1">
                        <a:latin typeface="Cambria Math" panose="02040503050406030204" pitchFamily="18" charset="0"/>
                      </a:rPr>
                      <m:t>𝑣</m:t>
                    </m:r>
                    <m:r>
                      <a:rPr lang="es-AR" i="1">
                        <a:latin typeface="Cambria Math" panose="02040503050406030204" pitchFamily="18" charset="0"/>
                      </a:rPr>
                      <m:t> </m:t>
                    </m:r>
                  </m:oMath>
                </a14:m>
                <a:r>
                  <a:rPr lang="es-AR" i="1" baseline="-25000" dirty="0">
                    <a:latin typeface="Times New Roman" panose="02020603050405020304" pitchFamily="18" charset="0"/>
                    <a:cs typeface="Times New Roman" panose="02020603050405020304" pitchFamily="18" charset="0"/>
                  </a:rPr>
                  <a:t>2.</a:t>
                </a:r>
                <a:r>
                  <a:rPr lang="es-AR" i="1" dirty="0">
                    <a:latin typeface="Times New Roman" panose="02020603050405020304" pitchFamily="18" charset="0"/>
                    <a:cs typeface="Times New Roman" panose="02020603050405020304" pitchFamily="18" charset="0"/>
                  </a:rPr>
                  <a:t> </a:t>
                </a:r>
                <a:r>
                  <a:rPr lang="es-MX" i="1" dirty="0">
                    <a:solidFill>
                      <a:srgbClr val="000000"/>
                    </a:solidFill>
                    <a:latin typeface="TimesNewRomanPS"/>
                  </a:rPr>
                  <a:t>y´´</a:t>
                </a:r>
                <a:r>
                  <a:rPr lang="es-MX" i="1" baseline="-25000" dirty="0">
                    <a:solidFill>
                      <a:srgbClr val="000000"/>
                    </a:solidFill>
                    <a:latin typeface="TimesNewRomanPS"/>
                  </a:rPr>
                  <a:t>2</a:t>
                </a:r>
                <a:r>
                  <a:rPr lang="es-MX" i="1" dirty="0">
                    <a:solidFill>
                      <a:srgbClr val="000000"/>
                    </a:solidFill>
                    <a:latin typeface="TimesNewRomanPS"/>
                  </a:rPr>
                  <a:t> </a:t>
                </a:r>
              </a:p>
              <a:p>
                <a:endParaRPr lang="es-MX" i="1" dirty="0">
                  <a:solidFill>
                    <a:srgbClr val="000000"/>
                  </a:solidFill>
                  <a:latin typeface="TimesNewRomanPS"/>
                </a:endParaRPr>
              </a:p>
              <a:p>
                <a:r>
                  <a:rPr lang="es-MX" i="1" dirty="0">
                    <a:solidFill>
                      <a:srgbClr val="000000"/>
                    </a:solidFill>
                    <a:latin typeface="TimesNewRomanPS"/>
                  </a:rPr>
                  <a:t>Reemplazamos en: a</a:t>
                </a:r>
                <a:r>
                  <a:rPr lang="es-MX" i="1" baseline="-25000" dirty="0">
                    <a:solidFill>
                      <a:srgbClr val="000000"/>
                    </a:solidFill>
                    <a:latin typeface="TimesNewRomanPS"/>
                  </a:rPr>
                  <a:t> </a:t>
                </a:r>
                <a:r>
                  <a:rPr lang="es-MX" i="1" dirty="0" err="1">
                    <a:solidFill>
                      <a:srgbClr val="000000"/>
                    </a:solidFill>
                    <a:latin typeface="TimesNewRomanPS"/>
                  </a:rPr>
                  <a:t>y´´+b</a:t>
                </a:r>
                <a:r>
                  <a:rPr lang="es-MX" i="1" dirty="0">
                    <a:solidFill>
                      <a:srgbClr val="000000"/>
                    </a:solidFill>
                    <a:latin typeface="TimesNewRomanPS"/>
                  </a:rPr>
                  <a:t> </a:t>
                </a:r>
                <a:r>
                  <a:rPr lang="es-MX" i="1" dirty="0" err="1">
                    <a:solidFill>
                      <a:srgbClr val="000000"/>
                    </a:solidFill>
                    <a:latin typeface="TimesNewRomanPS"/>
                  </a:rPr>
                  <a:t>y´+c</a:t>
                </a:r>
                <a:r>
                  <a:rPr lang="es-MX" i="1" dirty="0">
                    <a:solidFill>
                      <a:srgbClr val="000000"/>
                    </a:solidFill>
                    <a:latin typeface="TimesNewRomanPS"/>
                  </a:rPr>
                  <a:t> y=G(x) y queda:</a:t>
                </a:r>
              </a:p>
              <a:p>
                <a:r>
                  <a:rPr lang="es-MX" i="1" dirty="0">
                    <a:solidFill>
                      <a:srgbClr val="000000"/>
                    </a:solidFill>
                    <a:latin typeface="TimesNewRomanPS"/>
                  </a:rPr>
                  <a:t>:</a:t>
                </a:r>
              </a:p>
              <a:p>
                <a:pPr algn="ctr"/>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𝑣</m:t>
                      </m:r>
                      <m:r>
                        <a:rPr lang="es-AR" i="1">
                          <a:latin typeface="Cambria Math" panose="02040503050406030204" pitchFamily="18" charset="0"/>
                        </a:rPr>
                        <m:t> </m:t>
                      </m:r>
                      <m:r>
                        <m:rPr>
                          <m:nor/>
                        </m:rPr>
                        <a:rPr lang="es-AR" i="1" dirty="0">
                          <a:latin typeface="Times New Roman" panose="02020603050405020304" pitchFamily="18" charset="0"/>
                          <a:cs typeface="Times New Roman" panose="02020603050405020304" pitchFamily="18" charset="0"/>
                        </a:rPr>
                        <m:t>´</m:t>
                      </m:r>
                      <m:r>
                        <m:rPr>
                          <m:nor/>
                        </m:rPr>
                        <a:rPr lang="es-AR" i="1" baseline="-25000" dirty="0">
                          <a:latin typeface="Times New Roman" panose="02020603050405020304" pitchFamily="18" charset="0"/>
                          <a:cs typeface="Times New Roman" panose="02020603050405020304" pitchFamily="18" charset="0"/>
                        </a:rPr>
                        <m:t>1.</m:t>
                      </m:r>
                      <m:r>
                        <m:rPr>
                          <m:nor/>
                        </m:rPr>
                        <a:rPr lang="es-AR" i="1" dirty="0">
                          <a:latin typeface="Times New Roman" panose="02020603050405020304" pitchFamily="18" charset="0"/>
                          <a:cs typeface="Times New Roman" panose="02020603050405020304" pitchFamily="18" charset="0"/>
                        </a:rPr>
                        <m:t> </m:t>
                      </m:r>
                      <m:r>
                        <m:rPr>
                          <m:nor/>
                        </m:rPr>
                        <a:rPr lang="es-MX" i="1" dirty="0">
                          <a:solidFill>
                            <a:srgbClr val="000000"/>
                          </a:solidFill>
                          <a:latin typeface="TimesNewRomanPS"/>
                        </a:rPr>
                        <m:t>y</m:t>
                      </m:r>
                      <m:r>
                        <m:rPr>
                          <m:nor/>
                        </m:rPr>
                        <a:rPr lang="es-MX" i="1" dirty="0">
                          <a:solidFill>
                            <a:srgbClr val="000000"/>
                          </a:solidFill>
                          <a:latin typeface="TimesNewRomanPS"/>
                        </a:rPr>
                        <m:t>´</m:t>
                      </m:r>
                      <m:r>
                        <m:rPr>
                          <m:nor/>
                        </m:rPr>
                        <a:rPr lang="es-MX" i="1" baseline="-25000" dirty="0">
                          <a:solidFill>
                            <a:srgbClr val="000000"/>
                          </a:solidFill>
                          <a:latin typeface="TimesNewRomanPS"/>
                        </a:rPr>
                        <m:t>1</m:t>
                      </m:r>
                      <m:r>
                        <m:rPr>
                          <m:nor/>
                        </m:rPr>
                        <a:rPr lang="es-MX" i="1" dirty="0">
                          <a:solidFill>
                            <a:srgbClr val="000000"/>
                          </a:solidFill>
                          <a:latin typeface="TimesNewRomanPS"/>
                        </a:rPr>
                        <m:t>  </m:t>
                      </m:r>
                      <m:r>
                        <m:rPr>
                          <m:nor/>
                        </m:rPr>
                        <a:rPr lang="es-AR" i="1" dirty="0">
                          <a:latin typeface="Times New Roman" panose="02020603050405020304" pitchFamily="18" charset="0"/>
                          <a:cs typeface="Times New Roman" panose="02020603050405020304" pitchFamily="18" charset="0"/>
                        </a:rPr>
                        <m:t>+</m:t>
                      </m:r>
                      <m:r>
                        <a:rPr lang="es-AR" i="1">
                          <a:latin typeface="Cambria Math" panose="02040503050406030204" pitchFamily="18" charset="0"/>
                        </a:rPr>
                        <m:t>𝑣</m:t>
                      </m:r>
                      <m:r>
                        <m:rPr>
                          <m:nor/>
                        </m:rPr>
                        <a:rPr lang="es-AR" i="1" dirty="0">
                          <a:latin typeface="Times New Roman" panose="02020603050405020304" pitchFamily="18" charset="0"/>
                          <a:cs typeface="Times New Roman" panose="02020603050405020304" pitchFamily="18" charset="0"/>
                        </a:rPr>
                        <m:t>´</m:t>
                      </m:r>
                      <m:r>
                        <m:rPr>
                          <m:nor/>
                        </m:rPr>
                        <a:rPr lang="es-AR" i="1" baseline="-25000" dirty="0">
                          <a:latin typeface="Times New Roman" panose="02020603050405020304" pitchFamily="18" charset="0"/>
                          <a:cs typeface="Times New Roman" panose="02020603050405020304" pitchFamily="18" charset="0"/>
                        </a:rPr>
                        <m:t>2.</m:t>
                      </m:r>
                      <m:r>
                        <m:rPr>
                          <m:nor/>
                        </m:rPr>
                        <a:rPr lang="es-AR" i="1" dirty="0">
                          <a:latin typeface="Times New Roman" panose="02020603050405020304" pitchFamily="18" charset="0"/>
                          <a:cs typeface="Times New Roman" panose="02020603050405020304" pitchFamily="18" charset="0"/>
                        </a:rPr>
                        <m:t> </m:t>
                      </m:r>
                      <m:r>
                        <m:rPr>
                          <m:nor/>
                        </m:rPr>
                        <a:rPr lang="es-MX" i="1" dirty="0">
                          <a:solidFill>
                            <a:srgbClr val="000000"/>
                          </a:solidFill>
                          <a:latin typeface="TimesNewRomanPS"/>
                        </a:rPr>
                        <m:t>y</m:t>
                      </m:r>
                      <m:r>
                        <m:rPr>
                          <m:nor/>
                        </m:rPr>
                        <a:rPr lang="es-MX" i="1" dirty="0">
                          <a:solidFill>
                            <a:srgbClr val="000000"/>
                          </a:solidFill>
                          <a:latin typeface="TimesNewRomanPS"/>
                        </a:rPr>
                        <m:t>´</m:t>
                      </m:r>
                      <m:r>
                        <m:rPr>
                          <m:nor/>
                        </m:rPr>
                        <a:rPr lang="es-MX" i="1" baseline="-25000" dirty="0">
                          <a:solidFill>
                            <a:srgbClr val="000000"/>
                          </a:solidFill>
                          <a:latin typeface="TimesNewRomanPS"/>
                        </a:rPr>
                        <m:t>2</m:t>
                      </m:r>
                      <m:r>
                        <m:rPr>
                          <m:nor/>
                        </m:rPr>
                        <a:rPr lang="es-MX" i="1" dirty="0">
                          <a:solidFill>
                            <a:srgbClr val="000000"/>
                          </a:solidFill>
                          <a:latin typeface="TimesNewRomanPS"/>
                        </a:rPr>
                        <m:t>  </m:t>
                      </m:r>
                      <m:r>
                        <m:rPr>
                          <m:nor/>
                        </m:rPr>
                        <a:rPr lang="es-AR" b="0" i="1" dirty="0" smtClean="0">
                          <a:solidFill>
                            <a:srgbClr val="000000"/>
                          </a:solidFill>
                          <a:latin typeface="TimesNewRomanPS"/>
                        </a:rPr>
                        <m:t>=</m:t>
                      </m:r>
                      <m:r>
                        <m:rPr>
                          <m:nor/>
                        </m:rPr>
                        <a:rPr lang="es-MX" i="1" dirty="0">
                          <a:solidFill>
                            <a:srgbClr val="000000"/>
                          </a:solidFill>
                          <a:latin typeface="TimesNewRomanPS"/>
                        </a:rPr>
                        <m:t> </m:t>
                      </m:r>
                      <m:f>
                        <m:fPr>
                          <m:ctrlPr>
                            <a:rPr lang="es-MX" i="1" dirty="0" smtClean="0">
                              <a:solidFill>
                                <a:srgbClr val="000000"/>
                              </a:solidFill>
                              <a:latin typeface="Cambria Math" panose="02040503050406030204" pitchFamily="18" charset="0"/>
                            </a:rPr>
                          </m:ctrlPr>
                        </m:fPr>
                        <m:num>
                          <m:r>
                            <a:rPr lang="es-AR" b="0" i="1" dirty="0" smtClean="0">
                              <a:solidFill>
                                <a:srgbClr val="000000"/>
                              </a:solidFill>
                              <a:latin typeface="Cambria Math" panose="02040503050406030204" pitchFamily="18" charset="0"/>
                            </a:rPr>
                            <m:t>𝐺</m:t>
                          </m:r>
                          <m:r>
                            <a:rPr lang="es-AR" b="0" i="1" dirty="0" smtClean="0">
                              <a:solidFill>
                                <a:srgbClr val="000000"/>
                              </a:solidFill>
                              <a:latin typeface="Cambria Math" panose="02040503050406030204" pitchFamily="18" charset="0"/>
                            </a:rPr>
                            <m:t>(</m:t>
                          </m:r>
                          <m:r>
                            <a:rPr lang="es-AR" b="0" i="1" dirty="0" smtClean="0">
                              <a:solidFill>
                                <a:srgbClr val="000000"/>
                              </a:solidFill>
                              <a:latin typeface="Cambria Math" panose="02040503050406030204" pitchFamily="18" charset="0"/>
                            </a:rPr>
                            <m:t>𝑥</m:t>
                          </m:r>
                          <m:r>
                            <a:rPr lang="es-AR" b="0" i="1" dirty="0" smtClean="0">
                              <a:solidFill>
                                <a:srgbClr val="000000"/>
                              </a:solidFill>
                              <a:latin typeface="Cambria Math" panose="02040503050406030204" pitchFamily="18" charset="0"/>
                            </a:rPr>
                            <m:t>)</m:t>
                          </m:r>
                        </m:num>
                        <m:den>
                          <m:r>
                            <a:rPr lang="es-AR" b="0" i="1" dirty="0" smtClean="0">
                              <a:solidFill>
                                <a:srgbClr val="000000"/>
                              </a:solidFill>
                              <a:latin typeface="Cambria Math" panose="02040503050406030204" pitchFamily="18" charset="0"/>
                            </a:rPr>
                            <m:t>𝑎</m:t>
                          </m:r>
                        </m:den>
                      </m:f>
                    </m:oMath>
                  </m:oMathPara>
                </a14:m>
                <a:endParaRPr lang="es-MX" i="1" dirty="0">
                  <a:solidFill>
                    <a:srgbClr val="000000"/>
                  </a:solidFill>
                  <a:latin typeface="TimesNewRomanPS"/>
                </a:endParaRPr>
              </a:p>
              <a:p>
                <a:pPr algn="ctr"/>
                <a:endParaRPr lang="es-MX" i="1" dirty="0">
                  <a:solidFill>
                    <a:srgbClr val="000000"/>
                  </a:solidFill>
                  <a:latin typeface="TimesNewRomanPS"/>
                </a:endParaRPr>
              </a:p>
              <a:p>
                <a:r>
                  <a:rPr lang="es-MX" i="1" dirty="0">
                    <a:solidFill>
                      <a:srgbClr val="000000"/>
                    </a:solidFill>
                    <a:latin typeface="TimesNewRomanPS"/>
                  </a:rPr>
                  <a:t>Armamos un sistema con la </a:t>
                </a:r>
                <a:r>
                  <a:rPr lang="es-MX" i="1" dirty="0" err="1">
                    <a:solidFill>
                      <a:srgbClr val="000000"/>
                    </a:solidFill>
                    <a:latin typeface="TimesNewRomanPS"/>
                  </a:rPr>
                  <a:t>cond</a:t>
                </a:r>
                <a:r>
                  <a:rPr lang="es-MX" i="1" dirty="0">
                    <a:solidFill>
                      <a:srgbClr val="000000"/>
                    </a:solidFill>
                    <a:latin typeface="TimesNewRomanPS"/>
                  </a:rPr>
                  <a:t>. Arbitraria :</a:t>
                </a:r>
              </a:p>
              <a:p>
                <a:pPr algn="ctr"/>
                <a14:m>
                  <m:oMathPara xmlns:m="http://schemas.openxmlformats.org/officeDocument/2006/math">
                    <m:oMathParaPr>
                      <m:jc m:val="centerGroup"/>
                    </m:oMathParaPr>
                    <m:oMath xmlns:m="http://schemas.openxmlformats.org/officeDocument/2006/math">
                      <m:d>
                        <m:dPr>
                          <m:begChr m:val="{"/>
                          <m:endChr m:val=""/>
                          <m:ctrlPr>
                            <a:rPr lang="es-MX" i="1" smtClean="0">
                              <a:solidFill>
                                <a:srgbClr val="000000"/>
                              </a:solidFill>
                              <a:latin typeface="Cambria Math" panose="02040503050406030204" pitchFamily="18" charset="0"/>
                            </a:rPr>
                          </m:ctrlPr>
                        </m:dPr>
                        <m:e>
                          <m:m>
                            <m:mPr>
                              <m:mcs>
                                <m:mc>
                                  <m:mcPr>
                                    <m:count m:val="1"/>
                                    <m:mcJc m:val="center"/>
                                  </m:mcPr>
                                </m:mc>
                              </m:mcs>
                              <m:ctrlPr>
                                <a:rPr lang="es-MX" i="1" smtClean="0">
                                  <a:solidFill>
                                    <a:srgbClr val="000000"/>
                                  </a:solidFill>
                                  <a:latin typeface="Cambria Math" panose="02040503050406030204" pitchFamily="18" charset="0"/>
                                </a:rPr>
                              </m:ctrlPr>
                            </m:mPr>
                            <m:mr>
                              <m:e>
                                <m:r>
                                  <a:rPr lang="es-AR" i="1">
                                    <a:latin typeface="Cambria Math" panose="02040503050406030204" pitchFamily="18" charset="0"/>
                                  </a:rPr>
                                  <m:t>𝑣</m:t>
                                </m:r>
                                <m:r>
                                  <m:rPr>
                                    <m:nor/>
                                  </m:rPr>
                                  <a:rPr lang="es-AR" i="1" dirty="0">
                                    <a:latin typeface="Times New Roman" panose="02020603050405020304" pitchFamily="18" charset="0"/>
                                    <a:cs typeface="Times New Roman" panose="02020603050405020304" pitchFamily="18" charset="0"/>
                                  </a:rPr>
                                  <m:t>´</m:t>
                                </m:r>
                                <m:r>
                                  <m:rPr>
                                    <m:nor/>
                                  </m:rPr>
                                  <a:rPr lang="es-AR" i="1" baseline="-25000" dirty="0">
                                    <a:latin typeface="Times New Roman" panose="02020603050405020304" pitchFamily="18" charset="0"/>
                                    <a:cs typeface="Times New Roman" panose="02020603050405020304" pitchFamily="18" charset="0"/>
                                  </a:rPr>
                                  <m:t>1.</m:t>
                                </m:r>
                                <m:r>
                                  <m:rPr>
                                    <m:nor/>
                                  </m:rPr>
                                  <a:rPr lang="es-AR" i="1" dirty="0">
                                    <a:latin typeface="Times New Roman" panose="02020603050405020304" pitchFamily="18" charset="0"/>
                                    <a:cs typeface="Times New Roman" panose="02020603050405020304" pitchFamily="18" charset="0"/>
                                  </a:rPr>
                                  <m:t> </m:t>
                                </m:r>
                                <m:r>
                                  <m:rPr>
                                    <m:nor/>
                                  </m:rPr>
                                  <a:rPr lang="es-MX" i="1" dirty="0">
                                    <a:solidFill>
                                      <a:srgbClr val="000000"/>
                                    </a:solidFill>
                                    <a:latin typeface="TimesNewRomanPS"/>
                                  </a:rPr>
                                  <m:t>y</m:t>
                                </m:r>
                                <m:r>
                                  <m:rPr>
                                    <m:nor/>
                                  </m:rPr>
                                  <a:rPr lang="es-MX" i="1" baseline="-25000" dirty="0">
                                    <a:solidFill>
                                      <a:srgbClr val="000000"/>
                                    </a:solidFill>
                                    <a:latin typeface="TimesNewRomanPS"/>
                                  </a:rPr>
                                  <m:t>1</m:t>
                                </m:r>
                                <m:r>
                                  <m:rPr>
                                    <m:nor/>
                                  </m:rPr>
                                  <a:rPr lang="es-MX" i="1" dirty="0">
                                    <a:solidFill>
                                      <a:srgbClr val="000000"/>
                                    </a:solidFill>
                                    <a:latin typeface="TimesNewRomanPS"/>
                                  </a:rPr>
                                  <m:t> </m:t>
                                </m:r>
                                <m:r>
                                  <m:rPr>
                                    <m:nor/>
                                  </m:rPr>
                                  <a:rPr lang="es-AR" i="1" dirty="0">
                                    <a:latin typeface="Times New Roman" panose="02020603050405020304" pitchFamily="18" charset="0"/>
                                    <a:cs typeface="Times New Roman" panose="02020603050405020304" pitchFamily="18" charset="0"/>
                                  </a:rPr>
                                  <m:t>+</m:t>
                                </m:r>
                                <m:r>
                                  <a:rPr lang="es-AR" i="1">
                                    <a:latin typeface="Cambria Math" panose="02040503050406030204" pitchFamily="18" charset="0"/>
                                  </a:rPr>
                                  <m:t>𝑣</m:t>
                                </m:r>
                                <m:r>
                                  <m:rPr>
                                    <m:nor/>
                                  </m:rPr>
                                  <a:rPr lang="es-AR" i="1" dirty="0">
                                    <a:latin typeface="Times New Roman" panose="02020603050405020304" pitchFamily="18" charset="0"/>
                                    <a:cs typeface="Times New Roman" panose="02020603050405020304" pitchFamily="18" charset="0"/>
                                  </a:rPr>
                                  <m:t>´</m:t>
                                </m:r>
                                <m:r>
                                  <m:rPr>
                                    <m:nor/>
                                  </m:rPr>
                                  <a:rPr lang="es-AR" i="1" baseline="-25000" dirty="0">
                                    <a:latin typeface="Times New Roman" panose="02020603050405020304" pitchFamily="18" charset="0"/>
                                    <a:cs typeface="Times New Roman" panose="02020603050405020304" pitchFamily="18" charset="0"/>
                                  </a:rPr>
                                  <m:t>2.</m:t>
                                </m:r>
                                <m:r>
                                  <m:rPr>
                                    <m:nor/>
                                  </m:rPr>
                                  <a:rPr lang="es-AR" i="1" dirty="0">
                                    <a:latin typeface="Times New Roman" panose="02020603050405020304" pitchFamily="18" charset="0"/>
                                    <a:cs typeface="Times New Roman" panose="02020603050405020304" pitchFamily="18" charset="0"/>
                                  </a:rPr>
                                  <m:t> </m:t>
                                </m:r>
                                <m:r>
                                  <m:rPr>
                                    <m:nor/>
                                  </m:rPr>
                                  <a:rPr lang="es-MX" i="1" dirty="0">
                                    <a:solidFill>
                                      <a:srgbClr val="000000"/>
                                    </a:solidFill>
                                    <a:latin typeface="TimesNewRomanPS"/>
                                  </a:rPr>
                                  <m:t>y</m:t>
                                </m:r>
                                <m:r>
                                  <m:rPr>
                                    <m:nor/>
                                  </m:rPr>
                                  <a:rPr lang="es-MX" i="1" baseline="-25000" dirty="0">
                                    <a:solidFill>
                                      <a:srgbClr val="000000"/>
                                    </a:solidFill>
                                    <a:latin typeface="TimesNewRomanPS"/>
                                  </a:rPr>
                                  <m:t>2</m:t>
                                </m:r>
                                <m:r>
                                  <m:rPr>
                                    <m:nor/>
                                  </m:rPr>
                                  <a:rPr lang="es-MX" i="1" dirty="0">
                                    <a:solidFill>
                                      <a:srgbClr val="000000"/>
                                    </a:solidFill>
                                    <a:latin typeface="TimesNewRomanPS"/>
                                  </a:rPr>
                                  <m:t> =0</m:t>
                                </m:r>
                              </m:e>
                            </m:mr>
                            <m:mr>
                              <m:e>
                                <m:r>
                                  <a:rPr lang="es-AR" i="1">
                                    <a:latin typeface="Cambria Math" panose="02040503050406030204" pitchFamily="18" charset="0"/>
                                  </a:rPr>
                                  <m:t>𝑣</m:t>
                                </m:r>
                                <m:r>
                                  <m:rPr>
                                    <m:nor/>
                                  </m:rPr>
                                  <a:rPr lang="es-AR" i="1" dirty="0">
                                    <a:latin typeface="Times New Roman" panose="02020603050405020304" pitchFamily="18" charset="0"/>
                                    <a:cs typeface="Times New Roman" panose="02020603050405020304" pitchFamily="18" charset="0"/>
                                  </a:rPr>
                                  <m:t>´</m:t>
                                </m:r>
                                <m:r>
                                  <m:rPr>
                                    <m:nor/>
                                  </m:rPr>
                                  <a:rPr lang="es-AR" i="1" baseline="-25000" dirty="0">
                                    <a:latin typeface="Times New Roman" panose="02020603050405020304" pitchFamily="18" charset="0"/>
                                    <a:cs typeface="Times New Roman" panose="02020603050405020304" pitchFamily="18" charset="0"/>
                                  </a:rPr>
                                  <m:t>1</m:t>
                                </m:r>
                                <m:r>
                                  <m:rPr>
                                    <m:nor/>
                                  </m:rPr>
                                  <a:rPr lang="es-AR" i="1" dirty="0">
                                    <a:latin typeface="Times New Roman" panose="02020603050405020304" pitchFamily="18" charset="0"/>
                                    <a:cs typeface="Times New Roman" panose="02020603050405020304" pitchFamily="18" charset="0"/>
                                  </a:rPr>
                                  <m:t>. </m:t>
                                </m:r>
                                <m:r>
                                  <m:rPr>
                                    <m:nor/>
                                  </m:rPr>
                                  <a:rPr lang="es-MX" i="1" dirty="0">
                                    <a:solidFill>
                                      <a:srgbClr val="000000"/>
                                    </a:solidFill>
                                    <a:latin typeface="TimesNewRomanPS"/>
                                  </a:rPr>
                                  <m:t>y</m:t>
                                </m:r>
                                <m:r>
                                  <m:rPr>
                                    <m:nor/>
                                  </m:rPr>
                                  <a:rPr lang="es-MX" i="1" dirty="0">
                                    <a:solidFill>
                                      <a:srgbClr val="000000"/>
                                    </a:solidFill>
                                    <a:latin typeface="TimesNewRomanPS"/>
                                  </a:rPr>
                                  <m:t>´</m:t>
                                </m:r>
                                <m:r>
                                  <m:rPr>
                                    <m:nor/>
                                  </m:rPr>
                                  <a:rPr lang="es-MX" i="1" baseline="-25000" dirty="0">
                                    <a:solidFill>
                                      <a:srgbClr val="000000"/>
                                    </a:solidFill>
                                    <a:latin typeface="TimesNewRomanPS"/>
                                  </a:rPr>
                                  <m:t>1</m:t>
                                </m:r>
                                <m:r>
                                  <m:rPr>
                                    <m:nor/>
                                  </m:rPr>
                                  <a:rPr lang="es-MX" i="1" dirty="0">
                                    <a:solidFill>
                                      <a:srgbClr val="000000"/>
                                    </a:solidFill>
                                    <a:latin typeface="TimesNewRomanPS"/>
                                  </a:rPr>
                                  <m:t>  </m:t>
                                </m:r>
                                <m:r>
                                  <m:rPr>
                                    <m:nor/>
                                  </m:rPr>
                                  <a:rPr lang="es-AR" i="1" dirty="0">
                                    <a:latin typeface="Times New Roman" panose="02020603050405020304" pitchFamily="18" charset="0"/>
                                    <a:cs typeface="Times New Roman" panose="02020603050405020304" pitchFamily="18" charset="0"/>
                                  </a:rPr>
                                  <m:t>+</m:t>
                                </m:r>
                                <m:r>
                                  <a:rPr lang="es-AR" i="1">
                                    <a:latin typeface="Cambria Math" panose="02040503050406030204" pitchFamily="18" charset="0"/>
                                  </a:rPr>
                                  <m:t>𝑣</m:t>
                                </m:r>
                                <m:r>
                                  <m:rPr>
                                    <m:nor/>
                                  </m:rPr>
                                  <a:rPr lang="es-AR" i="1" dirty="0">
                                    <a:latin typeface="Times New Roman" panose="02020603050405020304" pitchFamily="18" charset="0"/>
                                    <a:cs typeface="Times New Roman" panose="02020603050405020304" pitchFamily="18" charset="0"/>
                                  </a:rPr>
                                  <m:t>´</m:t>
                                </m:r>
                                <m:r>
                                  <m:rPr>
                                    <m:nor/>
                                  </m:rPr>
                                  <a:rPr lang="es-AR" i="1" baseline="-25000" dirty="0">
                                    <a:latin typeface="Times New Roman" panose="02020603050405020304" pitchFamily="18" charset="0"/>
                                    <a:cs typeface="Times New Roman" panose="02020603050405020304" pitchFamily="18" charset="0"/>
                                  </a:rPr>
                                  <m:t>2</m:t>
                                </m:r>
                                <m:r>
                                  <m:rPr>
                                    <m:nor/>
                                  </m:rPr>
                                  <a:rPr lang="es-AR" i="1" dirty="0">
                                    <a:latin typeface="Times New Roman" panose="02020603050405020304" pitchFamily="18" charset="0"/>
                                    <a:cs typeface="Times New Roman" panose="02020603050405020304" pitchFamily="18" charset="0"/>
                                  </a:rPr>
                                  <m:t>. </m:t>
                                </m:r>
                                <m:r>
                                  <m:rPr>
                                    <m:nor/>
                                  </m:rPr>
                                  <a:rPr lang="es-MX" i="1" dirty="0">
                                    <a:solidFill>
                                      <a:srgbClr val="000000"/>
                                    </a:solidFill>
                                    <a:latin typeface="TimesNewRomanPS"/>
                                  </a:rPr>
                                  <m:t>y</m:t>
                                </m:r>
                                <m:r>
                                  <m:rPr>
                                    <m:nor/>
                                  </m:rPr>
                                  <a:rPr lang="es-MX" i="1" dirty="0">
                                    <a:solidFill>
                                      <a:srgbClr val="000000"/>
                                    </a:solidFill>
                                    <a:latin typeface="TimesNewRomanPS"/>
                                  </a:rPr>
                                  <m:t>´</m:t>
                                </m:r>
                                <m:r>
                                  <m:rPr>
                                    <m:nor/>
                                  </m:rPr>
                                  <a:rPr lang="es-MX" i="1" baseline="-25000" dirty="0">
                                    <a:solidFill>
                                      <a:srgbClr val="000000"/>
                                    </a:solidFill>
                                    <a:latin typeface="TimesNewRomanPS"/>
                                  </a:rPr>
                                  <m:t>2</m:t>
                                </m:r>
                                <m:r>
                                  <m:rPr>
                                    <m:nor/>
                                  </m:rPr>
                                  <a:rPr lang="es-MX" i="1" dirty="0">
                                    <a:solidFill>
                                      <a:srgbClr val="000000"/>
                                    </a:solidFill>
                                    <a:latin typeface="TimesNewRomanPS"/>
                                  </a:rPr>
                                  <m:t>  </m:t>
                                </m:r>
                                <m:r>
                                  <m:rPr>
                                    <m:nor/>
                                  </m:rPr>
                                  <a:rPr lang="es-AR" i="1" dirty="0">
                                    <a:solidFill>
                                      <a:srgbClr val="000000"/>
                                    </a:solidFill>
                                    <a:latin typeface="TimesNewRomanPS"/>
                                  </a:rPr>
                                  <m:t>=</m:t>
                                </m:r>
                                <m:r>
                                  <m:rPr>
                                    <m:nor/>
                                  </m:rPr>
                                  <a:rPr lang="es-MX" i="1" dirty="0">
                                    <a:solidFill>
                                      <a:srgbClr val="000000"/>
                                    </a:solidFill>
                                    <a:latin typeface="TimesNewRomanPS"/>
                                  </a:rPr>
                                  <m:t> </m:t>
                                </m:r>
                                <m:f>
                                  <m:fPr>
                                    <m:ctrlPr>
                                      <a:rPr lang="es-MX" i="1" dirty="0">
                                        <a:solidFill>
                                          <a:srgbClr val="000000"/>
                                        </a:solidFill>
                                        <a:latin typeface="Cambria Math" panose="02040503050406030204" pitchFamily="18" charset="0"/>
                                      </a:rPr>
                                    </m:ctrlPr>
                                  </m:fPr>
                                  <m:num>
                                    <m:r>
                                      <a:rPr lang="es-AR" i="1" dirty="0">
                                        <a:solidFill>
                                          <a:srgbClr val="000000"/>
                                        </a:solidFill>
                                        <a:latin typeface="Cambria Math" panose="02040503050406030204" pitchFamily="18" charset="0"/>
                                      </a:rPr>
                                      <m:t>𝐺</m:t>
                                    </m:r>
                                    <m:r>
                                      <a:rPr lang="es-AR" i="1" dirty="0">
                                        <a:solidFill>
                                          <a:srgbClr val="000000"/>
                                        </a:solidFill>
                                        <a:latin typeface="Cambria Math" panose="02040503050406030204" pitchFamily="18" charset="0"/>
                                      </a:rPr>
                                      <m:t>(</m:t>
                                    </m:r>
                                    <m:r>
                                      <a:rPr lang="es-AR" i="1" dirty="0">
                                        <a:solidFill>
                                          <a:srgbClr val="000000"/>
                                        </a:solidFill>
                                        <a:latin typeface="Cambria Math" panose="02040503050406030204" pitchFamily="18" charset="0"/>
                                      </a:rPr>
                                      <m:t>𝑥</m:t>
                                    </m:r>
                                    <m:r>
                                      <a:rPr lang="es-AR" i="1" dirty="0">
                                        <a:solidFill>
                                          <a:srgbClr val="000000"/>
                                        </a:solidFill>
                                        <a:latin typeface="Cambria Math" panose="02040503050406030204" pitchFamily="18" charset="0"/>
                                      </a:rPr>
                                      <m:t>)</m:t>
                                    </m:r>
                                  </m:num>
                                  <m:den>
                                    <m:r>
                                      <a:rPr lang="es-AR" i="1" dirty="0">
                                        <a:solidFill>
                                          <a:srgbClr val="000000"/>
                                        </a:solidFill>
                                        <a:latin typeface="Cambria Math" panose="02040503050406030204" pitchFamily="18" charset="0"/>
                                      </a:rPr>
                                      <m:t>𝑎</m:t>
                                    </m:r>
                                  </m:den>
                                </m:f>
                              </m:e>
                            </m:mr>
                          </m:m>
                        </m:e>
                      </m:d>
                    </m:oMath>
                  </m:oMathPara>
                </a14:m>
                <a:endParaRPr lang="es-MX" i="1" dirty="0">
                  <a:solidFill>
                    <a:srgbClr val="000000"/>
                  </a:solidFill>
                  <a:latin typeface="TimesNewRomanPS"/>
                </a:endParaRPr>
              </a:p>
              <a:p>
                <a:pPr algn="ctr"/>
                <a:endParaRPr lang="es-MX" i="1" dirty="0">
                  <a:solidFill>
                    <a:srgbClr val="000000"/>
                  </a:solidFill>
                  <a:latin typeface="TimesNewRomanPS"/>
                </a:endParaRPr>
              </a:p>
              <a:p>
                <a:pPr algn="ctr"/>
                <a:endParaRPr lang="es-MX" i="1" dirty="0">
                  <a:solidFill>
                    <a:srgbClr val="000000"/>
                  </a:solidFill>
                  <a:latin typeface="TimesNewRomanPS"/>
                </a:endParaRPr>
              </a:p>
              <a:p>
                <a:pPr algn="ctr"/>
                <a:endParaRPr lang="es-MX" i="1" dirty="0">
                  <a:solidFill>
                    <a:srgbClr val="000000"/>
                  </a:solidFill>
                  <a:latin typeface="TimesNewRomanPS"/>
                </a:endParaRPr>
              </a:p>
            </p:txBody>
          </p:sp>
        </mc:Choice>
        <mc:Fallback xmlns="">
          <p:sp>
            <p:nvSpPr>
              <p:cNvPr id="6" name="CuadroTexto 5">
                <a:extLst>
                  <a:ext uri="{FF2B5EF4-FFF2-40B4-BE49-F238E27FC236}">
                    <a16:creationId xmlns:a16="http://schemas.microsoft.com/office/drawing/2014/main" id="{DE21B197-6601-4D07-9FF7-C0012ABC2486}"/>
                  </a:ext>
                </a:extLst>
              </p:cNvPr>
              <p:cNvSpPr txBox="1">
                <a:spLocks noRot="1" noChangeAspect="1" noMove="1" noResize="1" noEditPoints="1" noAdjustHandles="1" noChangeArrowheads="1" noChangeShapeType="1" noTextEdit="1"/>
              </p:cNvSpPr>
              <p:nvPr/>
            </p:nvSpPr>
            <p:spPr>
              <a:xfrm>
                <a:off x="300633" y="633883"/>
                <a:ext cx="8358677" cy="6137770"/>
              </a:xfrm>
              <a:prstGeom prst="rect">
                <a:avLst/>
              </a:prstGeom>
              <a:blipFill>
                <a:blip r:embed="rId4"/>
                <a:stretch>
                  <a:fillRect l="-584" t="-695"/>
                </a:stretch>
              </a:blipFill>
            </p:spPr>
            <p:txBody>
              <a:bodyPr/>
              <a:lstStyle/>
              <a:p>
                <a:r>
                  <a:rPr lang="es-AR">
                    <a:noFill/>
                  </a:rPr>
                  <a:t> </a:t>
                </a:r>
              </a:p>
            </p:txBody>
          </p:sp>
        </mc:Fallback>
      </mc:AlternateContent>
    </p:spTree>
    <p:extLst>
      <p:ext uri="{BB962C8B-B14F-4D97-AF65-F5344CB8AC3E}">
        <p14:creationId xmlns:p14="http://schemas.microsoft.com/office/powerpoint/2010/main" val="2911514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24</a:t>
            </a:fld>
            <a:endParaRPr lang="en-US" dirty="0"/>
          </a:p>
        </p:txBody>
      </p:sp>
      <p:sp>
        <p:nvSpPr>
          <p:cNvPr id="7" name="CuadroTexto 6">
            <a:extLst>
              <a:ext uri="{FF2B5EF4-FFF2-40B4-BE49-F238E27FC236}">
                <a16:creationId xmlns:a16="http://schemas.microsoft.com/office/drawing/2014/main" id="{C83D63EC-519A-469F-8A5E-465A5ECAD358}"/>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ECUACIONES DIFERENCIALES DE </a:t>
            </a:r>
            <a:r>
              <a:rPr lang="es-MX" b="1" dirty="0">
                <a:solidFill>
                  <a:schemeClr val="accent5">
                    <a:lumMod val="75000"/>
                  </a:schemeClr>
                </a:solidFill>
                <a:latin typeface="Arial" panose="020B0604020202020204" pitchFamily="34" charset="0"/>
                <a:cs typeface="Arial" panose="020B0604020202020204" pitchFamily="34" charset="0"/>
              </a:rPr>
              <a:t>SEGUNDO</a:t>
            </a:r>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DE21B197-6601-4D07-9FF7-C0012ABC2486}"/>
                  </a:ext>
                </a:extLst>
              </p:cNvPr>
              <p:cNvSpPr txBox="1"/>
              <p:nvPr/>
            </p:nvSpPr>
            <p:spPr>
              <a:xfrm>
                <a:off x="827584" y="764704"/>
                <a:ext cx="2402160" cy="2135008"/>
              </a:xfrm>
              <a:prstGeom prst="rect">
                <a:avLst/>
              </a:prstGeom>
              <a:noFill/>
            </p:spPr>
            <p:txBody>
              <a:bodyPr wrap="square">
                <a:spAutoFit/>
              </a:bodyPr>
              <a:lstStyle/>
              <a:p>
                <a:pPr algn="ctr"/>
                <a14:m>
                  <m:oMath xmlns:m="http://schemas.openxmlformats.org/officeDocument/2006/math">
                    <m:r>
                      <a:rPr lang="es-AR" sz="2800" i="1">
                        <a:latin typeface="Cambria Math" panose="02040503050406030204" pitchFamily="18" charset="0"/>
                      </a:rPr>
                      <m:t>𝑣</m:t>
                    </m:r>
                    <m:r>
                      <a:rPr lang="es-AR" sz="2800" i="1">
                        <a:latin typeface="Cambria Math" panose="02040503050406030204" pitchFamily="18" charset="0"/>
                      </a:rPr>
                      <m:t> </m:t>
                    </m:r>
                    <m:r>
                      <m:rPr>
                        <m:nor/>
                      </m:rPr>
                      <a:rPr lang="es-AR" sz="2800" i="1" dirty="0" smtClean="0">
                        <a:latin typeface="Times New Roman" panose="02020603050405020304" pitchFamily="18" charset="0"/>
                        <a:cs typeface="Times New Roman" panose="02020603050405020304" pitchFamily="18" charset="0"/>
                      </a:rPr>
                      <m:t>´</m:t>
                    </m:r>
                    <m:r>
                      <m:rPr>
                        <m:nor/>
                      </m:rPr>
                      <a:rPr lang="es-AR" sz="2800" i="1" baseline="-25000" dirty="0" smtClean="0">
                        <a:latin typeface="Times New Roman" panose="02020603050405020304" pitchFamily="18" charset="0"/>
                        <a:cs typeface="Times New Roman" panose="02020603050405020304" pitchFamily="18" charset="0"/>
                      </a:rPr>
                      <m:t>1</m:t>
                    </m:r>
                    <m:r>
                      <m:rPr>
                        <m:nor/>
                      </m:rPr>
                      <a:rPr lang="es-AR" sz="2800" i="1" dirty="0" smtClean="0">
                        <a:latin typeface="Times New Roman" panose="02020603050405020304" pitchFamily="18" charset="0"/>
                        <a:cs typeface="Times New Roman" panose="02020603050405020304" pitchFamily="18" charset="0"/>
                      </a:rPr>
                      <m:t>=</m:t>
                    </m:r>
                    <m:f>
                      <m:fPr>
                        <m:ctrlPr>
                          <a:rPr lang="es-AR" sz="2800" b="0" i="1" dirty="0" smtClean="0">
                            <a:latin typeface="Cambria Math" panose="02040503050406030204" pitchFamily="18" charset="0"/>
                            <a:cs typeface="Times New Roman" panose="02020603050405020304" pitchFamily="18" charset="0"/>
                          </a:rPr>
                        </m:ctrlPr>
                      </m:fPr>
                      <m:num>
                        <m:d>
                          <m:dPr>
                            <m:begChr m:val="|"/>
                            <m:endChr m:val="|"/>
                            <m:ctrlPr>
                              <a:rPr lang="es-AR" sz="2800" b="0" i="1" dirty="0" smtClean="0">
                                <a:latin typeface="Cambria Math" panose="02040503050406030204" pitchFamily="18" charset="0"/>
                                <a:cs typeface="Times New Roman" panose="02020603050405020304" pitchFamily="18" charset="0"/>
                              </a:rPr>
                            </m:ctrlPr>
                          </m:dPr>
                          <m:e>
                            <m:m>
                              <m:mPr>
                                <m:mcs>
                                  <m:mc>
                                    <m:mcPr>
                                      <m:count m:val="2"/>
                                      <m:mcJc m:val="center"/>
                                    </m:mcPr>
                                  </m:mc>
                                </m:mcs>
                                <m:ctrlPr>
                                  <a:rPr lang="es-AR" sz="2800" b="0" i="1" dirty="0" smtClean="0">
                                    <a:latin typeface="Cambria Math" panose="02040503050406030204" pitchFamily="18" charset="0"/>
                                    <a:cs typeface="Times New Roman" panose="02020603050405020304" pitchFamily="18" charset="0"/>
                                  </a:rPr>
                                </m:ctrlPr>
                              </m:mPr>
                              <m:mr>
                                <m:e>
                                  <m:r>
                                    <m:rPr>
                                      <m:brk m:alnAt="7"/>
                                    </m:rPr>
                                    <a:rPr lang="es-AR" sz="2800" b="0" i="1" dirty="0" smtClean="0">
                                      <a:latin typeface="Cambria Math" panose="02040503050406030204" pitchFamily="18" charset="0"/>
                                      <a:cs typeface="Times New Roman" panose="02020603050405020304" pitchFamily="18" charset="0"/>
                                    </a:rPr>
                                    <m:t>0</m:t>
                                  </m:r>
                                </m:e>
                                <m:e>
                                  <m:sSub>
                                    <m:sSubPr>
                                      <m:ctrlPr>
                                        <a:rPr lang="es-AR" sz="2800" b="0" i="1" dirty="0" smtClean="0">
                                          <a:latin typeface="Cambria Math" panose="02040503050406030204" pitchFamily="18" charset="0"/>
                                          <a:cs typeface="Times New Roman" panose="02020603050405020304" pitchFamily="18" charset="0"/>
                                        </a:rPr>
                                      </m:ctrlPr>
                                    </m:sSubPr>
                                    <m:e>
                                      <m:r>
                                        <a:rPr lang="es-AR" sz="2800" b="0" i="1" dirty="0" smtClean="0">
                                          <a:latin typeface="Cambria Math" panose="02040503050406030204" pitchFamily="18" charset="0"/>
                                          <a:cs typeface="Times New Roman" panose="02020603050405020304" pitchFamily="18" charset="0"/>
                                        </a:rPr>
                                        <m:t>𝑦</m:t>
                                      </m:r>
                                    </m:e>
                                    <m:sub>
                                      <m:r>
                                        <a:rPr lang="es-AR" sz="2800" b="0" i="1" dirty="0" smtClean="0">
                                          <a:latin typeface="Cambria Math" panose="02040503050406030204" pitchFamily="18" charset="0"/>
                                          <a:cs typeface="Times New Roman" panose="02020603050405020304" pitchFamily="18" charset="0"/>
                                        </a:rPr>
                                        <m:t>2</m:t>
                                      </m:r>
                                    </m:sub>
                                  </m:sSub>
                                </m:e>
                              </m:mr>
                              <m:mr>
                                <m:e>
                                  <m:f>
                                    <m:fPr>
                                      <m:ctrlPr>
                                        <a:rPr lang="es-AR" sz="2800" b="0" i="1" dirty="0" smtClean="0">
                                          <a:latin typeface="Cambria Math" panose="02040503050406030204" pitchFamily="18" charset="0"/>
                                          <a:cs typeface="Times New Roman" panose="02020603050405020304" pitchFamily="18" charset="0"/>
                                        </a:rPr>
                                      </m:ctrlPr>
                                    </m:fPr>
                                    <m:num>
                                      <m:r>
                                        <a:rPr lang="es-AR" sz="2800" b="0" i="1" dirty="0" smtClean="0">
                                          <a:latin typeface="Cambria Math" panose="02040503050406030204" pitchFamily="18" charset="0"/>
                                          <a:cs typeface="Times New Roman" panose="02020603050405020304" pitchFamily="18" charset="0"/>
                                        </a:rPr>
                                        <m:t>𝐺</m:t>
                                      </m:r>
                                      <m:d>
                                        <m:dPr>
                                          <m:ctrlPr>
                                            <a:rPr lang="es-AR" sz="2800" b="0" i="1" dirty="0" smtClean="0">
                                              <a:latin typeface="Cambria Math" panose="02040503050406030204" pitchFamily="18" charset="0"/>
                                              <a:cs typeface="Times New Roman" panose="02020603050405020304" pitchFamily="18" charset="0"/>
                                            </a:rPr>
                                          </m:ctrlPr>
                                        </m:dPr>
                                        <m:e>
                                          <m:r>
                                            <a:rPr lang="es-AR" sz="2800" b="0" i="1" dirty="0" smtClean="0">
                                              <a:latin typeface="Cambria Math" panose="02040503050406030204" pitchFamily="18" charset="0"/>
                                              <a:cs typeface="Times New Roman" panose="02020603050405020304" pitchFamily="18" charset="0"/>
                                            </a:rPr>
                                            <m:t>𝑥</m:t>
                                          </m:r>
                                        </m:e>
                                      </m:d>
                                    </m:num>
                                    <m:den>
                                      <m:r>
                                        <a:rPr lang="es-AR" sz="2800" b="0" i="1" dirty="0" smtClean="0">
                                          <a:latin typeface="Cambria Math" panose="02040503050406030204" pitchFamily="18" charset="0"/>
                                          <a:cs typeface="Times New Roman" panose="02020603050405020304" pitchFamily="18" charset="0"/>
                                        </a:rPr>
                                        <m:t>𝑎</m:t>
                                      </m:r>
                                    </m:den>
                                  </m:f>
                                </m:e>
                                <m:e>
                                  <m:sSubSup>
                                    <m:sSubSupPr>
                                      <m:ctrlPr>
                                        <a:rPr lang="es-AR" sz="2800" b="0" i="1" dirty="0" smtClean="0">
                                          <a:latin typeface="Cambria Math" panose="02040503050406030204" pitchFamily="18" charset="0"/>
                                          <a:cs typeface="Times New Roman" panose="02020603050405020304" pitchFamily="18" charset="0"/>
                                        </a:rPr>
                                      </m:ctrlPr>
                                    </m:sSubSupPr>
                                    <m:e>
                                      <m:r>
                                        <a:rPr lang="es-AR" sz="2800" b="0" i="1" dirty="0" smtClean="0">
                                          <a:latin typeface="Cambria Math" panose="02040503050406030204" pitchFamily="18" charset="0"/>
                                          <a:cs typeface="Times New Roman" panose="02020603050405020304" pitchFamily="18" charset="0"/>
                                        </a:rPr>
                                        <m:t>𝑦</m:t>
                                      </m:r>
                                    </m:e>
                                    <m:sub>
                                      <m:r>
                                        <a:rPr lang="es-AR" sz="2800" b="0" i="1" dirty="0" smtClean="0">
                                          <a:latin typeface="Cambria Math" panose="02040503050406030204" pitchFamily="18" charset="0"/>
                                          <a:cs typeface="Times New Roman" panose="02020603050405020304" pitchFamily="18" charset="0"/>
                                        </a:rPr>
                                        <m:t>2</m:t>
                                      </m:r>
                                    </m:sub>
                                    <m:sup>
                                      <m:r>
                                        <a:rPr lang="es-AR" sz="2800" b="0" i="1" dirty="0" smtClean="0">
                                          <a:latin typeface="Cambria Math" panose="02040503050406030204" pitchFamily="18" charset="0"/>
                                          <a:cs typeface="Times New Roman" panose="02020603050405020304" pitchFamily="18" charset="0"/>
                                        </a:rPr>
                                        <m:t>´</m:t>
                                      </m:r>
                                    </m:sup>
                                  </m:sSubSup>
                                </m:e>
                              </m:mr>
                            </m:m>
                          </m:e>
                        </m:d>
                      </m:num>
                      <m:den>
                        <m:d>
                          <m:dPr>
                            <m:begChr m:val="|"/>
                            <m:endChr m:val="|"/>
                            <m:ctrlPr>
                              <a:rPr lang="es-AR" sz="2800" i="1" dirty="0">
                                <a:latin typeface="Cambria Math" panose="02040503050406030204" pitchFamily="18" charset="0"/>
                                <a:cs typeface="Times New Roman" panose="02020603050405020304" pitchFamily="18" charset="0"/>
                              </a:rPr>
                            </m:ctrlPr>
                          </m:dPr>
                          <m:e>
                            <m:m>
                              <m:mPr>
                                <m:mcs>
                                  <m:mc>
                                    <m:mcPr>
                                      <m:count m:val="2"/>
                                      <m:mcJc m:val="center"/>
                                    </m:mcPr>
                                  </m:mc>
                                </m:mcs>
                                <m:ctrlPr>
                                  <a:rPr lang="es-AR" sz="2800" i="1" dirty="0">
                                    <a:latin typeface="Cambria Math" panose="02040503050406030204" pitchFamily="18" charset="0"/>
                                    <a:cs typeface="Times New Roman" panose="02020603050405020304" pitchFamily="18" charset="0"/>
                                  </a:rPr>
                                </m:ctrlPr>
                              </m:mPr>
                              <m:mr>
                                <m:e>
                                  <m:sSub>
                                    <m:sSubPr>
                                      <m:ctrlPr>
                                        <a:rPr lang="es-AR" sz="2800" i="1" dirty="0">
                                          <a:latin typeface="Cambria Math" panose="02040503050406030204" pitchFamily="18" charset="0"/>
                                          <a:cs typeface="Times New Roman" panose="02020603050405020304" pitchFamily="18" charset="0"/>
                                        </a:rPr>
                                      </m:ctrlPr>
                                    </m:sSubPr>
                                    <m:e>
                                      <m:r>
                                        <a:rPr lang="es-AR" sz="2800" i="1" dirty="0">
                                          <a:latin typeface="Cambria Math" panose="02040503050406030204" pitchFamily="18" charset="0"/>
                                          <a:cs typeface="Times New Roman" panose="02020603050405020304" pitchFamily="18" charset="0"/>
                                        </a:rPr>
                                        <m:t>𝑦</m:t>
                                      </m:r>
                                    </m:e>
                                    <m:sub>
                                      <m:r>
                                        <a:rPr lang="es-AR" sz="2800" b="0" i="1" dirty="0" smtClean="0">
                                          <a:latin typeface="Cambria Math" panose="02040503050406030204" pitchFamily="18" charset="0"/>
                                          <a:cs typeface="Times New Roman" panose="02020603050405020304" pitchFamily="18" charset="0"/>
                                        </a:rPr>
                                        <m:t>1</m:t>
                                      </m:r>
                                    </m:sub>
                                  </m:sSub>
                                </m:e>
                                <m:e>
                                  <m:sSub>
                                    <m:sSubPr>
                                      <m:ctrlPr>
                                        <a:rPr lang="es-AR" sz="2800" i="1" dirty="0">
                                          <a:latin typeface="Cambria Math" panose="02040503050406030204" pitchFamily="18" charset="0"/>
                                          <a:cs typeface="Times New Roman" panose="02020603050405020304" pitchFamily="18" charset="0"/>
                                        </a:rPr>
                                      </m:ctrlPr>
                                    </m:sSubPr>
                                    <m:e>
                                      <m:r>
                                        <a:rPr lang="es-AR" sz="2800" i="1" dirty="0">
                                          <a:latin typeface="Cambria Math" panose="02040503050406030204" pitchFamily="18" charset="0"/>
                                          <a:cs typeface="Times New Roman" panose="02020603050405020304" pitchFamily="18" charset="0"/>
                                        </a:rPr>
                                        <m:t>𝑦</m:t>
                                      </m:r>
                                    </m:e>
                                    <m:sub>
                                      <m:r>
                                        <a:rPr lang="es-AR" sz="2800" i="1" dirty="0">
                                          <a:latin typeface="Cambria Math" panose="02040503050406030204" pitchFamily="18" charset="0"/>
                                          <a:cs typeface="Times New Roman" panose="02020603050405020304" pitchFamily="18" charset="0"/>
                                        </a:rPr>
                                        <m:t>2</m:t>
                                      </m:r>
                                    </m:sub>
                                  </m:sSub>
                                </m:e>
                              </m:mr>
                              <m:mr>
                                <m:e>
                                  <m:sSubSup>
                                    <m:sSubSupPr>
                                      <m:ctrlPr>
                                        <a:rPr lang="es-AR" sz="2800" i="1" dirty="0">
                                          <a:latin typeface="Cambria Math" panose="02040503050406030204" pitchFamily="18" charset="0"/>
                                          <a:cs typeface="Times New Roman" panose="02020603050405020304" pitchFamily="18" charset="0"/>
                                        </a:rPr>
                                      </m:ctrlPr>
                                    </m:sSubSupPr>
                                    <m:e>
                                      <m:r>
                                        <a:rPr lang="es-AR" sz="2800" i="1" dirty="0">
                                          <a:latin typeface="Cambria Math" panose="02040503050406030204" pitchFamily="18" charset="0"/>
                                          <a:cs typeface="Times New Roman" panose="02020603050405020304" pitchFamily="18" charset="0"/>
                                        </a:rPr>
                                        <m:t>𝑦</m:t>
                                      </m:r>
                                    </m:e>
                                    <m:sub>
                                      <m:r>
                                        <a:rPr lang="es-AR" sz="2800" b="0" i="1" dirty="0" smtClean="0">
                                          <a:latin typeface="Cambria Math" panose="02040503050406030204" pitchFamily="18" charset="0"/>
                                          <a:cs typeface="Times New Roman" panose="02020603050405020304" pitchFamily="18" charset="0"/>
                                        </a:rPr>
                                        <m:t>1</m:t>
                                      </m:r>
                                    </m:sub>
                                    <m:sup>
                                      <m:r>
                                        <a:rPr lang="es-AR" sz="2800" i="1" dirty="0">
                                          <a:latin typeface="Cambria Math" panose="02040503050406030204" pitchFamily="18" charset="0"/>
                                          <a:cs typeface="Times New Roman" panose="02020603050405020304" pitchFamily="18" charset="0"/>
                                        </a:rPr>
                                        <m:t>´</m:t>
                                      </m:r>
                                    </m:sup>
                                  </m:sSubSup>
                                </m:e>
                                <m:e>
                                  <m:sSubSup>
                                    <m:sSubSupPr>
                                      <m:ctrlPr>
                                        <a:rPr lang="es-AR" sz="2800" i="1" dirty="0">
                                          <a:latin typeface="Cambria Math" panose="02040503050406030204" pitchFamily="18" charset="0"/>
                                          <a:cs typeface="Times New Roman" panose="02020603050405020304" pitchFamily="18" charset="0"/>
                                        </a:rPr>
                                      </m:ctrlPr>
                                    </m:sSubSupPr>
                                    <m:e>
                                      <m:r>
                                        <a:rPr lang="es-AR" sz="2800" i="1" dirty="0">
                                          <a:latin typeface="Cambria Math" panose="02040503050406030204" pitchFamily="18" charset="0"/>
                                          <a:cs typeface="Times New Roman" panose="02020603050405020304" pitchFamily="18" charset="0"/>
                                        </a:rPr>
                                        <m:t>𝑦</m:t>
                                      </m:r>
                                    </m:e>
                                    <m:sub>
                                      <m:r>
                                        <a:rPr lang="es-AR" sz="2800" i="1" dirty="0">
                                          <a:latin typeface="Cambria Math" panose="02040503050406030204" pitchFamily="18" charset="0"/>
                                          <a:cs typeface="Times New Roman" panose="02020603050405020304" pitchFamily="18" charset="0"/>
                                        </a:rPr>
                                        <m:t>2</m:t>
                                      </m:r>
                                    </m:sub>
                                    <m:sup>
                                      <m:r>
                                        <a:rPr lang="es-AR" sz="2800" i="1" dirty="0">
                                          <a:latin typeface="Cambria Math" panose="02040503050406030204" pitchFamily="18" charset="0"/>
                                          <a:cs typeface="Times New Roman" panose="02020603050405020304" pitchFamily="18" charset="0"/>
                                        </a:rPr>
                                        <m:t>´</m:t>
                                      </m:r>
                                    </m:sup>
                                  </m:sSubSup>
                                </m:e>
                              </m:mr>
                            </m:m>
                          </m:e>
                        </m:d>
                      </m:den>
                    </m:f>
                  </m:oMath>
                </a14:m>
                <a:r>
                  <a:rPr lang="es-MX" i="1" dirty="0">
                    <a:solidFill>
                      <a:srgbClr val="000000"/>
                    </a:solidFill>
                    <a:latin typeface="TimesNewRomanPS"/>
                  </a:rPr>
                  <a:t>  </a:t>
                </a:r>
              </a:p>
              <a:p>
                <a:pPr algn="ctr"/>
                <a:endParaRPr lang="es-MX" i="1" dirty="0">
                  <a:solidFill>
                    <a:srgbClr val="000000"/>
                  </a:solidFill>
                  <a:latin typeface="TimesNewRomanPS"/>
                </a:endParaRPr>
              </a:p>
              <a:p>
                <a:pPr algn="ctr"/>
                <a:endParaRPr lang="es-MX" i="1" dirty="0">
                  <a:solidFill>
                    <a:srgbClr val="000000"/>
                  </a:solidFill>
                  <a:latin typeface="TimesNewRomanPS"/>
                </a:endParaRPr>
              </a:p>
            </p:txBody>
          </p:sp>
        </mc:Choice>
        <mc:Fallback xmlns="">
          <p:sp>
            <p:nvSpPr>
              <p:cNvPr id="6" name="CuadroTexto 5">
                <a:extLst>
                  <a:ext uri="{FF2B5EF4-FFF2-40B4-BE49-F238E27FC236}">
                    <a16:creationId xmlns:a16="http://schemas.microsoft.com/office/drawing/2014/main" id="{DE21B197-6601-4D07-9FF7-C0012ABC2486}"/>
                  </a:ext>
                </a:extLst>
              </p:cNvPr>
              <p:cNvSpPr txBox="1">
                <a:spLocks noRot="1" noChangeAspect="1" noMove="1" noResize="1" noEditPoints="1" noAdjustHandles="1" noChangeArrowheads="1" noChangeShapeType="1" noTextEdit="1"/>
              </p:cNvSpPr>
              <p:nvPr/>
            </p:nvSpPr>
            <p:spPr>
              <a:xfrm>
                <a:off x="827584" y="764704"/>
                <a:ext cx="2402160" cy="2135008"/>
              </a:xfrm>
              <a:prstGeom prst="rect">
                <a:avLst/>
              </a:prstGeom>
              <a:blipFill>
                <a:blip r:embed="rId4"/>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B699DCB6-4549-41DD-ABC2-A06CBB3A4A56}"/>
                  </a:ext>
                </a:extLst>
              </p:cNvPr>
              <p:cNvSpPr txBox="1"/>
              <p:nvPr/>
            </p:nvSpPr>
            <p:spPr>
              <a:xfrm>
                <a:off x="1235746" y="2980762"/>
                <a:ext cx="1993998" cy="1581010"/>
              </a:xfrm>
              <a:prstGeom prst="rect">
                <a:avLst/>
              </a:prstGeom>
              <a:noFill/>
            </p:spPr>
            <p:txBody>
              <a:bodyPr wrap="square">
                <a:spAutoFit/>
              </a:bodyPr>
              <a:lstStyle/>
              <a:p>
                <a:pPr algn="ctr"/>
                <a14:m>
                  <m:oMath xmlns:m="http://schemas.openxmlformats.org/officeDocument/2006/math">
                    <m:r>
                      <a:rPr lang="es-AR" sz="2800" i="1">
                        <a:latin typeface="Cambria Math" panose="02040503050406030204" pitchFamily="18" charset="0"/>
                      </a:rPr>
                      <m:t>𝑣</m:t>
                    </m:r>
                    <m:r>
                      <a:rPr lang="es-AR" sz="2800" i="1">
                        <a:latin typeface="Cambria Math" panose="02040503050406030204" pitchFamily="18" charset="0"/>
                      </a:rPr>
                      <m:t> </m:t>
                    </m:r>
                    <m:r>
                      <m:rPr>
                        <m:nor/>
                      </m:rPr>
                      <a:rPr lang="es-AR" sz="2800" i="1" dirty="0" smtClean="0">
                        <a:latin typeface="Times New Roman" panose="02020603050405020304" pitchFamily="18" charset="0"/>
                        <a:cs typeface="Times New Roman" panose="02020603050405020304" pitchFamily="18" charset="0"/>
                      </a:rPr>
                      <m:t>´</m:t>
                    </m:r>
                    <m:r>
                      <m:rPr>
                        <m:nor/>
                      </m:rPr>
                      <a:rPr lang="es-AR" sz="2800" i="1" baseline="-25000" dirty="0" smtClean="0">
                        <a:latin typeface="Times New Roman" panose="02020603050405020304" pitchFamily="18" charset="0"/>
                        <a:cs typeface="Times New Roman" panose="02020603050405020304" pitchFamily="18" charset="0"/>
                      </a:rPr>
                      <m:t>2</m:t>
                    </m:r>
                    <m:r>
                      <m:rPr>
                        <m:nor/>
                      </m:rPr>
                      <a:rPr lang="es-AR" sz="2800" i="1" dirty="0" smtClean="0">
                        <a:latin typeface="Times New Roman" panose="02020603050405020304" pitchFamily="18" charset="0"/>
                        <a:cs typeface="Times New Roman" panose="02020603050405020304" pitchFamily="18" charset="0"/>
                      </a:rPr>
                      <m:t>=</m:t>
                    </m:r>
                    <m:f>
                      <m:fPr>
                        <m:ctrlPr>
                          <a:rPr lang="es-AR" sz="2800" b="0" i="1" dirty="0" smtClean="0">
                            <a:latin typeface="Cambria Math" panose="02040503050406030204" pitchFamily="18" charset="0"/>
                            <a:cs typeface="Times New Roman" panose="02020603050405020304" pitchFamily="18" charset="0"/>
                          </a:rPr>
                        </m:ctrlPr>
                      </m:fPr>
                      <m:num>
                        <m:d>
                          <m:dPr>
                            <m:begChr m:val="|"/>
                            <m:endChr m:val="|"/>
                            <m:ctrlPr>
                              <a:rPr lang="es-AR" sz="2800" b="0" i="1" dirty="0" smtClean="0">
                                <a:latin typeface="Cambria Math" panose="02040503050406030204" pitchFamily="18" charset="0"/>
                                <a:cs typeface="Times New Roman" panose="02020603050405020304" pitchFamily="18" charset="0"/>
                              </a:rPr>
                            </m:ctrlPr>
                          </m:dPr>
                          <m:e>
                            <m:m>
                              <m:mPr>
                                <m:mcs>
                                  <m:mc>
                                    <m:mcPr>
                                      <m:count m:val="2"/>
                                      <m:mcJc m:val="center"/>
                                    </m:mcPr>
                                  </m:mc>
                                </m:mcs>
                                <m:ctrlPr>
                                  <a:rPr lang="es-AR" sz="2800" b="0" i="1" dirty="0" smtClean="0">
                                    <a:latin typeface="Cambria Math" panose="02040503050406030204" pitchFamily="18" charset="0"/>
                                    <a:cs typeface="Times New Roman" panose="02020603050405020304" pitchFamily="18" charset="0"/>
                                  </a:rPr>
                                </m:ctrlPr>
                              </m:mPr>
                              <m:mr>
                                <m:e>
                                  <m:sSub>
                                    <m:sSubPr>
                                      <m:ctrlPr>
                                        <a:rPr lang="es-AR" sz="2800" i="1" dirty="0">
                                          <a:latin typeface="Cambria Math" panose="02040503050406030204" pitchFamily="18" charset="0"/>
                                          <a:cs typeface="Times New Roman" panose="02020603050405020304" pitchFamily="18" charset="0"/>
                                        </a:rPr>
                                      </m:ctrlPr>
                                    </m:sSubPr>
                                    <m:e>
                                      <m:r>
                                        <a:rPr lang="es-AR" sz="2800" i="1" dirty="0">
                                          <a:latin typeface="Cambria Math" panose="02040503050406030204" pitchFamily="18" charset="0"/>
                                          <a:cs typeface="Times New Roman" panose="02020603050405020304" pitchFamily="18" charset="0"/>
                                        </a:rPr>
                                        <m:t>𝑦</m:t>
                                      </m:r>
                                    </m:e>
                                    <m:sub>
                                      <m:r>
                                        <a:rPr lang="es-AR" sz="2800" i="1" dirty="0">
                                          <a:latin typeface="Cambria Math" panose="02040503050406030204" pitchFamily="18" charset="0"/>
                                          <a:cs typeface="Times New Roman" panose="02020603050405020304" pitchFamily="18" charset="0"/>
                                        </a:rPr>
                                        <m:t>1</m:t>
                                      </m:r>
                                    </m:sub>
                                  </m:sSub>
                                </m:e>
                                <m:e>
                                  <m:r>
                                    <a:rPr lang="es-AR" sz="2800" b="0" i="1" dirty="0" smtClean="0">
                                      <a:latin typeface="Cambria Math" panose="02040503050406030204" pitchFamily="18" charset="0"/>
                                      <a:cs typeface="Times New Roman" panose="02020603050405020304" pitchFamily="18" charset="0"/>
                                    </a:rPr>
                                    <m:t>0</m:t>
                                  </m:r>
                                </m:e>
                              </m:mr>
                              <m:mr>
                                <m:e>
                                  <m:sSubSup>
                                    <m:sSubSupPr>
                                      <m:ctrlPr>
                                        <a:rPr lang="es-AR" sz="2800" i="1" dirty="0">
                                          <a:latin typeface="Cambria Math" panose="02040503050406030204" pitchFamily="18" charset="0"/>
                                          <a:cs typeface="Times New Roman" panose="02020603050405020304" pitchFamily="18" charset="0"/>
                                        </a:rPr>
                                      </m:ctrlPr>
                                    </m:sSubSupPr>
                                    <m:e>
                                      <m:r>
                                        <a:rPr lang="es-AR" sz="2800" i="1" dirty="0">
                                          <a:latin typeface="Cambria Math" panose="02040503050406030204" pitchFamily="18" charset="0"/>
                                          <a:cs typeface="Times New Roman" panose="02020603050405020304" pitchFamily="18" charset="0"/>
                                        </a:rPr>
                                        <m:t>𝑦</m:t>
                                      </m:r>
                                    </m:e>
                                    <m:sub>
                                      <m:r>
                                        <a:rPr lang="es-AR" sz="2800" b="0" i="1" dirty="0" smtClean="0">
                                          <a:latin typeface="Cambria Math" panose="02040503050406030204" pitchFamily="18" charset="0"/>
                                          <a:cs typeface="Times New Roman" panose="02020603050405020304" pitchFamily="18" charset="0"/>
                                        </a:rPr>
                                        <m:t>1</m:t>
                                      </m:r>
                                    </m:sub>
                                    <m:sup>
                                      <m:r>
                                        <a:rPr lang="es-AR" sz="2800" i="1" dirty="0">
                                          <a:latin typeface="Cambria Math" panose="02040503050406030204" pitchFamily="18" charset="0"/>
                                          <a:cs typeface="Times New Roman" panose="02020603050405020304" pitchFamily="18" charset="0"/>
                                        </a:rPr>
                                        <m:t>´</m:t>
                                      </m:r>
                                    </m:sup>
                                  </m:sSubSup>
                                </m:e>
                                <m:e>
                                  <m:f>
                                    <m:fPr>
                                      <m:ctrlPr>
                                        <a:rPr lang="es-AR" sz="2800" i="1" dirty="0">
                                          <a:latin typeface="Cambria Math" panose="02040503050406030204" pitchFamily="18" charset="0"/>
                                          <a:cs typeface="Times New Roman" panose="02020603050405020304" pitchFamily="18" charset="0"/>
                                        </a:rPr>
                                      </m:ctrlPr>
                                    </m:fPr>
                                    <m:num>
                                      <m:r>
                                        <a:rPr lang="es-AR" sz="2800" i="1" dirty="0">
                                          <a:latin typeface="Cambria Math" panose="02040503050406030204" pitchFamily="18" charset="0"/>
                                          <a:cs typeface="Times New Roman" panose="02020603050405020304" pitchFamily="18" charset="0"/>
                                        </a:rPr>
                                        <m:t>𝐺</m:t>
                                      </m:r>
                                      <m:d>
                                        <m:dPr>
                                          <m:ctrlPr>
                                            <a:rPr lang="es-AR" sz="2800" i="1" dirty="0">
                                              <a:latin typeface="Cambria Math" panose="02040503050406030204" pitchFamily="18" charset="0"/>
                                              <a:cs typeface="Times New Roman" panose="02020603050405020304" pitchFamily="18" charset="0"/>
                                            </a:rPr>
                                          </m:ctrlPr>
                                        </m:dPr>
                                        <m:e>
                                          <m:r>
                                            <a:rPr lang="es-AR" sz="2800" i="1" dirty="0">
                                              <a:latin typeface="Cambria Math" panose="02040503050406030204" pitchFamily="18" charset="0"/>
                                              <a:cs typeface="Times New Roman" panose="02020603050405020304" pitchFamily="18" charset="0"/>
                                            </a:rPr>
                                            <m:t>𝑥</m:t>
                                          </m:r>
                                        </m:e>
                                      </m:d>
                                    </m:num>
                                    <m:den>
                                      <m:r>
                                        <a:rPr lang="es-AR" sz="2800" i="1" dirty="0">
                                          <a:latin typeface="Cambria Math" panose="02040503050406030204" pitchFamily="18" charset="0"/>
                                          <a:cs typeface="Times New Roman" panose="02020603050405020304" pitchFamily="18" charset="0"/>
                                        </a:rPr>
                                        <m:t>𝑎</m:t>
                                      </m:r>
                                    </m:den>
                                  </m:f>
                                </m:e>
                              </m:mr>
                            </m:m>
                          </m:e>
                        </m:d>
                      </m:num>
                      <m:den>
                        <m:d>
                          <m:dPr>
                            <m:begChr m:val="|"/>
                            <m:endChr m:val="|"/>
                            <m:ctrlPr>
                              <a:rPr lang="es-AR" sz="2800" i="1" dirty="0">
                                <a:latin typeface="Cambria Math" panose="02040503050406030204" pitchFamily="18" charset="0"/>
                                <a:cs typeface="Times New Roman" panose="02020603050405020304" pitchFamily="18" charset="0"/>
                              </a:rPr>
                            </m:ctrlPr>
                          </m:dPr>
                          <m:e>
                            <m:m>
                              <m:mPr>
                                <m:mcs>
                                  <m:mc>
                                    <m:mcPr>
                                      <m:count m:val="2"/>
                                      <m:mcJc m:val="center"/>
                                    </m:mcPr>
                                  </m:mc>
                                </m:mcs>
                                <m:ctrlPr>
                                  <a:rPr lang="es-AR" sz="2800" i="1" dirty="0">
                                    <a:latin typeface="Cambria Math" panose="02040503050406030204" pitchFamily="18" charset="0"/>
                                    <a:cs typeface="Times New Roman" panose="02020603050405020304" pitchFamily="18" charset="0"/>
                                  </a:rPr>
                                </m:ctrlPr>
                              </m:mPr>
                              <m:mr>
                                <m:e>
                                  <m:sSub>
                                    <m:sSubPr>
                                      <m:ctrlPr>
                                        <a:rPr lang="es-AR" sz="2800" i="1" dirty="0">
                                          <a:latin typeface="Cambria Math" panose="02040503050406030204" pitchFamily="18" charset="0"/>
                                          <a:cs typeface="Times New Roman" panose="02020603050405020304" pitchFamily="18" charset="0"/>
                                        </a:rPr>
                                      </m:ctrlPr>
                                    </m:sSubPr>
                                    <m:e>
                                      <m:r>
                                        <a:rPr lang="es-AR" sz="2800" i="1" dirty="0">
                                          <a:latin typeface="Cambria Math" panose="02040503050406030204" pitchFamily="18" charset="0"/>
                                          <a:cs typeface="Times New Roman" panose="02020603050405020304" pitchFamily="18" charset="0"/>
                                        </a:rPr>
                                        <m:t>𝑦</m:t>
                                      </m:r>
                                    </m:e>
                                    <m:sub>
                                      <m:r>
                                        <a:rPr lang="es-AR" sz="2800" b="0" i="1" dirty="0" smtClean="0">
                                          <a:latin typeface="Cambria Math" panose="02040503050406030204" pitchFamily="18" charset="0"/>
                                          <a:cs typeface="Times New Roman" panose="02020603050405020304" pitchFamily="18" charset="0"/>
                                        </a:rPr>
                                        <m:t>1</m:t>
                                      </m:r>
                                    </m:sub>
                                  </m:sSub>
                                </m:e>
                                <m:e>
                                  <m:sSub>
                                    <m:sSubPr>
                                      <m:ctrlPr>
                                        <a:rPr lang="es-AR" sz="2800" i="1" dirty="0">
                                          <a:latin typeface="Cambria Math" panose="02040503050406030204" pitchFamily="18" charset="0"/>
                                          <a:cs typeface="Times New Roman" panose="02020603050405020304" pitchFamily="18" charset="0"/>
                                        </a:rPr>
                                      </m:ctrlPr>
                                    </m:sSubPr>
                                    <m:e>
                                      <m:r>
                                        <a:rPr lang="es-AR" sz="2800" i="1" dirty="0">
                                          <a:latin typeface="Cambria Math" panose="02040503050406030204" pitchFamily="18" charset="0"/>
                                          <a:cs typeface="Times New Roman" panose="02020603050405020304" pitchFamily="18" charset="0"/>
                                        </a:rPr>
                                        <m:t>𝑦</m:t>
                                      </m:r>
                                    </m:e>
                                    <m:sub>
                                      <m:r>
                                        <a:rPr lang="es-AR" sz="2800" i="1" dirty="0">
                                          <a:latin typeface="Cambria Math" panose="02040503050406030204" pitchFamily="18" charset="0"/>
                                          <a:cs typeface="Times New Roman" panose="02020603050405020304" pitchFamily="18" charset="0"/>
                                        </a:rPr>
                                        <m:t>2</m:t>
                                      </m:r>
                                    </m:sub>
                                  </m:sSub>
                                </m:e>
                              </m:mr>
                              <m:mr>
                                <m:e>
                                  <m:sSubSup>
                                    <m:sSubSupPr>
                                      <m:ctrlPr>
                                        <a:rPr lang="es-AR" sz="2800" i="1" dirty="0">
                                          <a:latin typeface="Cambria Math" panose="02040503050406030204" pitchFamily="18" charset="0"/>
                                          <a:cs typeface="Times New Roman" panose="02020603050405020304" pitchFamily="18" charset="0"/>
                                        </a:rPr>
                                      </m:ctrlPr>
                                    </m:sSubSupPr>
                                    <m:e>
                                      <m:r>
                                        <a:rPr lang="es-AR" sz="2800" i="1" dirty="0">
                                          <a:latin typeface="Cambria Math" panose="02040503050406030204" pitchFamily="18" charset="0"/>
                                          <a:cs typeface="Times New Roman" panose="02020603050405020304" pitchFamily="18" charset="0"/>
                                        </a:rPr>
                                        <m:t>𝑦</m:t>
                                      </m:r>
                                    </m:e>
                                    <m:sub>
                                      <m:r>
                                        <a:rPr lang="es-AR" sz="2800" b="0" i="1" dirty="0" smtClean="0">
                                          <a:latin typeface="Cambria Math" panose="02040503050406030204" pitchFamily="18" charset="0"/>
                                          <a:cs typeface="Times New Roman" panose="02020603050405020304" pitchFamily="18" charset="0"/>
                                        </a:rPr>
                                        <m:t>1</m:t>
                                      </m:r>
                                    </m:sub>
                                    <m:sup>
                                      <m:r>
                                        <a:rPr lang="es-AR" sz="2800" i="1" dirty="0">
                                          <a:latin typeface="Cambria Math" panose="02040503050406030204" pitchFamily="18" charset="0"/>
                                          <a:cs typeface="Times New Roman" panose="02020603050405020304" pitchFamily="18" charset="0"/>
                                        </a:rPr>
                                        <m:t>´</m:t>
                                      </m:r>
                                    </m:sup>
                                  </m:sSubSup>
                                </m:e>
                                <m:e>
                                  <m:sSubSup>
                                    <m:sSubSupPr>
                                      <m:ctrlPr>
                                        <a:rPr lang="es-AR" sz="2800" i="1" dirty="0">
                                          <a:latin typeface="Cambria Math" panose="02040503050406030204" pitchFamily="18" charset="0"/>
                                          <a:cs typeface="Times New Roman" panose="02020603050405020304" pitchFamily="18" charset="0"/>
                                        </a:rPr>
                                      </m:ctrlPr>
                                    </m:sSubSupPr>
                                    <m:e>
                                      <m:r>
                                        <a:rPr lang="es-AR" sz="2800" i="1" dirty="0">
                                          <a:latin typeface="Cambria Math" panose="02040503050406030204" pitchFamily="18" charset="0"/>
                                          <a:cs typeface="Times New Roman" panose="02020603050405020304" pitchFamily="18" charset="0"/>
                                        </a:rPr>
                                        <m:t>𝑦</m:t>
                                      </m:r>
                                    </m:e>
                                    <m:sub>
                                      <m:r>
                                        <a:rPr lang="es-AR" sz="2800" i="1" dirty="0">
                                          <a:latin typeface="Cambria Math" panose="02040503050406030204" pitchFamily="18" charset="0"/>
                                          <a:cs typeface="Times New Roman" panose="02020603050405020304" pitchFamily="18" charset="0"/>
                                        </a:rPr>
                                        <m:t>2</m:t>
                                      </m:r>
                                    </m:sub>
                                    <m:sup>
                                      <m:r>
                                        <a:rPr lang="es-AR" sz="2800" i="1" dirty="0">
                                          <a:latin typeface="Cambria Math" panose="02040503050406030204" pitchFamily="18" charset="0"/>
                                          <a:cs typeface="Times New Roman" panose="02020603050405020304" pitchFamily="18" charset="0"/>
                                        </a:rPr>
                                        <m:t>´</m:t>
                                      </m:r>
                                    </m:sup>
                                  </m:sSubSup>
                                </m:e>
                              </m:mr>
                            </m:m>
                          </m:e>
                        </m:d>
                      </m:den>
                    </m:f>
                  </m:oMath>
                </a14:m>
                <a:r>
                  <a:rPr lang="es-MX" i="1" dirty="0">
                    <a:solidFill>
                      <a:srgbClr val="000000"/>
                    </a:solidFill>
                    <a:latin typeface="TimesNewRomanPS"/>
                  </a:rPr>
                  <a:t>  </a:t>
                </a:r>
              </a:p>
            </p:txBody>
          </p:sp>
        </mc:Choice>
        <mc:Fallback xmlns="">
          <p:sp>
            <p:nvSpPr>
              <p:cNvPr id="8" name="CuadroTexto 7">
                <a:extLst>
                  <a:ext uri="{FF2B5EF4-FFF2-40B4-BE49-F238E27FC236}">
                    <a16:creationId xmlns:a16="http://schemas.microsoft.com/office/drawing/2014/main" id="{B699DCB6-4549-41DD-ABC2-A06CBB3A4A56}"/>
                  </a:ext>
                </a:extLst>
              </p:cNvPr>
              <p:cNvSpPr txBox="1">
                <a:spLocks noRot="1" noChangeAspect="1" noMove="1" noResize="1" noEditPoints="1" noAdjustHandles="1" noChangeArrowheads="1" noChangeShapeType="1" noTextEdit="1"/>
              </p:cNvSpPr>
              <p:nvPr/>
            </p:nvSpPr>
            <p:spPr>
              <a:xfrm>
                <a:off x="1235746" y="2980762"/>
                <a:ext cx="1993998" cy="1581010"/>
              </a:xfrm>
              <a:prstGeom prst="rect">
                <a:avLst/>
              </a:prstGeom>
              <a:blipFill>
                <a:blip r:embed="rId5"/>
                <a:stretch>
                  <a:fillRect r="-306"/>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F3564240-8A97-4ECA-B310-9F4B1AE695D5}"/>
                  </a:ext>
                </a:extLst>
              </p:cNvPr>
              <p:cNvSpPr txBox="1"/>
              <p:nvPr/>
            </p:nvSpPr>
            <p:spPr>
              <a:xfrm>
                <a:off x="4117652" y="1371755"/>
                <a:ext cx="2875339" cy="980140"/>
              </a:xfrm>
              <a:prstGeom prst="rect">
                <a:avLst/>
              </a:prstGeom>
              <a:noFill/>
            </p:spPr>
            <p:txBody>
              <a:bodyPr wrap="none" lIns="0" tIns="0" rIns="0" bIns="0" rtlCol="0">
                <a:spAutoFit/>
              </a:bodyPr>
              <a:lstStyle/>
              <a:p>
                <a14:m>
                  <m:oMath xmlns:m="http://schemas.openxmlformats.org/officeDocument/2006/math">
                    <m:sSub>
                      <m:sSubPr>
                        <m:ctrlPr>
                          <a:rPr lang="es-AR" sz="2800" i="1" smtClean="0">
                            <a:latin typeface="Cambria Math" panose="02040503050406030204" pitchFamily="18" charset="0"/>
                          </a:rPr>
                        </m:ctrlPr>
                      </m:sSubPr>
                      <m:e>
                        <m:r>
                          <a:rPr lang="es-AR" sz="2800" b="0" i="1" smtClean="0">
                            <a:latin typeface="Cambria Math" panose="02040503050406030204" pitchFamily="18" charset="0"/>
                          </a:rPr>
                          <m:t>𝑣</m:t>
                        </m:r>
                      </m:e>
                      <m:sub>
                        <m:r>
                          <a:rPr lang="es-AR" sz="2800" b="0" i="1" smtClean="0">
                            <a:latin typeface="Cambria Math" panose="02040503050406030204" pitchFamily="18" charset="0"/>
                          </a:rPr>
                          <m:t>1</m:t>
                        </m:r>
                      </m:sub>
                    </m:sSub>
                    <m:r>
                      <a:rPr lang="es-AR" sz="2800" b="0" i="1" smtClean="0">
                        <a:latin typeface="Cambria Math" panose="02040503050406030204" pitchFamily="18" charset="0"/>
                      </a:rPr>
                      <m:t>=−</m:t>
                    </m:r>
                    <m:nary>
                      <m:naryPr>
                        <m:limLoc m:val="undOvr"/>
                        <m:subHide m:val="on"/>
                        <m:supHide m:val="on"/>
                        <m:ctrlPr>
                          <a:rPr lang="es-AR" sz="2800" b="0" i="1" smtClean="0">
                            <a:latin typeface="Cambria Math" panose="02040503050406030204" pitchFamily="18" charset="0"/>
                          </a:rPr>
                        </m:ctrlPr>
                      </m:naryPr>
                      <m:sub/>
                      <m:sup/>
                      <m:e>
                        <m:f>
                          <m:fPr>
                            <m:ctrlPr>
                              <a:rPr lang="es-AR" sz="2800" b="0" i="1" smtClean="0">
                                <a:latin typeface="Cambria Math" panose="02040503050406030204" pitchFamily="18" charset="0"/>
                              </a:rPr>
                            </m:ctrlPr>
                          </m:fPr>
                          <m:num>
                            <m:r>
                              <a:rPr lang="es-AR" sz="2800" b="0" i="1" smtClean="0">
                                <a:latin typeface="Cambria Math" panose="02040503050406030204" pitchFamily="18" charset="0"/>
                              </a:rPr>
                              <m:t>𝐺</m:t>
                            </m:r>
                            <m:d>
                              <m:dPr>
                                <m:ctrlPr>
                                  <a:rPr lang="es-AR" sz="2800" b="0" i="1" smtClean="0">
                                    <a:latin typeface="Cambria Math" panose="02040503050406030204" pitchFamily="18" charset="0"/>
                                  </a:rPr>
                                </m:ctrlPr>
                              </m:dPr>
                              <m:e>
                                <m:r>
                                  <a:rPr lang="es-AR" sz="2800" b="0" i="1" smtClean="0">
                                    <a:latin typeface="Cambria Math" panose="02040503050406030204" pitchFamily="18" charset="0"/>
                                  </a:rPr>
                                  <m:t>𝑥</m:t>
                                </m:r>
                              </m:e>
                            </m:d>
                            <m:r>
                              <a:rPr lang="es-AR" sz="2800" b="0" i="1" smtClean="0">
                                <a:latin typeface="Cambria Math" panose="02040503050406030204" pitchFamily="18" charset="0"/>
                              </a:rPr>
                              <m:t>.</m:t>
                            </m:r>
                            <m:sSub>
                              <m:sSubPr>
                                <m:ctrlPr>
                                  <a:rPr lang="es-AR" sz="2800" b="0" i="1" smtClean="0">
                                    <a:latin typeface="Cambria Math" panose="02040503050406030204" pitchFamily="18" charset="0"/>
                                  </a:rPr>
                                </m:ctrlPr>
                              </m:sSubPr>
                              <m:e>
                                <m:r>
                                  <a:rPr lang="es-AR" sz="2800" b="0" i="1" smtClean="0">
                                    <a:latin typeface="Cambria Math" panose="02040503050406030204" pitchFamily="18" charset="0"/>
                                  </a:rPr>
                                  <m:t>𝑦</m:t>
                                </m:r>
                              </m:e>
                              <m:sub>
                                <m:r>
                                  <a:rPr lang="es-AR" sz="2800" b="0" i="1" smtClean="0">
                                    <a:latin typeface="Cambria Math" panose="02040503050406030204" pitchFamily="18" charset="0"/>
                                  </a:rPr>
                                  <m:t>2</m:t>
                                </m:r>
                              </m:sub>
                            </m:sSub>
                          </m:num>
                          <m:den>
                            <m:r>
                              <a:rPr lang="es-AR" sz="2800" b="0" i="1" smtClean="0">
                                <a:latin typeface="Cambria Math" panose="02040503050406030204" pitchFamily="18" charset="0"/>
                              </a:rPr>
                              <m:t>𝑎</m:t>
                            </m:r>
                            <m:r>
                              <a:rPr lang="es-AR" sz="2800" b="0" i="1" smtClean="0">
                                <a:latin typeface="Cambria Math" panose="02040503050406030204" pitchFamily="18" charset="0"/>
                              </a:rPr>
                              <m:t>.</m:t>
                            </m:r>
                            <m:d>
                              <m:dPr>
                                <m:begChr m:val="|"/>
                                <m:endChr m:val="|"/>
                                <m:ctrlPr>
                                  <a:rPr lang="es-AR" sz="2800" i="1" dirty="0">
                                    <a:latin typeface="Cambria Math" panose="02040503050406030204" pitchFamily="18" charset="0"/>
                                    <a:cs typeface="Times New Roman" panose="02020603050405020304" pitchFamily="18" charset="0"/>
                                  </a:rPr>
                                </m:ctrlPr>
                              </m:dPr>
                              <m:e>
                                <m:m>
                                  <m:mPr>
                                    <m:mcs>
                                      <m:mc>
                                        <m:mcPr>
                                          <m:count m:val="2"/>
                                          <m:mcJc m:val="center"/>
                                        </m:mcPr>
                                      </m:mc>
                                    </m:mcs>
                                    <m:ctrlPr>
                                      <a:rPr lang="es-AR" sz="2800" i="1" dirty="0">
                                        <a:latin typeface="Cambria Math" panose="02040503050406030204" pitchFamily="18" charset="0"/>
                                        <a:cs typeface="Times New Roman" panose="02020603050405020304" pitchFamily="18" charset="0"/>
                                      </a:rPr>
                                    </m:ctrlPr>
                                  </m:mPr>
                                  <m:mr>
                                    <m:e>
                                      <m:sSub>
                                        <m:sSubPr>
                                          <m:ctrlPr>
                                            <a:rPr lang="es-AR" sz="2800" i="1" dirty="0">
                                              <a:latin typeface="Cambria Math" panose="02040503050406030204" pitchFamily="18" charset="0"/>
                                              <a:cs typeface="Times New Roman" panose="02020603050405020304" pitchFamily="18" charset="0"/>
                                            </a:rPr>
                                          </m:ctrlPr>
                                        </m:sSubPr>
                                        <m:e>
                                          <m:r>
                                            <a:rPr lang="es-AR" sz="2800" i="1" dirty="0">
                                              <a:latin typeface="Cambria Math" panose="02040503050406030204" pitchFamily="18" charset="0"/>
                                              <a:cs typeface="Times New Roman" panose="02020603050405020304" pitchFamily="18" charset="0"/>
                                            </a:rPr>
                                            <m:t>𝑦</m:t>
                                          </m:r>
                                        </m:e>
                                        <m:sub>
                                          <m:r>
                                            <a:rPr lang="es-AR" sz="2800" i="1" dirty="0">
                                              <a:latin typeface="Cambria Math" panose="02040503050406030204" pitchFamily="18" charset="0"/>
                                              <a:cs typeface="Times New Roman" panose="02020603050405020304" pitchFamily="18" charset="0"/>
                                            </a:rPr>
                                            <m:t>1</m:t>
                                          </m:r>
                                        </m:sub>
                                      </m:sSub>
                                    </m:e>
                                    <m:e>
                                      <m:sSub>
                                        <m:sSubPr>
                                          <m:ctrlPr>
                                            <a:rPr lang="es-AR" sz="2800" i="1" dirty="0">
                                              <a:latin typeface="Cambria Math" panose="02040503050406030204" pitchFamily="18" charset="0"/>
                                              <a:cs typeface="Times New Roman" panose="02020603050405020304" pitchFamily="18" charset="0"/>
                                            </a:rPr>
                                          </m:ctrlPr>
                                        </m:sSubPr>
                                        <m:e>
                                          <m:r>
                                            <a:rPr lang="es-AR" sz="2800" i="1" dirty="0">
                                              <a:latin typeface="Cambria Math" panose="02040503050406030204" pitchFamily="18" charset="0"/>
                                              <a:cs typeface="Times New Roman" panose="02020603050405020304" pitchFamily="18" charset="0"/>
                                            </a:rPr>
                                            <m:t>𝑦</m:t>
                                          </m:r>
                                        </m:e>
                                        <m:sub>
                                          <m:r>
                                            <a:rPr lang="es-AR" sz="2800" i="1" dirty="0">
                                              <a:latin typeface="Cambria Math" panose="02040503050406030204" pitchFamily="18" charset="0"/>
                                              <a:cs typeface="Times New Roman" panose="02020603050405020304" pitchFamily="18" charset="0"/>
                                            </a:rPr>
                                            <m:t>2</m:t>
                                          </m:r>
                                        </m:sub>
                                      </m:sSub>
                                    </m:e>
                                  </m:mr>
                                  <m:mr>
                                    <m:e>
                                      <m:sSubSup>
                                        <m:sSubSupPr>
                                          <m:ctrlPr>
                                            <a:rPr lang="es-AR" sz="2800" i="1" dirty="0">
                                              <a:latin typeface="Cambria Math" panose="02040503050406030204" pitchFamily="18" charset="0"/>
                                              <a:cs typeface="Times New Roman" panose="02020603050405020304" pitchFamily="18" charset="0"/>
                                            </a:rPr>
                                          </m:ctrlPr>
                                        </m:sSubSupPr>
                                        <m:e>
                                          <m:r>
                                            <a:rPr lang="es-AR" sz="2800" i="1" dirty="0">
                                              <a:latin typeface="Cambria Math" panose="02040503050406030204" pitchFamily="18" charset="0"/>
                                              <a:cs typeface="Times New Roman" panose="02020603050405020304" pitchFamily="18" charset="0"/>
                                            </a:rPr>
                                            <m:t>𝑦</m:t>
                                          </m:r>
                                        </m:e>
                                        <m:sub>
                                          <m:r>
                                            <a:rPr lang="es-AR" sz="2800" i="1" dirty="0">
                                              <a:latin typeface="Cambria Math" panose="02040503050406030204" pitchFamily="18" charset="0"/>
                                              <a:cs typeface="Times New Roman" panose="02020603050405020304" pitchFamily="18" charset="0"/>
                                            </a:rPr>
                                            <m:t>1</m:t>
                                          </m:r>
                                        </m:sub>
                                        <m:sup>
                                          <m:r>
                                            <a:rPr lang="es-AR" sz="2800" i="1" dirty="0">
                                              <a:latin typeface="Cambria Math" panose="02040503050406030204" pitchFamily="18" charset="0"/>
                                              <a:cs typeface="Times New Roman" panose="02020603050405020304" pitchFamily="18" charset="0"/>
                                            </a:rPr>
                                            <m:t>´</m:t>
                                          </m:r>
                                        </m:sup>
                                      </m:sSubSup>
                                    </m:e>
                                    <m:e>
                                      <m:sSubSup>
                                        <m:sSubSupPr>
                                          <m:ctrlPr>
                                            <a:rPr lang="es-AR" sz="2800" i="1" dirty="0">
                                              <a:latin typeface="Cambria Math" panose="02040503050406030204" pitchFamily="18" charset="0"/>
                                              <a:cs typeface="Times New Roman" panose="02020603050405020304" pitchFamily="18" charset="0"/>
                                            </a:rPr>
                                          </m:ctrlPr>
                                        </m:sSubSupPr>
                                        <m:e>
                                          <m:r>
                                            <a:rPr lang="es-AR" sz="2800" i="1" dirty="0">
                                              <a:latin typeface="Cambria Math" panose="02040503050406030204" pitchFamily="18" charset="0"/>
                                              <a:cs typeface="Times New Roman" panose="02020603050405020304" pitchFamily="18" charset="0"/>
                                            </a:rPr>
                                            <m:t>𝑦</m:t>
                                          </m:r>
                                        </m:e>
                                        <m:sub>
                                          <m:r>
                                            <a:rPr lang="es-AR" sz="2800" i="1" dirty="0">
                                              <a:latin typeface="Cambria Math" panose="02040503050406030204" pitchFamily="18" charset="0"/>
                                              <a:cs typeface="Times New Roman" panose="02020603050405020304" pitchFamily="18" charset="0"/>
                                            </a:rPr>
                                            <m:t>2</m:t>
                                          </m:r>
                                        </m:sub>
                                        <m:sup>
                                          <m:r>
                                            <a:rPr lang="es-AR" sz="2800" i="1" dirty="0">
                                              <a:latin typeface="Cambria Math" panose="02040503050406030204" pitchFamily="18" charset="0"/>
                                              <a:cs typeface="Times New Roman" panose="02020603050405020304" pitchFamily="18" charset="0"/>
                                            </a:rPr>
                                            <m:t>´</m:t>
                                          </m:r>
                                        </m:sup>
                                      </m:sSubSup>
                                    </m:e>
                                  </m:mr>
                                </m:m>
                              </m:e>
                            </m:d>
                          </m:den>
                        </m:f>
                      </m:e>
                    </m:nary>
                  </m:oMath>
                </a14:m>
                <a:r>
                  <a:rPr lang="es-AR" i="1" dirty="0">
                    <a:latin typeface="Times New Roman" panose="02020603050405020304" pitchFamily="18" charset="0"/>
                    <a:cs typeface="Times New Roman" panose="02020603050405020304" pitchFamily="18" charset="0"/>
                  </a:rPr>
                  <a:t>dx</a:t>
                </a:r>
              </a:p>
            </p:txBody>
          </p:sp>
        </mc:Choice>
        <mc:Fallback xmlns="">
          <p:sp>
            <p:nvSpPr>
              <p:cNvPr id="4" name="CuadroTexto 3">
                <a:extLst>
                  <a:ext uri="{FF2B5EF4-FFF2-40B4-BE49-F238E27FC236}">
                    <a16:creationId xmlns:a16="http://schemas.microsoft.com/office/drawing/2014/main" id="{F3564240-8A97-4ECA-B310-9F4B1AE695D5}"/>
                  </a:ext>
                </a:extLst>
              </p:cNvPr>
              <p:cNvSpPr txBox="1">
                <a:spLocks noRot="1" noChangeAspect="1" noMove="1" noResize="1" noEditPoints="1" noAdjustHandles="1" noChangeArrowheads="1" noChangeShapeType="1" noTextEdit="1"/>
              </p:cNvSpPr>
              <p:nvPr/>
            </p:nvSpPr>
            <p:spPr>
              <a:xfrm>
                <a:off x="4117652" y="1371755"/>
                <a:ext cx="2875339" cy="980140"/>
              </a:xfrm>
              <a:prstGeom prst="rect">
                <a:avLst/>
              </a:prstGeom>
              <a:blipFill>
                <a:blip r:embed="rId6"/>
                <a:stretch>
                  <a:fillRect r="-423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DFAFBD1D-BB4B-48ED-8659-57D1D645956A}"/>
                  </a:ext>
                </a:extLst>
              </p:cNvPr>
              <p:cNvSpPr txBox="1"/>
              <p:nvPr/>
            </p:nvSpPr>
            <p:spPr>
              <a:xfrm>
                <a:off x="4175956" y="3501008"/>
                <a:ext cx="4586286" cy="1072473"/>
              </a:xfrm>
              <a:prstGeom prst="rect">
                <a:avLst/>
              </a:prstGeom>
              <a:noFill/>
            </p:spPr>
            <p:txBody>
              <a:bodyPr wrap="square">
                <a:spAutoFit/>
              </a:bodyPr>
              <a:lstStyle/>
              <a:p>
                <a14:m>
                  <m:oMath xmlns:m="http://schemas.openxmlformats.org/officeDocument/2006/math">
                    <m:sSub>
                      <m:sSubPr>
                        <m:ctrlPr>
                          <a:rPr lang="es-AR" sz="2800" i="1" smtClean="0">
                            <a:latin typeface="Cambria Math" panose="02040503050406030204" pitchFamily="18" charset="0"/>
                          </a:rPr>
                        </m:ctrlPr>
                      </m:sSubPr>
                      <m:e>
                        <m:r>
                          <a:rPr lang="es-AR" sz="2800" b="0" i="1" smtClean="0">
                            <a:latin typeface="Cambria Math" panose="02040503050406030204" pitchFamily="18" charset="0"/>
                          </a:rPr>
                          <m:t>𝑣</m:t>
                        </m:r>
                      </m:e>
                      <m:sub>
                        <m:r>
                          <a:rPr lang="es-AR" sz="2800" b="0" i="1" smtClean="0">
                            <a:latin typeface="Cambria Math" panose="02040503050406030204" pitchFamily="18" charset="0"/>
                          </a:rPr>
                          <m:t>2</m:t>
                        </m:r>
                      </m:sub>
                    </m:sSub>
                    <m:r>
                      <a:rPr lang="es-AR" sz="2800" b="0" i="1" smtClean="0">
                        <a:latin typeface="Cambria Math" panose="02040503050406030204" pitchFamily="18" charset="0"/>
                      </a:rPr>
                      <m:t>=</m:t>
                    </m:r>
                    <m:nary>
                      <m:naryPr>
                        <m:limLoc m:val="undOvr"/>
                        <m:subHide m:val="on"/>
                        <m:supHide m:val="on"/>
                        <m:ctrlPr>
                          <a:rPr lang="es-AR" sz="2800" b="0" i="1" smtClean="0">
                            <a:latin typeface="Cambria Math" panose="02040503050406030204" pitchFamily="18" charset="0"/>
                          </a:rPr>
                        </m:ctrlPr>
                      </m:naryPr>
                      <m:sub/>
                      <m:sup/>
                      <m:e>
                        <m:f>
                          <m:fPr>
                            <m:ctrlPr>
                              <a:rPr lang="es-AR" sz="2800" b="0" i="1" smtClean="0">
                                <a:latin typeface="Cambria Math" panose="02040503050406030204" pitchFamily="18" charset="0"/>
                              </a:rPr>
                            </m:ctrlPr>
                          </m:fPr>
                          <m:num>
                            <m:r>
                              <a:rPr lang="es-AR" sz="2800" b="0" i="1" smtClean="0">
                                <a:latin typeface="Cambria Math" panose="02040503050406030204" pitchFamily="18" charset="0"/>
                              </a:rPr>
                              <m:t>𝐺</m:t>
                            </m:r>
                            <m:d>
                              <m:dPr>
                                <m:ctrlPr>
                                  <a:rPr lang="es-AR" sz="2800" b="0" i="1" smtClean="0">
                                    <a:latin typeface="Cambria Math" panose="02040503050406030204" pitchFamily="18" charset="0"/>
                                  </a:rPr>
                                </m:ctrlPr>
                              </m:dPr>
                              <m:e>
                                <m:r>
                                  <a:rPr lang="es-AR" sz="2800" b="0" i="1" smtClean="0">
                                    <a:latin typeface="Cambria Math" panose="02040503050406030204" pitchFamily="18" charset="0"/>
                                  </a:rPr>
                                  <m:t>𝑥</m:t>
                                </m:r>
                              </m:e>
                            </m:d>
                            <m:r>
                              <a:rPr lang="es-AR" sz="2800" b="0" i="1" smtClean="0">
                                <a:latin typeface="Cambria Math" panose="02040503050406030204" pitchFamily="18" charset="0"/>
                              </a:rPr>
                              <m:t>.</m:t>
                            </m:r>
                            <m:sSub>
                              <m:sSubPr>
                                <m:ctrlPr>
                                  <a:rPr lang="es-AR" sz="2800" b="0" i="1" smtClean="0">
                                    <a:latin typeface="Cambria Math" panose="02040503050406030204" pitchFamily="18" charset="0"/>
                                  </a:rPr>
                                </m:ctrlPr>
                              </m:sSubPr>
                              <m:e>
                                <m:r>
                                  <a:rPr lang="es-AR" sz="2800" b="0" i="1" smtClean="0">
                                    <a:latin typeface="Cambria Math" panose="02040503050406030204" pitchFamily="18" charset="0"/>
                                  </a:rPr>
                                  <m:t>𝑦</m:t>
                                </m:r>
                              </m:e>
                              <m:sub>
                                <m:r>
                                  <a:rPr lang="es-AR" sz="2800" b="0" i="1" smtClean="0">
                                    <a:latin typeface="Cambria Math" panose="02040503050406030204" pitchFamily="18" charset="0"/>
                                  </a:rPr>
                                  <m:t>1</m:t>
                                </m:r>
                              </m:sub>
                            </m:sSub>
                          </m:num>
                          <m:den>
                            <m:r>
                              <a:rPr lang="es-AR" sz="2800" b="0" i="1" smtClean="0">
                                <a:latin typeface="Cambria Math" panose="02040503050406030204" pitchFamily="18" charset="0"/>
                              </a:rPr>
                              <m:t>𝑎</m:t>
                            </m:r>
                            <m:r>
                              <a:rPr lang="es-AR" sz="2800" b="0" i="1" smtClean="0">
                                <a:latin typeface="Cambria Math" panose="02040503050406030204" pitchFamily="18" charset="0"/>
                              </a:rPr>
                              <m:t>.</m:t>
                            </m:r>
                            <m:d>
                              <m:dPr>
                                <m:begChr m:val="|"/>
                                <m:endChr m:val="|"/>
                                <m:ctrlPr>
                                  <a:rPr lang="es-AR" sz="2800" i="1" dirty="0">
                                    <a:latin typeface="Cambria Math" panose="02040503050406030204" pitchFamily="18" charset="0"/>
                                    <a:cs typeface="Times New Roman" panose="02020603050405020304" pitchFamily="18" charset="0"/>
                                  </a:rPr>
                                </m:ctrlPr>
                              </m:dPr>
                              <m:e>
                                <m:m>
                                  <m:mPr>
                                    <m:mcs>
                                      <m:mc>
                                        <m:mcPr>
                                          <m:count m:val="2"/>
                                          <m:mcJc m:val="center"/>
                                        </m:mcPr>
                                      </m:mc>
                                    </m:mcs>
                                    <m:ctrlPr>
                                      <a:rPr lang="es-AR" sz="2800" i="1" dirty="0">
                                        <a:latin typeface="Cambria Math" panose="02040503050406030204" pitchFamily="18" charset="0"/>
                                        <a:cs typeface="Times New Roman" panose="02020603050405020304" pitchFamily="18" charset="0"/>
                                      </a:rPr>
                                    </m:ctrlPr>
                                  </m:mPr>
                                  <m:mr>
                                    <m:e>
                                      <m:sSub>
                                        <m:sSubPr>
                                          <m:ctrlPr>
                                            <a:rPr lang="es-AR" sz="2800" i="1" dirty="0">
                                              <a:latin typeface="Cambria Math" panose="02040503050406030204" pitchFamily="18" charset="0"/>
                                              <a:cs typeface="Times New Roman" panose="02020603050405020304" pitchFamily="18" charset="0"/>
                                            </a:rPr>
                                          </m:ctrlPr>
                                        </m:sSubPr>
                                        <m:e>
                                          <m:r>
                                            <a:rPr lang="es-AR" sz="2800" i="1" dirty="0">
                                              <a:latin typeface="Cambria Math" panose="02040503050406030204" pitchFamily="18" charset="0"/>
                                              <a:cs typeface="Times New Roman" panose="02020603050405020304" pitchFamily="18" charset="0"/>
                                            </a:rPr>
                                            <m:t>𝑦</m:t>
                                          </m:r>
                                        </m:e>
                                        <m:sub>
                                          <m:r>
                                            <a:rPr lang="es-AR" sz="2800" i="1" dirty="0">
                                              <a:latin typeface="Cambria Math" panose="02040503050406030204" pitchFamily="18" charset="0"/>
                                              <a:cs typeface="Times New Roman" panose="02020603050405020304" pitchFamily="18" charset="0"/>
                                            </a:rPr>
                                            <m:t>1</m:t>
                                          </m:r>
                                        </m:sub>
                                      </m:sSub>
                                    </m:e>
                                    <m:e>
                                      <m:sSub>
                                        <m:sSubPr>
                                          <m:ctrlPr>
                                            <a:rPr lang="es-AR" sz="2800" i="1" dirty="0">
                                              <a:latin typeface="Cambria Math" panose="02040503050406030204" pitchFamily="18" charset="0"/>
                                              <a:cs typeface="Times New Roman" panose="02020603050405020304" pitchFamily="18" charset="0"/>
                                            </a:rPr>
                                          </m:ctrlPr>
                                        </m:sSubPr>
                                        <m:e>
                                          <m:r>
                                            <a:rPr lang="es-AR" sz="2800" i="1" dirty="0">
                                              <a:latin typeface="Cambria Math" panose="02040503050406030204" pitchFamily="18" charset="0"/>
                                              <a:cs typeface="Times New Roman" panose="02020603050405020304" pitchFamily="18" charset="0"/>
                                            </a:rPr>
                                            <m:t>𝑦</m:t>
                                          </m:r>
                                        </m:e>
                                        <m:sub>
                                          <m:r>
                                            <a:rPr lang="es-AR" sz="2800" i="1" dirty="0">
                                              <a:latin typeface="Cambria Math" panose="02040503050406030204" pitchFamily="18" charset="0"/>
                                              <a:cs typeface="Times New Roman" panose="02020603050405020304" pitchFamily="18" charset="0"/>
                                            </a:rPr>
                                            <m:t>2</m:t>
                                          </m:r>
                                        </m:sub>
                                      </m:sSub>
                                    </m:e>
                                  </m:mr>
                                  <m:mr>
                                    <m:e>
                                      <m:sSubSup>
                                        <m:sSubSupPr>
                                          <m:ctrlPr>
                                            <a:rPr lang="es-AR" sz="2800" i="1" dirty="0">
                                              <a:latin typeface="Cambria Math" panose="02040503050406030204" pitchFamily="18" charset="0"/>
                                              <a:cs typeface="Times New Roman" panose="02020603050405020304" pitchFamily="18" charset="0"/>
                                            </a:rPr>
                                          </m:ctrlPr>
                                        </m:sSubSupPr>
                                        <m:e>
                                          <m:r>
                                            <a:rPr lang="es-AR" sz="2800" i="1" dirty="0">
                                              <a:latin typeface="Cambria Math" panose="02040503050406030204" pitchFamily="18" charset="0"/>
                                              <a:cs typeface="Times New Roman" panose="02020603050405020304" pitchFamily="18" charset="0"/>
                                            </a:rPr>
                                            <m:t>𝑦</m:t>
                                          </m:r>
                                        </m:e>
                                        <m:sub>
                                          <m:r>
                                            <a:rPr lang="es-AR" sz="2800" i="1" dirty="0">
                                              <a:latin typeface="Cambria Math" panose="02040503050406030204" pitchFamily="18" charset="0"/>
                                              <a:cs typeface="Times New Roman" panose="02020603050405020304" pitchFamily="18" charset="0"/>
                                            </a:rPr>
                                            <m:t>1</m:t>
                                          </m:r>
                                        </m:sub>
                                        <m:sup>
                                          <m:r>
                                            <a:rPr lang="es-AR" sz="2800" i="1" dirty="0">
                                              <a:latin typeface="Cambria Math" panose="02040503050406030204" pitchFamily="18" charset="0"/>
                                              <a:cs typeface="Times New Roman" panose="02020603050405020304" pitchFamily="18" charset="0"/>
                                            </a:rPr>
                                            <m:t>´</m:t>
                                          </m:r>
                                        </m:sup>
                                      </m:sSubSup>
                                    </m:e>
                                    <m:e>
                                      <m:sSubSup>
                                        <m:sSubSupPr>
                                          <m:ctrlPr>
                                            <a:rPr lang="es-AR" sz="2800" i="1" dirty="0">
                                              <a:latin typeface="Cambria Math" panose="02040503050406030204" pitchFamily="18" charset="0"/>
                                              <a:cs typeface="Times New Roman" panose="02020603050405020304" pitchFamily="18" charset="0"/>
                                            </a:rPr>
                                          </m:ctrlPr>
                                        </m:sSubSupPr>
                                        <m:e>
                                          <m:r>
                                            <a:rPr lang="es-AR" sz="2800" i="1" dirty="0">
                                              <a:latin typeface="Cambria Math" panose="02040503050406030204" pitchFamily="18" charset="0"/>
                                              <a:cs typeface="Times New Roman" panose="02020603050405020304" pitchFamily="18" charset="0"/>
                                            </a:rPr>
                                            <m:t>𝑦</m:t>
                                          </m:r>
                                        </m:e>
                                        <m:sub>
                                          <m:r>
                                            <a:rPr lang="es-AR" sz="2800" i="1" dirty="0">
                                              <a:latin typeface="Cambria Math" panose="02040503050406030204" pitchFamily="18" charset="0"/>
                                              <a:cs typeface="Times New Roman" panose="02020603050405020304" pitchFamily="18" charset="0"/>
                                            </a:rPr>
                                            <m:t>2</m:t>
                                          </m:r>
                                        </m:sub>
                                        <m:sup>
                                          <m:r>
                                            <a:rPr lang="es-AR" sz="2800" i="1" dirty="0">
                                              <a:latin typeface="Cambria Math" panose="02040503050406030204" pitchFamily="18" charset="0"/>
                                              <a:cs typeface="Times New Roman" panose="02020603050405020304" pitchFamily="18" charset="0"/>
                                            </a:rPr>
                                            <m:t>´</m:t>
                                          </m:r>
                                        </m:sup>
                                      </m:sSubSup>
                                    </m:e>
                                  </m:mr>
                                </m:m>
                              </m:e>
                            </m:d>
                          </m:den>
                        </m:f>
                      </m:e>
                    </m:nary>
                  </m:oMath>
                </a14:m>
                <a:r>
                  <a:rPr lang="es-AR" sz="2800" i="1" dirty="0">
                    <a:latin typeface="Times New Roman" panose="02020603050405020304" pitchFamily="18" charset="0"/>
                    <a:cs typeface="Times New Roman" panose="02020603050405020304" pitchFamily="18" charset="0"/>
                  </a:rPr>
                  <a:t>dx</a:t>
                </a:r>
                <a:endParaRPr lang="es-AR" sz="2800" dirty="0"/>
              </a:p>
            </p:txBody>
          </p:sp>
        </mc:Choice>
        <mc:Fallback xmlns="">
          <p:sp>
            <p:nvSpPr>
              <p:cNvPr id="11" name="CuadroTexto 10">
                <a:extLst>
                  <a:ext uri="{FF2B5EF4-FFF2-40B4-BE49-F238E27FC236}">
                    <a16:creationId xmlns:a16="http://schemas.microsoft.com/office/drawing/2014/main" id="{DFAFBD1D-BB4B-48ED-8659-57D1D645956A}"/>
                  </a:ext>
                </a:extLst>
              </p:cNvPr>
              <p:cNvSpPr txBox="1">
                <a:spLocks noRot="1" noChangeAspect="1" noMove="1" noResize="1" noEditPoints="1" noAdjustHandles="1" noChangeArrowheads="1" noChangeShapeType="1" noTextEdit="1"/>
              </p:cNvSpPr>
              <p:nvPr/>
            </p:nvSpPr>
            <p:spPr>
              <a:xfrm>
                <a:off x="4175956" y="3501008"/>
                <a:ext cx="4586286" cy="1072473"/>
              </a:xfrm>
              <a:prstGeom prst="rect">
                <a:avLst/>
              </a:prstGeom>
              <a:blipFill>
                <a:blip r:embed="rId7"/>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FA48E863-B804-4ECD-9716-567D2CB5FF2F}"/>
                  </a:ext>
                </a:extLst>
              </p:cNvPr>
              <p:cNvSpPr txBox="1"/>
              <p:nvPr/>
            </p:nvSpPr>
            <p:spPr>
              <a:xfrm>
                <a:off x="1363886" y="5405523"/>
                <a:ext cx="6664497" cy="671209"/>
              </a:xfrm>
              <a:prstGeom prst="rect">
                <a:avLst/>
              </a:prstGeom>
              <a:noFill/>
            </p:spPr>
            <p:txBody>
              <a:bodyPr wrap="square">
                <a:spAutoFit/>
              </a:bodyPr>
              <a:lstStyle/>
              <a:p>
                <a14:m>
                  <m:oMath xmlns:m="http://schemas.openxmlformats.org/officeDocument/2006/math">
                    <m:r>
                      <a:rPr lang="es-MX" b="1" i="1" smtClean="0">
                        <a:solidFill>
                          <a:srgbClr val="7030A0"/>
                        </a:solidFill>
                        <a:latin typeface="Cambria Math" panose="02040503050406030204" pitchFamily="18" charset="0"/>
                        <a:cs typeface="Times New Roman" panose="02020603050405020304" pitchFamily="18" charset="0"/>
                        <a:sym typeface="Symbol" panose="05050102010706020507" pitchFamily="18" charset="2"/>
                      </a:rPr>
                      <m:t>𝒚</m:t>
                    </m:r>
                    <m:r>
                      <a:rPr lang="es-MX" b="1" i="1" smtClean="0">
                        <a:solidFill>
                          <a:srgbClr val="7030A0"/>
                        </a:solidFill>
                        <a:latin typeface="Cambria Math" panose="02040503050406030204" pitchFamily="18" charset="0"/>
                        <a:cs typeface="Times New Roman" panose="02020603050405020304" pitchFamily="18" charset="0"/>
                        <a:sym typeface="Symbol" panose="05050102010706020507" pitchFamily="18" charset="2"/>
                      </a:rPr>
                      <m:t>=</m:t>
                    </m:r>
                    <m:sSub>
                      <m:sSubPr>
                        <m:ctrlPr>
                          <a:rPr lang="es-MX" b="1" i="1">
                            <a:solidFill>
                              <a:srgbClr val="7030A0"/>
                            </a:solidFill>
                            <a:latin typeface="Cambria Math" panose="02040503050406030204" pitchFamily="18" charset="0"/>
                            <a:cs typeface="Times New Roman" panose="02020603050405020304" pitchFamily="18" charset="0"/>
                            <a:sym typeface="Symbol" panose="05050102010706020507" pitchFamily="18" charset="2"/>
                          </a:rPr>
                        </m:ctrlPr>
                      </m:sSubPr>
                      <m:e>
                        <m:r>
                          <a:rPr lang="es-MX" b="1" i="1">
                            <a:solidFill>
                              <a:srgbClr val="7030A0"/>
                            </a:solidFill>
                            <a:latin typeface="Cambria Math" panose="02040503050406030204" pitchFamily="18" charset="0"/>
                            <a:cs typeface="Times New Roman" panose="02020603050405020304" pitchFamily="18" charset="0"/>
                            <a:sym typeface="Symbol" panose="05050102010706020507" pitchFamily="18" charset="2"/>
                          </a:rPr>
                          <m:t>𝒚</m:t>
                        </m:r>
                      </m:e>
                      <m:sub>
                        <m:r>
                          <a:rPr lang="es-MX" b="1" i="1" smtClean="0">
                            <a:solidFill>
                              <a:srgbClr val="7030A0"/>
                            </a:solidFill>
                            <a:latin typeface="Cambria Math" panose="02040503050406030204" pitchFamily="18" charset="0"/>
                            <a:cs typeface="Times New Roman" panose="02020603050405020304" pitchFamily="18" charset="0"/>
                            <a:sym typeface="Symbol" panose="05050102010706020507" pitchFamily="18" charset="2"/>
                          </a:rPr>
                          <m:t>𝒄</m:t>
                        </m:r>
                      </m:sub>
                    </m:sSub>
                    <m:r>
                      <a:rPr lang="es-MX" b="1" i="1" smtClean="0">
                        <a:solidFill>
                          <a:srgbClr val="7030A0"/>
                        </a:solidFill>
                        <a:latin typeface="Cambria Math" panose="02040503050406030204" pitchFamily="18" charset="0"/>
                        <a:cs typeface="Times New Roman" panose="02020603050405020304" pitchFamily="18" charset="0"/>
                        <a:sym typeface="Symbol" panose="05050102010706020507" pitchFamily="18" charset="2"/>
                      </a:rPr>
                      <m:t>+</m:t>
                    </m:r>
                    <m:sSub>
                      <m:sSubPr>
                        <m:ctrlPr>
                          <a:rPr lang="es-MX" b="1" i="1">
                            <a:solidFill>
                              <a:srgbClr val="7030A0"/>
                            </a:solidFill>
                            <a:latin typeface="Cambria Math" panose="02040503050406030204" pitchFamily="18" charset="0"/>
                            <a:cs typeface="Times New Roman" panose="02020603050405020304" pitchFamily="18" charset="0"/>
                            <a:sym typeface="Symbol" panose="05050102010706020507" pitchFamily="18" charset="2"/>
                          </a:rPr>
                        </m:ctrlPr>
                      </m:sSubPr>
                      <m:e>
                        <m:r>
                          <a:rPr lang="es-MX" b="1" i="1">
                            <a:solidFill>
                              <a:srgbClr val="7030A0"/>
                            </a:solidFill>
                            <a:latin typeface="Cambria Math" panose="02040503050406030204" pitchFamily="18" charset="0"/>
                            <a:cs typeface="Times New Roman" panose="02020603050405020304" pitchFamily="18" charset="0"/>
                            <a:sym typeface="Symbol" panose="05050102010706020507" pitchFamily="18" charset="2"/>
                          </a:rPr>
                          <m:t>𝒚</m:t>
                        </m:r>
                      </m:e>
                      <m:sub>
                        <m:r>
                          <a:rPr lang="es-MX" b="1" i="1">
                            <a:solidFill>
                              <a:srgbClr val="7030A0"/>
                            </a:solidFill>
                            <a:latin typeface="Cambria Math" panose="02040503050406030204" pitchFamily="18" charset="0"/>
                            <a:cs typeface="Times New Roman" panose="02020603050405020304" pitchFamily="18" charset="0"/>
                            <a:sym typeface="Symbol" panose="05050102010706020507" pitchFamily="18" charset="2"/>
                          </a:rPr>
                          <m:t>𝒑</m:t>
                        </m:r>
                      </m:sub>
                    </m:sSub>
                  </m:oMath>
                </a14:m>
                <a:r>
                  <a:rPr lang="es-AR" b="1" i="1" dirty="0">
                    <a:solidFill>
                      <a:srgbClr val="7030A0"/>
                    </a:solidFill>
                    <a:latin typeface="Times New Roman" panose="02020603050405020304" pitchFamily="18" charset="0"/>
                    <a:cs typeface="Times New Roman" panose="02020603050405020304" pitchFamily="18" charset="0"/>
                  </a:rPr>
                  <a:t>=c</a:t>
                </a:r>
                <a:r>
                  <a:rPr lang="es-AR" b="1" i="1" baseline="-25000" dirty="0">
                    <a:solidFill>
                      <a:srgbClr val="7030A0"/>
                    </a:solidFill>
                    <a:latin typeface="Times New Roman" panose="02020603050405020304" pitchFamily="18" charset="0"/>
                    <a:cs typeface="Times New Roman" panose="02020603050405020304" pitchFamily="18" charset="0"/>
                  </a:rPr>
                  <a:t>1</a:t>
                </a:r>
                <a:r>
                  <a:rPr lang="es-AR" b="1" i="1" dirty="0">
                    <a:solidFill>
                      <a:srgbClr val="7030A0"/>
                    </a:solidFill>
                    <a:latin typeface="Times New Roman" panose="02020603050405020304" pitchFamily="18" charset="0"/>
                    <a:cs typeface="Times New Roman" panose="02020603050405020304" pitchFamily="18" charset="0"/>
                  </a:rPr>
                  <a:t> </a:t>
                </a:r>
                <a:r>
                  <a:rPr lang="es-MX" b="1" i="1" dirty="0">
                    <a:solidFill>
                      <a:srgbClr val="7030A0"/>
                    </a:solidFill>
                    <a:latin typeface="TimesNewRomanPS"/>
                  </a:rPr>
                  <a:t>y</a:t>
                </a:r>
                <a:r>
                  <a:rPr lang="es-MX" b="1" i="1" baseline="-25000" dirty="0">
                    <a:solidFill>
                      <a:srgbClr val="7030A0"/>
                    </a:solidFill>
                    <a:latin typeface="TimesNewRomanPS"/>
                  </a:rPr>
                  <a:t>1</a:t>
                </a:r>
                <a:r>
                  <a:rPr lang="es-MX" b="1" i="1" dirty="0">
                    <a:solidFill>
                      <a:srgbClr val="7030A0"/>
                    </a:solidFill>
                    <a:latin typeface="TimesNewRomanPS"/>
                  </a:rPr>
                  <a:t>(x) </a:t>
                </a:r>
                <a:r>
                  <a:rPr lang="es-AR" b="1" i="1" dirty="0">
                    <a:solidFill>
                      <a:srgbClr val="7030A0"/>
                    </a:solidFill>
                    <a:latin typeface="Times New Roman" panose="02020603050405020304" pitchFamily="18" charset="0"/>
                    <a:cs typeface="Times New Roman" panose="02020603050405020304" pitchFamily="18" charset="0"/>
                  </a:rPr>
                  <a:t>+c</a:t>
                </a:r>
                <a:r>
                  <a:rPr lang="es-AR" b="1" i="1" baseline="-25000" dirty="0">
                    <a:solidFill>
                      <a:srgbClr val="7030A0"/>
                    </a:solidFill>
                    <a:latin typeface="Times New Roman" panose="02020603050405020304" pitchFamily="18" charset="0"/>
                    <a:cs typeface="Times New Roman" panose="02020603050405020304" pitchFamily="18" charset="0"/>
                  </a:rPr>
                  <a:t>2</a:t>
                </a:r>
                <a:r>
                  <a:rPr lang="es-AR" b="1" i="1" dirty="0">
                    <a:solidFill>
                      <a:srgbClr val="7030A0"/>
                    </a:solidFill>
                    <a:latin typeface="Times New Roman" panose="02020603050405020304" pitchFamily="18" charset="0"/>
                    <a:cs typeface="Times New Roman" panose="02020603050405020304" pitchFamily="18" charset="0"/>
                  </a:rPr>
                  <a:t> </a:t>
                </a:r>
                <a:r>
                  <a:rPr lang="es-MX" b="1" i="1" dirty="0">
                    <a:solidFill>
                      <a:srgbClr val="7030A0"/>
                    </a:solidFill>
                    <a:latin typeface="TimesNewRomanPS"/>
                  </a:rPr>
                  <a:t>y</a:t>
                </a:r>
                <a:r>
                  <a:rPr lang="es-MX" b="1" i="1" baseline="-25000" dirty="0">
                    <a:solidFill>
                      <a:srgbClr val="7030A0"/>
                    </a:solidFill>
                    <a:latin typeface="TimesNewRomanPS"/>
                  </a:rPr>
                  <a:t>2</a:t>
                </a:r>
                <a:r>
                  <a:rPr lang="es-MX" b="1" i="1" dirty="0">
                    <a:solidFill>
                      <a:srgbClr val="7030A0"/>
                    </a:solidFill>
                    <a:latin typeface="TimesNewRomanPS"/>
                  </a:rPr>
                  <a:t>(x) +</a:t>
                </a:r>
                <a:r>
                  <a:rPr lang="es-AR" dirty="0"/>
                  <a:t> </a:t>
                </a:r>
                <a14:m>
                  <m:oMath xmlns:m="http://schemas.openxmlformats.org/officeDocument/2006/math">
                    <m:r>
                      <a:rPr lang="es-AR" i="1">
                        <a:latin typeface="Cambria Math" panose="02040503050406030204" pitchFamily="18" charset="0"/>
                      </a:rPr>
                      <m:t>𝑣</m:t>
                    </m:r>
                    <m:r>
                      <a:rPr lang="es-AR" i="1">
                        <a:latin typeface="Cambria Math" panose="02040503050406030204" pitchFamily="18" charset="0"/>
                      </a:rPr>
                      <m:t> </m:t>
                    </m:r>
                  </m:oMath>
                </a14:m>
                <a:r>
                  <a:rPr lang="es-AR" b="1" i="1" baseline="-25000" dirty="0">
                    <a:solidFill>
                      <a:srgbClr val="7030A0"/>
                    </a:solidFill>
                    <a:latin typeface="Times New Roman" panose="02020603050405020304" pitchFamily="18" charset="0"/>
                    <a:cs typeface="Times New Roman" panose="02020603050405020304" pitchFamily="18" charset="0"/>
                  </a:rPr>
                  <a:t>1</a:t>
                </a:r>
                <a:r>
                  <a:rPr lang="es-AR" b="1" i="1" dirty="0">
                    <a:solidFill>
                      <a:srgbClr val="7030A0"/>
                    </a:solidFill>
                    <a:latin typeface="Times New Roman" panose="02020603050405020304" pitchFamily="18" charset="0"/>
                    <a:cs typeface="Times New Roman" panose="02020603050405020304" pitchFamily="18" charset="0"/>
                  </a:rPr>
                  <a:t>(x)</a:t>
                </a:r>
                <a:r>
                  <a:rPr lang="es-AR" b="1" i="1" baseline="-25000" dirty="0">
                    <a:solidFill>
                      <a:srgbClr val="7030A0"/>
                    </a:solidFill>
                    <a:latin typeface="Times New Roman" panose="02020603050405020304" pitchFamily="18" charset="0"/>
                    <a:cs typeface="Times New Roman" panose="02020603050405020304" pitchFamily="18" charset="0"/>
                  </a:rPr>
                  <a:t>.</a:t>
                </a:r>
                <a:r>
                  <a:rPr lang="es-AR" b="1" i="1" dirty="0">
                    <a:solidFill>
                      <a:srgbClr val="7030A0"/>
                    </a:solidFill>
                    <a:latin typeface="Times New Roman" panose="02020603050405020304" pitchFamily="18" charset="0"/>
                    <a:cs typeface="Times New Roman" panose="02020603050405020304" pitchFamily="18" charset="0"/>
                  </a:rPr>
                  <a:t> </a:t>
                </a:r>
                <a:r>
                  <a:rPr lang="es-MX" b="1" i="1" dirty="0">
                    <a:solidFill>
                      <a:srgbClr val="7030A0"/>
                    </a:solidFill>
                    <a:latin typeface="TimesNewRomanPS"/>
                  </a:rPr>
                  <a:t>y</a:t>
                </a:r>
                <a:r>
                  <a:rPr lang="es-MX" b="1" i="1" baseline="-25000" dirty="0">
                    <a:solidFill>
                      <a:srgbClr val="7030A0"/>
                    </a:solidFill>
                    <a:latin typeface="TimesNewRomanPS"/>
                  </a:rPr>
                  <a:t>1</a:t>
                </a:r>
                <a:r>
                  <a:rPr lang="es-MX" b="1" i="1" dirty="0">
                    <a:solidFill>
                      <a:srgbClr val="7030A0"/>
                    </a:solidFill>
                    <a:latin typeface="TimesNewRomanPS"/>
                  </a:rPr>
                  <a:t>(x) </a:t>
                </a:r>
                <a:r>
                  <a:rPr lang="es-AR" b="1" i="1" dirty="0">
                    <a:solidFill>
                      <a:srgbClr val="7030A0"/>
                    </a:solidFill>
                    <a:latin typeface="Times New Roman" panose="02020603050405020304" pitchFamily="18" charset="0"/>
                    <a:cs typeface="Times New Roman" panose="02020603050405020304" pitchFamily="18" charset="0"/>
                  </a:rPr>
                  <a:t>+ </a:t>
                </a:r>
                <a14:m>
                  <m:oMath xmlns:m="http://schemas.openxmlformats.org/officeDocument/2006/math">
                    <m:r>
                      <a:rPr lang="es-AR" i="1">
                        <a:latin typeface="Cambria Math" panose="02040503050406030204" pitchFamily="18" charset="0"/>
                      </a:rPr>
                      <m:t>𝑣</m:t>
                    </m:r>
                    <m:r>
                      <a:rPr lang="es-AR" i="1">
                        <a:latin typeface="Cambria Math" panose="02040503050406030204" pitchFamily="18" charset="0"/>
                      </a:rPr>
                      <m:t> </m:t>
                    </m:r>
                  </m:oMath>
                </a14:m>
                <a:r>
                  <a:rPr lang="es-AR" b="1" i="1" baseline="-25000" dirty="0">
                    <a:solidFill>
                      <a:srgbClr val="7030A0"/>
                    </a:solidFill>
                    <a:latin typeface="Times New Roman" panose="02020603050405020304" pitchFamily="18" charset="0"/>
                    <a:cs typeface="Times New Roman" panose="02020603050405020304" pitchFamily="18" charset="0"/>
                  </a:rPr>
                  <a:t>2</a:t>
                </a:r>
                <a:r>
                  <a:rPr lang="es-AR" b="1" i="1" dirty="0">
                    <a:solidFill>
                      <a:srgbClr val="7030A0"/>
                    </a:solidFill>
                    <a:latin typeface="Times New Roman" panose="02020603050405020304" pitchFamily="18" charset="0"/>
                    <a:cs typeface="Times New Roman" panose="02020603050405020304" pitchFamily="18" charset="0"/>
                  </a:rPr>
                  <a:t>(x)</a:t>
                </a:r>
                <a:r>
                  <a:rPr lang="es-AR" b="1" i="1" baseline="-25000" dirty="0">
                    <a:solidFill>
                      <a:srgbClr val="7030A0"/>
                    </a:solidFill>
                    <a:latin typeface="Times New Roman" panose="02020603050405020304" pitchFamily="18" charset="0"/>
                    <a:cs typeface="Times New Roman" panose="02020603050405020304" pitchFamily="18" charset="0"/>
                  </a:rPr>
                  <a:t>.</a:t>
                </a:r>
                <a:r>
                  <a:rPr lang="es-AR" b="1" i="1" dirty="0">
                    <a:solidFill>
                      <a:srgbClr val="7030A0"/>
                    </a:solidFill>
                    <a:latin typeface="Times New Roman" panose="02020603050405020304" pitchFamily="18" charset="0"/>
                    <a:cs typeface="Times New Roman" panose="02020603050405020304" pitchFamily="18" charset="0"/>
                  </a:rPr>
                  <a:t> </a:t>
                </a:r>
                <a:r>
                  <a:rPr lang="es-MX" b="1" i="1" dirty="0">
                    <a:solidFill>
                      <a:srgbClr val="7030A0"/>
                    </a:solidFill>
                    <a:latin typeface="TimesNewRomanPS"/>
                  </a:rPr>
                  <a:t>y</a:t>
                </a:r>
                <a:r>
                  <a:rPr lang="es-MX" b="1" i="1" baseline="-25000" dirty="0">
                    <a:solidFill>
                      <a:srgbClr val="7030A0"/>
                    </a:solidFill>
                    <a:latin typeface="TimesNewRomanPS"/>
                  </a:rPr>
                  <a:t>2</a:t>
                </a:r>
                <a:r>
                  <a:rPr lang="es-MX" b="1" i="1" dirty="0">
                    <a:solidFill>
                      <a:srgbClr val="7030A0"/>
                    </a:solidFill>
                    <a:latin typeface="TimesNewRomanPS"/>
                  </a:rPr>
                  <a:t>(x) </a:t>
                </a:r>
              </a:p>
              <a:p>
                <a:endParaRPr lang="es-AR" dirty="0"/>
              </a:p>
            </p:txBody>
          </p:sp>
        </mc:Choice>
        <mc:Fallback xmlns="">
          <p:sp>
            <p:nvSpPr>
              <p:cNvPr id="10" name="CuadroTexto 9">
                <a:extLst>
                  <a:ext uri="{FF2B5EF4-FFF2-40B4-BE49-F238E27FC236}">
                    <a16:creationId xmlns:a16="http://schemas.microsoft.com/office/drawing/2014/main" id="{FA48E863-B804-4ECD-9716-567D2CB5FF2F}"/>
                  </a:ext>
                </a:extLst>
              </p:cNvPr>
              <p:cNvSpPr txBox="1">
                <a:spLocks noRot="1" noChangeAspect="1" noMove="1" noResize="1" noEditPoints="1" noAdjustHandles="1" noChangeArrowheads="1" noChangeShapeType="1" noTextEdit="1"/>
              </p:cNvSpPr>
              <p:nvPr/>
            </p:nvSpPr>
            <p:spPr>
              <a:xfrm>
                <a:off x="1363886" y="5405523"/>
                <a:ext cx="6664497" cy="671209"/>
              </a:xfrm>
              <a:prstGeom prst="rect">
                <a:avLst/>
              </a:prstGeom>
              <a:blipFill>
                <a:blip r:embed="rId8"/>
                <a:stretch>
                  <a:fillRect t="-5455"/>
                </a:stretch>
              </a:blipFill>
            </p:spPr>
            <p:txBody>
              <a:bodyPr/>
              <a:lstStyle/>
              <a:p>
                <a:r>
                  <a:rPr lang="es-AR">
                    <a:noFill/>
                  </a:rPr>
                  <a:t> </a:t>
                </a:r>
              </a:p>
            </p:txBody>
          </p:sp>
        </mc:Fallback>
      </mc:AlternateContent>
      <p:sp>
        <p:nvSpPr>
          <p:cNvPr id="3" name="CuadroTexto 2">
            <a:extLst>
              <a:ext uri="{FF2B5EF4-FFF2-40B4-BE49-F238E27FC236}">
                <a16:creationId xmlns:a16="http://schemas.microsoft.com/office/drawing/2014/main" id="{60F6779B-201F-4092-8958-3183D3ED3F29}"/>
              </a:ext>
            </a:extLst>
          </p:cNvPr>
          <p:cNvSpPr txBox="1"/>
          <p:nvPr/>
        </p:nvSpPr>
        <p:spPr>
          <a:xfrm>
            <a:off x="611560" y="4941168"/>
            <a:ext cx="1728192" cy="369332"/>
          </a:xfrm>
          <a:prstGeom prst="rect">
            <a:avLst/>
          </a:prstGeom>
          <a:noFill/>
        </p:spPr>
        <p:txBody>
          <a:bodyPr wrap="square" rtlCol="0">
            <a:spAutoFit/>
          </a:bodyPr>
          <a:lstStyle/>
          <a:p>
            <a:r>
              <a:rPr lang="es-AR" dirty="0">
                <a:latin typeface="Times New Roman" panose="02020603050405020304" pitchFamily="18" charset="0"/>
                <a:cs typeface="Times New Roman" panose="02020603050405020304" pitchFamily="18" charset="0"/>
              </a:rPr>
              <a:t>Finalmente:</a:t>
            </a:r>
          </a:p>
        </p:txBody>
      </p:sp>
    </p:spTree>
    <p:extLst>
      <p:ext uri="{BB962C8B-B14F-4D97-AF65-F5344CB8AC3E}">
        <p14:creationId xmlns:p14="http://schemas.microsoft.com/office/powerpoint/2010/main" val="3806015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0F66F06E-407C-4303-A97E-304879B3D8BB}"/>
              </a:ext>
            </a:extLst>
          </p:cNvPr>
          <p:cNvPicPr>
            <a:picLocks noChangeAspect="1"/>
          </p:cNvPicPr>
          <p:nvPr/>
        </p:nvPicPr>
        <p:blipFill>
          <a:blip r:embed="rId2"/>
          <a:stretch>
            <a:fillRect/>
          </a:stretch>
        </p:blipFill>
        <p:spPr>
          <a:xfrm>
            <a:off x="187109" y="3267135"/>
            <a:ext cx="5121084" cy="548688"/>
          </a:xfrm>
          <a:prstGeom prst="rect">
            <a:avLst/>
          </a:prstGeom>
        </p:spPr>
      </p:pic>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25</a:t>
            </a:fld>
            <a:endParaRPr lang="en-US" dirty="0"/>
          </a:p>
        </p:txBody>
      </p:sp>
      <p:sp>
        <p:nvSpPr>
          <p:cNvPr id="7" name="CuadroTexto 6">
            <a:extLst>
              <a:ext uri="{FF2B5EF4-FFF2-40B4-BE49-F238E27FC236}">
                <a16:creationId xmlns:a16="http://schemas.microsoft.com/office/drawing/2014/main" id="{C83D63EC-519A-469F-8A5E-465A5ECAD358}"/>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ECUACIONES DIFERENCIALES DE </a:t>
            </a:r>
            <a:r>
              <a:rPr lang="es-MX" b="1" dirty="0">
                <a:solidFill>
                  <a:schemeClr val="accent5">
                    <a:lumMod val="75000"/>
                  </a:schemeClr>
                </a:solidFill>
                <a:latin typeface="Arial" panose="020B0604020202020204" pitchFamily="34" charset="0"/>
                <a:cs typeface="Arial" panose="020B0604020202020204" pitchFamily="34" charset="0"/>
              </a:rPr>
              <a:t>SEGUNDO</a:t>
            </a:r>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pic>
        <p:nvPicPr>
          <p:cNvPr id="12" name="Imagen 11">
            <a:extLst>
              <a:ext uri="{FF2B5EF4-FFF2-40B4-BE49-F238E27FC236}">
                <a16:creationId xmlns:a16="http://schemas.microsoft.com/office/drawing/2014/main" id="{77968E31-5F27-44A4-8AA5-C176C9433F9D}"/>
              </a:ext>
            </a:extLst>
          </p:cNvPr>
          <p:cNvPicPr>
            <a:picLocks noChangeAspect="1"/>
          </p:cNvPicPr>
          <p:nvPr/>
        </p:nvPicPr>
        <p:blipFill>
          <a:blip r:embed="rId5"/>
          <a:stretch>
            <a:fillRect/>
          </a:stretch>
        </p:blipFill>
        <p:spPr>
          <a:xfrm>
            <a:off x="539552" y="875849"/>
            <a:ext cx="868755" cy="358171"/>
          </a:xfrm>
          <a:prstGeom prst="rect">
            <a:avLst/>
          </a:prstGeom>
        </p:spPr>
      </p:pic>
      <p:pic>
        <p:nvPicPr>
          <p:cNvPr id="15" name="Imagen 14">
            <a:extLst>
              <a:ext uri="{FF2B5EF4-FFF2-40B4-BE49-F238E27FC236}">
                <a16:creationId xmlns:a16="http://schemas.microsoft.com/office/drawing/2014/main" id="{BC443916-DD6C-4E60-A30D-1750F8CC0D3A}"/>
              </a:ext>
            </a:extLst>
          </p:cNvPr>
          <p:cNvPicPr>
            <a:picLocks noChangeAspect="1"/>
          </p:cNvPicPr>
          <p:nvPr/>
        </p:nvPicPr>
        <p:blipFill>
          <a:blip r:embed="rId6"/>
          <a:stretch>
            <a:fillRect/>
          </a:stretch>
        </p:blipFill>
        <p:spPr>
          <a:xfrm>
            <a:off x="1554046" y="888039"/>
            <a:ext cx="3200677" cy="381033"/>
          </a:xfrm>
          <a:prstGeom prst="rect">
            <a:avLst/>
          </a:prstGeom>
        </p:spPr>
      </p:pic>
      <p:pic>
        <p:nvPicPr>
          <p:cNvPr id="17" name="Imagen 16">
            <a:extLst>
              <a:ext uri="{FF2B5EF4-FFF2-40B4-BE49-F238E27FC236}">
                <a16:creationId xmlns:a16="http://schemas.microsoft.com/office/drawing/2014/main" id="{D69C1ED9-7F71-4BE8-8C20-D7EB4BD77A4E}"/>
              </a:ext>
            </a:extLst>
          </p:cNvPr>
          <p:cNvPicPr>
            <a:picLocks noChangeAspect="1"/>
          </p:cNvPicPr>
          <p:nvPr/>
        </p:nvPicPr>
        <p:blipFill>
          <a:blip r:embed="rId7"/>
          <a:stretch>
            <a:fillRect/>
          </a:stretch>
        </p:blipFill>
        <p:spPr>
          <a:xfrm>
            <a:off x="4900462" y="881698"/>
            <a:ext cx="2004234" cy="373412"/>
          </a:xfrm>
          <a:prstGeom prst="rect">
            <a:avLst/>
          </a:prstGeom>
        </p:spPr>
      </p:pic>
      <p:pic>
        <p:nvPicPr>
          <p:cNvPr id="19" name="Imagen 18">
            <a:extLst>
              <a:ext uri="{FF2B5EF4-FFF2-40B4-BE49-F238E27FC236}">
                <a16:creationId xmlns:a16="http://schemas.microsoft.com/office/drawing/2014/main" id="{40B9F350-E333-4CEE-9BB2-9E2C222AAD81}"/>
              </a:ext>
            </a:extLst>
          </p:cNvPr>
          <p:cNvPicPr>
            <a:picLocks noChangeAspect="1"/>
          </p:cNvPicPr>
          <p:nvPr/>
        </p:nvPicPr>
        <p:blipFill>
          <a:blip r:embed="rId8"/>
          <a:stretch>
            <a:fillRect/>
          </a:stretch>
        </p:blipFill>
        <p:spPr>
          <a:xfrm>
            <a:off x="539552" y="1283035"/>
            <a:ext cx="6012701" cy="2072820"/>
          </a:xfrm>
          <a:prstGeom prst="rect">
            <a:avLst/>
          </a:prstGeom>
        </p:spPr>
      </p:pic>
      <p:pic>
        <p:nvPicPr>
          <p:cNvPr id="3" name="Imagen 2">
            <a:extLst>
              <a:ext uri="{FF2B5EF4-FFF2-40B4-BE49-F238E27FC236}">
                <a16:creationId xmlns:a16="http://schemas.microsoft.com/office/drawing/2014/main" id="{BC07FCF7-2B54-43CA-BD14-70033DBAED90}"/>
              </a:ext>
            </a:extLst>
          </p:cNvPr>
          <p:cNvPicPr>
            <a:picLocks noChangeAspect="1"/>
          </p:cNvPicPr>
          <p:nvPr/>
        </p:nvPicPr>
        <p:blipFill>
          <a:blip r:embed="rId9"/>
          <a:stretch>
            <a:fillRect/>
          </a:stretch>
        </p:blipFill>
        <p:spPr>
          <a:xfrm>
            <a:off x="1259632" y="3726997"/>
            <a:ext cx="6179678" cy="2801649"/>
          </a:xfrm>
          <a:prstGeom prst="rect">
            <a:avLst/>
          </a:prstGeom>
        </p:spPr>
      </p:pic>
    </p:spTree>
    <p:extLst>
      <p:ext uri="{BB962C8B-B14F-4D97-AF65-F5344CB8AC3E}">
        <p14:creationId xmlns:p14="http://schemas.microsoft.com/office/powerpoint/2010/main" val="284054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26</a:t>
            </a:fld>
            <a:endParaRPr lang="en-US" dirty="0"/>
          </a:p>
        </p:txBody>
      </p:sp>
      <p:sp>
        <p:nvSpPr>
          <p:cNvPr id="7" name="CuadroTexto 6">
            <a:extLst>
              <a:ext uri="{FF2B5EF4-FFF2-40B4-BE49-F238E27FC236}">
                <a16:creationId xmlns:a16="http://schemas.microsoft.com/office/drawing/2014/main" id="{C83D63EC-519A-469F-8A5E-465A5ECAD358}"/>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ECUACIONES DIFERENCIALES DE </a:t>
            </a:r>
            <a:r>
              <a:rPr lang="es-MX" b="1" dirty="0">
                <a:solidFill>
                  <a:schemeClr val="accent5">
                    <a:lumMod val="75000"/>
                  </a:schemeClr>
                </a:solidFill>
                <a:latin typeface="Arial" panose="020B0604020202020204" pitchFamily="34" charset="0"/>
                <a:cs typeface="Arial" panose="020B0604020202020204" pitchFamily="34" charset="0"/>
              </a:rPr>
              <a:t>SEGUNDO</a:t>
            </a:r>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pic>
        <p:nvPicPr>
          <p:cNvPr id="23" name="Imagen 22">
            <a:extLst>
              <a:ext uri="{FF2B5EF4-FFF2-40B4-BE49-F238E27FC236}">
                <a16:creationId xmlns:a16="http://schemas.microsoft.com/office/drawing/2014/main" id="{8E06BFDB-B933-42C1-B9ED-810E7BA3ACAE}"/>
              </a:ext>
            </a:extLst>
          </p:cNvPr>
          <p:cNvPicPr>
            <a:picLocks noChangeAspect="1"/>
          </p:cNvPicPr>
          <p:nvPr/>
        </p:nvPicPr>
        <p:blipFill>
          <a:blip r:embed="rId4"/>
          <a:stretch>
            <a:fillRect/>
          </a:stretch>
        </p:blipFill>
        <p:spPr>
          <a:xfrm>
            <a:off x="611560" y="1009440"/>
            <a:ext cx="6363251" cy="4839119"/>
          </a:xfrm>
          <a:prstGeom prst="rect">
            <a:avLst/>
          </a:prstGeom>
        </p:spPr>
      </p:pic>
    </p:spTree>
    <p:extLst>
      <p:ext uri="{BB962C8B-B14F-4D97-AF65-F5344CB8AC3E}">
        <p14:creationId xmlns:p14="http://schemas.microsoft.com/office/powerpoint/2010/main" val="1655560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27</a:t>
            </a:fld>
            <a:endParaRPr lang="en-US" dirty="0"/>
          </a:p>
        </p:txBody>
      </p:sp>
      <p:sp>
        <p:nvSpPr>
          <p:cNvPr id="7" name="CuadroTexto 6">
            <a:extLst>
              <a:ext uri="{FF2B5EF4-FFF2-40B4-BE49-F238E27FC236}">
                <a16:creationId xmlns:a16="http://schemas.microsoft.com/office/drawing/2014/main" id="{C83D63EC-519A-469F-8A5E-465A5ECAD358}"/>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ECUACIONES DIFERENCIALES DE </a:t>
            </a:r>
            <a:r>
              <a:rPr lang="es-MX" b="1" dirty="0">
                <a:solidFill>
                  <a:schemeClr val="accent5">
                    <a:lumMod val="75000"/>
                  </a:schemeClr>
                </a:solidFill>
                <a:latin typeface="Arial" panose="020B0604020202020204" pitchFamily="34" charset="0"/>
                <a:cs typeface="Arial" panose="020B0604020202020204" pitchFamily="34" charset="0"/>
              </a:rPr>
              <a:t>SEGUNDO</a:t>
            </a:r>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pic>
        <p:nvPicPr>
          <p:cNvPr id="3" name="Imagen 2">
            <a:extLst>
              <a:ext uri="{FF2B5EF4-FFF2-40B4-BE49-F238E27FC236}">
                <a16:creationId xmlns:a16="http://schemas.microsoft.com/office/drawing/2014/main" id="{A5CF2E10-3C52-49DE-8281-C57249870CDC}"/>
              </a:ext>
            </a:extLst>
          </p:cNvPr>
          <p:cNvPicPr>
            <a:picLocks noChangeAspect="1"/>
          </p:cNvPicPr>
          <p:nvPr/>
        </p:nvPicPr>
        <p:blipFill>
          <a:blip r:embed="rId4"/>
          <a:stretch>
            <a:fillRect/>
          </a:stretch>
        </p:blipFill>
        <p:spPr>
          <a:xfrm>
            <a:off x="467544" y="1268760"/>
            <a:ext cx="7971211" cy="3299746"/>
          </a:xfrm>
          <a:prstGeom prst="rect">
            <a:avLst/>
          </a:prstGeom>
        </p:spPr>
      </p:pic>
    </p:spTree>
    <p:extLst>
      <p:ext uri="{BB962C8B-B14F-4D97-AF65-F5344CB8AC3E}">
        <p14:creationId xmlns:p14="http://schemas.microsoft.com/office/powerpoint/2010/main" val="2440057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13940B0-58F5-4693-90FA-7D7C2F79E658}"/>
              </a:ext>
            </a:extLst>
          </p:cNvPr>
          <p:cNvSpPr txBox="1"/>
          <p:nvPr/>
        </p:nvSpPr>
        <p:spPr>
          <a:xfrm>
            <a:off x="529176" y="927267"/>
            <a:ext cx="8064896" cy="584775"/>
          </a:xfrm>
          <a:prstGeom prst="rect">
            <a:avLst/>
          </a:prstGeom>
          <a:noFill/>
        </p:spPr>
        <p:txBody>
          <a:bodyPr wrap="square" rtlCol="0">
            <a:spAutoFit/>
          </a:bodyPr>
          <a:lstStyle/>
          <a:p>
            <a:endParaRPr lang="es-MX" sz="1600" dirty="0">
              <a:solidFill>
                <a:srgbClr val="000000"/>
              </a:solidFill>
              <a:latin typeface="Arial" panose="020B0604020202020204" pitchFamily="34" charset="0"/>
              <a:cs typeface="Arial" panose="020B0604020202020204" pitchFamily="34" charset="0"/>
            </a:endParaRPr>
          </a:p>
          <a:p>
            <a:r>
              <a:rPr lang="es-MX" sz="1600" b="1" u="sng" dirty="0">
                <a:solidFill>
                  <a:srgbClr val="000000"/>
                </a:solidFill>
                <a:latin typeface="Arial" panose="020B0604020202020204" pitchFamily="34" charset="0"/>
                <a:cs typeface="Arial" panose="020B0604020202020204" pitchFamily="34" charset="0"/>
              </a:rPr>
              <a:t>BIBLIOGRAFÍA:</a:t>
            </a:r>
            <a:endParaRPr lang="es-AR" sz="1600" b="1" u="sng" dirty="0">
              <a:latin typeface="Arial" panose="020B0604020202020204" pitchFamily="34" charset="0"/>
              <a:cs typeface="Arial" panose="020B0604020202020204" pitchFamily="34" charset="0"/>
            </a:endParaRPr>
          </a:p>
        </p:txBody>
      </p:sp>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0352" y="12252"/>
            <a:ext cx="1689994" cy="1689994"/>
          </a:xfrm>
          <a:prstGeom prst="rect">
            <a:avLst/>
          </a:prstGeom>
        </p:spPr>
      </p:pic>
      <p:sp>
        <p:nvSpPr>
          <p:cNvPr id="14" name="Título 1">
            <a:extLst>
              <a:ext uri="{FF2B5EF4-FFF2-40B4-BE49-F238E27FC236}">
                <a16:creationId xmlns:a16="http://schemas.microsoft.com/office/drawing/2014/main" id="{92C189A9-788F-4AAE-A2CC-2711C8CDE412}"/>
              </a:ext>
            </a:extLst>
          </p:cNvPr>
          <p:cNvSpPr txBox="1">
            <a:spLocks/>
          </p:cNvSpPr>
          <p:nvPr/>
        </p:nvSpPr>
        <p:spPr>
          <a:xfrm>
            <a:off x="1547664" y="312711"/>
            <a:ext cx="5976664" cy="912018"/>
          </a:xfrm>
          <a:prstGeom prst="rect">
            <a:avLst/>
          </a:prstGeom>
        </p:spPr>
        <p:txBody>
          <a:bodyPr vert="horz" lIns="68580" tIns="34290" rIns="68580" bIns="3429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r>
              <a:rPr lang="es-AR" sz="2400" b="1" u="sng" dirty="0">
                <a:solidFill>
                  <a:srgbClr val="0070C0"/>
                </a:solidFill>
                <a:latin typeface="Arial" panose="020B0604020202020204" pitchFamily="34" charset="0"/>
                <a:cs typeface="Arial" panose="020B0604020202020204" pitchFamily="34" charset="0"/>
              </a:rPr>
              <a:t>ANÁLISIS MATEMÁTICO III</a:t>
            </a:r>
            <a:endParaRPr lang="es-AR" sz="2100" u="sng" dirty="0">
              <a:latin typeface="Arial" panose="020B0604020202020204" pitchFamily="34" charset="0"/>
              <a:cs typeface="Arial" panose="020B0604020202020204" pitchFamily="34" charset="0"/>
            </a:endParaRPr>
          </a:p>
        </p:txBody>
      </p:sp>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09691" y="6246810"/>
            <a:ext cx="409433" cy="435022"/>
          </a:xfrm>
        </p:spPr>
        <p:txBody>
          <a:bodyPr/>
          <a:lstStyle/>
          <a:p>
            <a:fld id="{9D4AEF59-F28E-467C-9EA3-92D1CFAD475A}" type="slidenum">
              <a:rPr lang="en-US" smtClean="0"/>
              <a:t>28</a:t>
            </a:fld>
            <a:endParaRPr lang="en-US" dirty="0"/>
          </a:p>
        </p:txBody>
      </p:sp>
      <p:sp>
        <p:nvSpPr>
          <p:cNvPr id="8" name="CuadroTexto 7">
            <a:extLst>
              <a:ext uri="{FF2B5EF4-FFF2-40B4-BE49-F238E27FC236}">
                <a16:creationId xmlns:a16="http://schemas.microsoft.com/office/drawing/2014/main" id="{92876BCD-D22D-4CEC-810A-81A609C609AD}"/>
              </a:ext>
            </a:extLst>
          </p:cNvPr>
          <p:cNvSpPr txBox="1"/>
          <p:nvPr/>
        </p:nvSpPr>
        <p:spPr>
          <a:xfrm>
            <a:off x="496387" y="1742987"/>
            <a:ext cx="8120715" cy="2062103"/>
          </a:xfrm>
          <a:prstGeom prst="rect">
            <a:avLst/>
          </a:prstGeom>
          <a:noFill/>
        </p:spPr>
        <p:txBody>
          <a:bodyPr wrap="square">
            <a:spAutoFit/>
          </a:bodyPr>
          <a:lstStyle/>
          <a:p>
            <a:r>
              <a:rPr lang="es-AR" sz="1600" b="1" i="0" u="none" strike="noStrike" baseline="0" dirty="0">
                <a:solidFill>
                  <a:srgbClr val="000000"/>
                </a:solidFill>
                <a:latin typeface="Arial" panose="020B0604020202020204" pitchFamily="34" charset="0"/>
                <a:cs typeface="Arial" panose="020B0604020202020204" pitchFamily="34" charset="0"/>
              </a:rPr>
              <a:t>Básica </a:t>
            </a:r>
            <a:endParaRPr lang="es-AR" sz="1600" b="0" i="0" u="none" strike="noStrike" baseline="0"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AR" sz="1600" b="0" i="0" u="none" strike="noStrike" baseline="0" dirty="0">
                <a:latin typeface="Arial" panose="020B0604020202020204" pitchFamily="34" charset="0"/>
                <a:cs typeface="Arial" panose="020B0604020202020204" pitchFamily="34" charset="0"/>
              </a:rPr>
              <a:t>STEWART, James. </a:t>
            </a:r>
            <a:r>
              <a:rPr lang="es-AR" sz="1600" b="0" i="1" u="none" strike="noStrike" baseline="0" dirty="0">
                <a:latin typeface="Arial" panose="020B0604020202020204" pitchFamily="34" charset="0"/>
                <a:cs typeface="Arial" panose="020B0604020202020204" pitchFamily="34" charset="0"/>
              </a:rPr>
              <a:t>Cálculo multivariable</a:t>
            </a:r>
            <a:r>
              <a:rPr lang="es-AR" sz="1600" b="0" i="0" u="none" strike="noStrike" baseline="0" dirty="0">
                <a:latin typeface="Arial" panose="020B0604020202020204" pitchFamily="34" charset="0"/>
                <a:cs typeface="Arial" panose="020B0604020202020204" pitchFamily="34" charset="0"/>
              </a:rPr>
              <a:t>. 4a ed. México, D.F: Thomson </a:t>
            </a:r>
            <a:r>
              <a:rPr lang="es-AR" sz="1600" b="0" i="0" u="none" strike="noStrike" baseline="0" dirty="0" err="1">
                <a:latin typeface="Arial" panose="020B0604020202020204" pitchFamily="34" charset="0"/>
                <a:cs typeface="Arial" panose="020B0604020202020204" pitchFamily="34" charset="0"/>
              </a:rPr>
              <a:t>Learning</a:t>
            </a:r>
            <a:r>
              <a:rPr lang="es-AR" sz="1600" b="0" i="0" u="none" strike="noStrike" baseline="0" dirty="0">
                <a:latin typeface="Arial" panose="020B0604020202020204" pitchFamily="34" charset="0"/>
                <a:cs typeface="Arial" panose="020B0604020202020204" pitchFamily="34" charset="0"/>
              </a:rPr>
              <a:t>, 2002. </a:t>
            </a:r>
            <a:r>
              <a:rPr lang="es-AR" sz="1600" b="0" i="0" u="none" strike="noStrike" baseline="0" dirty="0" err="1">
                <a:latin typeface="Arial" panose="020B0604020202020204" pitchFamily="34" charset="0"/>
                <a:cs typeface="Arial" panose="020B0604020202020204" pitchFamily="34" charset="0"/>
              </a:rPr>
              <a:t>xxiv</a:t>
            </a:r>
            <a:r>
              <a:rPr lang="es-AR" sz="1600" b="0" i="0" u="none" strike="noStrike" baseline="0" dirty="0">
                <a:latin typeface="Arial" panose="020B0604020202020204" pitchFamily="34" charset="0"/>
                <a:cs typeface="Arial" panose="020B0604020202020204" pitchFamily="34" charset="0"/>
              </a:rPr>
              <a:t>, 640-1151, 44 p. ISBN: 9789687529523.</a:t>
            </a:r>
          </a:p>
          <a:p>
            <a:endParaRPr lang="es-AR" sz="1600" b="0" i="0" u="none" strike="noStrike" baseline="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AR" sz="1600" b="0" i="0" u="none" strike="noStrike" baseline="0" dirty="0">
                <a:latin typeface="Arial" panose="020B0604020202020204" pitchFamily="34" charset="0"/>
                <a:cs typeface="Arial" panose="020B0604020202020204" pitchFamily="34" charset="0"/>
              </a:rPr>
              <a:t>APOSTOL, Tom M. </a:t>
            </a:r>
            <a:r>
              <a:rPr lang="es-AR" sz="1600" b="0" i="1" u="none" strike="noStrike" baseline="0" dirty="0" err="1">
                <a:latin typeface="Arial" panose="020B0604020202020204" pitchFamily="34" charset="0"/>
                <a:cs typeface="Arial" panose="020B0604020202020204" pitchFamily="34" charset="0"/>
              </a:rPr>
              <a:t>Calculus</a:t>
            </a:r>
            <a:r>
              <a:rPr lang="es-AR" sz="1600" b="0" i="0" u="none" strike="noStrike" baseline="0" dirty="0">
                <a:latin typeface="Arial" panose="020B0604020202020204" pitchFamily="34" charset="0"/>
                <a:cs typeface="Arial" panose="020B0604020202020204" pitchFamily="34" charset="0"/>
              </a:rPr>
              <a:t>. Volumen 2. 2a ed. Barcelona: ISBN: 8429150013.</a:t>
            </a:r>
          </a:p>
          <a:p>
            <a:endParaRPr lang="es-MX" sz="1600" b="0" i="0" u="none" strike="noStrike" baseline="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MX" sz="1600" b="0" i="0" u="none" strike="noStrike" baseline="0" dirty="0">
                <a:latin typeface="Arial" panose="020B0604020202020204" pitchFamily="34" charset="0"/>
                <a:cs typeface="Arial" panose="020B0604020202020204" pitchFamily="34" charset="0"/>
              </a:rPr>
              <a:t>ZILL, Dennis G. </a:t>
            </a:r>
            <a:r>
              <a:rPr lang="es-MX" sz="1600" b="0" i="1" u="none" strike="noStrike" baseline="0" dirty="0">
                <a:latin typeface="Arial" panose="020B0604020202020204" pitchFamily="34" charset="0"/>
                <a:cs typeface="Arial" panose="020B0604020202020204" pitchFamily="34" charset="0"/>
              </a:rPr>
              <a:t>Ecuaciones diferenciales con aplicaciones de modelado</a:t>
            </a:r>
            <a:r>
              <a:rPr lang="es-MX" sz="1600" b="0" i="0" u="none" strike="noStrike" baseline="0" dirty="0">
                <a:latin typeface="Arial" panose="020B0604020202020204" pitchFamily="34" charset="0"/>
                <a:cs typeface="Arial" panose="020B0604020202020204" pitchFamily="34" charset="0"/>
              </a:rPr>
              <a:t>. 8a ed. </a:t>
            </a:r>
            <a:r>
              <a:rPr lang="es-MX" sz="1600" b="0" i="0" u="none" strike="noStrike" baseline="0" dirty="0" err="1">
                <a:latin typeface="Arial" panose="020B0604020202020204" pitchFamily="34" charset="0"/>
                <a:cs typeface="Arial" panose="020B0604020202020204" pitchFamily="34" charset="0"/>
              </a:rPr>
              <a:t>México</a:t>
            </a:r>
            <a:r>
              <a:rPr lang="es-MX" sz="1600" b="0" i="0" u="none" strike="noStrike" baseline="0" dirty="0">
                <a:latin typeface="Arial" panose="020B0604020202020204" pitchFamily="34" charset="0"/>
                <a:cs typeface="Arial" panose="020B0604020202020204" pitchFamily="34" charset="0"/>
              </a:rPr>
              <a:t> D.F.: Thomson </a:t>
            </a:r>
            <a:r>
              <a:rPr lang="es-MX" sz="1600" b="0" i="0" u="none" strike="noStrike" baseline="0" dirty="0" err="1">
                <a:latin typeface="Arial" panose="020B0604020202020204" pitchFamily="34" charset="0"/>
                <a:cs typeface="Arial" panose="020B0604020202020204" pitchFamily="34" charset="0"/>
              </a:rPr>
              <a:t>Learning</a:t>
            </a:r>
            <a:r>
              <a:rPr lang="es-MX" sz="1600" b="0" i="0" u="none" strike="noStrike" baseline="0" dirty="0">
                <a:latin typeface="Arial" panose="020B0604020202020204" pitchFamily="34" charset="0"/>
                <a:cs typeface="Arial" panose="020B0604020202020204" pitchFamily="34" charset="0"/>
              </a:rPr>
              <a:t>, 2007. </a:t>
            </a:r>
            <a:r>
              <a:rPr lang="es-MX" sz="1600" b="0" i="0" u="none" strike="noStrike" baseline="0" dirty="0" err="1">
                <a:latin typeface="Arial" panose="020B0604020202020204" pitchFamily="34" charset="0"/>
                <a:cs typeface="Arial" panose="020B0604020202020204" pitchFamily="34" charset="0"/>
              </a:rPr>
              <a:t>xii</a:t>
            </a:r>
            <a:r>
              <a:rPr lang="es-MX" sz="1600" b="0" i="0" u="none" strike="noStrike" baseline="0" dirty="0">
                <a:latin typeface="Arial" panose="020B0604020202020204" pitchFamily="34" charset="0"/>
                <a:cs typeface="Arial" panose="020B0604020202020204" pitchFamily="34" charset="0"/>
              </a:rPr>
              <a:t>, [447] p</a:t>
            </a:r>
            <a:r>
              <a:rPr lang="es-MX" sz="1600" b="1" i="0" u="none" strike="noStrike" baseline="0" dirty="0">
                <a:latin typeface="Arial" panose="020B0604020202020204" pitchFamily="34" charset="0"/>
                <a:cs typeface="Arial" panose="020B0604020202020204" pitchFamily="34" charset="0"/>
              </a:rPr>
              <a:t>. </a:t>
            </a:r>
            <a:r>
              <a:rPr lang="es-MX" sz="1600" b="0" i="0" u="none" strike="noStrike" baseline="0" dirty="0">
                <a:latin typeface="Arial" panose="020B0604020202020204" pitchFamily="34" charset="0"/>
                <a:cs typeface="Arial" panose="020B0604020202020204" pitchFamily="34" charset="0"/>
              </a:rPr>
              <a:t>ISBN: 9789706864871 </a:t>
            </a:r>
            <a:endParaRPr lang="es-AR" sz="1600" dirty="0">
              <a:latin typeface="Arial" panose="020B0604020202020204" pitchFamily="34" charset="0"/>
              <a:cs typeface="Arial" panose="020B0604020202020204" pitchFamily="34" charset="0"/>
            </a:endParaRPr>
          </a:p>
        </p:txBody>
      </p:sp>
      <p:pic>
        <p:nvPicPr>
          <p:cNvPr id="10" name="Imagen 9">
            <a:extLst>
              <a:ext uri="{FF2B5EF4-FFF2-40B4-BE49-F238E27FC236}">
                <a16:creationId xmlns:a16="http://schemas.microsoft.com/office/drawing/2014/main" id="{0E74783E-38F0-4908-A121-80145C7BC8A9}"/>
              </a:ext>
            </a:extLst>
          </p:cNvPr>
          <p:cNvPicPr>
            <a:picLocks noChangeAspect="1"/>
          </p:cNvPicPr>
          <p:nvPr/>
        </p:nvPicPr>
        <p:blipFill>
          <a:blip r:embed="rId4"/>
          <a:stretch>
            <a:fillRect/>
          </a:stretch>
        </p:blipFill>
        <p:spPr>
          <a:xfrm>
            <a:off x="5763498" y="4460550"/>
            <a:ext cx="1653941" cy="1949574"/>
          </a:xfrm>
          <a:prstGeom prst="rect">
            <a:avLst/>
          </a:prstGeom>
        </p:spPr>
      </p:pic>
      <p:pic>
        <p:nvPicPr>
          <p:cNvPr id="11" name="Imagen 10">
            <a:extLst>
              <a:ext uri="{FF2B5EF4-FFF2-40B4-BE49-F238E27FC236}">
                <a16:creationId xmlns:a16="http://schemas.microsoft.com/office/drawing/2014/main" id="{A474BA38-069A-4E5E-B642-D17DB269201F}"/>
              </a:ext>
            </a:extLst>
          </p:cNvPr>
          <p:cNvPicPr>
            <a:picLocks noChangeAspect="1"/>
          </p:cNvPicPr>
          <p:nvPr/>
        </p:nvPicPr>
        <p:blipFill>
          <a:blip r:embed="rId5"/>
          <a:stretch>
            <a:fillRect/>
          </a:stretch>
        </p:blipFill>
        <p:spPr>
          <a:xfrm>
            <a:off x="899592" y="4463987"/>
            <a:ext cx="1653941" cy="1949574"/>
          </a:xfrm>
          <a:prstGeom prst="rect">
            <a:avLst/>
          </a:prstGeom>
        </p:spPr>
      </p:pic>
      <p:pic>
        <p:nvPicPr>
          <p:cNvPr id="15" name="Imagen 14">
            <a:extLst>
              <a:ext uri="{FF2B5EF4-FFF2-40B4-BE49-F238E27FC236}">
                <a16:creationId xmlns:a16="http://schemas.microsoft.com/office/drawing/2014/main" id="{D95ECC37-D184-4076-B600-0819CF5957B5}"/>
              </a:ext>
            </a:extLst>
          </p:cNvPr>
          <p:cNvPicPr>
            <a:picLocks noChangeAspect="1"/>
          </p:cNvPicPr>
          <p:nvPr/>
        </p:nvPicPr>
        <p:blipFill>
          <a:blip r:embed="rId6"/>
          <a:stretch>
            <a:fillRect/>
          </a:stretch>
        </p:blipFill>
        <p:spPr>
          <a:xfrm>
            <a:off x="3431045" y="4454367"/>
            <a:ext cx="1415908" cy="1937068"/>
          </a:xfrm>
          <a:prstGeom prst="rect">
            <a:avLst/>
          </a:prstGeom>
        </p:spPr>
      </p:pic>
    </p:spTree>
    <p:extLst>
      <p:ext uri="{BB962C8B-B14F-4D97-AF65-F5344CB8AC3E}">
        <p14:creationId xmlns:p14="http://schemas.microsoft.com/office/powerpoint/2010/main" val="2801270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13940B0-58F5-4693-90FA-7D7C2F79E658}"/>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ECUACIONES DIFERENCIALES DE </a:t>
            </a:r>
            <a:r>
              <a:rPr lang="es-MX" b="1" dirty="0">
                <a:solidFill>
                  <a:schemeClr val="accent5">
                    <a:lumMod val="75000"/>
                  </a:schemeClr>
                </a:solidFill>
                <a:latin typeface="Arial" panose="020B0604020202020204" pitchFamily="34" charset="0"/>
                <a:cs typeface="Arial" panose="020B0604020202020204" pitchFamily="34" charset="0"/>
              </a:rPr>
              <a:t>SEGUNDO</a:t>
            </a:r>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3</a:t>
            </a:fld>
            <a:endParaRPr lang="en-US" dirty="0"/>
          </a:p>
        </p:txBody>
      </p:sp>
      <p:sp>
        <p:nvSpPr>
          <p:cNvPr id="7" name="CuadroTexto 6">
            <a:extLst>
              <a:ext uri="{FF2B5EF4-FFF2-40B4-BE49-F238E27FC236}">
                <a16:creationId xmlns:a16="http://schemas.microsoft.com/office/drawing/2014/main" id="{F588EC62-69D9-4FEB-A7CD-AEB856D7BBFF}"/>
              </a:ext>
            </a:extLst>
          </p:cNvPr>
          <p:cNvSpPr txBox="1"/>
          <p:nvPr/>
        </p:nvSpPr>
        <p:spPr>
          <a:xfrm>
            <a:off x="395536" y="660108"/>
            <a:ext cx="8064896" cy="4247317"/>
          </a:xfrm>
          <a:prstGeom prst="rect">
            <a:avLst/>
          </a:prstGeom>
          <a:noFill/>
        </p:spPr>
        <p:txBody>
          <a:bodyPr wrap="square">
            <a:spAutoFit/>
          </a:bodyPr>
          <a:lstStyle/>
          <a:p>
            <a:r>
              <a:rPr lang="es-MX" dirty="0">
                <a:latin typeface="TimesNewRomanPS"/>
              </a:rPr>
              <a:t>L</a:t>
            </a:r>
            <a:r>
              <a:rPr lang="es-MX" sz="1800" b="0" i="0" u="none" strike="noStrike" baseline="0" dirty="0">
                <a:latin typeface="TimesNewRomanPS"/>
              </a:rPr>
              <a:t>a ecuación </a:t>
            </a:r>
            <a:r>
              <a:rPr lang="es-MX" dirty="0">
                <a:latin typeface="TimesNewRomanPS"/>
              </a:rPr>
              <a:t>tiene</a:t>
            </a:r>
            <a:r>
              <a:rPr lang="es-MX" sz="1800" b="0" i="0" u="none" strike="noStrike" baseline="0" dirty="0">
                <a:latin typeface="TimesNewRomanPS"/>
              </a:rPr>
              <a:t> la forma:</a:t>
            </a:r>
          </a:p>
          <a:p>
            <a:pPr algn="ctr"/>
            <a:r>
              <a:rPr lang="es-MX" sz="1800" b="0" i="1" u="none" strike="noStrike" baseline="0" dirty="0">
                <a:latin typeface="TimesNewRomanPS-Italic"/>
              </a:rPr>
              <a:t>P</a:t>
            </a:r>
            <a:r>
              <a:rPr lang="es-MX" sz="1800" b="0" i="0" u="none" strike="noStrike" baseline="0" dirty="0">
                <a:latin typeface="TimesNewRomanPS"/>
              </a:rPr>
              <a:t>(</a:t>
            </a:r>
            <a:r>
              <a:rPr lang="es-MX" sz="1800" b="0" i="1" u="none" strike="noStrike" baseline="0" dirty="0">
                <a:latin typeface="TimesNewRomanPS-Italic"/>
              </a:rPr>
              <a:t>x</a:t>
            </a:r>
            <a:r>
              <a:rPr lang="es-MX" sz="1800" b="0" i="0" u="none" strike="noStrike" baseline="0" dirty="0">
                <a:latin typeface="TimesNewRomanPS"/>
              </a:rPr>
              <a:t>)</a:t>
            </a:r>
            <a:r>
              <a:rPr lang="es-MX" sz="1800" b="0" i="1" u="none" strike="noStrike" baseline="0" dirty="0">
                <a:latin typeface="TimesNewRomanPS-Italic"/>
              </a:rPr>
              <a:t>y</a:t>
            </a:r>
            <a:r>
              <a:rPr lang="es-MX" dirty="0">
                <a:latin typeface="Optr2k"/>
              </a:rPr>
              <a:t>´´</a:t>
            </a:r>
            <a:r>
              <a:rPr lang="es-MX" sz="1800" b="0" i="0" u="none" strike="noStrike" baseline="0" dirty="0">
                <a:latin typeface="Optr2k"/>
              </a:rPr>
              <a:t>+ </a:t>
            </a:r>
            <a:r>
              <a:rPr lang="es-MX" sz="1800" b="0" i="1" u="none" strike="noStrike" baseline="0" dirty="0">
                <a:latin typeface="TimesNewRomanPS-Italic"/>
              </a:rPr>
              <a:t>Q</a:t>
            </a:r>
            <a:r>
              <a:rPr lang="es-MX" sz="1800" b="0" i="0" u="none" strike="noStrike" baseline="0" dirty="0">
                <a:latin typeface="TimesNewRomanPS"/>
              </a:rPr>
              <a:t>(</a:t>
            </a:r>
            <a:r>
              <a:rPr lang="es-MX" sz="1800" b="0" i="1" u="none" strike="noStrike" baseline="0" dirty="0">
                <a:latin typeface="TimesNewRomanPS-Italic"/>
              </a:rPr>
              <a:t>x</a:t>
            </a:r>
            <a:r>
              <a:rPr lang="es-MX" sz="1800" b="0" i="0" u="none" strike="noStrike" baseline="0" dirty="0">
                <a:latin typeface="TimesNewRomanPS"/>
              </a:rPr>
              <a:t>)</a:t>
            </a:r>
            <a:r>
              <a:rPr lang="es-MX" sz="1800" b="0" i="1" u="none" strike="noStrike" baseline="0" dirty="0">
                <a:latin typeface="TimesNewRomanPS-Italic"/>
              </a:rPr>
              <a:t>y</a:t>
            </a:r>
            <a:r>
              <a:rPr lang="es-MX" dirty="0">
                <a:latin typeface="Optr2k"/>
              </a:rPr>
              <a:t>´</a:t>
            </a:r>
            <a:r>
              <a:rPr lang="es-MX" sz="1800" b="0" i="0" u="none" strike="noStrike" baseline="0" dirty="0">
                <a:latin typeface="Optr2k"/>
              </a:rPr>
              <a:t>+ </a:t>
            </a:r>
            <a:r>
              <a:rPr lang="es-MX" sz="1800" b="0" i="1" u="none" strike="noStrike" baseline="0" dirty="0">
                <a:latin typeface="TimesNewRomanPS-Italic"/>
              </a:rPr>
              <a:t>R</a:t>
            </a:r>
            <a:r>
              <a:rPr lang="es-MX" sz="1800" b="0" i="0" u="none" strike="noStrike" baseline="0" dirty="0">
                <a:latin typeface="TimesNewRomanPS"/>
              </a:rPr>
              <a:t>(</a:t>
            </a:r>
            <a:r>
              <a:rPr lang="es-MX" sz="1800" b="0" i="1" u="none" strike="noStrike" baseline="0" dirty="0">
                <a:latin typeface="TimesNewRomanPS-Italic"/>
              </a:rPr>
              <a:t>x</a:t>
            </a:r>
            <a:r>
              <a:rPr lang="es-MX" sz="1800" b="0" i="0" u="none" strike="noStrike" baseline="0" dirty="0">
                <a:latin typeface="TimesNewRomanPS"/>
              </a:rPr>
              <a:t>)</a:t>
            </a:r>
            <a:r>
              <a:rPr lang="es-MX" sz="1800" b="0" i="1" u="none" strike="noStrike" baseline="0" dirty="0">
                <a:latin typeface="TimesNewRomanPS-Italic"/>
              </a:rPr>
              <a:t>y </a:t>
            </a:r>
            <a:r>
              <a:rPr lang="es-MX" sz="1800" b="0" i="0" u="none" strike="noStrike" baseline="0" dirty="0">
                <a:latin typeface="Optr2k"/>
              </a:rPr>
              <a:t>= </a:t>
            </a:r>
            <a:r>
              <a:rPr lang="es-MX" sz="1800" b="0" i="1" u="none" strike="noStrike" baseline="0" dirty="0">
                <a:latin typeface="TimesNewRomanPS-Italic"/>
              </a:rPr>
              <a:t>G(x) </a:t>
            </a:r>
            <a:endParaRPr lang="es-MX" dirty="0">
              <a:latin typeface="TimesNewRomanPS"/>
            </a:endParaRPr>
          </a:p>
          <a:p>
            <a:pPr algn="l"/>
            <a:r>
              <a:rPr lang="es-MX" sz="1800" b="0" i="0" u="none" strike="noStrike" baseline="0" dirty="0">
                <a:latin typeface="TimesNewRomanPS"/>
              </a:rPr>
              <a:t>Suponemos que </a:t>
            </a:r>
            <a:r>
              <a:rPr lang="es-MX" sz="1800" b="0" i="1" u="none" strike="noStrike" baseline="0" dirty="0">
                <a:latin typeface="TimesNewRomanPS-Italic"/>
              </a:rPr>
              <a:t>P(x)</a:t>
            </a:r>
            <a:r>
              <a:rPr lang="es-MX" sz="1800" b="0" i="0" u="none" strike="noStrike" baseline="0" dirty="0">
                <a:latin typeface="TimesNewRomanPS"/>
              </a:rPr>
              <a:t>, </a:t>
            </a:r>
            <a:r>
              <a:rPr lang="es-MX" sz="1800" b="0" i="1" u="none" strike="noStrike" baseline="0" dirty="0">
                <a:latin typeface="TimesNewRomanPS-Italic"/>
              </a:rPr>
              <a:t>Q(x)</a:t>
            </a:r>
            <a:r>
              <a:rPr lang="es-MX" sz="1800" b="0" i="0" u="none" strike="noStrike" baseline="0" dirty="0">
                <a:latin typeface="TimesNewRomanPS"/>
              </a:rPr>
              <a:t>, </a:t>
            </a:r>
            <a:r>
              <a:rPr lang="es-MX" sz="1800" b="0" i="1" u="none" strike="noStrike" baseline="0" dirty="0">
                <a:latin typeface="TimesNewRomanPS-Italic"/>
              </a:rPr>
              <a:t>R(x) </a:t>
            </a:r>
            <a:r>
              <a:rPr lang="es-MX" sz="1800" b="0" i="0" u="none" strike="noStrike" baseline="0" dirty="0">
                <a:latin typeface="TimesNewRomanPS"/>
              </a:rPr>
              <a:t>y </a:t>
            </a:r>
            <a:r>
              <a:rPr lang="es-MX" sz="1800" b="0" i="1" u="none" strike="noStrike" baseline="0" dirty="0">
                <a:latin typeface="TimesNewRomanPS-Italic"/>
              </a:rPr>
              <a:t>G(x) </a:t>
            </a:r>
            <a:r>
              <a:rPr lang="es-MX" sz="1800" b="0" i="0" u="none" strike="noStrike" baseline="0" dirty="0">
                <a:latin typeface="TimesNewRomanPS"/>
              </a:rPr>
              <a:t>son continuas en algún intervalo abierto </a:t>
            </a:r>
            <a:r>
              <a:rPr lang="es-MX" sz="1800" b="0" i="1" u="none" strike="noStrike" baseline="0" dirty="0">
                <a:latin typeface="TimesNewRomanPS-Italic"/>
              </a:rPr>
              <a:t>I</a:t>
            </a:r>
            <a:r>
              <a:rPr lang="es-MX" sz="1800" b="0" i="0" u="none" strike="noStrike" baseline="0" dirty="0">
                <a:latin typeface="TimesNewRomanPS"/>
              </a:rPr>
              <a:t>. </a:t>
            </a:r>
          </a:p>
          <a:p>
            <a:pPr algn="l"/>
            <a:r>
              <a:rPr lang="es-MX" sz="1800" b="0" i="0" u="none" strike="noStrike" baseline="0" dirty="0">
                <a:latin typeface="TimesNewRomanPS"/>
              </a:rPr>
              <a:t>Si </a:t>
            </a:r>
            <a:r>
              <a:rPr lang="es-MX" sz="1800" b="0" i="1" u="none" strike="noStrike" baseline="0" dirty="0">
                <a:latin typeface="TimesNewRomanPS-Italic"/>
              </a:rPr>
              <a:t>G</a:t>
            </a:r>
            <a:r>
              <a:rPr lang="es-MX" sz="1800" b="0" i="0" u="none" strike="noStrike" baseline="0" dirty="0">
                <a:latin typeface="TimesNewRomanPS"/>
              </a:rPr>
              <a:t>(</a:t>
            </a:r>
            <a:r>
              <a:rPr lang="es-MX" sz="1800" b="0" i="1" u="none" strike="noStrike" baseline="0" dirty="0">
                <a:latin typeface="TimesNewRomanPS-Italic"/>
              </a:rPr>
              <a:t>x</a:t>
            </a:r>
            <a:r>
              <a:rPr lang="es-MX" sz="1800" b="0" i="0" u="none" strike="noStrike" baseline="0" dirty="0">
                <a:latin typeface="TimesNewRomanPS"/>
              </a:rPr>
              <a:t>) es igual a cero en </a:t>
            </a:r>
            <a:r>
              <a:rPr lang="es-MX" sz="1800" b="0" i="1" u="none" strike="noStrike" baseline="0" dirty="0">
                <a:latin typeface="TimesNewRomanPS-Italic"/>
              </a:rPr>
              <a:t>I</a:t>
            </a:r>
            <a:r>
              <a:rPr lang="es-MX" sz="1800" b="0" i="0" u="none" strike="noStrike" baseline="0" dirty="0">
                <a:latin typeface="TimesNewRomanPS"/>
              </a:rPr>
              <a:t>, se dice que la ecuación es </a:t>
            </a:r>
            <a:r>
              <a:rPr lang="es-MX" sz="1800" b="1" i="0" u="none" strike="noStrike" baseline="0" dirty="0">
                <a:latin typeface="TimesNewRomanPS-Bold"/>
              </a:rPr>
              <a:t>homogénea</a:t>
            </a:r>
            <a:r>
              <a:rPr lang="es-MX" sz="1800" b="0" i="0" u="none" strike="noStrike" baseline="0" dirty="0">
                <a:latin typeface="TimesNewRomanPS"/>
              </a:rPr>
              <a:t>, de lo contrario, es </a:t>
            </a:r>
            <a:r>
              <a:rPr lang="es-MX" sz="1800" b="1" i="0" u="none" strike="noStrike" baseline="0" dirty="0">
                <a:latin typeface="TimesNewRomanPS-Bold"/>
              </a:rPr>
              <a:t>no homogénea</a:t>
            </a:r>
            <a:r>
              <a:rPr lang="es-MX" sz="1800" b="0" i="0" u="none" strike="noStrike" baseline="0" dirty="0">
                <a:latin typeface="TimesNewRomanPS"/>
              </a:rPr>
              <a:t>. </a:t>
            </a:r>
          </a:p>
          <a:p>
            <a:pPr algn="l"/>
            <a:r>
              <a:rPr lang="es-MX" sz="1800" b="0" i="0" u="none" strike="noStrike" baseline="0" dirty="0">
                <a:latin typeface="TimesNewRomanPS"/>
              </a:rPr>
              <a:t>Por lo tanto, la forma de una </a:t>
            </a:r>
            <a:r>
              <a:rPr lang="es-MX" sz="1800" b="1" i="0" u="none" strike="noStrike" baseline="0" dirty="0">
                <a:solidFill>
                  <a:schemeClr val="accent2">
                    <a:lumMod val="50000"/>
                  </a:schemeClr>
                </a:solidFill>
                <a:latin typeface="TimesNewRomanPS"/>
              </a:rPr>
              <a:t>ecuación diferencial lineal homogénea </a:t>
            </a:r>
            <a:r>
              <a:rPr lang="es-MX" sz="1800" b="0" i="0" u="none" strike="noStrike" baseline="0" dirty="0">
                <a:latin typeface="TimesNewRomanPS"/>
              </a:rPr>
              <a:t>de segundo orden es:</a:t>
            </a:r>
          </a:p>
          <a:p>
            <a:pPr algn="ctr"/>
            <a:r>
              <a:rPr lang="es-MX" sz="1800" b="1" i="1" u="none" strike="noStrike" baseline="0" dirty="0">
                <a:solidFill>
                  <a:schemeClr val="accent2">
                    <a:lumMod val="50000"/>
                  </a:schemeClr>
                </a:solidFill>
                <a:latin typeface="TimesNewRomanPS-Italic"/>
              </a:rPr>
              <a:t>P</a:t>
            </a:r>
            <a:r>
              <a:rPr lang="es-MX" sz="1800" b="1" i="0" u="none" strike="noStrike" baseline="0" dirty="0">
                <a:solidFill>
                  <a:schemeClr val="accent2">
                    <a:lumMod val="50000"/>
                  </a:schemeClr>
                </a:solidFill>
                <a:latin typeface="TimesNewRomanPS"/>
              </a:rPr>
              <a:t>(</a:t>
            </a:r>
            <a:r>
              <a:rPr lang="es-MX" sz="1800" b="1" i="1" u="none" strike="noStrike" baseline="0" dirty="0">
                <a:solidFill>
                  <a:schemeClr val="accent2">
                    <a:lumMod val="50000"/>
                  </a:schemeClr>
                </a:solidFill>
                <a:latin typeface="TimesNewRomanPS-Italic"/>
              </a:rPr>
              <a:t>x</a:t>
            </a:r>
            <a:r>
              <a:rPr lang="es-MX" sz="1800" b="1" i="0" u="none" strike="noStrike" baseline="0" dirty="0">
                <a:solidFill>
                  <a:schemeClr val="accent2">
                    <a:lumMod val="50000"/>
                  </a:schemeClr>
                </a:solidFill>
                <a:latin typeface="TimesNewRomanPS"/>
              </a:rPr>
              <a:t>)</a:t>
            </a:r>
            <a:r>
              <a:rPr lang="es-MX" sz="1800" b="1" i="1" u="none" strike="noStrike" baseline="0" dirty="0">
                <a:solidFill>
                  <a:schemeClr val="accent2">
                    <a:lumMod val="50000"/>
                  </a:schemeClr>
                </a:solidFill>
                <a:latin typeface="TimesNewRomanPS-Italic"/>
              </a:rPr>
              <a:t>y</a:t>
            </a:r>
            <a:r>
              <a:rPr lang="es-MX" b="1" dirty="0">
                <a:solidFill>
                  <a:schemeClr val="accent2">
                    <a:lumMod val="50000"/>
                  </a:schemeClr>
                </a:solidFill>
                <a:latin typeface="Optr2k"/>
              </a:rPr>
              <a:t>´´</a:t>
            </a:r>
            <a:r>
              <a:rPr lang="es-MX" sz="1800" b="1" i="0" u="none" strike="noStrike" baseline="0" dirty="0">
                <a:solidFill>
                  <a:schemeClr val="accent2">
                    <a:lumMod val="50000"/>
                  </a:schemeClr>
                </a:solidFill>
                <a:latin typeface="Optr2k"/>
              </a:rPr>
              <a:t>+ </a:t>
            </a:r>
            <a:r>
              <a:rPr lang="es-MX" sz="1800" b="1" i="1" u="none" strike="noStrike" baseline="0" dirty="0">
                <a:solidFill>
                  <a:schemeClr val="accent2">
                    <a:lumMod val="50000"/>
                  </a:schemeClr>
                </a:solidFill>
                <a:latin typeface="TimesNewRomanPS-Italic"/>
              </a:rPr>
              <a:t>Q</a:t>
            </a:r>
            <a:r>
              <a:rPr lang="es-MX" sz="1800" b="1" i="0" u="none" strike="noStrike" baseline="0" dirty="0">
                <a:solidFill>
                  <a:schemeClr val="accent2">
                    <a:lumMod val="50000"/>
                  </a:schemeClr>
                </a:solidFill>
                <a:latin typeface="TimesNewRomanPS"/>
              </a:rPr>
              <a:t>(</a:t>
            </a:r>
            <a:r>
              <a:rPr lang="es-MX" sz="1800" b="1" i="1" u="none" strike="noStrike" baseline="0" dirty="0">
                <a:solidFill>
                  <a:schemeClr val="accent2">
                    <a:lumMod val="50000"/>
                  </a:schemeClr>
                </a:solidFill>
                <a:latin typeface="TimesNewRomanPS-Italic"/>
              </a:rPr>
              <a:t>x</a:t>
            </a:r>
            <a:r>
              <a:rPr lang="es-MX" sz="1800" b="1" i="0" u="none" strike="noStrike" baseline="0" dirty="0">
                <a:solidFill>
                  <a:schemeClr val="accent2">
                    <a:lumMod val="50000"/>
                  </a:schemeClr>
                </a:solidFill>
                <a:latin typeface="TimesNewRomanPS"/>
              </a:rPr>
              <a:t>)</a:t>
            </a:r>
            <a:r>
              <a:rPr lang="es-MX" sz="1800" b="1" i="1" u="none" strike="noStrike" baseline="0" dirty="0">
                <a:solidFill>
                  <a:schemeClr val="accent2">
                    <a:lumMod val="50000"/>
                  </a:schemeClr>
                </a:solidFill>
                <a:latin typeface="TimesNewRomanPS-Italic"/>
              </a:rPr>
              <a:t>y</a:t>
            </a:r>
            <a:r>
              <a:rPr lang="es-MX" b="1" dirty="0">
                <a:solidFill>
                  <a:schemeClr val="accent2">
                    <a:lumMod val="50000"/>
                  </a:schemeClr>
                </a:solidFill>
                <a:latin typeface="Optr2k"/>
              </a:rPr>
              <a:t>´</a:t>
            </a:r>
            <a:r>
              <a:rPr lang="es-MX" sz="1800" b="1" i="0" u="none" strike="noStrike" baseline="0" dirty="0">
                <a:solidFill>
                  <a:schemeClr val="accent2">
                    <a:lumMod val="50000"/>
                  </a:schemeClr>
                </a:solidFill>
                <a:latin typeface="Optr2k"/>
              </a:rPr>
              <a:t>+ </a:t>
            </a:r>
            <a:r>
              <a:rPr lang="es-MX" sz="1800" b="1" i="1" u="none" strike="noStrike" baseline="0" dirty="0">
                <a:solidFill>
                  <a:schemeClr val="accent2">
                    <a:lumMod val="50000"/>
                  </a:schemeClr>
                </a:solidFill>
                <a:latin typeface="TimesNewRomanPS-Italic"/>
              </a:rPr>
              <a:t>R</a:t>
            </a:r>
            <a:r>
              <a:rPr lang="es-MX" sz="1800" b="1" i="0" u="none" strike="noStrike" baseline="0" dirty="0">
                <a:solidFill>
                  <a:schemeClr val="accent2">
                    <a:lumMod val="50000"/>
                  </a:schemeClr>
                </a:solidFill>
                <a:latin typeface="TimesNewRomanPS"/>
              </a:rPr>
              <a:t>(</a:t>
            </a:r>
            <a:r>
              <a:rPr lang="es-MX" sz="1800" b="1" i="1" u="none" strike="noStrike" baseline="0" dirty="0">
                <a:solidFill>
                  <a:schemeClr val="accent2">
                    <a:lumMod val="50000"/>
                  </a:schemeClr>
                </a:solidFill>
                <a:latin typeface="TimesNewRomanPS-Italic"/>
              </a:rPr>
              <a:t>x</a:t>
            </a:r>
            <a:r>
              <a:rPr lang="es-MX" sz="1800" b="1" i="0" u="none" strike="noStrike" baseline="0" dirty="0">
                <a:solidFill>
                  <a:schemeClr val="accent2">
                    <a:lumMod val="50000"/>
                  </a:schemeClr>
                </a:solidFill>
                <a:latin typeface="TimesNewRomanPS"/>
              </a:rPr>
              <a:t>)</a:t>
            </a:r>
            <a:r>
              <a:rPr lang="es-MX" sz="1800" b="1" i="1" u="none" strike="noStrike" baseline="0" dirty="0">
                <a:solidFill>
                  <a:schemeClr val="accent2">
                    <a:lumMod val="50000"/>
                  </a:schemeClr>
                </a:solidFill>
                <a:latin typeface="TimesNewRomanPS-Italic"/>
              </a:rPr>
              <a:t>y </a:t>
            </a:r>
            <a:r>
              <a:rPr lang="es-MX" sz="1800" b="1" i="0" u="none" strike="noStrike" baseline="0" dirty="0">
                <a:solidFill>
                  <a:schemeClr val="accent2">
                    <a:lumMod val="50000"/>
                  </a:schemeClr>
                </a:solidFill>
                <a:latin typeface="Optr2k"/>
              </a:rPr>
              <a:t>= </a:t>
            </a:r>
            <a:r>
              <a:rPr lang="es-MX" b="1" i="1" dirty="0">
                <a:solidFill>
                  <a:schemeClr val="accent2">
                    <a:lumMod val="50000"/>
                  </a:schemeClr>
                </a:solidFill>
                <a:latin typeface="TimesNewRomanPS-Italic"/>
              </a:rPr>
              <a:t>0</a:t>
            </a:r>
          </a:p>
          <a:p>
            <a:pPr algn="l"/>
            <a:endParaRPr lang="es-MX" dirty="0">
              <a:latin typeface="TimesNewRomanPS"/>
            </a:endParaRPr>
          </a:p>
          <a:p>
            <a:pPr algn="l"/>
            <a:r>
              <a:rPr lang="es-MX" dirty="0">
                <a:latin typeface="TimesNewRomanPS"/>
              </a:rPr>
              <a:t>La ecuación diferencial homogénea tiene tres propiedades</a:t>
            </a:r>
            <a:r>
              <a:rPr lang="es-MX" sz="1800" b="0" i="0" u="none" strike="noStrike" baseline="0" dirty="0">
                <a:latin typeface="TimesNewRomanPS"/>
              </a:rPr>
              <a:t> destacables:</a:t>
            </a:r>
          </a:p>
          <a:p>
            <a:pPr marL="285750" indent="-285750" algn="l">
              <a:buFont typeface="Arial" panose="020B0604020202020204" pitchFamily="34" charset="0"/>
              <a:buChar char="•"/>
            </a:pPr>
            <a:r>
              <a:rPr lang="es-MX" dirty="0">
                <a:latin typeface="TimesNewRomanPS"/>
              </a:rPr>
              <a:t>La solución y=0 se es solución trivial ( al reemplazar da una identidad)</a:t>
            </a:r>
          </a:p>
          <a:p>
            <a:pPr marL="285750" indent="-285750" algn="just">
              <a:buFont typeface="Arial" panose="020B0604020202020204" pitchFamily="34" charset="0"/>
              <a:buChar char="•"/>
            </a:pPr>
            <a:r>
              <a:rPr lang="es-MX" dirty="0">
                <a:latin typeface="TimesNewRomanPS"/>
              </a:rPr>
              <a:t>S</a:t>
            </a:r>
            <a:r>
              <a:rPr lang="es-MX" sz="1800" b="0" i="0" u="none" strike="noStrike" baseline="0" dirty="0">
                <a:latin typeface="TimesNewRomanPS"/>
              </a:rPr>
              <a:t>i conocemos dos soluciones </a:t>
            </a:r>
            <a:r>
              <a:rPr lang="es-MX" sz="1800" b="0" i="1" u="none" strike="noStrike" baseline="0" dirty="0">
                <a:latin typeface="TimesNewRomanPS-Italic"/>
              </a:rPr>
              <a:t>y</a:t>
            </a:r>
            <a:r>
              <a:rPr lang="es-MX" sz="1800" b="0" i="0" u="none" strike="noStrike" baseline="-25000" dirty="0">
                <a:latin typeface="TimesNewRomanPS"/>
              </a:rPr>
              <a:t>1</a:t>
            </a:r>
            <a:r>
              <a:rPr lang="es-MX" sz="1800" b="0" i="0" u="none" strike="noStrike" baseline="0" dirty="0">
                <a:latin typeface="TimesNewRomanPS"/>
              </a:rPr>
              <a:t> y </a:t>
            </a:r>
            <a:r>
              <a:rPr lang="es-MX" sz="1800" b="0" i="1" u="none" strike="noStrike" baseline="0" dirty="0">
                <a:latin typeface="TimesNewRomanPS-Italic"/>
              </a:rPr>
              <a:t>y</a:t>
            </a:r>
            <a:r>
              <a:rPr lang="es-MX" sz="1800" b="0" i="0" u="none" strike="noStrike" baseline="-25000" dirty="0">
                <a:latin typeface="TimesNewRomanPS"/>
              </a:rPr>
              <a:t>2 </a:t>
            </a:r>
            <a:r>
              <a:rPr lang="es-MX" sz="1800" b="0" i="0" u="none" strike="noStrike" baseline="0" dirty="0">
                <a:latin typeface="TimesNewRomanPS"/>
              </a:rPr>
              <a:t>de la ecuación lineal homogénea, entonces cualquier </a:t>
            </a:r>
            <a:r>
              <a:rPr lang="es-MX" sz="1800" b="1" i="0" u="none" strike="noStrike" baseline="0" dirty="0">
                <a:latin typeface="TimesNewRomanPS-Bold"/>
              </a:rPr>
              <a:t>combinación lineal </a:t>
            </a:r>
            <a:r>
              <a:rPr lang="es-MX" sz="1800" b="0" i="1" u="none" strike="noStrike" baseline="0" dirty="0">
                <a:latin typeface="TimesNewRomanPS-Italic"/>
              </a:rPr>
              <a:t>y </a:t>
            </a:r>
            <a:r>
              <a:rPr lang="es-MX" dirty="0">
                <a:latin typeface="WWPI01"/>
              </a:rPr>
              <a:t>=</a:t>
            </a:r>
            <a:r>
              <a:rPr lang="es-MX" sz="1800" b="0" i="0" u="none" strike="noStrike" baseline="0" dirty="0">
                <a:latin typeface="WWPI01"/>
              </a:rPr>
              <a:t> </a:t>
            </a:r>
            <a:r>
              <a:rPr lang="es-MX" sz="1800" b="0" i="1" u="none" strike="noStrike" baseline="0" dirty="0">
                <a:latin typeface="TimesNewRomanPS-Italic"/>
              </a:rPr>
              <a:t>c</a:t>
            </a:r>
            <a:r>
              <a:rPr lang="es-MX" sz="1800" b="0" i="0" u="none" strike="noStrike" baseline="-25000" dirty="0">
                <a:latin typeface="TimesNewRomanPS"/>
              </a:rPr>
              <a:t>1</a:t>
            </a:r>
            <a:r>
              <a:rPr lang="es-MX" sz="1800" b="0" i="1" u="none" strike="noStrike" baseline="0" dirty="0">
                <a:latin typeface="TimesNewRomanPS-Italic"/>
              </a:rPr>
              <a:t>y</a:t>
            </a:r>
            <a:r>
              <a:rPr lang="es-MX" sz="1800" b="0" i="0" u="none" strike="noStrike" baseline="-25000" dirty="0">
                <a:latin typeface="TimesNewRomanPS"/>
              </a:rPr>
              <a:t>1</a:t>
            </a:r>
            <a:r>
              <a:rPr lang="es-MX" sz="1800" b="0" i="0" u="none" strike="noStrike" baseline="0" dirty="0">
                <a:latin typeface="TimesNewRomanPS"/>
              </a:rPr>
              <a:t> </a:t>
            </a:r>
            <a:r>
              <a:rPr lang="es-MX" dirty="0">
                <a:latin typeface="WWPI01"/>
              </a:rPr>
              <a:t>+</a:t>
            </a:r>
            <a:r>
              <a:rPr lang="es-MX" sz="1800" b="0" i="0" u="none" strike="noStrike" baseline="0" dirty="0">
                <a:latin typeface="WWPI01"/>
              </a:rPr>
              <a:t> </a:t>
            </a:r>
            <a:r>
              <a:rPr lang="es-MX" sz="1800" b="0" i="1" u="none" strike="noStrike" baseline="0" dirty="0">
                <a:latin typeface="TimesNewRomanPS-Italic"/>
              </a:rPr>
              <a:t>c</a:t>
            </a:r>
            <a:r>
              <a:rPr lang="es-MX" sz="1800" b="0" i="0" u="none" strike="noStrike" baseline="-25000" dirty="0">
                <a:latin typeface="TimesNewRomanPS"/>
              </a:rPr>
              <a:t>2</a:t>
            </a:r>
            <a:r>
              <a:rPr lang="es-MX" sz="1800" b="0" i="1" u="none" strike="noStrike" baseline="0" dirty="0">
                <a:latin typeface="TimesNewRomanPS-Italic"/>
              </a:rPr>
              <a:t>y</a:t>
            </a:r>
            <a:r>
              <a:rPr lang="es-MX" sz="1800" b="0" i="0" u="none" strike="noStrike" baseline="-25000" dirty="0">
                <a:latin typeface="TimesNewRomanPS"/>
              </a:rPr>
              <a:t>2</a:t>
            </a:r>
            <a:r>
              <a:rPr lang="es-MX" sz="1800" b="0" i="0" u="none" strike="noStrike" baseline="0" dirty="0">
                <a:latin typeface="TimesNewRomanPS"/>
              </a:rPr>
              <a:t> también es una solución para constantes </a:t>
            </a:r>
            <a:r>
              <a:rPr lang="es-AR" sz="1800" b="0" i="1" u="none" strike="noStrike" baseline="0" dirty="0">
                <a:latin typeface="TimesNewRomanPS-Italic"/>
              </a:rPr>
              <a:t>c</a:t>
            </a:r>
            <a:r>
              <a:rPr lang="es-AR" sz="1800" b="0" i="0" u="none" strike="noStrike" baseline="-25000" dirty="0">
                <a:latin typeface="TimesNewRomanPS"/>
              </a:rPr>
              <a:t>1</a:t>
            </a:r>
            <a:r>
              <a:rPr lang="es-AR" sz="1800" b="0" i="0" u="none" strike="noStrike" baseline="0" dirty="0">
                <a:latin typeface="TimesNewRomanPS"/>
              </a:rPr>
              <a:t> y </a:t>
            </a:r>
            <a:r>
              <a:rPr lang="es-AR" sz="1800" b="0" i="1" u="none" strike="noStrike" baseline="0" dirty="0">
                <a:latin typeface="TimesNewRomanPS-Italic"/>
              </a:rPr>
              <a:t>c</a:t>
            </a:r>
            <a:r>
              <a:rPr lang="es-AR" sz="1800" b="0" i="0" u="none" strike="noStrike" baseline="-25000" dirty="0">
                <a:latin typeface="TimesNewRomanPS"/>
              </a:rPr>
              <a:t>2</a:t>
            </a:r>
            <a:r>
              <a:rPr lang="es-AR" sz="1800" b="0" i="0" u="none" strike="noStrike" baseline="0" dirty="0">
                <a:latin typeface="TimesNewRomanPS"/>
              </a:rPr>
              <a:t> cualesquiera.</a:t>
            </a:r>
            <a:r>
              <a:rPr lang="es-MX" sz="1800" b="0" i="1" u="none" strike="noStrike" baseline="0" dirty="0">
                <a:latin typeface="TimesNewRomanPS-Italic"/>
              </a:rPr>
              <a:t> </a:t>
            </a:r>
            <a:endParaRPr lang="es-MX" dirty="0">
              <a:latin typeface="TimesNewRomanPS"/>
            </a:endParaRPr>
          </a:p>
          <a:p>
            <a:pPr algn="l"/>
            <a:endParaRPr lang="es-AR" dirty="0"/>
          </a:p>
        </p:txBody>
      </p:sp>
      <p:pic>
        <p:nvPicPr>
          <p:cNvPr id="4" name="Imagen 3">
            <a:extLst>
              <a:ext uri="{FF2B5EF4-FFF2-40B4-BE49-F238E27FC236}">
                <a16:creationId xmlns:a16="http://schemas.microsoft.com/office/drawing/2014/main" id="{74760A0C-C5B0-4643-929E-E0069904109D}"/>
              </a:ext>
            </a:extLst>
          </p:cNvPr>
          <p:cNvPicPr>
            <a:picLocks noChangeAspect="1"/>
          </p:cNvPicPr>
          <p:nvPr/>
        </p:nvPicPr>
        <p:blipFill>
          <a:blip r:embed="rId4"/>
          <a:stretch>
            <a:fillRect/>
          </a:stretch>
        </p:blipFill>
        <p:spPr>
          <a:xfrm>
            <a:off x="827584" y="4630426"/>
            <a:ext cx="7200800" cy="1345943"/>
          </a:xfrm>
          <a:prstGeom prst="rect">
            <a:avLst/>
          </a:prstGeom>
        </p:spPr>
      </p:pic>
      <p:pic>
        <p:nvPicPr>
          <p:cNvPr id="10" name="Imagen 9">
            <a:extLst>
              <a:ext uri="{FF2B5EF4-FFF2-40B4-BE49-F238E27FC236}">
                <a16:creationId xmlns:a16="http://schemas.microsoft.com/office/drawing/2014/main" id="{F76494C3-0EFC-428E-85CC-88FB0C396117}"/>
              </a:ext>
            </a:extLst>
          </p:cNvPr>
          <p:cNvPicPr>
            <a:picLocks noChangeAspect="1"/>
          </p:cNvPicPr>
          <p:nvPr/>
        </p:nvPicPr>
        <p:blipFill>
          <a:blip r:embed="rId5"/>
          <a:stretch>
            <a:fillRect/>
          </a:stretch>
        </p:blipFill>
        <p:spPr>
          <a:xfrm>
            <a:off x="1547664" y="5224791"/>
            <a:ext cx="3186772" cy="267873"/>
          </a:xfrm>
          <a:prstGeom prst="rect">
            <a:avLst/>
          </a:prstGeom>
        </p:spPr>
      </p:pic>
      <p:sp>
        <p:nvSpPr>
          <p:cNvPr id="12" name="CuadroTexto 11">
            <a:extLst>
              <a:ext uri="{FF2B5EF4-FFF2-40B4-BE49-F238E27FC236}">
                <a16:creationId xmlns:a16="http://schemas.microsoft.com/office/drawing/2014/main" id="{8F36E14C-27C2-4C8B-A677-EC9CD03FD8DA}"/>
              </a:ext>
            </a:extLst>
          </p:cNvPr>
          <p:cNvSpPr txBox="1"/>
          <p:nvPr/>
        </p:nvSpPr>
        <p:spPr>
          <a:xfrm>
            <a:off x="397471" y="6013226"/>
            <a:ext cx="8064896" cy="369332"/>
          </a:xfrm>
          <a:prstGeom prst="rect">
            <a:avLst/>
          </a:prstGeom>
          <a:noFill/>
        </p:spPr>
        <p:txBody>
          <a:bodyPr wrap="square">
            <a:spAutoFit/>
          </a:bodyPr>
          <a:lstStyle/>
          <a:p>
            <a:pPr marL="285750" indent="-285750" algn="just">
              <a:buFont typeface="Arial" panose="020B0604020202020204" pitchFamily="34" charset="0"/>
              <a:buChar char="•"/>
            </a:pPr>
            <a:r>
              <a:rPr lang="es-MX" dirty="0">
                <a:latin typeface="TimesNewRomanPS"/>
              </a:rPr>
              <a:t>S</a:t>
            </a:r>
            <a:r>
              <a:rPr lang="es-MX" sz="1800" b="0" i="0" u="none" strike="noStrike" baseline="0" dirty="0">
                <a:latin typeface="TimesNewRomanPS"/>
              </a:rPr>
              <a:t>i </a:t>
            </a:r>
            <a:r>
              <a:rPr lang="es-MX" sz="1800" b="0" i="1" u="none" strike="noStrike" baseline="0" dirty="0">
                <a:latin typeface="TimesNewRomanPS-Italic"/>
              </a:rPr>
              <a:t>y</a:t>
            </a:r>
            <a:r>
              <a:rPr lang="es-MX" sz="1800" b="0" i="1" u="none" strike="noStrike" baseline="-25000" dirty="0">
                <a:latin typeface="TimesNewRomanPS"/>
              </a:rPr>
              <a:t>1</a:t>
            </a:r>
            <a:r>
              <a:rPr lang="es-MX" sz="1800" b="0" i="1" u="none" strike="noStrike" baseline="0" dirty="0">
                <a:latin typeface="TimesNewRomanPS"/>
              </a:rPr>
              <a:t>(x) </a:t>
            </a:r>
            <a:r>
              <a:rPr lang="es-MX" dirty="0">
                <a:latin typeface="TimesNewRomanPS"/>
              </a:rPr>
              <a:t>es solución general, </a:t>
            </a:r>
            <a:r>
              <a:rPr lang="es-MX" sz="1800" b="0" i="1" u="none" strike="noStrike" baseline="0" dirty="0">
                <a:latin typeface="TimesNewRomanPS-Italic"/>
              </a:rPr>
              <a:t>y</a:t>
            </a:r>
            <a:r>
              <a:rPr lang="es-MX" i="1" baseline="-25000" dirty="0">
                <a:latin typeface="TimesNewRomanPS"/>
              </a:rPr>
              <a:t>2</a:t>
            </a:r>
            <a:r>
              <a:rPr lang="es-MX" sz="1800" b="0" i="1" u="none" strike="noStrike" baseline="0" dirty="0">
                <a:latin typeface="TimesNewRomanPS"/>
              </a:rPr>
              <a:t>(x) = </a:t>
            </a:r>
            <a:r>
              <a:rPr lang="es-MX" dirty="0">
                <a:latin typeface="TimesNewRomanPS"/>
              </a:rPr>
              <a:t>k</a:t>
            </a:r>
            <a:r>
              <a:rPr lang="es-MX" sz="1800" b="0" i="1" u="none" strike="noStrike" baseline="0" dirty="0">
                <a:latin typeface="TimesNewRomanPS-Italic"/>
              </a:rPr>
              <a:t> y</a:t>
            </a:r>
            <a:r>
              <a:rPr lang="es-MX" sz="1800" b="0" i="1" u="none" strike="noStrike" baseline="-25000" dirty="0">
                <a:latin typeface="TimesNewRomanPS"/>
              </a:rPr>
              <a:t>1</a:t>
            </a:r>
            <a:r>
              <a:rPr lang="es-MX" sz="1800" b="0" i="1" u="none" strike="noStrike" baseline="0" dirty="0">
                <a:latin typeface="TimesNewRomanPS"/>
              </a:rPr>
              <a:t>(x) </a:t>
            </a:r>
            <a:r>
              <a:rPr lang="es-MX" sz="1800" b="0" u="none" strike="noStrike" baseline="0" dirty="0">
                <a:latin typeface="TimesNewRomanPS"/>
              </a:rPr>
              <a:t>también  lo es</a:t>
            </a:r>
            <a:r>
              <a:rPr lang="es-MX" sz="1800" b="0" i="1" u="none" strike="noStrike" baseline="0" dirty="0">
                <a:latin typeface="TimesNewRomanPS"/>
              </a:rPr>
              <a:t>.</a:t>
            </a:r>
          </a:p>
        </p:txBody>
      </p:sp>
    </p:spTree>
    <p:extLst>
      <p:ext uri="{BB962C8B-B14F-4D97-AF65-F5344CB8AC3E}">
        <p14:creationId xmlns:p14="http://schemas.microsoft.com/office/powerpoint/2010/main" val="73571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4</a:t>
            </a:fld>
            <a:endParaRPr lang="en-US" dirty="0"/>
          </a:p>
        </p:txBody>
      </p:sp>
      <p:sp>
        <p:nvSpPr>
          <p:cNvPr id="8" name="CuadroTexto 7">
            <a:extLst>
              <a:ext uri="{FF2B5EF4-FFF2-40B4-BE49-F238E27FC236}">
                <a16:creationId xmlns:a16="http://schemas.microsoft.com/office/drawing/2014/main" id="{20B3707A-D10D-477C-B920-ACE87A75FA52}"/>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ECUACIONES DIFERENCIALES DE </a:t>
            </a:r>
            <a:r>
              <a:rPr lang="es-MX" b="1" dirty="0">
                <a:solidFill>
                  <a:schemeClr val="accent5">
                    <a:lumMod val="75000"/>
                  </a:schemeClr>
                </a:solidFill>
                <a:latin typeface="Arial" panose="020B0604020202020204" pitchFamily="34" charset="0"/>
                <a:cs typeface="Arial" panose="020B0604020202020204" pitchFamily="34" charset="0"/>
              </a:rPr>
              <a:t>SEGUNDO</a:t>
            </a:r>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0623DC61-18A8-437A-92AA-4D5D9B9BD8CF}"/>
              </a:ext>
            </a:extLst>
          </p:cNvPr>
          <p:cNvSpPr txBox="1"/>
          <p:nvPr/>
        </p:nvSpPr>
        <p:spPr>
          <a:xfrm>
            <a:off x="294606" y="683654"/>
            <a:ext cx="8035527" cy="3693319"/>
          </a:xfrm>
          <a:prstGeom prst="rect">
            <a:avLst/>
          </a:prstGeom>
          <a:noFill/>
        </p:spPr>
        <p:txBody>
          <a:bodyPr wrap="square">
            <a:spAutoFit/>
          </a:bodyPr>
          <a:lstStyle/>
          <a:p>
            <a:pPr algn="l"/>
            <a:r>
              <a:rPr lang="es-MX" b="1" i="0" u="none" strike="noStrike" baseline="0" dirty="0">
                <a:solidFill>
                  <a:srgbClr val="C00000"/>
                </a:solidFill>
                <a:latin typeface="Arial" panose="020B0604020202020204" pitchFamily="34" charset="0"/>
                <a:cs typeface="Arial" panose="020B0604020202020204" pitchFamily="34" charset="0"/>
              </a:rPr>
              <a:t>1.-Ecuaciones lineales homogéneas con coeficientes constantes</a:t>
            </a:r>
          </a:p>
          <a:p>
            <a:pPr algn="l"/>
            <a:r>
              <a:rPr lang="es-MX" b="0" i="0" u="none" strike="noStrike" baseline="0" dirty="0">
                <a:solidFill>
                  <a:srgbClr val="000000"/>
                </a:solidFill>
                <a:latin typeface="Times New Roman" panose="02020603050405020304" pitchFamily="18" charset="0"/>
                <a:cs typeface="Times New Roman" panose="02020603050405020304" pitchFamily="18" charset="0"/>
              </a:rPr>
              <a:t>Suponga que deseamos resolver la ecuación diferencial homogénea de segundo orden </a:t>
            </a:r>
            <a:r>
              <a:rPr lang="es-MX" sz="1800" b="0" i="0" u="none" strike="noStrike" baseline="0" dirty="0">
                <a:latin typeface="TimesNewRomanPS"/>
              </a:rPr>
              <a:t>donde </a:t>
            </a:r>
            <a:r>
              <a:rPr lang="es-MX" sz="1800" b="0" i="1" u="none" strike="noStrike" baseline="0" dirty="0">
                <a:latin typeface="TimesNewRomanPS-Italic"/>
              </a:rPr>
              <a:t>a</a:t>
            </a:r>
            <a:r>
              <a:rPr lang="es-MX" sz="1800" b="0" i="0" u="none" strike="noStrike" baseline="0" dirty="0">
                <a:latin typeface="TimesNewRomanPS"/>
              </a:rPr>
              <a:t>, </a:t>
            </a:r>
            <a:r>
              <a:rPr lang="es-MX" sz="1800" b="0" i="1" u="none" strike="noStrike" baseline="0" dirty="0">
                <a:latin typeface="TimesNewRomanPS-Italic"/>
              </a:rPr>
              <a:t>b </a:t>
            </a:r>
            <a:r>
              <a:rPr lang="es-MX" sz="1800" b="0" i="0" u="none" strike="noStrike" baseline="0" dirty="0">
                <a:latin typeface="TimesNewRomanPS"/>
              </a:rPr>
              <a:t>y </a:t>
            </a:r>
            <a:r>
              <a:rPr lang="es-MX" sz="1800" b="0" i="1" u="none" strike="noStrike" baseline="0" dirty="0">
                <a:latin typeface="TimesNewRomanPS-Italic"/>
              </a:rPr>
              <a:t>c </a:t>
            </a:r>
            <a:r>
              <a:rPr lang="es-MX" sz="1800" b="0" i="0" u="none" strike="noStrike" baseline="0" dirty="0">
                <a:latin typeface="TimesNewRomanPS"/>
              </a:rPr>
              <a:t>son constantes. </a:t>
            </a:r>
          </a:p>
          <a:p>
            <a:pPr algn="l"/>
            <a:endParaRPr lang="es-MX" dirty="0">
              <a:latin typeface="TimesNewRomanPS"/>
            </a:endParaRPr>
          </a:p>
          <a:p>
            <a:pPr algn="l"/>
            <a:endParaRPr lang="es-MX" sz="1800" b="0" i="0" u="none" strike="noStrike" baseline="0" dirty="0">
              <a:latin typeface="TimesNewRomanPS"/>
            </a:endParaRPr>
          </a:p>
          <a:p>
            <a:pPr algn="l"/>
            <a:r>
              <a:rPr lang="es-MX" sz="1800" b="0" i="0" u="none" strike="noStrike" baseline="0" dirty="0">
                <a:latin typeface="TimesNewRomanPS"/>
              </a:rPr>
              <a:t>Para resolver esta ecuación, buscamos una función exponencial </a:t>
            </a:r>
            <a:r>
              <a:rPr lang="es-MX" sz="1800" b="0" i="1" u="none" strike="noStrike" baseline="0" dirty="0">
                <a:latin typeface="TimesNewRomanPS-Italic"/>
              </a:rPr>
              <a:t>y </a:t>
            </a:r>
            <a:r>
              <a:rPr lang="es-MX" dirty="0">
                <a:latin typeface="WWPI01"/>
              </a:rPr>
              <a:t>=</a:t>
            </a:r>
            <a:r>
              <a:rPr lang="es-MX" sz="1800" b="0" i="0" u="none" strike="noStrike" baseline="0" dirty="0">
                <a:latin typeface="WWPI01"/>
              </a:rPr>
              <a:t> </a:t>
            </a:r>
            <a:r>
              <a:rPr lang="es-MX" sz="1800" b="0" i="1" u="none" strike="noStrike" baseline="0" dirty="0" err="1">
                <a:latin typeface="TimesNewRomanPS-Italic"/>
              </a:rPr>
              <a:t>e</a:t>
            </a:r>
            <a:r>
              <a:rPr lang="es-MX" sz="1800" b="0" i="1" u="none" strike="noStrike" baseline="30000" dirty="0" err="1">
                <a:latin typeface="TimesNewRomanPS-Italic"/>
              </a:rPr>
              <a:t>rx</a:t>
            </a:r>
            <a:r>
              <a:rPr lang="es-MX" sz="1800" b="0" i="0" u="none" strike="noStrike" baseline="0" dirty="0">
                <a:latin typeface="TimesNewRomanPS"/>
              </a:rPr>
              <a:t>, donde </a:t>
            </a:r>
            <a:r>
              <a:rPr lang="es-MX" sz="1800" b="0" i="1" u="none" strike="noStrike" baseline="0" dirty="0">
                <a:latin typeface="TimesNewRomanPS-Italic"/>
              </a:rPr>
              <a:t>r </a:t>
            </a:r>
            <a:r>
              <a:rPr lang="es-MX" sz="1800" b="0" i="0" u="none" strike="noStrike" baseline="0" dirty="0">
                <a:latin typeface="TimesNewRomanPS"/>
              </a:rPr>
              <a:t>es una constante. Derivando dos veces esta función exponencial nos da </a:t>
            </a:r>
            <a:r>
              <a:rPr lang="es-MX" sz="1800" b="0" i="1" u="none" strike="noStrike" baseline="0" dirty="0">
                <a:latin typeface="TimesNewRomanPS-Italic"/>
              </a:rPr>
              <a:t>y´</a:t>
            </a:r>
            <a:r>
              <a:rPr lang="es-MX" dirty="0">
                <a:latin typeface="WWPI01"/>
              </a:rPr>
              <a:t>=</a:t>
            </a:r>
            <a:r>
              <a:rPr lang="es-MX" sz="1800" b="0" i="0" u="none" strike="noStrike" baseline="0" dirty="0">
                <a:latin typeface="WWPI01"/>
              </a:rPr>
              <a:t> </a:t>
            </a:r>
            <a:r>
              <a:rPr lang="es-MX" sz="1800" b="0" i="1" u="none" strike="noStrike" baseline="0" dirty="0">
                <a:latin typeface="TimesNewRomanPS-Italic"/>
              </a:rPr>
              <a:t>re </a:t>
            </a:r>
            <a:r>
              <a:rPr lang="es-MX" sz="1800" b="0" i="1" u="none" strike="noStrike" baseline="30000" dirty="0" err="1">
                <a:latin typeface="TimesNewRomanPS-Italic"/>
              </a:rPr>
              <a:t>rx</a:t>
            </a:r>
            <a:r>
              <a:rPr lang="es-MX" sz="1800" b="0" i="0" u="none" strike="noStrike" baseline="0" dirty="0">
                <a:latin typeface="TimesNewRomanPS"/>
              </a:rPr>
              <a:t> ; </a:t>
            </a:r>
          </a:p>
          <a:p>
            <a:pPr algn="l"/>
            <a:r>
              <a:rPr lang="es-MX" sz="1800" b="0" i="1" u="none" strike="noStrike" baseline="0" dirty="0">
                <a:latin typeface="TimesNewRomanPS-Italic"/>
              </a:rPr>
              <a:t>y</a:t>
            </a:r>
            <a:r>
              <a:rPr lang="es-MX" dirty="0">
                <a:latin typeface="WWPI01"/>
              </a:rPr>
              <a:t>´´=</a:t>
            </a:r>
            <a:r>
              <a:rPr lang="es-MX" sz="1800" b="0" i="0" u="none" strike="noStrike" baseline="0" dirty="0">
                <a:latin typeface="WWPI01"/>
              </a:rPr>
              <a:t> </a:t>
            </a:r>
            <a:r>
              <a:rPr lang="es-MX" sz="1800" b="0" i="1" u="none" strike="noStrike" baseline="0" dirty="0">
                <a:latin typeface="TimesNewRomanPS-Italic"/>
              </a:rPr>
              <a:t>r</a:t>
            </a:r>
            <a:r>
              <a:rPr lang="es-MX" sz="1800" b="0" i="0" u="none" strike="noStrike" baseline="30000" dirty="0">
                <a:latin typeface="TimesNewRomanPS"/>
              </a:rPr>
              <a:t>2</a:t>
            </a:r>
            <a:r>
              <a:rPr lang="es-MX" sz="1800" b="0" i="1" u="none" strike="noStrike" baseline="0" dirty="0">
                <a:latin typeface="TimesNewRomanPS-Italic"/>
              </a:rPr>
              <a:t>e</a:t>
            </a:r>
            <a:r>
              <a:rPr lang="es-MX" sz="1800" b="0" i="1" u="none" strike="noStrike" baseline="30000" dirty="0">
                <a:latin typeface="TimesNewRomanPS-Italic"/>
              </a:rPr>
              <a:t>rx</a:t>
            </a:r>
            <a:r>
              <a:rPr lang="es-MX" sz="1800" b="0" i="0" u="none" strike="noStrike" baseline="0" dirty="0">
                <a:latin typeface="TimesNewRomanPS"/>
              </a:rPr>
              <a:t>. Si sustituimos, obtenemos:</a:t>
            </a:r>
          </a:p>
          <a:p>
            <a:pPr algn="l"/>
            <a:endParaRPr lang="es-AR" dirty="0">
              <a:latin typeface="Times New Roman" panose="02020603050405020304" pitchFamily="18" charset="0"/>
              <a:cs typeface="Times New Roman" panose="02020603050405020304" pitchFamily="18" charset="0"/>
            </a:endParaRPr>
          </a:p>
          <a:p>
            <a:pPr algn="l"/>
            <a:endParaRPr lang="es-AR" dirty="0">
              <a:latin typeface="Times New Roman" panose="02020603050405020304" pitchFamily="18" charset="0"/>
              <a:cs typeface="Times New Roman" panose="02020603050405020304" pitchFamily="18" charset="0"/>
            </a:endParaRPr>
          </a:p>
          <a:p>
            <a:pPr algn="l"/>
            <a:r>
              <a:rPr lang="es-MX" sz="1800" b="0" i="0" u="none" strike="noStrike" baseline="0" dirty="0">
                <a:latin typeface="TimesNewRomanPS"/>
              </a:rPr>
              <a:t>Como la función exponencial es distinta de cero, dividimos a ambos miembros: </a:t>
            </a:r>
          </a:p>
          <a:p>
            <a:pPr algn="l"/>
            <a:endParaRPr lang="es-MX" sz="1800" b="0" i="0" u="none" strike="noStrike" baseline="0" dirty="0">
              <a:latin typeface="TimesNewRomanPS"/>
            </a:endParaRPr>
          </a:p>
          <a:p>
            <a:pPr algn="l"/>
            <a:endParaRPr lang="es-AR" dirty="0">
              <a:latin typeface="Times New Roman" panose="02020603050405020304" pitchFamily="18" charset="0"/>
              <a:cs typeface="Times New Roman" panose="02020603050405020304" pitchFamily="18" charset="0"/>
            </a:endParaRPr>
          </a:p>
        </p:txBody>
      </p:sp>
      <p:pic>
        <p:nvPicPr>
          <p:cNvPr id="10" name="Imagen 9">
            <a:extLst>
              <a:ext uri="{FF2B5EF4-FFF2-40B4-BE49-F238E27FC236}">
                <a16:creationId xmlns:a16="http://schemas.microsoft.com/office/drawing/2014/main" id="{DC5EA927-5223-465C-8967-AF75C87B0D8B}"/>
              </a:ext>
            </a:extLst>
          </p:cNvPr>
          <p:cNvPicPr>
            <a:picLocks noChangeAspect="1"/>
          </p:cNvPicPr>
          <p:nvPr/>
        </p:nvPicPr>
        <p:blipFill>
          <a:blip r:embed="rId4"/>
          <a:stretch>
            <a:fillRect/>
          </a:stretch>
        </p:blipFill>
        <p:spPr>
          <a:xfrm>
            <a:off x="3641734" y="1484784"/>
            <a:ext cx="1860531" cy="364627"/>
          </a:xfrm>
          <a:prstGeom prst="rect">
            <a:avLst/>
          </a:prstGeom>
        </p:spPr>
      </p:pic>
      <p:pic>
        <p:nvPicPr>
          <p:cNvPr id="12" name="Imagen 11">
            <a:extLst>
              <a:ext uri="{FF2B5EF4-FFF2-40B4-BE49-F238E27FC236}">
                <a16:creationId xmlns:a16="http://schemas.microsoft.com/office/drawing/2014/main" id="{254BA325-75B3-40CC-8934-F7EF966DD40A}"/>
              </a:ext>
            </a:extLst>
          </p:cNvPr>
          <p:cNvPicPr>
            <a:picLocks noChangeAspect="1"/>
          </p:cNvPicPr>
          <p:nvPr/>
        </p:nvPicPr>
        <p:blipFill>
          <a:blip r:embed="rId5"/>
          <a:stretch>
            <a:fillRect/>
          </a:stretch>
        </p:blipFill>
        <p:spPr>
          <a:xfrm>
            <a:off x="3419872" y="2844917"/>
            <a:ext cx="2664296" cy="496912"/>
          </a:xfrm>
          <a:prstGeom prst="rect">
            <a:avLst/>
          </a:prstGeom>
        </p:spPr>
      </p:pic>
      <p:pic>
        <p:nvPicPr>
          <p:cNvPr id="15" name="Imagen 14">
            <a:extLst>
              <a:ext uri="{FF2B5EF4-FFF2-40B4-BE49-F238E27FC236}">
                <a16:creationId xmlns:a16="http://schemas.microsoft.com/office/drawing/2014/main" id="{4EE4B4FA-524D-4ABB-8CD2-B1AA72958765}"/>
              </a:ext>
            </a:extLst>
          </p:cNvPr>
          <p:cNvPicPr>
            <a:picLocks noChangeAspect="1"/>
          </p:cNvPicPr>
          <p:nvPr/>
        </p:nvPicPr>
        <p:blipFill>
          <a:blip r:embed="rId6"/>
          <a:stretch>
            <a:fillRect/>
          </a:stretch>
        </p:blipFill>
        <p:spPr>
          <a:xfrm>
            <a:off x="3633747" y="3895938"/>
            <a:ext cx="1860531" cy="490200"/>
          </a:xfrm>
          <a:prstGeom prst="rect">
            <a:avLst/>
          </a:prstGeom>
        </p:spPr>
      </p:pic>
      <p:sp>
        <p:nvSpPr>
          <p:cNvPr id="16" name="CuadroTexto 15">
            <a:extLst>
              <a:ext uri="{FF2B5EF4-FFF2-40B4-BE49-F238E27FC236}">
                <a16:creationId xmlns:a16="http://schemas.microsoft.com/office/drawing/2014/main" id="{56FB06BE-8304-4281-B180-2E7D608F0F78}"/>
              </a:ext>
            </a:extLst>
          </p:cNvPr>
          <p:cNvSpPr txBox="1"/>
          <p:nvPr/>
        </p:nvSpPr>
        <p:spPr>
          <a:xfrm>
            <a:off x="329655" y="4370908"/>
            <a:ext cx="8222604" cy="923330"/>
          </a:xfrm>
          <a:prstGeom prst="rect">
            <a:avLst/>
          </a:prstGeom>
          <a:noFill/>
        </p:spPr>
        <p:txBody>
          <a:bodyPr wrap="square">
            <a:spAutoFit/>
          </a:bodyPr>
          <a:lstStyle/>
          <a:p>
            <a:pPr algn="just"/>
            <a:r>
              <a:rPr lang="es-MX" sz="1800" b="0" i="0" u="none" strike="noStrike" baseline="0" dirty="0">
                <a:latin typeface="TimesNewRomanPS"/>
              </a:rPr>
              <a:t>La ecuación </a:t>
            </a:r>
            <a:r>
              <a:rPr lang="es-MX" dirty="0">
                <a:latin typeface="TimesNewRomanPS"/>
              </a:rPr>
              <a:t>anterior </a:t>
            </a:r>
            <a:r>
              <a:rPr lang="es-MX" sz="1800" b="0" i="0" u="none" strike="noStrike" baseline="0" dirty="0">
                <a:latin typeface="TimesNewRomanPS"/>
              </a:rPr>
              <a:t>se conoce como </a:t>
            </a:r>
            <a:r>
              <a:rPr lang="es-MX" sz="1800" b="1" i="0" u="none" strike="noStrike" baseline="0" dirty="0">
                <a:latin typeface="TimesNewRomanPS-Bold"/>
              </a:rPr>
              <a:t>ecuación característica </a:t>
            </a:r>
            <a:r>
              <a:rPr lang="es-MX" sz="1800" b="0" i="0" u="none" strike="noStrike" baseline="0" dirty="0">
                <a:latin typeface="TimesNewRomanPS"/>
              </a:rPr>
              <a:t>de la ecuación diferencial </a:t>
            </a:r>
            <a:r>
              <a:rPr lang="es-MX" sz="1800" b="0" i="1" u="none" strike="noStrike" baseline="0" dirty="0">
                <a:latin typeface="TimesNewRomanPS-Italic"/>
              </a:rPr>
              <a:t>ay</a:t>
            </a:r>
            <a:r>
              <a:rPr lang="es-MX" dirty="0">
                <a:latin typeface="WWPI01"/>
              </a:rPr>
              <a:t>´´+ </a:t>
            </a:r>
            <a:r>
              <a:rPr lang="es-MX" sz="1800" b="0" i="1" u="none" strike="noStrike" baseline="0" dirty="0" err="1">
                <a:latin typeface="TimesNewRomanPS-Italic"/>
              </a:rPr>
              <a:t>by</a:t>
            </a:r>
            <a:r>
              <a:rPr lang="es-MX" dirty="0">
                <a:latin typeface="WWPI01"/>
              </a:rPr>
              <a:t>´</a:t>
            </a:r>
            <a:r>
              <a:rPr lang="es-MX" sz="1800" b="0" i="0" u="none" strike="noStrike" baseline="0" dirty="0">
                <a:latin typeface="WWPI01"/>
              </a:rPr>
              <a:t> </a:t>
            </a:r>
            <a:r>
              <a:rPr lang="es-MX" dirty="0">
                <a:latin typeface="WWPI01"/>
              </a:rPr>
              <a:t>+</a:t>
            </a:r>
            <a:r>
              <a:rPr lang="es-MX" sz="1800" b="0" i="0" u="none" strike="noStrike" baseline="0" dirty="0">
                <a:latin typeface="WWPI01"/>
              </a:rPr>
              <a:t> </a:t>
            </a:r>
            <a:r>
              <a:rPr lang="es-MX" sz="1800" b="0" i="1" u="none" strike="noStrike" baseline="0" dirty="0" err="1">
                <a:latin typeface="TimesNewRomanPS-Italic"/>
              </a:rPr>
              <a:t>cy</a:t>
            </a:r>
            <a:r>
              <a:rPr lang="es-MX" sz="1800" b="0" i="1" u="none" strike="noStrike" baseline="0" dirty="0">
                <a:latin typeface="TimesNewRomanPS-Italic"/>
              </a:rPr>
              <a:t> </a:t>
            </a:r>
            <a:r>
              <a:rPr lang="es-MX" dirty="0">
                <a:latin typeface="WWPI01"/>
              </a:rPr>
              <a:t>= </a:t>
            </a:r>
            <a:r>
              <a:rPr lang="es-MX" sz="1800" b="0" i="0" u="none" strike="noStrike" baseline="0" dirty="0">
                <a:latin typeface="TimesNewRomanPS"/>
              </a:rPr>
              <a:t>0. La ecuación característica es una ecuación cuadrática con las raíces:</a:t>
            </a:r>
            <a:endParaRPr lang="es-AR" dirty="0"/>
          </a:p>
        </p:txBody>
      </p:sp>
      <p:pic>
        <p:nvPicPr>
          <p:cNvPr id="17" name="Imagen 16">
            <a:extLst>
              <a:ext uri="{FF2B5EF4-FFF2-40B4-BE49-F238E27FC236}">
                <a16:creationId xmlns:a16="http://schemas.microsoft.com/office/drawing/2014/main" id="{3150C5E2-47C3-4F45-8930-DCC1EDD17364}"/>
              </a:ext>
            </a:extLst>
          </p:cNvPr>
          <p:cNvPicPr>
            <a:picLocks noChangeAspect="1"/>
          </p:cNvPicPr>
          <p:nvPr/>
        </p:nvPicPr>
        <p:blipFill>
          <a:blip r:embed="rId7"/>
          <a:stretch>
            <a:fillRect/>
          </a:stretch>
        </p:blipFill>
        <p:spPr>
          <a:xfrm>
            <a:off x="1877893" y="5294238"/>
            <a:ext cx="5233901" cy="849240"/>
          </a:xfrm>
          <a:prstGeom prst="rect">
            <a:avLst/>
          </a:prstGeom>
        </p:spPr>
      </p:pic>
    </p:spTree>
    <p:extLst>
      <p:ext uri="{BB962C8B-B14F-4D97-AF65-F5344CB8AC3E}">
        <p14:creationId xmlns:p14="http://schemas.microsoft.com/office/powerpoint/2010/main" val="1301231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5</a:t>
            </a:fld>
            <a:endParaRPr lang="en-US" dirty="0"/>
          </a:p>
        </p:txBody>
      </p:sp>
      <p:sp>
        <p:nvSpPr>
          <p:cNvPr id="7" name="CuadroTexto 6">
            <a:extLst>
              <a:ext uri="{FF2B5EF4-FFF2-40B4-BE49-F238E27FC236}">
                <a16:creationId xmlns:a16="http://schemas.microsoft.com/office/drawing/2014/main" id="{6BE14A1E-144A-4F83-8651-93E386F27683}"/>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ECUACIONES DIFERENCIALES DE </a:t>
            </a:r>
            <a:r>
              <a:rPr lang="es-MX" b="1" dirty="0">
                <a:solidFill>
                  <a:schemeClr val="accent5">
                    <a:lumMod val="75000"/>
                  </a:schemeClr>
                </a:solidFill>
                <a:latin typeface="Arial" panose="020B0604020202020204" pitchFamily="34" charset="0"/>
                <a:cs typeface="Arial" panose="020B0604020202020204" pitchFamily="34" charset="0"/>
              </a:rPr>
              <a:t>SEGUNDO</a:t>
            </a:r>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pic>
        <p:nvPicPr>
          <p:cNvPr id="10" name="Imagen 9">
            <a:extLst>
              <a:ext uri="{FF2B5EF4-FFF2-40B4-BE49-F238E27FC236}">
                <a16:creationId xmlns:a16="http://schemas.microsoft.com/office/drawing/2014/main" id="{E610CA83-3B26-4275-ABC6-BB4A8318FD4C}"/>
              </a:ext>
            </a:extLst>
          </p:cNvPr>
          <p:cNvPicPr>
            <a:picLocks noChangeAspect="1"/>
          </p:cNvPicPr>
          <p:nvPr/>
        </p:nvPicPr>
        <p:blipFill>
          <a:blip r:embed="rId2"/>
          <a:stretch>
            <a:fillRect/>
          </a:stretch>
        </p:blipFill>
        <p:spPr>
          <a:xfrm>
            <a:off x="283000" y="834974"/>
            <a:ext cx="8604665" cy="1115610"/>
          </a:xfrm>
          <a:prstGeom prst="rect">
            <a:avLst/>
          </a:prstGeom>
        </p:spPr>
      </p:pic>
      <p:pic>
        <p:nvPicPr>
          <p:cNvPr id="12" name="Imagen 11">
            <a:extLst>
              <a:ext uri="{FF2B5EF4-FFF2-40B4-BE49-F238E27FC236}">
                <a16:creationId xmlns:a16="http://schemas.microsoft.com/office/drawing/2014/main" id="{0B3102E4-B704-4153-9A9B-045F089ACB45}"/>
              </a:ext>
            </a:extLst>
          </p:cNvPr>
          <p:cNvPicPr>
            <a:picLocks noChangeAspect="1"/>
          </p:cNvPicPr>
          <p:nvPr/>
        </p:nvPicPr>
        <p:blipFill>
          <a:blip r:embed="rId3"/>
          <a:stretch>
            <a:fillRect/>
          </a:stretch>
        </p:blipFill>
        <p:spPr>
          <a:xfrm>
            <a:off x="323528" y="2132761"/>
            <a:ext cx="8222604" cy="1931485"/>
          </a:xfrm>
          <a:prstGeom prst="rect">
            <a:avLst/>
          </a:prstGeom>
        </p:spPr>
      </p:pic>
      <p:sp>
        <p:nvSpPr>
          <p:cNvPr id="14" name="Rectángulo 13">
            <a:extLst>
              <a:ext uri="{FF2B5EF4-FFF2-40B4-BE49-F238E27FC236}">
                <a16:creationId xmlns:a16="http://schemas.microsoft.com/office/drawing/2014/main" id="{D786F372-4218-475E-877C-B3BF43C26194}"/>
              </a:ext>
            </a:extLst>
          </p:cNvPr>
          <p:cNvSpPr/>
          <p:nvPr/>
        </p:nvSpPr>
        <p:spPr>
          <a:xfrm>
            <a:off x="3390714" y="3122489"/>
            <a:ext cx="2088232" cy="4320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44803" y="212232"/>
            <a:ext cx="1029013" cy="1029013"/>
          </a:xfrm>
          <a:prstGeom prst="rect">
            <a:avLst/>
          </a:prstGeom>
        </p:spPr>
      </p:pic>
      <p:pic>
        <p:nvPicPr>
          <p:cNvPr id="16" name="Imagen 15">
            <a:extLst>
              <a:ext uri="{FF2B5EF4-FFF2-40B4-BE49-F238E27FC236}">
                <a16:creationId xmlns:a16="http://schemas.microsoft.com/office/drawing/2014/main" id="{47A7AC63-0FA8-4618-A176-010E2B68FFC8}"/>
              </a:ext>
            </a:extLst>
          </p:cNvPr>
          <p:cNvPicPr>
            <a:picLocks noChangeAspect="1"/>
          </p:cNvPicPr>
          <p:nvPr/>
        </p:nvPicPr>
        <p:blipFill>
          <a:blip r:embed="rId6"/>
          <a:stretch>
            <a:fillRect/>
          </a:stretch>
        </p:blipFill>
        <p:spPr>
          <a:xfrm>
            <a:off x="179512" y="4058294"/>
            <a:ext cx="1027236" cy="571864"/>
          </a:xfrm>
          <a:prstGeom prst="rect">
            <a:avLst/>
          </a:prstGeom>
        </p:spPr>
      </p:pic>
      <p:pic>
        <p:nvPicPr>
          <p:cNvPr id="17" name="Imagen 16">
            <a:extLst>
              <a:ext uri="{FF2B5EF4-FFF2-40B4-BE49-F238E27FC236}">
                <a16:creationId xmlns:a16="http://schemas.microsoft.com/office/drawing/2014/main" id="{1968A4F0-5685-408C-8021-DAC329621415}"/>
              </a:ext>
            </a:extLst>
          </p:cNvPr>
          <p:cNvPicPr>
            <a:picLocks noChangeAspect="1"/>
          </p:cNvPicPr>
          <p:nvPr/>
        </p:nvPicPr>
        <p:blipFill>
          <a:blip r:embed="rId7"/>
          <a:stretch>
            <a:fillRect/>
          </a:stretch>
        </p:blipFill>
        <p:spPr>
          <a:xfrm>
            <a:off x="337220" y="4777751"/>
            <a:ext cx="8208912" cy="884496"/>
          </a:xfrm>
          <a:prstGeom prst="rect">
            <a:avLst/>
          </a:prstGeom>
        </p:spPr>
      </p:pic>
      <p:pic>
        <p:nvPicPr>
          <p:cNvPr id="19" name="Imagen 18">
            <a:extLst>
              <a:ext uri="{FF2B5EF4-FFF2-40B4-BE49-F238E27FC236}">
                <a16:creationId xmlns:a16="http://schemas.microsoft.com/office/drawing/2014/main" id="{497F535B-E7D9-41DD-9E6F-337E3688394D}"/>
              </a:ext>
            </a:extLst>
          </p:cNvPr>
          <p:cNvPicPr>
            <a:picLocks noChangeAspect="1"/>
          </p:cNvPicPr>
          <p:nvPr/>
        </p:nvPicPr>
        <p:blipFill>
          <a:blip r:embed="rId8"/>
          <a:stretch>
            <a:fillRect/>
          </a:stretch>
        </p:blipFill>
        <p:spPr>
          <a:xfrm>
            <a:off x="1259632" y="4304687"/>
            <a:ext cx="5218771" cy="314805"/>
          </a:xfrm>
          <a:prstGeom prst="rect">
            <a:avLst/>
          </a:prstGeom>
        </p:spPr>
      </p:pic>
      <p:pic>
        <p:nvPicPr>
          <p:cNvPr id="21" name="Imagen 20">
            <a:extLst>
              <a:ext uri="{FF2B5EF4-FFF2-40B4-BE49-F238E27FC236}">
                <a16:creationId xmlns:a16="http://schemas.microsoft.com/office/drawing/2014/main" id="{4C706B98-774A-473C-A2CD-7A2881346FA3}"/>
              </a:ext>
            </a:extLst>
          </p:cNvPr>
          <p:cNvPicPr>
            <a:picLocks noChangeAspect="1"/>
          </p:cNvPicPr>
          <p:nvPr/>
        </p:nvPicPr>
        <p:blipFill>
          <a:blip r:embed="rId9"/>
          <a:stretch>
            <a:fillRect/>
          </a:stretch>
        </p:blipFill>
        <p:spPr>
          <a:xfrm>
            <a:off x="6531287" y="4271987"/>
            <a:ext cx="2019475" cy="358171"/>
          </a:xfrm>
          <a:prstGeom prst="rect">
            <a:avLst/>
          </a:prstGeom>
        </p:spPr>
      </p:pic>
      <p:pic>
        <p:nvPicPr>
          <p:cNvPr id="22" name="Imagen 21">
            <a:extLst>
              <a:ext uri="{FF2B5EF4-FFF2-40B4-BE49-F238E27FC236}">
                <a16:creationId xmlns:a16="http://schemas.microsoft.com/office/drawing/2014/main" id="{023ECE98-F5B6-4F86-9959-60AF92D01D18}"/>
              </a:ext>
            </a:extLst>
          </p:cNvPr>
          <p:cNvPicPr>
            <a:picLocks noChangeAspect="1"/>
          </p:cNvPicPr>
          <p:nvPr/>
        </p:nvPicPr>
        <p:blipFill>
          <a:blip r:embed="rId10"/>
          <a:stretch>
            <a:fillRect/>
          </a:stretch>
        </p:blipFill>
        <p:spPr>
          <a:xfrm>
            <a:off x="1259632" y="5822935"/>
            <a:ext cx="6480720" cy="976400"/>
          </a:xfrm>
          <a:prstGeom prst="rect">
            <a:avLst/>
          </a:prstGeom>
        </p:spPr>
      </p:pic>
    </p:spTree>
    <p:extLst>
      <p:ext uri="{BB962C8B-B14F-4D97-AF65-F5344CB8AC3E}">
        <p14:creationId xmlns:p14="http://schemas.microsoft.com/office/powerpoint/2010/main" val="3193020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6</a:t>
            </a:fld>
            <a:endParaRPr lang="en-US" dirty="0"/>
          </a:p>
        </p:txBody>
      </p:sp>
      <p:sp>
        <p:nvSpPr>
          <p:cNvPr id="7" name="CuadroTexto 6">
            <a:extLst>
              <a:ext uri="{FF2B5EF4-FFF2-40B4-BE49-F238E27FC236}">
                <a16:creationId xmlns:a16="http://schemas.microsoft.com/office/drawing/2014/main" id="{C13609B0-8623-4215-B515-3927585CD1C0}"/>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ECUACIONES DIFERENCIALES DE </a:t>
            </a:r>
            <a:r>
              <a:rPr lang="es-MX" b="1" dirty="0">
                <a:solidFill>
                  <a:schemeClr val="accent5">
                    <a:lumMod val="75000"/>
                  </a:schemeClr>
                </a:solidFill>
                <a:latin typeface="Arial" panose="020B0604020202020204" pitchFamily="34" charset="0"/>
                <a:cs typeface="Arial" panose="020B0604020202020204" pitchFamily="34" charset="0"/>
              </a:rPr>
              <a:t>SEGUNDO</a:t>
            </a:r>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pic>
        <p:nvPicPr>
          <p:cNvPr id="3" name="Imagen 2">
            <a:extLst>
              <a:ext uri="{FF2B5EF4-FFF2-40B4-BE49-F238E27FC236}">
                <a16:creationId xmlns:a16="http://schemas.microsoft.com/office/drawing/2014/main" id="{C3956016-3212-4A51-948E-8CB71BEE974E}"/>
              </a:ext>
            </a:extLst>
          </p:cNvPr>
          <p:cNvPicPr>
            <a:picLocks noChangeAspect="1"/>
          </p:cNvPicPr>
          <p:nvPr/>
        </p:nvPicPr>
        <p:blipFill>
          <a:blip r:embed="rId4"/>
          <a:stretch>
            <a:fillRect/>
          </a:stretch>
        </p:blipFill>
        <p:spPr>
          <a:xfrm>
            <a:off x="388147" y="764376"/>
            <a:ext cx="7756657" cy="3493739"/>
          </a:xfrm>
          <a:prstGeom prst="rect">
            <a:avLst/>
          </a:prstGeom>
        </p:spPr>
      </p:pic>
      <p:pic>
        <p:nvPicPr>
          <p:cNvPr id="6" name="Imagen 5">
            <a:extLst>
              <a:ext uri="{FF2B5EF4-FFF2-40B4-BE49-F238E27FC236}">
                <a16:creationId xmlns:a16="http://schemas.microsoft.com/office/drawing/2014/main" id="{924F27F7-CFF0-4FB0-9CEB-37EF6FB087AD}"/>
              </a:ext>
            </a:extLst>
          </p:cNvPr>
          <p:cNvPicPr>
            <a:picLocks noChangeAspect="1"/>
          </p:cNvPicPr>
          <p:nvPr/>
        </p:nvPicPr>
        <p:blipFill>
          <a:blip r:embed="rId5"/>
          <a:stretch>
            <a:fillRect/>
          </a:stretch>
        </p:blipFill>
        <p:spPr>
          <a:xfrm>
            <a:off x="666075" y="4492406"/>
            <a:ext cx="7200800" cy="1601218"/>
          </a:xfrm>
          <a:prstGeom prst="rect">
            <a:avLst/>
          </a:prstGeom>
        </p:spPr>
      </p:pic>
      <p:sp>
        <p:nvSpPr>
          <p:cNvPr id="2" name="Rectángulo 1">
            <a:extLst>
              <a:ext uri="{FF2B5EF4-FFF2-40B4-BE49-F238E27FC236}">
                <a16:creationId xmlns:a16="http://schemas.microsoft.com/office/drawing/2014/main" id="{A5F124CA-5A03-49F1-AB68-97A29E392CEF}"/>
              </a:ext>
            </a:extLst>
          </p:cNvPr>
          <p:cNvSpPr/>
          <p:nvPr/>
        </p:nvSpPr>
        <p:spPr>
          <a:xfrm>
            <a:off x="3203848" y="5242726"/>
            <a:ext cx="2016224" cy="346513"/>
          </a:xfrm>
          <a:prstGeom prst="rect">
            <a:avLst/>
          </a:prstGeom>
          <a:noFill/>
          <a:ln w="38100">
            <a:solidFill>
              <a:srgbClr val="FF0000"/>
            </a:solidFill>
            <a:extLst>
              <a:ext uri="{C807C97D-BFC1-408E-A445-0C87EB9F89A2}">
                <ask:lineSketchStyleProps xmlns:ask="http://schemas.microsoft.com/office/drawing/2018/sketchyshapes" sd="1617499634">
                  <a:custGeom>
                    <a:avLst/>
                    <a:gdLst>
                      <a:gd name="connsiteX0" fmla="*/ 0 w 2016224"/>
                      <a:gd name="connsiteY0" fmla="*/ 0 h 346513"/>
                      <a:gd name="connsiteX1" fmla="*/ 504056 w 2016224"/>
                      <a:gd name="connsiteY1" fmla="*/ 0 h 346513"/>
                      <a:gd name="connsiteX2" fmla="*/ 987950 w 2016224"/>
                      <a:gd name="connsiteY2" fmla="*/ 0 h 346513"/>
                      <a:gd name="connsiteX3" fmla="*/ 1512168 w 2016224"/>
                      <a:gd name="connsiteY3" fmla="*/ 0 h 346513"/>
                      <a:gd name="connsiteX4" fmla="*/ 2016224 w 2016224"/>
                      <a:gd name="connsiteY4" fmla="*/ 0 h 346513"/>
                      <a:gd name="connsiteX5" fmla="*/ 2016224 w 2016224"/>
                      <a:gd name="connsiteY5" fmla="*/ 346513 h 346513"/>
                      <a:gd name="connsiteX6" fmla="*/ 1572655 w 2016224"/>
                      <a:gd name="connsiteY6" fmla="*/ 346513 h 346513"/>
                      <a:gd name="connsiteX7" fmla="*/ 1129085 w 2016224"/>
                      <a:gd name="connsiteY7" fmla="*/ 346513 h 346513"/>
                      <a:gd name="connsiteX8" fmla="*/ 665354 w 2016224"/>
                      <a:gd name="connsiteY8" fmla="*/ 346513 h 346513"/>
                      <a:gd name="connsiteX9" fmla="*/ 0 w 2016224"/>
                      <a:gd name="connsiteY9" fmla="*/ 346513 h 346513"/>
                      <a:gd name="connsiteX10" fmla="*/ 0 w 2016224"/>
                      <a:gd name="connsiteY10" fmla="*/ 0 h 346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16224" h="346513" extrusionOk="0">
                        <a:moveTo>
                          <a:pt x="0" y="0"/>
                        </a:moveTo>
                        <a:cubicBezTo>
                          <a:pt x="224324" y="-23455"/>
                          <a:pt x="264091" y="41778"/>
                          <a:pt x="504056" y="0"/>
                        </a:cubicBezTo>
                        <a:cubicBezTo>
                          <a:pt x="744021" y="-41778"/>
                          <a:pt x="757170" y="56515"/>
                          <a:pt x="987950" y="0"/>
                        </a:cubicBezTo>
                        <a:cubicBezTo>
                          <a:pt x="1218730" y="-56515"/>
                          <a:pt x="1273598" y="46587"/>
                          <a:pt x="1512168" y="0"/>
                        </a:cubicBezTo>
                        <a:cubicBezTo>
                          <a:pt x="1750738" y="-46587"/>
                          <a:pt x="1843760" y="34012"/>
                          <a:pt x="2016224" y="0"/>
                        </a:cubicBezTo>
                        <a:cubicBezTo>
                          <a:pt x="2055230" y="121353"/>
                          <a:pt x="2008173" y="215447"/>
                          <a:pt x="2016224" y="346513"/>
                        </a:cubicBezTo>
                        <a:cubicBezTo>
                          <a:pt x="1907478" y="390126"/>
                          <a:pt x="1746787" y="311585"/>
                          <a:pt x="1572655" y="346513"/>
                        </a:cubicBezTo>
                        <a:cubicBezTo>
                          <a:pt x="1398523" y="381441"/>
                          <a:pt x="1345470" y="307048"/>
                          <a:pt x="1129085" y="346513"/>
                        </a:cubicBezTo>
                        <a:cubicBezTo>
                          <a:pt x="912700" y="385978"/>
                          <a:pt x="793333" y="304719"/>
                          <a:pt x="665354" y="346513"/>
                        </a:cubicBezTo>
                        <a:cubicBezTo>
                          <a:pt x="537375" y="388307"/>
                          <a:pt x="163741" y="300035"/>
                          <a:pt x="0" y="346513"/>
                        </a:cubicBezTo>
                        <a:cubicBezTo>
                          <a:pt x="-374" y="248545"/>
                          <a:pt x="33701" y="91978"/>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rgbClr val="FF0000"/>
              </a:solidFill>
            </a:endParaRPr>
          </a:p>
        </p:txBody>
      </p:sp>
      <p:sp>
        <p:nvSpPr>
          <p:cNvPr id="9" name="CuadroTexto 8">
            <a:extLst>
              <a:ext uri="{FF2B5EF4-FFF2-40B4-BE49-F238E27FC236}">
                <a16:creationId xmlns:a16="http://schemas.microsoft.com/office/drawing/2014/main" id="{17AA87D7-B2E3-43EA-A260-DE7697B7320F}"/>
              </a:ext>
            </a:extLst>
          </p:cNvPr>
          <p:cNvSpPr txBox="1"/>
          <p:nvPr/>
        </p:nvSpPr>
        <p:spPr>
          <a:xfrm>
            <a:off x="439170" y="6022651"/>
            <a:ext cx="8181316" cy="646331"/>
          </a:xfrm>
          <a:prstGeom prst="rect">
            <a:avLst/>
          </a:prstGeom>
          <a:noFill/>
        </p:spPr>
        <p:txBody>
          <a:bodyPr wrap="square">
            <a:spAutoFit/>
          </a:bodyPr>
          <a:lstStyle/>
          <a:p>
            <a:pPr algn="l"/>
            <a:r>
              <a:rPr lang="es-MX" sz="1600" b="0" i="0" u="none" strike="noStrike" baseline="0" dirty="0">
                <a:latin typeface="Times New Roman" panose="02020603050405020304" pitchFamily="18" charset="0"/>
              </a:rPr>
              <a:t>si</a:t>
            </a:r>
            <a:r>
              <a:rPr lang="es-MX" sz="1600" b="0" i="1" u="none" strike="noStrike" baseline="0" dirty="0">
                <a:latin typeface="Times New Roman" panose="02020603050405020304" pitchFamily="18" charset="0"/>
              </a:rPr>
              <a:t> y</a:t>
            </a:r>
            <a:r>
              <a:rPr lang="es-MX" sz="1600" b="0" i="1" u="none" strike="noStrike" baseline="-25000" dirty="0">
                <a:latin typeface="Times New Roman" panose="02020603050405020304" pitchFamily="18" charset="0"/>
              </a:rPr>
              <a:t>1 </a:t>
            </a:r>
            <a:r>
              <a:rPr lang="es-MX" sz="1600" b="0" i="1" u="none" strike="noStrike" dirty="0">
                <a:latin typeface="Times New Roman" panose="02020603050405020304" pitchFamily="18" charset="0"/>
              </a:rPr>
              <a:t>(x</a:t>
            </a:r>
            <a:r>
              <a:rPr lang="es-MX" sz="1600" b="0" i="1" u="none" strike="noStrike" baseline="0" dirty="0">
                <a:latin typeface="Times New Roman" panose="02020603050405020304" pitchFamily="18" charset="0"/>
              </a:rPr>
              <a:t>) </a:t>
            </a:r>
            <a:r>
              <a:rPr lang="es-MX" sz="1600" dirty="0">
                <a:latin typeface="Times New Roman" panose="02020603050405020304" pitchFamily="18" charset="0"/>
              </a:rPr>
              <a:t>e</a:t>
            </a:r>
            <a:r>
              <a:rPr lang="es-MX" sz="1600" b="0" i="0" u="none" strike="noStrike" baseline="0" dirty="0">
                <a:latin typeface="Times New Roman" panose="02020603050405020304" pitchFamily="18" charset="0"/>
              </a:rPr>
              <a:t> </a:t>
            </a:r>
            <a:r>
              <a:rPr lang="es-MX" sz="1600" b="0" i="1" u="none" strike="noStrike" baseline="0" dirty="0">
                <a:latin typeface="Times New Roman" panose="02020603050405020304" pitchFamily="18" charset="0"/>
              </a:rPr>
              <a:t>y</a:t>
            </a:r>
            <a:r>
              <a:rPr lang="es-MX" sz="1600" b="0" i="0" u="none" strike="noStrike" baseline="-25000" dirty="0">
                <a:latin typeface="Times New Roman" panose="02020603050405020304" pitchFamily="18" charset="0"/>
              </a:rPr>
              <a:t>2</a:t>
            </a:r>
            <a:r>
              <a:rPr lang="es-MX" sz="1600" b="0" i="0" u="none" strike="noStrike" baseline="0" dirty="0">
                <a:latin typeface="Times New Roman" panose="02020603050405020304" pitchFamily="18" charset="0"/>
              </a:rPr>
              <a:t> </a:t>
            </a:r>
            <a:r>
              <a:rPr lang="es-MX" sz="1600" b="0" i="1" u="none" strike="noStrike" dirty="0">
                <a:latin typeface="Times New Roman" panose="02020603050405020304" pitchFamily="18" charset="0"/>
              </a:rPr>
              <a:t>(x</a:t>
            </a:r>
            <a:r>
              <a:rPr lang="es-MX" sz="1600" b="0" i="1" u="none" strike="noStrike" baseline="0" dirty="0">
                <a:latin typeface="Times New Roman" panose="02020603050405020304" pitchFamily="18" charset="0"/>
              </a:rPr>
              <a:t>)</a:t>
            </a:r>
            <a:r>
              <a:rPr lang="es-MX" sz="1600" b="0" i="0" u="none" strike="noStrike" baseline="0" dirty="0">
                <a:latin typeface="Times New Roman" panose="02020603050405020304" pitchFamily="18" charset="0"/>
              </a:rPr>
              <a:t> </a:t>
            </a:r>
            <a:r>
              <a:rPr lang="es-MX" sz="1800" b="0" i="0" u="none" strike="noStrike" baseline="0" dirty="0">
                <a:latin typeface="Times New Roman" panose="02020603050405020304" pitchFamily="18" charset="0"/>
              </a:rPr>
              <a:t>son funciones linealmente independientes, entonces su </a:t>
            </a:r>
            <a:r>
              <a:rPr lang="es-MX" sz="1600" b="0" i="0" u="none" strike="noStrike" baseline="0" dirty="0">
                <a:latin typeface="Times New Roman" panose="02020603050405020304" pitchFamily="18" charset="0"/>
              </a:rPr>
              <a:t>cociente </a:t>
            </a:r>
            <a:r>
              <a:rPr lang="es-MX" sz="1600" b="0" i="1" u="none" strike="noStrike" baseline="0" dirty="0">
                <a:latin typeface="Times New Roman" panose="02020603050405020304" pitchFamily="18" charset="0"/>
              </a:rPr>
              <a:t>y</a:t>
            </a:r>
            <a:r>
              <a:rPr lang="es-MX" sz="1600" b="0" i="1" u="none" strike="noStrike" baseline="-25000" dirty="0">
                <a:latin typeface="Times New Roman" panose="02020603050405020304" pitchFamily="18" charset="0"/>
              </a:rPr>
              <a:t>1 </a:t>
            </a:r>
            <a:r>
              <a:rPr lang="es-MX" sz="1600" b="0" i="1" u="none" strike="noStrike" dirty="0">
                <a:latin typeface="Times New Roman" panose="02020603050405020304" pitchFamily="18" charset="0"/>
              </a:rPr>
              <a:t>(x</a:t>
            </a:r>
            <a:r>
              <a:rPr lang="es-MX" sz="1600" b="0" i="1" u="none" strike="noStrike" baseline="0" dirty="0">
                <a:latin typeface="Times New Roman" panose="02020603050405020304" pitchFamily="18" charset="0"/>
              </a:rPr>
              <a:t>) </a:t>
            </a:r>
            <a:r>
              <a:rPr lang="es-MX" sz="1600" dirty="0">
                <a:latin typeface="Times New Roman" panose="02020603050405020304" pitchFamily="18" charset="0"/>
              </a:rPr>
              <a:t>/</a:t>
            </a:r>
            <a:r>
              <a:rPr lang="es-MX" sz="1600" b="0" i="0" u="none" strike="noStrike" baseline="0" dirty="0">
                <a:latin typeface="Times New Roman" panose="02020603050405020304" pitchFamily="18" charset="0"/>
              </a:rPr>
              <a:t> </a:t>
            </a:r>
            <a:r>
              <a:rPr lang="es-MX" sz="1600" b="0" i="1" u="none" strike="noStrike" baseline="0" dirty="0">
                <a:latin typeface="Times New Roman" panose="02020603050405020304" pitchFamily="18" charset="0"/>
              </a:rPr>
              <a:t>y</a:t>
            </a:r>
            <a:r>
              <a:rPr lang="es-MX" sz="1600" b="0" i="0" u="none" strike="noStrike" baseline="-25000" dirty="0">
                <a:latin typeface="Times New Roman" panose="02020603050405020304" pitchFamily="18" charset="0"/>
              </a:rPr>
              <a:t>2</a:t>
            </a:r>
            <a:r>
              <a:rPr lang="es-MX" sz="1600" b="0" i="0" u="none" strike="noStrike" baseline="0" dirty="0">
                <a:latin typeface="Times New Roman" panose="02020603050405020304" pitchFamily="18" charset="0"/>
              </a:rPr>
              <a:t> </a:t>
            </a:r>
            <a:r>
              <a:rPr lang="es-MX" sz="1600" b="0" i="1" u="none" strike="noStrike" dirty="0">
                <a:latin typeface="Times New Roman" panose="02020603050405020304" pitchFamily="18" charset="0"/>
              </a:rPr>
              <a:t>(x</a:t>
            </a:r>
            <a:r>
              <a:rPr lang="es-MX" sz="1600" b="0" i="1" u="none" strike="noStrike" baseline="0" dirty="0">
                <a:latin typeface="Times New Roman" panose="02020603050405020304" pitchFamily="18" charset="0"/>
              </a:rPr>
              <a:t>)</a:t>
            </a:r>
            <a:r>
              <a:rPr lang="es-MX" sz="1600" b="0" i="0" u="none" strike="noStrike" baseline="0" dirty="0">
                <a:latin typeface="Times New Roman" panose="02020603050405020304" pitchFamily="18" charset="0"/>
              </a:rPr>
              <a:t> </a:t>
            </a:r>
            <a:r>
              <a:rPr lang="es-MX" sz="1800" b="0" i="0" u="none" strike="noStrike" baseline="0" dirty="0">
                <a:latin typeface="Times New Roman" panose="02020603050405020304" pitchFamily="18" charset="0"/>
              </a:rPr>
              <a:t>no es constante en </a:t>
            </a:r>
            <a:r>
              <a:rPr lang="es-MX" sz="1800" b="0" i="1" u="none" strike="noStrike" baseline="0" dirty="0">
                <a:latin typeface="Times New Roman" panose="02020603050405020304" pitchFamily="18" charset="0"/>
              </a:rPr>
              <a:t>I</a:t>
            </a:r>
            <a:r>
              <a:rPr lang="es-MX" sz="1800" b="0" i="0" u="none" strike="noStrike" baseline="0" dirty="0">
                <a:latin typeface="Times New Roman" panose="02020603050405020304" pitchFamily="18" charset="0"/>
              </a:rPr>
              <a:t>, es decir, </a:t>
            </a:r>
            <a:r>
              <a:rPr lang="es-MX" sz="1800" b="0" i="1" u="none" strike="noStrike" baseline="0" dirty="0">
                <a:latin typeface="Times New Roman" panose="02020603050405020304" pitchFamily="18" charset="0"/>
              </a:rPr>
              <a:t>y</a:t>
            </a:r>
            <a:r>
              <a:rPr lang="es-MX" sz="800" b="0" i="0" u="none" strike="noStrike" baseline="0" dirty="0">
                <a:latin typeface="Times New Roman" panose="02020603050405020304" pitchFamily="18" charset="0"/>
              </a:rPr>
              <a:t>2</a:t>
            </a:r>
            <a:r>
              <a:rPr lang="es-MX" sz="1800" b="0" i="0" u="none" strike="noStrike" baseline="0" dirty="0">
                <a:latin typeface="Times New Roman" panose="02020603050405020304" pitchFamily="18" charset="0"/>
              </a:rPr>
              <a:t>(</a:t>
            </a:r>
            <a:r>
              <a:rPr lang="es-MX" sz="1800" b="0" i="1" u="none" strike="noStrike" baseline="0" dirty="0">
                <a:latin typeface="Times New Roman" panose="02020603050405020304" pitchFamily="18" charset="0"/>
              </a:rPr>
              <a:t>x</a:t>
            </a:r>
            <a:r>
              <a:rPr lang="es-MX" sz="1800" b="0" i="0" u="none" strike="noStrike" baseline="0" dirty="0">
                <a:latin typeface="Times New Roman" panose="02020603050405020304" pitchFamily="18" charset="0"/>
              </a:rPr>
              <a:t>)=u</a:t>
            </a:r>
            <a:r>
              <a:rPr lang="es-MX" sz="900" b="0" i="1" u="none" strike="noStrike" baseline="0" dirty="0">
                <a:latin typeface="Times New Roman" panose="02020603050405020304" pitchFamily="18" charset="0"/>
              </a:rPr>
              <a:t> </a:t>
            </a:r>
            <a:r>
              <a:rPr lang="es-MX" sz="1800" b="0" i="1" u="none" strike="noStrike" dirty="0">
                <a:latin typeface="Times New Roman" panose="02020603050405020304" pitchFamily="18" charset="0"/>
              </a:rPr>
              <a:t>(x</a:t>
            </a:r>
            <a:r>
              <a:rPr lang="es-MX" sz="1800" b="0" i="1" u="none" strike="noStrike" baseline="0" dirty="0">
                <a:latin typeface="Times New Roman" panose="02020603050405020304" pitchFamily="18" charset="0"/>
              </a:rPr>
              <a:t>).</a:t>
            </a:r>
            <a:r>
              <a:rPr lang="es-MX" sz="1800" b="0" i="0" u="none" strike="noStrike" baseline="0" dirty="0">
                <a:latin typeface="MathematicalPi-Three"/>
              </a:rPr>
              <a:t> </a:t>
            </a:r>
            <a:r>
              <a:rPr lang="es-MX" sz="1800" b="0" i="1" u="none" strike="noStrike" baseline="0" dirty="0">
                <a:latin typeface="Times New Roman" panose="02020603050405020304" pitchFamily="18" charset="0"/>
              </a:rPr>
              <a:t>y</a:t>
            </a:r>
            <a:r>
              <a:rPr lang="es-MX" sz="800" b="0" i="0" u="none" strike="noStrike" baseline="0" dirty="0">
                <a:latin typeface="Times New Roman" panose="02020603050405020304" pitchFamily="18" charset="0"/>
              </a:rPr>
              <a:t>1</a:t>
            </a:r>
            <a:r>
              <a:rPr lang="es-MX" sz="1800" b="0" i="0" u="none" strike="noStrike" baseline="0" dirty="0">
                <a:latin typeface="Times New Roman" panose="02020603050405020304" pitchFamily="18" charset="0"/>
              </a:rPr>
              <a:t>(</a:t>
            </a:r>
            <a:r>
              <a:rPr lang="es-MX" sz="1800" b="0" i="1" u="none" strike="noStrike" baseline="0" dirty="0">
                <a:latin typeface="Times New Roman" panose="02020603050405020304" pitchFamily="18" charset="0"/>
              </a:rPr>
              <a:t>x</a:t>
            </a:r>
            <a:r>
              <a:rPr lang="es-MX" sz="1800" b="0" i="0" u="none" strike="noStrike" baseline="0" dirty="0">
                <a:latin typeface="Times New Roman" panose="02020603050405020304" pitchFamily="18" charset="0"/>
              </a:rPr>
              <a:t>)</a:t>
            </a:r>
            <a:endParaRPr lang="es-AR" dirty="0"/>
          </a:p>
        </p:txBody>
      </p:sp>
    </p:spTree>
    <p:extLst>
      <p:ext uri="{BB962C8B-B14F-4D97-AF65-F5344CB8AC3E}">
        <p14:creationId xmlns:p14="http://schemas.microsoft.com/office/powerpoint/2010/main" val="2803799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7</a:t>
            </a:fld>
            <a:endParaRPr lang="en-US" dirty="0"/>
          </a:p>
        </p:txBody>
      </p:sp>
      <p:sp>
        <p:nvSpPr>
          <p:cNvPr id="7" name="CuadroTexto 6">
            <a:extLst>
              <a:ext uri="{FF2B5EF4-FFF2-40B4-BE49-F238E27FC236}">
                <a16:creationId xmlns:a16="http://schemas.microsoft.com/office/drawing/2014/main" id="{C13609B0-8623-4215-B515-3927585CD1C0}"/>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ECUACIONES DIFERENCIALES DE </a:t>
            </a:r>
            <a:r>
              <a:rPr lang="es-MX" b="1" dirty="0">
                <a:solidFill>
                  <a:schemeClr val="accent5">
                    <a:lumMod val="75000"/>
                  </a:schemeClr>
                </a:solidFill>
                <a:latin typeface="Arial" panose="020B0604020202020204" pitchFamily="34" charset="0"/>
                <a:cs typeface="Arial" panose="020B0604020202020204" pitchFamily="34" charset="0"/>
              </a:rPr>
              <a:t>SEGUNDO</a:t>
            </a:r>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pic>
        <p:nvPicPr>
          <p:cNvPr id="6" name="Imagen 5">
            <a:extLst>
              <a:ext uri="{FF2B5EF4-FFF2-40B4-BE49-F238E27FC236}">
                <a16:creationId xmlns:a16="http://schemas.microsoft.com/office/drawing/2014/main" id="{DF7DB0AA-110D-4589-AFED-5B47B47E3F2E}"/>
              </a:ext>
            </a:extLst>
          </p:cNvPr>
          <p:cNvPicPr>
            <a:picLocks noChangeAspect="1"/>
          </p:cNvPicPr>
          <p:nvPr/>
        </p:nvPicPr>
        <p:blipFill>
          <a:blip r:embed="rId4"/>
          <a:stretch>
            <a:fillRect/>
          </a:stretch>
        </p:blipFill>
        <p:spPr>
          <a:xfrm>
            <a:off x="1272531" y="1156542"/>
            <a:ext cx="2520280" cy="249259"/>
          </a:xfrm>
          <a:prstGeom prst="rect">
            <a:avLst/>
          </a:prstGeom>
        </p:spPr>
      </p:pic>
      <p:pic>
        <p:nvPicPr>
          <p:cNvPr id="8" name="Imagen 7">
            <a:extLst>
              <a:ext uri="{FF2B5EF4-FFF2-40B4-BE49-F238E27FC236}">
                <a16:creationId xmlns:a16="http://schemas.microsoft.com/office/drawing/2014/main" id="{9C8C28AB-C1FE-4B0A-ADBB-2951C8E58C55}"/>
              </a:ext>
            </a:extLst>
          </p:cNvPr>
          <p:cNvPicPr>
            <a:picLocks noChangeAspect="1"/>
          </p:cNvPicPr>
          <p:nvPr/>
        </p:nvPicPr>
        <p:blipFill>
          <a:blip r:embed="rId5"/>
          <a:stretch>
            <a:fillRect/>
          </a:stretch>
        </p:blipFill>
        <p:spPr>
          <a:xfrm>
            <a:off x="395536" y="982338"/>
            <a:ext cx="737680" cy="408467"/>
          </a:xfrm>
          <a:prstGeom prst="rect">
            <a:avLst/>
          </a:prstGeom>
        </p:spPr>
      </p:pic>
      <p:pic>
        <p:nvPicPr>
          <p:cNvPr id="10" name="Imagen 9">
            <a:extLst>
              <a:ext uri="{FF2B5EF4-FFF2-40B4-BE49-F238E27FC236}">
                <a16:creationId xmlns:a16="http://schemas.microsoft.com/office/drawing/2014/main" id="{56031A3D-CF1A-4E1C-9AE7-845C03A02704}"/>
              </a:ext>
            </a:extLst>
          </p:cNvPr>
          <p:cNvPicPr>
            <a:picLocks noChangeAspect="1"/>
          </p:cNvPicPr>
          <p:nvPr/>
        </p:nvPicPr>
        <p:blipFill>
          <a:blip r:embed="rId6"/>
          <a:stretch>
            <a:fillRect/>
          </a:stretch>
        </p:blipFill>
        <p:spPr>
          <a:xfrm>
            <a:off x="3909231" y="1014920"/>
            <a:ext cx="2649516" cy="532501"/>
          </a:xfrm>
          <a:prstGeom prst="rect">
            <a:avLst/>
          </a:prstGeom>
        </p:spPr>
      </p:pic>
      <p:pic>
        <p:nvPicPr>
          <p:cNvPr id="12" name="Imagen 11">
            <a:extLst>
              <a:ext uri="{FF2B5EF4-FFF2-40B4-BE49-F238E27FC236}">
                <a16:creationId xmlns:a16="http://schemas.microsoft.com/office/drawing/2014/main" id="{A7A82D02-DF37-4DF0-81F3-53EDA108FFC2}"/>
              </a:ext>
            </a:extLst>
          </p:cNvPr>
          <p:cNvPicPr>
            <a:picLocks noChangeAspect="1"/>
          </p:cNvPicPr>
          <p:nvPr/>
        </p:nvPicPr>
        <p:blipFill>
          <a:blip r:embed="rId7"/>
          <a:stretch>
            <a:fillRect/>
          </a:stretch>
        </p:blipFill>
        <p:spPr>
          <a:xfrm>
            <a:off x="395536" y="1411472"/>
            <a:ext cx="4536504" cy="812641"/>
          </a:xfrm>
          <a:prstGeom prst="rect">
            <a:avLst/>
          </a:prstGeom>
        </p:spPr>
      </p:pic>
      <p:pic>
        <p:nvPicPr>
          <p:cNvPr id="15" name="Imagen 14">
            <a:extLst>
              <a:ext uri="{FF2B5EF4-FFF2-40B4-BE49-F238E27FC236}">
                <a16:creationId xmlns:a16="http://schemas.microsoft.com/office/drawing/2014/main" id="{31623DFB-FA53-411E-BF34-ABD60B9800C2}"/>
              </a:ext>
            </a:extLst>
          </p:cNvPr>
          <p:cNvPicPr>
            <a:picLocks noChangeAspect="1"/>
          </p:cNvPicPr>
          <p:nvPr/>
        </p:nvPicPr>
        <p:blipFill>
          <a:blip r:embed="rId8"/>
          <a:stretch>
            <a:fillRect/>
          </a:stretch>
        </p:blipFill>
        <p:spPr>
          <a:xfrm>
            <a:off x="538841" y="2291987"/>
            <a:ext cx="6740779" cy="1010054"/>
          </a:xfrm>
          <a:prstGeom prst="rect">
            <a:avLst/>
          </a:prstGeom>
        </p:spPr>
      </p:pic>
      <p:pic>
        <p:nvPicPr>
          <p:cNvPr id="17" name="Imagen 16">
            <a:extLst>
              <a:ext uri="{FF2B5EF4-FFF2-40B4-BE49-F238E27FC236}">
                <a16:creationId xmlns:a16="http://schemas.microsoft.com/office/drawing/2014/main" id="{73380EC3-67DD-4AB0-83F8-199A26B95826}"/>
              </a:ext>
            </a:extLst>
          </p:cNvPr>
          <p:cNvPicPr>
            <a:picLocks noChangeAspect="1"/>
          </p:cNvPicPr>
          <p:nvPr/>
        </p:nvPicPr>
        <p:blipFill rotWithShape="1">
          <a:blip r:embed="rId9"/>
          <a:srcRect b="20167"/>
          <a:stretch/>
        </p:blipFill>
        <p:spPr>
          <a:xfrm>
            <a:off x="683568" y="3254479"/>
            <a:ext cx="7704855" cy="2751398"/>
          </a:xfrm>
          <a:prstGeom prst="rect">
            <a:avLst/>
          </a:prstGeom>
        </p:spPr>
      </p:pic>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329DE01C-A91A-4749-AFE9-8E1A6C2DDF3C}"/>
                  </a:ext>
                </a:extLst>
              </p:cNvPr>
              <p:cNvSpPr txBox="1"/>
              <p:nvPr/>
            </p:nvSpPr>
            <p:spPr>
              <a:xfrm>
                <a:off x="2320690" y="6005877"/>
                <a:ext cx="43539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rPr>
                        <m:t>𝑦</m:t>
                      </m:r>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𝑦</m:t>
                          </m:r>
                        </m:e>
                        <m:sub>
                          <m:r>
                            <a:rPr lang="es-AR" b="0" i="1" smtClean="0">
                              <a:latin typeface="Cambria Math" panose="02040503050406030204" pitchFamily="18" charset="0"/>
                            </a:rPr>
                            <m:t>1</m:t>
                          </m:r>
                        </m:sub>
                      </m:sSub>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𝑦</m:t>
                          </m:r>
                        </m:e>
                        <m:sub>
                          <m:r>
                            <a:rPr lang="es-AR" b="0" i="1" smtClean="0">
                              <a:latin typeface="Cambria Math" panose="02040503050406030204" pitchFamily="18" charset="0"/>
                            </a:rPr>
                            <m:t>2</m:t>
                          </m:r>
                        </m:sub>
                      </m:sSub>
                      <m:r>
                        <a:rPr lang="es-AR" b="0" i="1" smtClean="0">
                          <a:latin typeface="Cambria Math" panose="02040503050406030204" pitchFamily="18" charset="0"/>
                        </a:rPr>
                        <m:t>=</m:t>
                      </m:r>
                      <m:sSup>
                        <m:sSupPr>
                          <m:ctrlPr>
                            <a:rPr lang="es-AR" b="0" i="1" smtClean="0">
                              <a:latin typeface="Cambria Math" panose="02040503050406030204" pitchFamily="18" charset="0"/>
                            </a:rPr>
                          </m:ctrlPr>
                        </m:sSupPr>
                        <m:e>
                          <m:r>
                            <a:rPr lang="es-AR" b="0" i="1" smtClean="0">
                              <a:latin typeface="Cambria Math" panose="02040503050406030204" pitchFamily="18" charset="0"/>
                            </a:rPr>
                            <m:t>𝑒</m:t>
                          </m:r>
                        </m:e>
                        <m:sup>
                          <m:r>
                            <a:rPr lang="es-AR" b="0" i="1" smtClean="0">
                              <a:latin typeface="Cambria Math" panose="02040503050406030204" pitchFamily="18" charset="0"/>
                              <a:ea typeface="Cambria Math" panose="02040503050406030204" pitchFamily="18" charset="0"/>
                            </a:rPr>
                            <m:t>𝛼</m:t>
                          </m:r>
                          <m:r>
                            <a:rPr lang="es-AR" b="0" i="1" smtClean="0">
                              <a:latin typeface="Cambria Math" panose="02040503050406030204" pitchFamily="18" charset="0"/>
                              <a:ea typeface="Cambria Math" panose="02040503050406030204" pitchFamily="18" charset="0"/>
                            </a:rPr>
                            <m:t>𝑥</m:t>
                          </m:r>
                        </m:sup>
                      </m:sSup>
                      <m:d>
                        <m:dPr>
                          <m:ctrlPr>
                            <a:rPr lang="es-AR" b="0" i="1" smtClean="0">
                              <a:latin typeface="Cambria Math" panose="02040503050406030204" pitchFamily="18" charset="0"/>
                            </a:rPr>
                          </m:ctrlPr>
                        </m:dPr>
                        <m:e>
                          <m:sSub>
                            <m:sSubPr>
                              <m:ctrlPr>
                                <a:rPr lang="es-AR" b="0" i="1" smtClean="0">
                                  <a:latin typeface="Cambria Math" panose="02040503050406030204" pitchFamily="18" charset="0"/>
                                </a:rPr>
                              </m:ctrlPr>
                            </m:sSubPr>
                            <m:e>
                              <m:r>
                                <a:rPr lang="es-AR" b="0" i="1" smtClean="0">
                                  <a:latin typeface="Cambria Math" panose="02040503050406030204" pitchFamily="18" charset="0"/>
                                </a:rPr>
                                <m:t>𝑐</m:t>
                              </m:r>
                            </m:e>
                            <m:sub>
                              <m:r>
                                <a:rPr lang="es-AR" b="0" i="1" smtClean="0">
                                  <a:latin typeface="Cambria Math" panose="02040503050406030204" pitchFamily="18" charset="0"/>
                                </a:rPr>
                                <m:t>1</m:t>
                              </m:r>
                            </m:sub>
                          </m:sSub>
                          <m:r>
                            <m:rPr>
                              <m:sty m:val="p"/>
                            </m:rPr>
                            <a:rPr lang="es-AR" b="0" i="0" smtClean="0">
                              <a:latin typeface="Cambria Math" panose="02040503050406030204" pitchFamily="18" charset="0"/>
                            </a:rPr>
                            <m:t>cos</m:t>
                          </m:r>
                          <m:r>
                            <a:rPr lang="es-AR" b="0" i="1" smtClean="0">
                              <a:latin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𝛽</m:t>
                          </m:r>
                          <m:r>
                            <a:rPr lang="es-AR" b="0" i="1" smtClean="0">
                              <a:latin typeface="Cambria Math" panose="02040503050406030204" pitchFamily="18" charset="0"/>
                              <a:ea typeface="Cambria Math" panose="02040503050406030204" pitchFamily="18" charset="0"/>
                            </a:rPr>
                            <m:t>𝑥</m:t>
                          </m:r>
                        </m:e>
                      </m:d>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𝑐</m:t>
                          </m:r>
                        </m:e>
                        <m:sub>
                          <m:r>
                            <a:rPr lang="es-AR" b="0" i="1" smtClean="0">
                              <a:latin typeface="Cambria Math" panose="02040503050406030204" pitchFamily="18" charset="0"/>
                            </a:rPr>
                            <m:t>2</m:t>
                          </m:r>
                        </m:sub>
                      </m:sSub>
                      <m:r>
                        <a:rPr lang="es-AR" b="0" i="1" smtClean="0">
                          <a:latin typeface="Cambria Math" panose="02040503050406030204" pitchFamily="18" charset="0"/>
                        </a:rPr>
                        <m:t>𝑠𝑒𝑛</m:t>
                      </m:r>
                      <m:r>
                        <a:rPr lang="es-AR" b="0" i="1" smtClean="0">
                          <a:latin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𝛽</m:t>
                      </m:r>
                      <m:r>
                        <a:rPr lang="es-AR" b="0" i="1" smtClean="0">
                          <a:latin typeface="Cambria Math" panose="02040503050406030204" pitchFamily="18" charset="0"/>
                          <a:ea typeface="Cambria Math" panose="02040503050406030204" pitchFamily="18" charset="0"/>
                        </a:rPr>
                        <m:t>𝑥</m:t>
                      </m:r>
                      <m:r>
                        <a:rPr lang="es-AR" b="0" i="1" smtClean="0">
                          <a:latin typeface="Cambria Math" panose="02040503050406030204" pitchFamily="18" charset="0"/>
                          <a:ea typeface="Cambria Math" panose="02040503050406030204" pitchFamily="18" charset="0"/>
                        </a:rPr>
                        <m:t>))</m:t>
                      </m:r>
                    </m:oMath>
                  </m:oMathPara>
                </a14:m>
                <a:endParaRPr lang="es-AR" dirty="0"/>
              </a:p>
            </p:txBody>
          </p:sp>
        </mc:Choice>
        <mc:Fallback xmlns="">
          <p:sp>
            <p:nvSpPr>
              <p:cNvPr id="4" name="CuadroTexto 3">
                <a:extLst>
                  <a:ext uri="{FF2B5EF4-FFF2-40B4-BE49-F238E27FC236}">
                    <a16:creationId xmlns:a16="http://schemas.microsoft.com/office/drawing/2014/main" id="{329DE01C-A91A-4749-AFE9-8E1A6C2DDF3C}"/>
                  </a:ext>
                </a:extLst>
              </p:cNvPr>
              <p:cNvSpPr txBox="1">
                <a:spLocks noRot="1" noChangeAspect="1" noMove="1" noResize="1" noEditPoints="1" noAdjustHandles="1" noChangeArrowheads="1" noChangeShapeType="1" noTextEdit="1"/>
              </p:cNvSpPr>
              <p:nvPr/>
            </p:nvSpPr>
            <p:spPr>
              <a:xfrm>
                <a:off x="2320690" y="6005877"/>
                <a:ext cx="4353949" cy="276999"/>
              </a:xfrm>
              <a:prstGeom prst="rect">
                <a:avLst/>
              </a:prstGeom>
              <a:blipFill>
                <a:blip r:embed="rId10"/>
                <a:stretch>
                  <a:fillRect l="-840" t="-2174" r="-1541" b="-32609"/>
                </a:stretch>
              </a:blipFill>
            </p:spPr>
            <p:txBody>
              <a:bodyPr/>
              <a:lstStyle/>
              <a:p>
                <a:r>
                  <a:rPr lang="es-AR">
                    <a:noFill/>
                  </a:rPr>
                  <a:t> </a:t>
                </a:r>
              </a:p>
            </p:txBody>
          </p:sp>
        </mc:Fallback>
      </mc:AlternateContent>
      <p:sp>
        <p:nvSpPr>
          <p:cNvPr id="9" name="Rectángulo 8">
            <a:extLst>
              <a:ext uri="{FF2B5EF4-FFF2-40B4-BE49-F238E27FC236}">
                <a16:creationId xmlns:a16="http://schemas.microsoft.com/office/drawing/2014/main" id="{5582385F-657A-42A7-ABB0-450050F0027C}"/>
              </a:ext>
            </a:extLst>
          </p:cNvPr>
          <p:cNvSpPr/>
          <p:nvPr/>
        </p:nvSpPr>
        <p:spPr>
          <a:xfrm>
            <a:off x="2195736" y="6005877"/>
            <a:ext cx="4536504" cy="3754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617961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8</a:t>
            </a:fld>
            <a:endParaRPr lang="en-US" dirty="0"/>
          </a:p>
        </p:txBody>
      </p:sp>
      <p:sp>
        <p:nvSpPr>
          <p:cNvPr id="7" name="CuadroTexto 6">
            <a:extLst>
              <a:ext uri="{FF2B5EF4-FFF2-40B4-BE49-F238E27FC236}">
                <a16:creationId xmlns:a16="http://schemas.microsoft.com/office/drawing/2014/main" id="{C13609B0-8623-4215-B515-3927585CD1C0}"/>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ECUACIONES DIFERENCIALES DE </a:t>
            </a:r>
            <a:r>
              <a:rPr lang="es-MX" b="1" dirty="0">
                <a:solidFill>
                  <a:schemeClr val="accent5">
                    <a:lumMod val="75000"/>
                  </a:schemeClr>
                </a:solidFill>
                <a:latin typeface="Arial" panose="020B0604020202020204" pitchFamily="34" charset="0"/>
                <a:cs typeface="Arial" panose="020B0604020202020204" pitchFamily="34" charset="0"/>
              </a:rPr>
              <a:t>SEGUNDO</a:t>
            </a:r>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pic>
        <p:nvPicPr>
          <p:cNvPr id="3" name="Imagen 2">
            <a:extLst>
              <a:ext uri="{FF2B5EF4-FFF2-40B4-BE49-F238E27FC236}">
                <a16:creationId xmlns:a16="http://schemas.microsoft.com/office/drawing/2014/main" id="{1875D2DE-1B35-4B13-9A0D-9ABCC6C95A2C}"/>
              </a:ext>
            </a:extLst>
          </p:cNvPr>
          <p:cNvPicPr>
            <a:picLocks noChangeAspect="1"/>
          </p:cNvPicPr>
          <p:nvPr/>
        </p:nvPicPr>
        <p:blipFill>
          <a:blip r:embed="rId4"/>
          <a:stretch>
            <a:fillRect/>
          </a:stretch>
        </p:blipFill>
        <p:spPr>
          <a:xfrm>
            <a:off x="467544" y="732212"/>
            <a:ext cx="7344816" cy="2983558"/>
          </a:xfrm>
          <a:prstGeom prst="rect">
            <a:avLst/>
          </a:prstGeom>
        </p:spPr>
      </p:pic>
      <p:sp>
        <p:nvSpPr>
          <p:cNvPr id="4" name="Rectángulo 3">
            <a:extLst>
              <a:ext uri="{FF2B5EF4-FFF2-40B4-BE49-F238E27FC236}">
                <a16:creationId xmlns:a16="http://schemas.microsoft.com/office/drawing/2014/main" id="{360F2EE7-EB24-4FDF-8DEB-871E36DF370A}"/>
              </a:ext>
            </a:extLst>
          </p:cNvPr>
          <p:cNvSpPr/>
          <p:nvPr/>
        </p:nvSpPr>
        <p:spPr>
          <a:xfrm>
            <a:off x="7452320" y="3429000"/>
            <a:ext cx="692484" cy="335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ángulo 5">
            <a:extLst>
              <a:ext uri="{FF2B5EF4-FFF2-40B4-BE49-F238E27FC236}">
                <a16:creationId xmlns:a16="http://schemas.microsoft.com/office/drawing/2014/main" id="{2BE765F1-B53A-471F-881A-7A51942AB400}"/>
              </a:ext>
            </a:extLst>
          </p:cNvPr>
          <p:cNvSpPr/>
          <p:nvPr/>
        </p:nvSpPr>
        <p:spPr>
          <a:xfrm>
            <a:off x="1259632" y="732212"/>
            <a:ext cx="288032"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CuadroTexto 9">
            <a:extLst>
              <a:ext uri="{FF2B5EF4-FFF2-40B4-BE49-F238E27FC236}">
                <a16:creationId xmlns:a16="http://schemas.microsoft.com/office/drawing/2014/main" id="{095D14BC-1378-4E0D-A547-30AE1FC6E0A9}"/>
              </a:ext>
            </a:extLst>
          </p:cNvPr>
          <p:cNvSpPr txBox="1"/>
          <p:nvPr/>
        </p:nvSpPr>
        <p:spPr>
          <a:xfrm>
            <a:off x="432954" y="3933056"/>
            <a:ext cx="8027477" cy="1600438"/>
          </a:xfrm>
          <a:prstGeom prst="rect">
            <a:avLst/>
          </a:prstGeom>
          <a:noFill/>
        </p:spPr>
        <p:txBody>
          <a:bodyPr wrap="square">
            <a:spAutoFit/>
          </a:bodyPr>
          <a:lstStyle/>
          <a:p>
            <a:pPr algn="l"/>
            <a:r>
              <a:rPr lang="es-MX" sz="1600" b="1" i="0" u="none" strike="noStrike" baseline="0" dirty="0">
                <a:solidFill>
                  <a:schemeClr val="accent2">
                    <a:lumMod val="50000"/>
                  </a:schemeClr>
                </a:solidFill>
                <a:latin typeface="Times New Roman" panose="02020603050405020304" pitchFamily="18" charset="0"/>
                <a:cs typeface="Times New Roman" panose="02020603050405020304" pitchFamily="18" charset="0"/>
              </a:rPr>
              <a:t>PROBLEMAS DE VALOR INICIAL (PVI) Y VALOR FRONTERA (PVF)</a:t>
            </a:r>
          </a:p>
          <a:p>
            <a:pPr algn="just"/>
            <a:r>
              <a:rPr lang="es-MX" sz="1600" b="0" i="0" u="none" strike="noStrike" baseline="0" dirty="0">
                <a:solidFill>
                  <a:srgbClr val="000000"/>
                </a:solidFill>
                <a:latin typeface="Times New Roman" panose="02020603050405020304" pitchFamily="18" charset="0"/>
                <a:cs typeface="Times New Roman" panose="02020603050405020304" pitchFamily="18" charset="0"/>
              </a:rPr>
              <a:t>Para obtener una solución única de una ecuación diferencial lineal de primer orden, fue suficiente especificar el valor de la solución en un punto específico</a:t>
            </a:r>
            <a:r>
              <a:rPr lang="es-MX" sz="1600" b="0" i="1" u="none" strike="noStrike" baseline="0" dirty="0">
                <a:solidFill>
                  <a:srgbClr val="000000"/>
                </a:solidFill>
                <a:latin typeface="Times New Roman" panose="02020603050405020304" pitchFamily="18" charset="0"/>
                <a:cs typeface="Times New Roman" panose="02020603050405020304" pitchFamily="18" charset="0"/>
              </a:rPr>
              <a:t>(x</a:t>
            </a:r>
            <a:r>
              <a:rPr lang="es-MX" sz="1600" b="0" i="1" u="none" strike="noStrike" baseline="-25000" dirty="0">
                <a:solidFill>
                  <a:srgbClr val="000000"/>
                </a:solidFill>
                <a:latin typeface="Times New Roman" panose="02020603050405020304" pitchFamily="18" charset="0"/>
                <a:cs typeface="Times New Roman" panose="02020603050405020304" pitchFamily="18" charset="0"/>
              </a:rPr>
              <a:t>0</a:t>
            </a:r>
            <a:r>
              <a:rPr lang="es-MX" sz="1600" b="0" i="1" u="none" strike="noStrike" baseline="0" dirty="0">
                <a:solidFill>
                  <a:srgbClr val="000000"/>
                </a:solidFill>
                <a:latin typeface="Times New Roman" panose="02020603050405020304" pitchFamily="18" charset="0"/>
                <a:cs typeface="Times New Roman" panose="02020603050405020304" pitchFamily="18" charset="0"/>
              </a:rPr>
              <a:t>;y</a:t>
            </a:r>
            <a:r>
              <a:rPr lang="es-MX" sz="1600" b="0" i="1" u="none" strike="noStrike" baseline="-25000" dirty="0">
                <a:solidFill>
                  <a:srgbClr val="000000"/>
                </a:solidFill>
                <a:latin typeface="Times New Roman" panose="02020603050405020304" pitchFamily="18" charset="0"/>
                <a:cs typeface="Times New Roman" panose="02020603050405020304" pitchFamily="18" charset="0"/>
              </a:rPr>
              <a:t>0</a:t>
            </a:r>
            <a:r>
              <a:rPr lang="es-MX" sz="1600" b="0" i="1" u="none" strike="noStrike" baseline="0" dirty="0">
                <a:solidFill>
                  <a:srgbClr val="000000"/>
                </a:solidFill>
                <a:latin typeface="Times New Roman" panose="02020603050405020304" pitchFamily="18" charset="0"/>
                <a:cs typeface="Times New Roman" panose="02020603050405020304" pitchFamily="18" charset="0"/>
              </a:rPr>
              <a:t>). </a:t>
            </a:r>
            <a:r>
              <a:rPr lang="es-MX" sz="1600" dirty="0">
                <a:solidFill>
                  <a:srgbClr val="000000"/>
                </a:solidFill>
                <a:latin typeface="Times New Roman" panose="02020603050405020304" pitchFamily="18" charset="0"/>
                <a:cs typeface="Times New Roman" panose="02020603050405020304" pitchFamily="18" charset="0"/>
              </a:rPr>
              <a:t>Dado que, </a:t>
            </a:r>
            <a:r>
              <a:rPr lang="es-MX" sz="1600" b="0" i="0" u="none" strike="noStrike" baseline="0" dirty="0">
                <a:solidFill>
                  <a:srgbClr val="000000"/>
                </a:solidFill>
                <a:latin typeface="Times New Roman" panose="02020603050405020304" pitchFamily="18" charset="0"/>
                <a:cs typeface="Times New Roman" panose="02020603050405020304" pitchFamily="18" charset="0"/>
              </a:rPr>
              <a:t> la solución general de una ecuación diferencial de segundo orden tiene dos constantes arbitrarias, es necesario especificar </a:t>
            </a:r>
            <a:r>
              <a:rPr lang="es-AR" sz="1600" b="0" i="0" u="none" strike="noStrike" baseline="0" dirty="0">
                <a:solidFill>
                  <a:srgbClr val="000000"/>
                </a:solidFill>
                <a:latin typeface="Times New Roman" panose="02020603050405020304" pitchFamily="18" charset="0"/>
                <a:cs typeface="Times New Roman" panose="02020603050405020304" pitchFamily="18" charset="0"/>
              </a:rPr>
              <a:t>dos condiciones:</a:t>
            </a:r>
          </a:p>
          <a:p>
            <a:pPr algn="ctr"/>
            <a:r>
              <a:rPr lang="es-MX" sz="1800" b="0" i="1" u="none" strike="noStrike" baseline="0" dirty="0">
                <a:latin typeface="TimesNewRomanPS-Italic"/>
              </a:rPr>
              <a:t>y</a:t>
            </a:r>
            <a:r>
              <a:rPr lang="es-MX" sz="1800" b="0" i="0" u="none" strike="noStrike" baseline="0" dirty="0">
                <a:latin typeface="TimesNewRomanPS"/>
              </a:rPr>
              <a:t>(</a:t>
            </a:r>
            <a:r>
              <a:rPr lang="es-MX" sz="1800" b="0" i="1" u="none" strike="noStrike" baseline="0" dirty="0">
                <a:latin typeface="TimesNewRomanPS-Italic"/>
              </a:rPr>
              <a:t>x</a:t>
            </a:r>
            <a:r>
              <a:rPr lang="es-MX" sz="1800" b="0" i="0" u="none" strike="noStrike" baseline="-25000" dirty="0">
                <a:latin typeface="TimesNewRomanPS"/>
              </a:rPr>
              <a:t>0</a:t>
            </a:r>
            <a:r>
              <a:rPr lang="es-MX" sz="1800" b="0" i="0" u="none" strike="noStrike" baseline="0" dirty="0">
                <a:latin typeface="TimesNewRomanPS"/>
              </a:rPr>
              <a:t>) </a:t>
            </a:r>
            <a:r>
              <a:rPr lang="es-MX" dirty="0">
                <a:latin typeface="WWPI01"/>
              </a:rPr>
              <a:t>=</a:t>
            </a:r>
            <a:r>
              <a:rPr lang="es-MX" sz="1800" b="0" i="0" u="none" strike="noStrike" baseline="0" dirty="0">
                <a:latin typeface="WWPI01"/>
              </a:rPr>
              <a:t> </a:t>
            </a:r>
            <a:r>
              <a:rPr lang="es-MX" sz="1800" b="0" i="1" u="none" strike="noStrike" baseline="0" dirty="0">
                <a:latin typeface="TimesNewRomanPS-Italic"/>
              </a:rPr>
              <a:t>y</a:t>
            </a:r>
            <a:r>
              <a:rPr lang="es-MX" sz="1800" b="0" i="0" u="none" strike="noStrike" baseline="-25000" dirty="0">
                <a:latin typeface="TimesNewRomanPS"/>
              </a:rPr>
              <a:t>0</a:t>
            </a:r>
            <a:r>
              <a:rPr lang="es-MX" dirty="0">
                <a:latin typeface="TimesNewRomanPS"/>
              </a:rPr>
              <a:t>; </a:t>
            </a:r>
            <a:r>
              <a:rPr lang="es-MX" sz="1800" b="0" i="0" u="none" strike="noStrike" baseline="0" dirty="0">
                <a:latin typeface="TimesNewRomanPS"/>
              </a:rPr>
              <a:t> </a:t>
            </a:r>
            <a:r>
              <a:rPr lang="es-MX" sz="1800" b="0" i="1" u="none" strike="noStrike" baseline="0" dirty="0">
                <a:latin typeface="TimesNewRomanPS-Italic"/>
              </a:rPr>
              <a:t>y</a:t>
            </a:r>
            <a:r>
              <a:rPr lang="es-MX" sz="1800" b="0" i="1" u="none" strike="noStrike" baseline="0" dirty="0">
                <a:latin typeface="WWPI01"/>
              </a:rPr>
              <a:t>´</a:t>
            </a:r>
            <a:r>
              <a:rPr lang="es-MX" sz="1800" b="0" i="0" u="none" strike="noStrike" baseline="0" dirty="0">
                <a:latin typeface="TimesNewRomanPS"/>
              </a:rPr>
              <a:t>(</a:t>
            </a:r>
            <a:r>
              <a:rPr lang="es-MX" sz="1800" b="0" i="1" u="none" strike="noStrike" baseline="0" dirty="0">
                <a:latin typeface="TimesNewRomanPS-Italic"/>
              </a:rPr>
              <a:t>x</a:t>
            </a:r>
            <a:r>
              <a:rPr lang="es-MX" sz="1800" b="0" i="0" u="none" strike="noStrike" baseline="-25000" dirty="0">
                <a:latin typeface="TimesNewRomanPS"/>
              </a:rPr>
              <a:t>0</a:t>
            </a:r>
            <a:r>
              <a:rPr lang="es-MX" sz="1800" b="0" i="0" u="none" strike="noStrike" baseline="0" dirty="0">
                <a:latin typeface="TimesNewRomanPS"/>
              </a:rPr>
              <a:t>) </a:t>
            </a:r>
            <a:r>
              <a:rPr lang="es-MX" dirty="0">
                <a:latin typeface="WWPI01"/>
              </a:rPr>
              <a:t>=</a:t>
            </a:r>
            <a:r>
              <a:rPr lang="es-MX" sz="1800" b="0" i="0" u="none" strike="noStrike" baseline="0" dirty="0">
                <a:latin typeface="WWPI01"/>
              </a:rPr>
              <a:t> </a:t>
            </a:r>
            <a:r>
              <a:rPr lang="es-MX" sz="1800" b="0" i="1" u="none" strike="noStrike" baseline="0" dirty="0">
                <a:latin typeface="TimesNewRomanPS-Italic"/>
              </a:rPr>
              <a:t>y</a:t>
            </a:r>
            <a:r>
              <a:rPr lang="es-MX" sz="1800" b="0" i="1" u="none" strike="noStrike" baseline="-25000" dirty="0">
                <a:latin typeface="TimesNewRomanPS-Italic"/>
              </a:rPr>
              <a:t>1</a:t>
            </a:r>
            <a:r>
              <a:rPr lang="es-MX" sz="1800" b="0" i="1" u="none" strike="noStrike" baseline="0" dirty="0">
                <a:latin typeface="TimesNewRomanPS-Italic"/>
              </a:rPr>
              <a:t>.</a:t>
            </a:r>
            <a:endParaRPr lang="es-A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29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áfico 12" descr="Lápices con virutas">
            <a:extLst>
              <a:ext uri="{FF2B5EF4-FFF2-40B4-BE49-F238E27FC236}">
                <a16:creationId xmlns:a16="http://schemas.microsoft.com/office/drawing/2014/main" id="{D77D74CD-811E-4B12-8CE0-C1E9501A32A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4804" y="342742"/>
            <a:ext cx="1029013" cy="1029013"/>
          </a:xfrm>
          <a:prstGeom prst="rect">
            <a:avLst/>
          </a:prstGeom>
        </p:spPr>
      </p:pic>
      <p:sp>
        <p:nvSpPr>
          <p:cNvPr id="5" name="Marcador de número de diapositiva 4">
            <a:extLst>
              <a:ext uri="{FF2B5EF4-FFF2-40B4-BE49-F238E27FC236}">
                <a16:creationId xmlns:a16="http://schemas.microsoft.com/office/drawing/2014/main" id="{1990B492-776E-4C2B-AD83-241801AC7242}"/>
              </a:ext>
            </a:extLst>
          </p:cNvPr>
          <p:cNvSpPr>
            <a:spLocks noGrp="1"/>
          </p:cNvSpPr>
          <p:nvPr>
            <p:ph type="sldNum" sz="quarter" idx="12"/>
          </p:nvPr>
        </p:nvSpPr>
        <p:spPr>
          <a:xfrm>
            <a:off x="8659310" y="6093624"/>
            <a:ext cx="409433" cy="435022"/>
          </a:xfrm>
        </p:spPr>
        <p:txBody>
          <a:bodyPr/>
          <a:lstStyle/>
          <a:p>
            <a:fld id="{9D4AEF59-F28E-467C-9EA3-92D1CFAD475A}" type="slidenum">
              <a:rPr lang="en-US" smtClean="0"/>
              <a:t>9</a:t>
            </a:fld>
            <a:endParaRPr lang="en-US" dirty="0"/>
          </a:p>
        </p:txBody>
      </p:sp>
      <p:sp>
        <p:nvSpPr>
          <p:cNvPr id="7" name="CuadroTexto 6">
            <a:extLst>
              <a:ext uri="{FF2B5EF4-FFF2-40B4-BE49-F238E27FC236}">
                <a16:creationId xmlns:a16="http://schemas.microsoft.com/office/drawing/2014/main" id="{C13609B0-8623-4215-B515-3927585CD1C0}"/>
              </a:ext>
            </a:extLst>
          </p:cNvPr>
          <p:cNvSpPr txBox="1"/>
          <p:nvPr/>
        </p:nvSpPr>
        <p:spPr>
          <a:xfrm>
            <a:off x="323528" y="314322"/>
            <a:ext cx="7704856" cy="369332"/>
          </a:xfrm>
          <a:prstGeom prst="rect">
            <a:avLst/>
          </a:prstGeom>
          <a:noFill/>
        </p:spPr>
        <p:txBody>
          <a:bodyPr wrap="square" rtlCol="0">
            <a:spAutoFit/>
          </a:bodyPr>
          <a:lstStyle/>
          <a:p>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ECUACIONES DIFERENCIALES DE </a:t>
            </a:r>
            <a:r>
              <a:rPr lang="es-MX" b="1" dirty="0">
                <a:solidFill>
                  <a:schemeClr val="accent5">
                    <a:lumMod val="75000"/>
                  </a:schemeClr>
                </a:solidFill>
                <a:latin typeface="Arial" panose="020B0604020202020204" pitchFamily="34" charset="0"/>
                <a:cs typeface="Arial" panose="020B0604020202020204" pitchFamily="34" charset="0"/>
              </a:rPr>
              <a:t>SEGUNDO</a:t>
            </a:r>
            <a:r>
              <a:rPr lang="es-MX" b="1" i="0" u="none" strike="noStrike" baseline="0" dirty="0">
                <a:solidFill>
                  <a:schemeClr val="accent5">
                    <a:lumMod val="75000"/>
                  </a:schemeClr>
                </a:solidFill>
                <a:latin typeface="Arial" panose="020B0604020202020204" pitchFamily="34" charset="0"/>
                <a:cs typeface="Arial" panose="020B0604020202020204" pitchFamily="34" charset="0"/>
              </a:rPr>
              <a:t> ORDEN</a:t>
            </a:r>
            <a:endParaRPr lang="es-AR" dirty="0">
              <a:solidFill>
                <a:schemeClr val="accent5">
                  <a:lumMod val="75000"/>
                </a:schemeClr>
              </a:solidFill>
              <a:latin typeface="Arial" panose="020B0604020202020204" pitchFamily="34" charset="0"/>
              <a:ea typeface="Calibri" panose="020F0502020204030204" pitchFamily="34" charset="0"/>
              <a:cs typeface="Arial" panose="020B0604020202020204" pitchFamily="34" charset="0"/>
            </a:endParaRPr>
          </a:p>
        </p:txBody>
      </p:sp>
      <p:pic>
        <p:nvPicPr>
          <p:cNvPr id="3" name="Imagen 2">
            <a:extLst>
              <a:ext uri="{FF2B5EF4-FFF2-40B4-BE49-F238E27FC236}">
                <a16:creationId xmlns:a16="http://schemas.microsoft.com/office/drawing/2014/main" id="{2F006EB4-CE38-47C5-800D-A43C4DBD73D7}"/>
              </a:ext>
            </a:extLst>
          </p:cNvPr>
          <p:cNvPicPr>
            <a:picLocks noChangeAspect="1"/>
          </p:cNvPicPr>
          <p:nvPr/>
        </p:nvPicPr>
        <p:blipFill>
          <a:blip r:embed="rId4"/>
          <a:stretch>
            <a:fillRect/>
          </a:stretch>
        </p:blipFill>
        <p:spPr>
          <a:xfrm>
            <a:off x="251520" y="716167"/>
            <a:ext cx="6712663" cy="5471811"/>
          </a:xfrm>
          <a:prstGeom prst="rect">
            <a:avLst/>
          </a:prstGeom>
        </p:spPr>
      </p:pic>
      <p:pic>
        <p:nvPicPr>
          <p:cNvPr id="6" name="Imagen 5">
            <a:extLst>
              <a:ext uri="{FF2B5EF4-FFF2-40B4-BE49-F238E27FC236}">
                <a16:creationId xmlns:a16="http://schemas.microsoft.com/office/drawing/2014/main" id="{54D862F6-F274-41FE-8AF9-1247CECD75CD}"/>
              </a:ext>
            </a:extLst>
          </p:cNvPr>
          <p:cNvPicPr>
            <a:picLocks noChangeAspect="1"/>
          </p:cNvPicPr>
          <p:nvPr/>
        </p:nvPicPr>
        <p:blipFill>
          <a:blip r:embed="rId5"/>
          <a:stretch>
            <a:fillRect/>
          </a:stretch>
        </p:blipFill>
        <p:spPr>
          <a:xfrm>
            <a:off x="6207157" y="2315151"/>
            <a:ext cx="2861586" cy="2556461"/>
          </a:xfrm>
          <a:prstGeom prst="rect">
            <a:avLst/>
          </a:prstGeom>
        </p:spPr>
      </p:pic>
    </p:spTree>
    <p:extLst>
      <p:ext uri="{BB962C8B-B14F-4D97-AF65-F5344CB8AC3E}">
        <p14:creationId xmlns:p14="http://schemas.microsoft.com/office/powerpoint/2010/main" val="245882743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6FD085B29875249822764A38C5F63B6" ma:contentTypeVersion="9" ma:contentTypeDescription="Create a new document." ma:contentTypeScope="" ma:versionID="4918dba928fa21087b0cc15946e9af75">
  <xsd:schema xmlns:xsd="http://www.w3.org/2001/XMLSchema" xmlns:xs="http://www.w3.org/2001/XMLSchema" xmlns:p="http://schemas.microsoft.com/office/2006/metadata/properties" xmlns:ns2="c7701c16-9229-4666-8378-fc9580d977d0" xmlns:ns3="0c2f789d-87d1-4dc9-9a51-1fd80dd83c97" targetNamespace="http://schemas.microsoft.com/office/2006/metadata/properties" ma:root="true" ma:fieldsID="e54d778eab4ad9e59304b9162d21ca12" ns2:_="" ns3:_="">
    <xsd:import namespace="c7701c16-9229-4666-8378-fc9580d977d0"/>
    <xsd:import namespace="0c2f789d-87d1-4dc9-9a51-1fd80dd83c9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LengthInSeconds" minOccurs="0"/>
                <xsd:element ref="ns2:MediaServiceObjectDetectorVersions"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701c16-9229-4666-8378-fc9580d977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c2f789d-87d1-4dc9-9a51-1fd80dd83c9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0c2f789d-87d1-4dc9-9a51-1fd80dd83c97">
      <UserInfo>
        <DisplayName>BEJARSKY VERONICA LETICIA</DisplayName>
        <AccountId>2618</AccountId>
        <AccountType/>
      </UserInfo>
    </SharedWithUsers>
  </documentManagement>
</p:properties>
</file>

<file path=customXml/itemProps1.xml><?xml version="1.0" encoding="utf-8"?>
<ds:datastoreItem xmlns:ds="http://schemas.openxmlformats.org/officeDocument/2006/customXml" ds:itemID="{CC046307-F466-492D-972E-C19B5E321594}">
  <ds:schemaRefs>
    <ds:schemaRef ds:uri="http://schemas.microsoft.com/sharepoint/v3/contenttype/forms"/>
  </ds:schemaRefs>
</ds:datastoreItem>
</file>

<file path=customXml/itemProps2.xml><?xml version="1.0" encoding="utf-8"?>
<ds:datastoreItem xmlns:ds="http://schemas.openxmlformats.org/officeDocument/2006/customXml" ds:itemID="{7ECB8F8B-5A9D-4651-A679-8CC3907AC6EE}"/>
</file>

<file path=customXml/itemProps3.xml><?xml version="1.0" encoding="utf-8"?>
<ds:datastoreItem xmlns:ds="http://schemas.openxmlformats.org/officeDocument/2006/customXml" ds:itemID="{97DA4D1D-5356-4373-AA12-4ABBCA514080}">
  <ds:schemaRefs>
    <ds:schemaRef ds:uri="http://schemas.microsoft.com/office/2006/metadata/properties"/>
    <ds:schemaRef ds:uri="http://schemas.microsoft.com/office/infopath/2007/PartnerControls"/>
    <ds:schemaRef ds:uri="1d7875e3-742a-43a4-8e07-d31e00d55eab"/>
  </ds:schemaRefs>
</ds:datastoreItem>
</file>

<file path=docProps/app.xml><?xml version="1.0" encoding="utf-8"?>
<Properties xmlns="http://schemas.openxmlformats.org/officeDocument/2006/extended-properties" xmlns:vt="http://schemas.openxmlformats.org/officeDocument/2006/docPropsVTypes">
  <Template/>
  <TotalTime>8291</TotalTime>
  <Words>2893</Words>
  <Application>Microsoft Office PowerPoint</Application>
  <PresentationFormat>Presentación en pantalla (4:3)</PresentationFormat>
  <Paragraphs>240</Paragraphs>
  <Slides>28</Slides>
  <Notes>0</Notes>
  <HiddenSlides>0</HiddenSlides>
  <MMClips>0</MMClips>
  <ScaleCrop>false</ScaleCrop>
  <HeadingPairs>
    <vt:vector size="8" baseType="variant">
      <vt:variant>
        <vt:lpstr>Fuentes usadas</vt:lpstr>
      </vt:variant>
      <vt:variant>
        <vt:i4>15</vt:i4>
      </vt:variant>
      <vt:variant>
        <vt:lpstr>Tema</vt:lpstr>
      </vt:variant>
      <vt:variant>
        <vt:i4>1</vt:i4>
      </vt:variant>
      <vt:variant>
        <vt:lpstr>Servidores OLE incrustados</vt:lpstr>
      </vt:variant>
      <vt:variant>
        <vt:i4>1</vt:i4>
      </vt:variant>
      <vt:variant>
        <vt:lpstr>Títulos de diapositiva</vt:lpstr>
      </vt:variant>
      <vt:variant>
        <vt:i4>28</vt:i4>
      </vt:variant>
    </vt:vector>
  </HeadingPairs>
  <TitlesOfParts>
    <vt:vector size="45" baseType="lpstr">
      <vt:lpstr>Arial</vt:lpstr>
      <vt:lpstr>Bembo</vt:lpstr>
      <vt:lpstr>Calibri</vt:lpstr>
      <vt:lpstr>Calibri Light</vt:lpstr>
      <vt:lpstr>Cambria Math</vt:lpstr>
      <vt:lpstr>Constantia</vt:lpstr>
      <vt:lpstr>MathematicalPi-Three</vt:lpstr>
      <vt:lpstr>OfficinaSans-Bold</vt:lpstr>
      <vt:lpstr>Optr2k</vt:lpstr>
      <vt:lpstr>Times New Roman</vt:lpstr>
      <vt:lpstr>TimesNewRomanPS</vt:lpstr>
      <vt:lpstr>TimesNewRomanPS-Bold</vt:lpstr>
      <vt:lpstr>TimesNewRomanPS-Italic</vt:lpstr>
      <vt:lpstr>Wingdings</vt:lpstr>
      <vt:lpstr>WWPI01</vt:lpstr>
      <vt:lpstr>Tema de Office</vt:lpstr>
      <vt:lpstr>Bitmap Image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Matemático I</dc:title>
  <dc:creator>asd</dc:creator>
  <cp:lastModifiedBy>BEJARSKY VERONICA LETICIA</cp:lastModifiedBy>
  <cp:revision>171</cp:revision>
  <cp:lastPrinted>2018-08-08T12:20:48Z</cp:lastPrinted>
  <dcterms:created xsi:type="dcterms:W3CDTF">2018-07-25T20:14:51Z</dcterms:created>
  <dcterms:modified xsi:type="dcterms:W3CDTF">2023-11-12T13:04:53Z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0x01010046FD085B29875249822764A38C5F63B6</vt:lpwstr>
  </property>
</Properties>
</file>